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0"/>
  </p:handoutMasterIdLst>
  <p:sldIdLst>
    <p:sldId id="256" r:id="rId2"/>
    <p:sldId id="257" r:id="rId3"/>
    <p:sldId id="269" r:id="rId4"/>
    <p:sldId id="258" r:id="rId5"/>
    <p:sldId id="280" r:id="rId6"/>
    <p:sldId id="271" r:id="rId7"/>
    <p:sldId id="259" r:id="rId8"/>
    <p:sldId id="281" r:id="rId9"/>
    <p:sldId id="260" r:id="rId10"/>
    <p:sldId id="261" r:id="rId11"/>
    <p:sldId id="267" r:id="rId12"/>
    <p:sldId id="268" r:id="rId13"/>
    <p:sldId id="262" r:id="rId14"/>
    <p:sldId id="263" r:id="rId15"/>
    <p:sldId id="282" r:id="rId16"/>
    <p:sldId id="264" r:id="rId17"/>
    <p:sldId id="265" r:id="rId18"/>
    <p:sldId id="284" r:id="rId19"/>
    <p:sldId id="285" r:id="rId20"/>
    <p:sldId id="266" r:id="rId21"/>
    <p:sldId id="287" r:id="rId22"/>
    <p:sldId id="288" r:id="rId23"/>
    <p:sldId id="289" r:id="rId24"/>
    <p:sldId id="283" r:id="rId25"/>
    <p:sldId id="290" r:id="rId26"/>
    <p:sldId id="286" r:id="rId27"/>
    <p:sldId id="270" r:id="rId28"/>
    <p:sldId id="272" r:id="rId29"/>
    <p:sldId id="274" r:id="rId30"/>
    <p:sldId id="273" r:id="rId31"/>
    <p:sldId id="276" r:id="rId32"/>
    <p:sldId id="277" r:id="rId33"/>
    <p:sldId id="291" r:id="rId34"/>
    <p:sldId id="292" r:id="rId35"/>
    <p:sldId id="293" r:id="rId36"/>
    <p:sldId id="278" r:id="rId37"/>
    <p:sldId id="279" r:id="rId38"/>
    <p:sldId id="275" r:id="rId39"/>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990000"/>
    <a:srgbClr val="000099"/>
    <a:srgbClr val="0000CC"/>
    <a:srgbClr val="6699FF"/>
    <a:srgbClr val="9933FF"/>
    <a:srgbClr val="66FFFF"/>
    <a:srgbClr val="F8F8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8" autoAdjust="0"/>
    <p:restoredTop sz="94660"/>
  </p:normalViewPr>
  <p:slideViewPr>
    <p:cSldViewPr>
      <p:cViewPr>
        <p:scale>
          <a:sx n="72" d="100"/>
          <a:sy n="72" d="100"/>
        </p:scale>
        <p:origin x="-121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
          </a:p>
        </p:txBody>
      </p:sp>
      <p:sp>
        <p:nvSpPr>
          <p:cNvPr id="204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
          </a:p>
        </p:txBody>
      </p:sp>
      <p:sp>
        <p:nvSpPr>
          <p:cNvPr id="204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
          </a:p>
        </p:txBody>
      </p:sp>
      <p:sp>
        <p:nvSpPr>
          <p:cNvPr id="204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7008AE4-F126-48C0-9891-BE21930DE641}" type="slidenum">
              <a:rPr lang="es-ES"/>
              <a:pPr>
                <a:defRPr/>
              </a:pPr>
              <a:t>‹#›</a:t>
            </a:fld>
            <a:endParaRPr lang="es-ES"/>
          </a:p>
        </p:txBody>
      </p:sp>
    </p:spTree>
    <p:extLst>
      <p:ext uri="{BB962C8B-B14F-4D97-AF65-F5344CB8AC3E}">
        <p14:creationId xmlns:p14="http://schemas.microsoft.com/office/powerpoint/2010/main" val="221608700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logoudbnooficia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7175" y="404813"/>
            <a:ext cx="1122363"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85800" y="2130425"/>
            <a:ext cx="7772400" cy="1470025"/>
          </a:xfrm>
        </p:spPr>
        <p:txBody>
          <a:bodyPr/>
          <a:lstStyle>
            <a:lvl1pPr>
              <a:defRPr>
                <a:solidFill>
                  <a:srgbClr val="FF0066"/>
                </a:solidFill>
              </a:defRPr>
            </a:lvl1pPr>
          </a:lstStyle>
          <a:p>
            <a:r>
              <a:rPr lang="es-ES"/>
              <a:t>Haga clic para cambiar el estilo de título	</a:t>
            </a:r>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rgbClr val="003300"/>
                </a:solidFill>
              </a:defRPr>
            </a:lvl1pPr>
          </a:lstStyle>
          <a:p>
            <a:r>
              <a:rPr lang="es-ES" dirty="0"/>
              <a:t>Haga clic para modificar el estilo de subtítulo del patrón</a:t>
            </a:r>
          </a:p>
        </p:txBody>
      </p:sp>
      <p:sp>
        <p:nvSpPr>
          <p:cNvPr id="6"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s-ES"/>
          </a:p>
        </p:txBody>
      </p:sp>
      <p:sp>
        <p:nvSpPr>
          <p:cNvPr id="7"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pPr>
              <a:defRPr/>
            </a:pPr>
            <a:endParaRPr lang="es-ES"/>
          </a:p>
        </p:txBody>
      </p:sp>
      <p:sp>
        <p:nvSpPr>
          <p:cNvPr id="8"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EB126A88-AC67-46BC-8C7A-5F0C4D181AFF}" type="slidenum">
              <a:rPr lang="es-ES"/>
              <a:pPr>
                <a:defRPr/>
              </a:pPr>
              <a:t>‹#›</a:t>
            </a:fld>
            <a:endParaRPr lang="es-ES"/>
          </a:p>
        </p:txBody>
      </p:sp>
    </p:spTree>
    <p:extLst>
      <p:ext uri="{BB962C8B-B14F-4D97-AF65-F5344CB8AC3E}">
        <p14:creationId xmlns:p14="http://schemas.microsoft.com/office/powerpoint/2010/main" val="1559751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SV"/>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Tree>
    <p:extLst>
      <p:ext uri="{BB962C8B-B14F-4D97-AF65-F5344CB8AC3E}">
        <p14:creationId xmlns:p14="http://schemas.microsoft.com/office/powerpoint/2010/main" val="4255870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SV"/>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Tree>
    <p:extLst>
      <p:ext uri="{BB962C8B-B14F-4D97-AF65-F5344CB8AC3E}">
        <p14:creationId xmlns:p14="http://schemas.microsoft.com/office/powerpoint/2010/main" val="3521008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SV"/>
          </a:p>
        </p:txBody>
      </p:sp>
      <p:sp>
        <p:nvSpPr>
          <p:cNvPr id="3" name="2 Marcador de tabla"/>
          <p:cNvSpPr>
            <a:spLocks noGrp="1"/>
          </p:cNvSpPr>
          <p:nvPr>
            <p:ph type="tbl" idx="1"/>
          </p:nvPr>
        </p:nvSpPr>
        <p:spPr>
          <a:xfrm>
            <a:off x="457200" y="1600200"/>
            <a:ext cx="8229600" cy="4525963"/>
          </a:xfrm>
        </p:spPr>
        <p:txBody>
          <a:bodyPr/>
          <a:lstStyle/>
          <a:p>
            <a:pPr lvl="0"/>
            <a:endParaRPr lang="es-SV" noProof="0" smtClean="0"/>
          </a:p>
        </p:txBody>
      </p:sp>
    </p:spTree>
    <p:extLst>
      <p:ext uri="{BB962C8B-B14F-4D97-AF65-F5344CB8AC3E}">
        <p14:creationId xmlns:p14="http://schemas.microsoft.com/office/powerpoint/2010/main" val="3289721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SV"/>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Tree>
    <p:extLst>
      <p:ext uri="{BB962C8B-B14F-4D97-AF65-F5344CB8AC3E}">
        <p14:creationId xmlns:p14="http://schemas.microsoft.com/office/powerpoint/2010/main" val="1801048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SV"/>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2925949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SV"/>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Tree>
    <p:extLst>
      <p:ext uri="{BB962C8B-B14F-4D97-AF65-F5344CB8AC3E}">
        <p14:creationId xmlns:p14="http://schemas.microsoft.com/office/powerpoint/2010/main" val="178476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SV"/>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Tree>
    <p:extLst>
      <p:ext uri="{BB962C8B-B14F-4D97-AF65-F5344CB8AC3E}">
        <p14:creationId xmlns:p14="http://schemas.microsoft.com/office/powerpoint/2010/main" val="315383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SV"/>
          </a:p>
        </p:txBody>
      </p:sp>
    </p:spTree>
    <p:extLst>
      <p:ext uri="{BB962C8B-B14F-4D97-AF65-F5344CB8AC3E}">
        <p14:creationId xmlns:p14="http://schemas.microsoft.com/office/powerpoint/2010/main" val="2193521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1072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SV"/>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3587325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SV"/>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SV"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2922262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10"/>
          <p:cNvSpPr>
            <a:spLocks noChangeArrowheads="1"/>
          </p:cNvSpPr>
          <p:nvPr userDrawn="1"/>
        </p:nvSpPr>
        <p:spPr bwMode="auto">
          <a:xfrm>
            <a:off x="0" y="-26988"/>
            <a:ext cx="9144000" cy="1584326"/>
          </a:xfrm>
          <a:prstGeom prst="horizontalScroll">
            <a:avLst>
              <a:gd name="adj" fmla="val 12500"/>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SV" altLang="es-SV"/>
          </a:p>
        </p:txBody>
      </p:sp>
      <p:pic>
        <p:nvPicPr>
          <p:cNvPr id="1027" name="Picture 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11113"/>
            <a:ext cx="9144000" cy="686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8"/>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040438"/>
            <a:ext cx="97155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9" descr="logoudbnooficial"/>
          <p:cNvPicPr>
            <a:picLocks noChangeAspect="1" noChangeArrowheads="1"/>
          </p:cNvPicPr>
          <p:nvPr userDrawn="1"/>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39150" y="0"/>
            <a:ext cx="70485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SV" smtClean="0"/>
              <a:t>Haga clic para modificar el estilo de texto del patrón</a:t>
            </a:r>
          </a:p>
          <a:p>
            <a:pPr lvl="1"/>
            <a:r>
              <a:rPr lang="es-ES" altLang="es-SV" smtClean="0"/>
              <a:t>Segundo nivel</a:t>
            </a:r>
          </a:p>
          <a:p>
            <a:pPr lvl="2"/>
            <a:r>
              <a:rPr lang="es-ES" altLang="es-SV" smtClean="0"/>
              <a:t>Tercer nivel</a:t>
            </a:r>
          </a:p>
          <a:p>
            <a:pPr lvl="3"/>
            <a:r>
              <a:rPr lang="es-ES" altLang="es-SV" smtClean="0"/>
              <a:t>Cuarto nivel</a:t>
            </a:r>
          </a:p>
          <a:p>
            <a:pPr lvl="4"/>
            <a:r>
              <a:rPr lang="es-ES" altLang="es-SV" smtClean="0"/>
              <a:t>Quinto nivel</a:t>
            </a:r>
          </a:p>
        </p:txBody>
      </p:sp>
      <p:sp>
        <p:nvSpPr>
          <p:cNvPr id="103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SV" smtClean="0"/>
              <a:t>Haga clic para cambiar el estilo de título	</a:t>
            </a:r>
          </a:p>
        </p:txBody>
      </p:sp>
    </p:spTree>
  </p:cSld>
  <p:clrMap bg1="lt1" tx1="dk1" bg2="lt2" tx2="dk2" accent1="accent1" accent2="accent2" accent3="accent3" accent4="accent4" accent5="accent5" accent6="accent6" hlink="hlink" folHlink="folHlink"/>
  <p:sldLayoutIdLst>
    <p:sldLayoutId id="214748371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rtl="0" eaLnBrk="0" fontAlgn="base" hangingPunct="0">
        <a:spcBef>
          <a:spcPct val="0"/>
        </a:spcBef>
        <a:spcAft>
          <a:spcPct val="0"/>
        </a:spcAft>
        <a:defRPr sz="4400">
          <a:solidFill>
            <a:srgbClr val="0000CC"/>
          </a:solidFill>
          <a:latin typeface="+mj-lt"/>
          <a:ea typeface="+mj-ea"/>
          <a:cs typeface="+mj-cs"/>
        </a:defRPr>
      </a:lvl1pPr>
      <a:lvl2pPr algn="ctr" rtl="0" eaLnBrk="0" fontAlgn="base" hangingPunct="0">
        <a:spcBef>
          <a:spcPct val="0"/>
        </a:spcBef>
        <a:spcAft>
          <a:spcPct val="0"/>
        </a:spcAft>
        <a:defRPr sz="4400">
          <a:solidFill>
            <a:srgbClr val="0000CC"/>
          </a:solidFill>
          <a:latin typeface="Arial" charset="0"/>
        </a:defRPr>
      </a:lvl2pPr>
      <a:lvl3pPr algn="ctr" rtl="0" eaLnBrk="0" fontAlgn="base" hangingPunct="0">
        <a:spcBef>
          <a:spcPct val="0"/>
        </a:spcBef>
        <a:spcAft>
          <a:spcPct val="0"/>
        </a:spcAft>
        <a:defRPr sz="4400">
          <a:solidFill>
            <a:srgbClr val="0000CC"/>
          </a:solidFill>
          <a:latin typeface="Arial" charset="0"/>
        </a:defRPr>
      </a:lvl3pPr>
      <a:lvl4pPr algn="ctr" rtl="0" eaLnBrk="0" fontAlgn="base" hangingPunct="0">
        <a:spcBef>
          <a:spcPct val="0"/>
        </a:spcBef>
        <a:spcAft>
          <a:spcPct val="0"/>
        </a:spcAft>
        <a:defRPr sz="4400">
          <a:solidFill>
            <a:srgbClr val="0000CC"/>
          </a:solidFill>
          <a:latin typeface="Arial" charset="0"/>
        </a:defRPr>
      </a:lvl4pPr>
      <a:lvl5pPr algn="ctr" rtl="0" eaLnBrk="0" fontAlgn="base" hangingPunct="0">
        <a:spcBef>
          <a:spcPct val="0"/>
        </a:spcBef>
        <a:spcAft>
          <a:spcPct val="0"/>
        </a:spcAft>
        <a:defRPr sz="4400">
          <a:solidFill>
            <a:srgbClr val="0000CC"/>
          </a:solidFill>
          <a:latin typeface="Arial" charset="0"/>
        </a:defRPr>
      </a:lvl5pPr>
      <a:lvl6pPr marL="457200" algn="ctr" rtl="0" fontAlgn="base">
        <a:spcBef>
          <a:spcPct val="0"/>
        </a:spcBef>
        <a:spcAft>
          <a:spcPct val="0"/>
        </a:spcAft>
        <a:defRPr sz="4400">
          <a:solidFill>
            <a:srgbClr val="0000CC"/>
          </a:solidFill>
          <a:latin typeface="Arial" charset="0"/>
        </a:defRPr>
      </a:lvl6pPr>
      <a:lvl7pPr marL="914400" algn="ctr" rtl="0" fontAlgn="base">
        <a:spcBef>
          <a:spcPct val="0"/>
        </a:spcBef>
        <a:spcAft>
          <a:spcPct val="0"/>
        </a:spcAft>
        <a:defRPr sz="4400">
          <a:solidFill>
            <a:srgbClr val="0000CC"/>
          </a:solidFill>
          <a:latin typeface="Arial" charset="0"/>
        </a:defRPr>
      </a:lvl7pPr>
      <a:lvl8pPr marL="1371600" algn="ctr" rtl="0" fontAlgn="base">
        <a:spcBef>
          <a:spcPct val="0"/>
        </a:spcBef>
        <a:spcAft>
          <a:spcPct val="0"/>
        </a:spcAft>
        <a:defRPr sz="4400">
          <a:solidFill>
            <a:srgbClr val="0000CC"/>
          </a:solidFill>
          <a:latin typeface="Arial" charset="0"/>
        </a:defRPr>
      </a:lvl8pPr>
      <a:lvl9pPr marL="1828800" algn="ctr" rtl="0" fontAlgn="base">
        <a:spcBef>
          <a:spcPct val="0"/>
        </a:spcBef>
        <a:spcAft>
          <a:spcPct val="0"/>
        </a:spcAft>
        <a:defRPr sz="4400">
          <a:solidFill>
            <a:srgbClr val="0000CC"/>
          </a:solidFill>
          <a:latin typeface="Arial" charset="0"/>
        </a:defRPr>
      </a:lvl9pPr>
    </p:titleStyle>
    <p:bodyStyle>
      <a:lvl1pPr marL="342900" indent="-342900" algn="l" rtl="0" eaLnBrk="0" fontAlgn="base" hangingPunct="0">
        <a:spcBef>
          <a:spcPct val="20000"/>
        </a:spcBef>
        <a:spcAft>
          <a:spcPct val="0"/>
        </a:spcAft>
        <a:buChar char="•"/>
        <a:defRPr sz="3200">
          <a:solidFill>
            <a:srgbClr val="6C0092"/>
          </a:solidFill>
          <a:latin typeface="+mn-lt"/>
          <a:ea typeface="+mn-ea"/>
          <a:cs typeface="+mn-cs"/>
        </a:defRPr>
      </a:lvl1pPr>
      <a:lvl2pPr marL="742950" indent="-285750" algn="l" rtl="0" eaLnBrk="0" fontAlgn="base" hangingPunct="0">
        <a:spcBef>
          <a:spcPct val="20000"/>
        </a:spcBef>
        <a:spcAft>
          <a:spcPct val="0"/>
        </a:spcAft>
        <a:buChar char="–"/>
        <a:defRPr sz="2800">
          <a:solidFill>
            <a:srgbClr val="6C0092"/>
          </a:solidFill>
          <a:latin typeface="+mn-lt"/>
        </a:defRPr>
      </a:lvl2pPr>
      <a:lvl3pPr marL="1143000" indent="-228600" algn="l" rtl="0" eaLnBrk="0" fontAlgn="base" hangingPunct="0">
        <a:spcBef>
          <a:spcPct val="20000"/>
        </a:spcBef>
        <a:spcAft>
          <a:spcPct val="0"/>
        </a:spcAft>
        <a:buChar char="•"/>
        <a:defRPr sz="2400">
          <a:solidFill>
            <a:srgbClr val="6C0092"/>
          </a:solidFill>
          <a:latin typeface="+mn-lt"/>
        </a:defRPr>
      </a:lvl3pPr>
      <a:lvl4pPr marL="1600200" indent="-228600" algn="l" rtl="0" eaLnBrk="0" fontAlgn="base" hangingPunct="0">
        <a:spcBef>
          <a:spcPct val="20000"/>
        </a:spcBef>
        <a:spcAft>
          <a:spcPct val="0"/>
        </a:spcAft>
        <a:buChar char="–"/>
        <a:defRPr sz="2000">
          <a:solidFill>
            <a:srgbClr val="6C0092"/>
          </a:solidFill>
          <a:latin typeface="+mn-lt"/>
        </a:defRPr>
      </a:lvl4pPr>
      <a:lvl5pPr marL="2057400" indent="-228600" algn="l" rtl="0" eaLnBrk="0" fontAlgn="base" hangingPunct="0">
        <a:spcBef>
          <a:spcPct val="20000"/>
        </a:spcBef>
        <a:spcAft>
          <a:spcPct val="0"/>
        </a:spcAft>
        <a:buChar char="»"/>
        <a:defRPr sz="2000">
          <a:solidFill>
            <a:srgbClr val="6C0092"/>
          </a:solidFill>
          <a:latin typeface="+mn-lt"/>
        </a:defRPr>
      </a:lvl5pPr>
      <a:lvl6pPr marL="2514600" indent="-228600" algn="l" rtl="0" fontAlgn="base">
        <a:spcBef>
          <a:spcPct val="20000"/>
        </a:spcBef>
        <a:spcAft>
          <a:spcPct val="0"/>
        </a:spcAft>
        <a:buChar char="»"/>
        <a:defRPr sz="2000">
          <a:solidFill>
            <a:srgbClr val="6C0092"/>
          </a:solidFill>
          <a:latin typeface="+mn-lt"/>
        </a:defRPr>
      </a:lvl6pPr>
      <a:lvl7pPr marL="2971800" indent="-228600" algn="l" rtl="0" fontAlgn="base">
        <a:spcBef>
          <a:spcPct val="20000"/>
        </a:spcBef>
        <a:spcAft>
          <a:spcPct val="0"/>
        </a:spcAft>
        <a:buChar char="»"/>
        <a:defRPr sz="2000">
          <a:solidFill>
            <a:srgbClr val="6C0092"/>
          </a:solidFill>
          <a:latin typeface="+mn-lt"/>
        </a:defRPr>
      </a:lvl7pPr>
      <a:lvl8pPr marL="3429000" indent="-228600" algn="l" rtl="0" fontAlgn="base">
        <a:spcBef>
          <a:spcPct val="20000"/>
        </a:spcBef>
        <a:spcAft>
          <a:spcPct val="0"/>
        </a:spcAft>
        <a:buChar char="»"/>
        <a:defRPr sz="2000">
          <a:solidFill>
            <a:srgbClr val="6C0092"/>
          </a:solidFill>
          <a:latin typeface="+mn-lt"/>
        </a:defRPr>
      </a:lvl8pPr>
      <a:lvl9pPr marL="3886200" indent="-228600" algn="l" rtl="0" fontAlgn="base">
        <a:spcBef>
          <a:spcPct val="20000"/>
        </a:spcBef>
        <a:spcAft>
          <a:spcPct val="0"/>
        </a:spcAft>
        <a:buChar char="»"/>
        <a:defRPr sz="2000">
          <a:solidFill>
            <a:srgbClr val="6C0092"/>
          </a:solidFill>
          <a:latin typeface="+mn-lt"/>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700213"/>
            <a:ext cx="7772400" cy="1470025"/>
          </a:xfrm>
        </p:spPr>
        <p:txBody>
          <a:bodyPr/>
          <a:lstStyle/>
          <a:p>
            <a:pPr eaLnBrk="1" hangingPunct="1"/>
            <a:r>
              <a:rPr lang="es-ES" altLang="es-SV" smtClean="0"/>
              <a:t>UNIDAD IV: Funciones</a:t>
            </a:r>
          </a:p>
        </p:txBody>
      </p:sp>
      <p:sp>
        <p:nvSpPr>
          <p:cNvPr id="3075" name="Rectangle 3"/>
          <p:cNvSpPr>
            <a:spLocks noGrp="1" noChangeArrowheads="1"/>
          </p:cNvSpPr>
          <p:nvPr>
            <p:ph type="subTitle" idx="1"/>
          </p:nvPr>
        </p:nvSpPr>
        <p:spPr>
          <a:xfrm>
            <a:off x="1371600" y="4292600"/>
            <a:ext cx="6400800" cy="1346200"/>
          </a:xfrm>
        </p:spPr>
        <p:txBody>
          <a:bodyPr/>
          <a:lstStyle/>
          <a:p>
            <a:pPr eaLnBrk="1" hangingPunct="1"/>
            <a:r>
              <a:rPr lang="es-ES" altLang="es-SV" sz="3600" b="1" smtClean="0">
                <a:solidFill>
                  <a:srgbClr val="990000"/>
                </a:solidFill>
              </a:rPr>
              <a:t>Lenguajes Interpretados en el Cliente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850900"/>
          </a:xfrm>
        </p:spPr>
        <p:txBody>
          <a:bodyPr/>
          <a:lstStyle/>
          <a:p>
            <a:pPr eaLnBrk="1" hangingPunct="1"/>
            <a:r>
              <a:rPr lang="es-ES" altLang="es-SV" smtClean="0"/>
              <a:t>Manejadores de eventos</a:t>
            </a:r>
          </a:p>
        </p:txBody>
      </p:sp>
      <p:sp>
        <p:nvSpPr>
          <p:cNvPr id="11267" name="Rectangle 3"/>
          <p:cNvSpPr>
            <a:spLocks noGrp="1" noChangeArrowheads="1"/>
          </p:cNvSpPr>
          <p:nvPr>
            <p:ph type="body" idx="1"/>
          </p:nvPr>
        </p:nvSpPr>
        <p:spPr>
          <a:xfrm>
            <a:off x="179388" y="1268413"/>
            <a:ext cx="8785225" cy="4857750"/>
          </a:xfrm>
        </p:spPr>
        <p:txBody>
          <a:bodyPr/>
          <a:lstStyle/>
          <a:p>
            <a:pPr marL="0" indent="0" eaLnBrk="1" hangingPunct="1">
              <a:lnSpc>
                <a:spcPct val="90000"/>
              </a:lnSpc>
              <a:buFontTx/>
              <a:buNone/>
            </a:pPr>
            <a:r>
              <a:rPr lang="es-ES" altLang="es-SV" smtClean="0"/>
              <a:t>Las llamadas a las funciones se realizan con frecuencia desde un manejador de eventos.</a:t>
            </a:r>
          </a:p>
          <a:p>
            <a:pPr marL="0" indent="0" eaLnBrk="1" hangingPunct="1">
              <a:lnSpc>
                <a:spcPct val="90000"/>
              </a:lnSpc>
              <a:buFontTx/>
              <a:buNone/>
            </a:pPr>
            <a:r>
              <a:rPr lang="es-ES" altLang="es-SV" smtClean="0"/>
              <a:t>Un manejador de eventos es un mecanismo por el cual se pueden detectar las acciones que realiza el usuario sobre la página web.</a:t>
            </a:r>
          </a:p>
          <a:p>
            <a:pPr marL="0" indent="0" eaLnBrk="1" hangingPunct="1">
              <a:lnSpc>
                <a:spcPct val="90000"/>
              </a:lnSpc>
              <a:buFontTx/>
              <a:buNone/>
            </a:pPr>
            <a:r>
              <a:rPr lang="es-ES_tradnl" altLang="es-SV" smtClean="0"/>
              <a:t>Sintaxis de una llamada a función a través de un manejador de eventos:</a:t>
            </a:r>
            <a:endParaRPr lang="es-ES" altLang="es-SV" smtClean="0"/>
          </a:p>
          <a:p>
            <a:pPr marL="0" indent="0" eaLnBrk="1" hangingPunct="1">
              <a:lnSpc>
                <a:spcPct val="90000"/>
              </a:lnSpc>
              <a:buFontTx/>
              <a:buNone/>
            </a:pPr>
            <a:r>
              <a:rPr lang="es-ES" altLang="es-SV" sz="2400" b="1" noProof="1" smtClean="0">
                <a:latin typeface="Courier New" pitchFamily="49" charset="0"/>
              </a:rPr>
              <a:t>&lt;etiqueta_html nombre</a:t>
            </a:r>
            <a:r>
              <a:rPr lang="es-ES" altLang="es-SV" sz="2400" b="1" smtClean="0">
                <a:latin typeface="Courier New" pitchFamily="49" charset="0"/>
              </a:rPr>
              <a:t>_manejador</a:t>
            </a:r>
            <a:r>
              <a:rPr lang="es-ES" altLang="es-SV" sz="2400" b="1" noProof="1" smtClean="0">
                <a:latin typeface="Courier New" pitchFamily="49" charset="0"/>
              </a:rPr>
              <a:t>_evento=</a:t>
            </a:r>
            <a:r>
              <a:rPr lang="es-ES" altLang="es-SV" sz="2400" b="1" noProof="1" smtClean="0">
                <a:latin typeface="Courier New" pitchFamily="49" charset="0"/>
                <a:cs typeface="Courier New" pitchFamily="49" charset="0"/>
              </a:rPr>
              <a:t>"</a:t>
            </a:r>
            <a:r>
              <a:rPr lang="es-ES" altLang="es-SV" sz="2400" b="1" noProof="1" smtClean="0">
                <a:latin typeface="Courier New" pitchFamily="49" charset="0"/>
              </a:rPr>
              <a:t>nombre_funcion([parametros]);</a:t>
            </a:r>
            <a:r>
              <a:rPr lang="es-ES" altLang="es-SV" sz="2400" b="1" noProof="1" smtClean="0">
                <a:latin typeface="Courier New" pitchFamily="49" charset="0"/>
                <a:cs typeface="Courier New" pitchFamily="49" charset="0"/>
              </a:rPr>
              <a:t>"</a:t>
            </a:r>
            <a:r>
              <a:rPr lang="es-ES" altLang="es-SV" sz="2400" b="1" noProof="1" smtClean="0">
                <a:latin typeface="Courier New" pitchFamily="49" charset="0"/>
              </a:rPr>
              <a:t>&gt;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7950" y="71438"/>
            <a:ext cx="8856663" cy="720725"/>
          </a:xfrm>
        </p:spPr>
        <p:txBody>
          <a:bodyPr/>
          <a:lstStyle/>
          <a:p>
            <a:pPr eaLnBrk="1" hangingPunct="1"/>
            <a:r>
              <a:rPr lang="es-ES" altLang="es-SV" sz="3600" smtClean="0"/>
              <a:t>Manejadores de eventos de JavaScript</a:t>
            </a:r>
          </a:p>
        </p:txBody>
      </p:sp>
      <p:graphicFrame>
        <p:nvGraphicFramePr>
          <p:cNvPr id="36921" name="Group 57"/>
          <p:cNvGraphicFramePr>
            <a:graphicFrameLocks noGrp="1"/>
          </p:cNvGraphicFramePr>
          <p:nvPr>
            <p:ph type="tbl" idx="1"/>
          </p:nvPr>
        </p:nvGraphicFramePr>
        <p:xfrm>
          <a:off x="179388" y="714375"/>
          <a:ext cx="8785225" cy="6138913"/>
        </p:xfrm>
        <a:graphic>
          <a:graphicData uri="http://schemas.openxmlformats.org/drawingml/2006/table">
            <a:tbl>
              <a:tblPr/>
              <a:tblGrid>
                <a:gridCol w="2535224"/>
                <a:gridCol w="6250001"/>
              </a:tblGrid>
              <a:tr h="64603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err="1" smtClean="0">
                          <a:ln>
                            <a:noFill/>
                          </a:ln>
                          <a:solidFill>
                            <a:srgbClr val="F8F814"/>
                          </a:solidFill>
                          <a:effectLst/>
                          <a:latin typeface="Arial" charset="0"/>
                        </a:rPr>
                        <a:t>Atributo</a:t>
                      </a:r>
                      <a:r>
                        <a:rPr kumimoji="0" lang="en-US" sz="1800" b="1" i="0" u="none" strike="noStrike" cap="none" normalizeH="0" baseline="0" dirty="0" smtClean="0">
                          <a:ln>
                            <a:noFill/>
                          </a:ln>
                          <a:solidFill>
                            <a:srgbClr val="F8F814"/>
                          </a:solidFill>
                          <a:effectLst/>
                          <a:latin typeface="Arial" charset="0"/>
                        </a:rPr>
                        <a:t> de </a:t>
                      </a:r>
                      <a:r>
                        <a:rPr kumimoji="0" lang="en-US" sz="1800" b="1" i="0" u="none" strike="noStrike" cap="none" normalizeH="0" baseline="0" dirty="0" err="1" smtClean="0">
                          <a:ln>
                            <a:noFill/>
                          </a:ln>
                          <a:solidFill>
                            <a:srgbClr val="F8F814"/>
                          </a:solidFill>
                          <a:effectLst/>
                          <a:latin typeface="Arial" charset="0"/>
                        </a:rPr>
                        <a:t>evento</a:t>
                      </a:r>
                      <a:endParaRPr kumimoji="0" lang="en-US" sz="1800" b="1" i="0" u="none" strike="noStrike" cap="none" normalizeH="0" baseline="0" dirty="0" smtClean="0">
                        <a:ln>
                          <a:noFill/>
                        </a:ln>
                        <a:solidFill>
                          <a:srgbClr val="F8F814"/>
                        </a:solidFill>
                        <a:effectLst/>
                        <a:latin typeface="Arial" charset="0"/>
                      </a:endParaRPr>
                    </a:p>
                  </a:txBody>
                  <a:tcPr marL="18000" marR="18000" marT="17998" marB="17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C009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8F814"/>
                          </a:solidFill>
                          <a:effectLst/>
                          <a:latin typeface="Arial" charset="0"/>
                        </a:rPr>
                        <a:t>Descripción</a:t>
                      </a:r>
                    </a:p>
                  </a:txBody>
                  <a:tcPr marL="18000" marR="18000" marT="17998" marB="17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C0092"/>
                    </a:solidFill>
                  </a:tcPr>
                </a:tc>
              </a:tr>
              <a:tr h="6476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noProof="1" smtClean="0">
                          <a:ln>
                            <a:noFill/>
                          </a:ln>
                          <a:solidFill>
                            <a:srgbClr val="6C0092"/>
                          </a:solidFill>
                          <a:effectLst/>
                          <a:latin typeface="Arial" charset="0"/>
                        </a:rPr>
                        <a:t>onclick</a:t>
                      </a:r>
                    </a:p>
                  </a:txBody>
                  <a:tcPr marL="18000" marR="18000" marT="17998" marB="17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noProof="0" dirty="0" smtClean="0">
                          <a:ln>
                            <a:noFill/>
                          </a:ln>
                          <a:solidFill>
                            <a:srgbClr val="6C0092"/>
                          </a:solidFill>
                          <a:effectLst/>
                          <a:latin typeface="Arial" charset="0"/>
                        </a:rPr>
                        <a:t>Indica que se ha hecho clic en un elemento.</a:t>
                      </a:r>
                    </a:p>
                  </a:txBody>
                  <a:tcPr marL="18000" marR="18000" marT="17998" marB="17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503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noProof="1" smtClean="0">
                          <a:ln>
                            <a:noFill/>
                          </a:ln>
                          <a:solidFill>
                            <a:srgbClr val="6C0092"/>
                          </a:solidFill>
                          <a:effectLst/>
                          <a:latin typeface="Arial" charset="0"/>
                        </a:rPr>
                        <a:t>onfocus</a:t>
                      </a:r>
                    </a:p>
                  </a:txBody>
                  <a:tcPr marL="18000" marR="18000" marT="17998" marB="17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noProof="0" smtClean="0">
                          <a:ln>
                            <a:noFill/>
                          </a:ln>
                          <a:solidFill>
                            <a:srgbClr val="6C0092"/>
                          </a:solidFill>
                          <a:effectLst/>
                          <a:latin typeface="Arial" charset="0"/>
                        </a:rPr>
                        <a:t>Indica que el elemento ha recibido el foco; concretamente que se ha seleccionado para operar con él o para ingresar datos.</a:t>
                      </a:r>
                    </a:p>
                  </a:txBody>
                  <a:tcPr marL="18000" marR="18000" marT="17998" marB="17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0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noProof="1" smtClean="0">
                          <a:ln>
                            <a:noFill/>
                          </a:ln>
                          <a:solidFill>
                            <a:srgbClr val="6C0092"/>
                          </a:solidFill>
                          <a:effectLst/>
                          <a:latin typeface="Arial" charset="0"/>
                        </a:rPr>
                        <a:t>onload</a:t>
                      </a:r>
                    </a:p>
                  </a:txBody>
                  <a:tcPr marL="18000" marR="18000" marT="17998" marB="17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noProof="0" smtClean="0">
                          <a:ln>
                            <a:noFill/>
                          </a:ln>
                          <a:solidFill>
                            <a:srgbClr val="6C0092"/>
                          </a:solidFill>
                          <a:effectLst/>
                          <a:latin typeface="Arial" charset="0"/>
                        </a:rPr>
                        <a:t>Indica el evento de que una ventana o conjunto de marcos se han terminado de cargar.</a:t>
                      </a:r>
                    </a:p>
                  </a:txBody>
                  <a:tcPr marL="18000" marR="18000" marT="17998" marB="17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0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noProof="1" smtClean="0">
                          <a:ln>
                            <a:noFill/>
                          </a:ln>
                          <a:solidFill>
                            <a:srgbClr val="6C0092"/>
                          </a:solidFill>
                          <a:effectLst/>
                          <a:latin typeface="Arial" charset="0"/>
                        </a:rPr>
                        <a:t>onmouseover</a:t>
                      </a:r>
                    </a:p>
                  </a:txBody>
                  <a:tcPr marL="18000" marR="18000" marT="17998" marB="17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noProof="0" smtClean="0">
                          <a:ln>
                            <a:noFill/>
                          </a:ln>
                          <a:solidFill>
                            <a:srgbClr val="6C0092"/>
                          </a:solidFill>
                          <a:effectLst/>
                          <a:latin typeface="Arial" charset="0"/>
                        </a:rPr>
                        <a:t>Indica que el ratón se ha posicionado sobre el elemento.</a:t>
                      </a:r>
                    </a:p>
                  </a:txBody>
                  <a:tcPr marL="18000" marR="18000" marT="17998" marB="17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6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noProof="1" smtClean="0">
                          <a:ln>
                            <a:noFill/>
                          </a:ln>
                          <a:solidFill>
                            <a:srgbClr val="6C0092"/>
                          </a:solidFill>
                          <a:effectLst/>
                          <a:latin typeface="Arial" charset="0"/>
                        </a:rPr>
                        <a:t>onmouseout</a:t>
                      </a:r>
                    </a:p>
                  </a:txBody>
                  <a:tcPr marL="18000" marR="18000" marT="17998" marB="17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noProof="0" smtClean="0">
                          <a:ln>
                            <a:noFill/>
                          </a:ln>
                          <a:solidFill>
                            <a:srgbClr val="6C0092"/>
                          </a:solidFill>
                          <a:effectLst/>
                          <a:latin typeface="Arial" charset="0"/>
                        </a:rPr>
                        <a:t>Indica que el ratón se ha posicionado fuera del elemento.</a:t>
                      </a:r>
                    </a:p>
                  </a:txBody>
                  <a:tcPr marL="18000" marR="18000" marT="17998" marB="17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47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noProof="1" smtClean="0">
                          <a:ln>
                            <a:noFill/>
                          </a:ln>
                          <a:solidFill>
                            <a:srgbClr val="6C0092"/>
                          </a:solidFill>
                          <a:effectLst/>
                          <a:latin typeface="Arial" charset="0"/>
                        </a:rPr>
                        <a:t>onsubmit</a:t>
                      </a:r>
                    </a:p>
                  </a:txBody>
                  <a:tcPr marL="18000" marR="18000" marT="17998" marB="17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noProof="0" smtClean="0">
                          <a:ln>
                            <a:noFill/>
                          </a:ln>
                          <a:solidFill>
                            <a:srgbClr val="6C0092"/>
                          </a:solidFill>
                          <a:effectLst/>
                          <a:latin typeface="Arial" charset="0"/>
                        </a:rPr>
                        <a:t>Indica que el formulario va a ser enviado como producto de un clic sobre un botón de envío.</a:t>
                      </a:r>
                    </a:p>
                  </a:txBody>
                  <a:tcPr marL="18000" marR="18000" marT="17998" marB="17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503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noProof="1" smtClean="0">
                          <a:ln>
                            <a:noFill/>
                          </a:ln>
                          <a:solidFill>
                            <a:srgbClr val="6C0092"/>
                          </a:solidFill>
                          <a:effectLst/>
                          <a:latin typeface="Arial" charset="0"/>
                        </a:rPr>
                        <a:t>onreset</a:t>
                      </a:r>
                    </a:p>
                  </a:txBody>
                  <a:tcPr marL="18000" marR="18000" marT="17998" marB="17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noProof="0" dirty="0" smtClean="0">
                          <a:ln>
                            <a:noFill/>
                          </a:ln>
                          <a:solidFill>
                            <a:srgbClr val="6C0092"/>
                          </a:solidFill>
                          <a:effectLst/>
                          <a:latin typeface="Arial" charset="0"/>
                        </a:rPr>
                        <a:t>Indica que el formulario ha sido restablecido a sus valores iniciales como producto de la pulsación sobre un botón </a:t>
                      </a:r>
                      <a:r>
                        <a:rPr kumimoji="0" lang="es-ES" sz="2000" b="0" i="0" u="none" strike="noStrike" cap="none" normalizeH="0" baseline="0" noProof="0" dirty="0" err="1" smtClean="0">
                          <a:ln>
                            <a:noFill/>
                          </a:ln>
                          <a:solidFill>
                            <a:srgbClr val="6C0092"/>
                          </a:solidFill>
                          <a:effectLst/>
                          <a:latin typeface="Arial" charset="0"/>
                        </a:rPr>
                        <a:t>reset</a:t>
                      </a:r>
                      <a:r>
                        <a:rPr kumimoji="0" lang="es-ES" sz="2000" b="0" i="0" u="none" strike="noStrike" cap="none" normalizeH="0" baseline="0" noProof="0" dirty="0" smtClean="0">
                          <a:ln>
                            <a:noFill/>
                          </a:ln>
                          <a:solidFill>
                            <a:srgbClr val="6C0092"/>
                          </a:solidFill>
                          <a:effectLst/>
                          <a:latin typeface="Arial" charset="0"/>
                        </a:rPr>
                        <a:t>.</a:t>
                      </a:r>
                    </a:p>
                  </a:txBody>
                  <a:tcPr marL="18000" marR="18000" marT="17998" marB="17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0825" y="260350"/>
            <a:ext cx="8686800" cy="993775"/>
          </a:xfrm>
        </p:spPr>
        <p:txBody>
          <a:bodyPr/>
          <a:lstStyle/>
          <a:p>
            <a:pPr eaLnBrk="1" hangingPunct="1"/>
            <a:r>
              <a:rPr lang="es-ES" altLang="es-SV" sz="4000" smtClean="0"/>
              <a:t>Ejemplo básico de funciones (I)</a:t>
            </a:r>
          </a:p>
        </p:txBody>
      </p:sp>
      <p:sp>
        <p:nvSpPr>
          <p:cNvPr id="13315" name="Rectangle 3"/>
          <p:cNvSpPr>
            <a:spLocks noGrp="1" noChangeArrowheads="1"/>
          </p:cNvSpPr>
          <p:nvPr>
            <p:ph type="body" idx="1"/>
          </p:nvPr>
        </p:nvSpPr>
        <p:spPr>
          <a:xfrm>
            <a:off x="250825" y="1341438"/>
            <a:ext cx="8686800" cy="5040312"/>
          </a:xfrm>
        </p:spPr>
        <p:txBody>
          <a:bodyPr/>
          <a:lstStyle/>
          <a:p>
            <a:pPr marL="0" indent="0" eaLnBrk="1" hangingPunct="1">
              <a:lnSpc>
                <a:spcPct val="80000"/>
              </a:lnSpc>
              <a:buFontTx/>
              <a:buNone/>
            </a:pPr>
            <a:r>
              <a:rPr lang="es-ES" altLang="es-SV" sz="1800" b="1" smtClean="0">
                <a:latin typeface="Courier New" pitchFamily="49" charset="0"/>
              </a:rPr>
              <a:t>function changeInterfaceColors(txtColor, bgColor){</a:t>
            </a:r>
          </a:p>
          <a:p>
            <a:pPr marL="0" indent="0" eaLnBrk="1" hangingPunct="1">
              <a:lnSpc>
                <a:spcPct val="80000"/>
              </a:lnSpc>
              <a:buFontTx/>
              <a:buNone/>
            </a:pPr>
            <a:r>
              <a:rPr lang="es-ES" altLang="es-SV" sz="1800" b="1" smtClean="0">
                <a:latin typeface="Courier New" pitchFamily="49" charset="0"/>
              </a:rPr>
              <a:t>  if(confirm("Se aplicarán los siguientes colores:\nTexto: " +    txtColor + "\nFondo: " + bgColor)){</a:t>
            </a:r>
          </a:p>
          <a:p>
            <a:pPr marL="0" indent="0" eaLnBrk="1" hangingPunct="1">
              <a:lnSpc>
                <a:spcPct val="80000"/>
              </a:lnSpc>
              <a:buFontTx/>
              <a:buNone/>
            </a:pPr>
            <a:r>
              <a:rPr lang="es-ES" altLang="es-SV" sz="1800" b="1" smtClean="0">
                <a:latin typeface="Courier New" pitchFamily="49" charset="0"/>
              </a:rPr>
              <a:t>    document.fgColor = txtColor;</a:t>
            </a:r>
          </a:p>
          <a:p>
            <a:pPr marL="0" indent="0" eaLnBrk="1" hangingPunct="1">
              <a:lnSpc>
                <a:spcPct val="80000"/>
              </a:lnSpc>
              <a:buFontTx/>
              <a:buNone/>
            </a:pPr>
            <a:r>
              <a:rPr lang="es-ES" altLang="es-SV" sz="1800" b="1" smtClean="0">
                <a:latin typeface="Courier New" pitchFamily="49" charset="0"/>
              </a:rPr>
              <a:t>    document.bgColor = bgColor;</a:t>
            </a:r>
          </a:p>
          <a:p>
            <a:pPr marL="0" indent="0" eaLnBrk="1" hangingPunct="1">
              <a:lnSpc>
                <a:spcPct val="80000"/>
              </a:lnSpc>
              <a:buFontTx/>
              <a:buNone/>
            </a:pPr>
            <a:r>
              <a:rPr lang="es-ES" altLang="es-SV" sz="1800" b="1" smtClean="0">
                <a:latin typeface="Courier New" pitchFamily="49" charset="0"/>
              </a:rPr>
              <a:t>  }</a:t>
            </a:r>
          </a:p>
          <a:p>
            <a:pPr marL="0" indent="0" eaLnBrk="1" hangingPunct="1">
              <a:lnSpc>
                <a:spcPct val="80000"/>
              </a:lnSpc>
              <a:buFontTx/>
              <a:buNone/>
            </a:pPr>
            <a:r>
              <a:rPr lang="es-ES" altLang="es-SV" sz="1800" b="1" smtClean="0">
                <a:latin typeface="Courier New" pitchFamily="49" charset="0"/>
              </a:rPr>
              <a:t>  else{</a:t>
            </a:r>
          </a:p>
          <a:p>
            <a:pPr marL="0" indent="0" eaLnBrk="1" hangingPunct="1">
              <a:lnSpc>
                <a:spcPct val="80000"/>
              </a:lnSpc>
              <a:buFontTx/>
              <a:buNone/>
            </a:pPr>
            <a:r>
              <a:rPr lang="es-ES" altLang="es-SV" sz="1800" b="1" smtClean="0">
                <a:latin typeface="Courier New" pitchFamily="49" charset="0"/>
              </a:rPr>
              <a:t>     alert("Se ha cancelado el cambio de color");</a:t>
            </a:r>
          </a:p>
          <a:p>
            <a:pPr marL="0" indent="0" eaLnBrk="1" hangingPunct="1">
              <a:lnSpc>
                <a:spcPct val="80000"/>
              </a:lnSpc>
              <a:buFontTx/>
              <a:buNone/>
            </a:pPr>
            <a:r>
              <a:rPr lang="es-ES" altLang="es-SV" sz="1800" b="1" smtClean="0">
                <a:latin typeface="Courier New" pitchFamily="49" charset="0"/>
              </a:rPr>
              <a:t>  }</a:t>
            </a:r>
          </a:p>
          <a:p>
            <a:pPr marL="0" indent="0" eaLnBrk="1" hangingPunct="1">
              <a:lnSpc>
                <a:spcPct val="80000"/>
              </a:lnSpc>
              <a:buFontTx/>
              <a:buNone/>
            </a:pPr>
            <a:r>
              <a:rPr lang="es-ES" altLang="es-SV" sz="1800" b="1" smtClean="0">
                <a:latin typeface="Courier New" pitchFamily="49" charset="0"/>
              </a:rPr>
              <a:t>}</a:t>
            </a:r>
          </a:p>
          <a:p>
            <a:pPr marL="0" indent="0" eaLnBrk="1" hangingPunct="1">
              <a:lnSpc>
                <a:spcPct val="80000"/>
              </a:lnSpc>
              <a:buFontTx/>
              <a:buNone/>
            </a:pPr>
            <a:endParaRPr lang="es-ES" altLang="es-SV" sz="1800" b="1" smtClean="0">
              <a:latin typeface="Courier New" pitchFamily="49" charset="0"/>
            </a:endParaRPr>
          </a:p>
          <a:p>
            <a:pPr marL="0" indent="0" eaLnBrk="1" hangingPunct="1">
              <a:lnSpc>
                <a:spcPct val="80000"/>
              </a:lnSpc>
              <a:buFontTx/>
              <a:buNone/>
            </a:pPr>
            <a:r>
              <a:rPr lang="es-ES" altLang="es-SV" sz="2000" b="1" smtClean="0"/>
              <a:t>La llamada sería:</a:t>
            </a:r>
          </a:p>
          <a:p>
            <a:pPr marL="0" indent="0" eaLnBrk="1" hangingPunct="1">
              <a:lnSpc>
                <a:spcPct val="80000"/>
              </a:lnSpc>
              <a:buFontTx/>
              <a:buNone/>
            </a:pPr>
            <a:r>
              <a:rPr lang="es-ES" altLang="es-SV" sz="1800" b="1" smtClean="0">
                <a:latin typeface="Courier New" pitchFamily="49" charset="0"/>
              </a:rPr>
              <a:t>onclick="changeInterfaceColors(document.frmcolors.txtcolor.options[document.frmcolors.txtcolor.selectedIndex].value, document.frmcolors.bgcolor.options[document.frmcolors.bgcolor.selectedIndex].value);"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188640"/>
            <a:ext cx="8229600" cy="936104"/>
          </a:xfrm>
        </p:spPr>
        <p:txBody>
          <a:bodyPr/>
          <a:lstStyle/>
          <a:p>
            <a:pPr eaLnBrk="1" hangingPunct="1"/>
            <a:r>
              <a:rPr lang="es-ES" altLang="es-SV" sz="4000" dirty="0" smtClean="0"/>
              <a:t>Funciones como objetos (I)</a:t>
            </a:r>
          </a:p>
        </p:txBody>
      </p:sp>
      <p:sp>
        <p:nvSpPr>
          <p:cNvPr id="14339" name="Rectangle 3"/>
          <p:cNvSpPr>
            <a:spLocks noGrp="1" noChangeArrowheads="1"/>
          </p:cNvSpPr>
          <p:nvPr>
            <p:ph type="body" idx="1"/>
          </p:nvPr>
        </p:nvSpPr>
        <p:spPr>
          <a:xfrm>
            <a:off x="179512" y="1268760"/>
            <a:ext cx="8784976" cy="5184576"/>
          </a:xfrm>
        </p:spPr>
        <p:txBody>
          <a:bodyPr/>
          <a:lstStyle/>
          <a:p>
            <a:pPr eaLnBrk="1" hangingPunct="1">
              <a:lnSpc>
                <a:spcPct val="80000"/>
              </a:lnSpc>
            </a:pPr>
            <a:r>
              <a:rPr lang="es-ES" altLang="es-SV" dirty="0" smtClean="0"/>
              <a:t>JavaScript permite declarar las funciones como objetos.</a:t>
            </a:r>
          </a:p>
          <a:p>
            <a:pPr eaLnBrk="1" hangingPunct="1">
              <a:lnSpc>
                <a:spcPct val="80000"/>
              </a:lnSpc>
            </a:pPr>
            <a:r>
              <a:rPr lang="es-ES" altLang="es-SV" dirty="0" smtClean="0"/>
              <a:t>Sintaxis:</a:t>
            </a:r>
          </a:p>
          <a:p>
            <a:pPr eaLnBrk="1" hangingPunct="1">
              <a:lnSpc>
                <a:spcPct val="80000"/>
              </a:lnSpc>
              <a:buFontTx/>
              <a:buNone/>
            </a:pPr>
            <a:r>
              <a:rPr lang="es-ES" altLang="es-SV" sz="2000" b="1" dirty="0" smtClean="0">
                <a:latin typeface="Courier New" pitchFamily="49" charset="0"/>
              </a:rPr>
              <a:t>	</a:t>
            </a:r>
            <a:r>
              <a:rPr lang="es-ES" altLang="es-SV" sz="2000" b="1" dirty="0" err="1" smtClean="0">
                <a:latin typeface="Courier New" pitchFamily="49" charset="0"/>
              </a:rPr>
              <a:t>var</a:t>
            </a:r>
            <a:r>
              <a:rPr lang="es-ES" altLang="es-SV" sz="2000" b="1" dirty="0" smtClean="0">
                <a:latin typeface="Courier New" pitchFamily="49" charset="0"/>
              </a:rPr>
              <a:t> </a:t>
            </a:r>
            <a:r>
              <a:rPr lang="es-ES" altLang="es-SV" sz="2000" b="1" dirty="0" err="1" smtClean="0">
                <a:latin typeface="Courier New" pitchFamily="49" charset="0"/>
              </a:rPr>
              <a:t>nombre_funcion</a:t>
            </a:r>
            <a:r>
              <a:rPr lang="es-ES" altLang="es-SV" sz="2000" b="1" dirty="0" smtClean="0">
                <a:latin typeface="Courier New" pitchFamily="49" charset="0"/>
              </a:rPr>
              <a:t> = new </a:t>
            </a:r>
            <a:r>
              <a:rPr lang="es-ES" altLang="es-SV" sz="2000" b="1" dirty="0" err="1" smtClean="0">
                <a:latin typeface="Courier New" pitchFamily="49" charset="0"/>
              </a:rPr>
              <a:t>Function</a:t>
            </a:r>
            <a:r>
              <a:rPr lang="es-ES" altLang="es-SV" sz="2000" b="1" dirty="0" smtClean="0">
                <a:latin typeface="Courier New" pitchFamily="49" charset="0"/>
              </a:rPr>
              <a:t>(</a:t>
            </a:r>
          </a:p>
          <a:p>
            <a:pPr eaLnBrk="1" hangingPunct="1">
              <a:lnSpc>
                <a:spcPct val="80000"/>
              </a:lnSpc>
              <a:buFontTx/>
              <a:buNone/>
            </a:pPr>
            <a:r>
              <a:rPr lang="es-ES" altLang="es-SV" sz="2000" b="1" dirty="0" smtClean="0">
                <a:latin typeface="Courier New" pitchFamily="49" charset="0"/>
              </a:rPr>
              <a:t>	   </a:t>
            </a:r>
            <a:r>
              <a:rPr lang="en-US" altLang="es-SV" sz="2000" b="1" dirty="0" smtClean="0">
                <a:latin typeface="Courier New" pitchFamily="49" charset="0"/>
                <a:cs typeface="Courier New" pitchFamily="49" charset="0"/>
              </a:rPr>
              <a:t>"arg1", "arg2", "</a:t>
            </a:r>
            <a:r>
              <a:rPr lang="en-US" altLang="es-SV" sz="2000" b="1" dirty="0" err="1" smtClean="0">
                <a:latin typeface="Courier New" pitchFamily="49" charset="0"/>
                <a:cs typeface="Courier New" pitchFamily="49" charset="0"/>
              </a:rPr>
              <a:t>instrucciones</a:t>
            </a:r>
            <a:r>
              <a:rPr lang="en-US" altLang="es-SV" sz="2000" b="1" dirty="0" smtClean="0">
                <a:latin typeface="Courier New" pitchFamily="49" charset="0"/>
                <a:cs typeface="Courier New" pitchFamily="49" charset="0"/>
              </a:rPr>
              <a:t>"</a:t>
            </a:r>
          </a:p>
          <a:p>
            <a:pPr eaLnBrk="1" hangingPunct="1">
              <a:lnSpc>
                <a:spcPct val="80000"/>
              </a:lnSpc>
              <a:buFontTx/>
              <a:buNone/>
            </a:pPr>
            <a:r>
              <a:rPr lang="es-ES" altLang="es-SV" sz="2000" b="1" dirty="0" smtClean="0">
                <a:latin typeface="Courier New" pitchFamily="49" charset="0"/>
              </a:rPr>
              <a:t>	);</a:t>
            </a:r>
          </a:p>
          <a:p>
            <a:pPr eaLnBrk="1" hangingPunct="1">
              <a:lnSpc>
                <a:spcPct val="80000"/>
              </a:lnSpc>
              <a:buFontTx/>
              <a:buNone/>
            </a:pPr>
            <a:r>
              <a:rPr lang="es-ES" altLang="es-SV" sz="2000" b="1" dirty="0" smtClean="0">
                <a:latin typeface="Courier New" pitchFamily="49" charset="0"/>
              </a:rPr>
              <a:t>------------------------------------------------</a:t>
            </a:r>
          </a:p>
          <a:p>
            <a:pPr eaLnBrk="1" hangingPunct="1">
              <a:lnSpc>
                <a:spcPct val="80000"/>
              </a:lnSpc>
              <a:buFontTx/>
              <a:buNone/>
            </a:pPr>
            <a:r>
              <a:rPr lang="es-ES" altLang="es-SV" sz="2000" b="1" dirty="0">
                <a:latin typeface="Courier New" pitchFamily="49" charset="0"/>
              </a:rPr>
              <a:t> </a:t>
            </a:r>
            <a:r>
              <a:rPr lang="es-ES" altLang="es-SV" sz="2000" b="1" dirty="0" smtClean="0">
                <a:latin typeface="Courier New" pitchFamily="49" charset="0"/>
              </a:rPr>
              <a:t> </a:t>
            </a:r>
            <a:r>
              <a:rPr lang="es-ES" altLang="es-SV" sz="2000" b="1" dirty="0" err="1" smtClean="0">
                <a:latin typeface="Courier New" pitchFamily="49" charset="0"/>
              </a:rPr>
              <a:t>var</a:t>
            </a:r>
            <a:r>
              <a:rPr lang="es-ES" altLang="es-SV" sz="2000" b="1" dirty="0" smtClean="0">
                <a:latin typeface="Courier New" pitchFamily="49" charset="0"/>
              </a:rPr>
              <a:t> nombrar = new </a:t>
            </a:r>
            <a:r>
              <a:rPr lang="es-ES" altLang="es-SV" sz="2000" b="1" dirty="0" err="1" smtClean="0">
                <a:latin typeface="Courier New" pitchFamily="49" charset="0"/>
              </a:rPr>
              <a:t>Function</a:t>
            </a:r>
            <a:r>
              <a:rPr lang="es-ES" altLang="es-SV" sz="2000" b="1" dirty="0" smtClean="0">
                <a:latin typeface="Courier New" pitchFamily="49" charset="0"/>
              </a:rPr>
              <a:t>("nombre", "apellido", "</a:t>
            </a:r>
            <a:r>
              <a:rPr lang="es-ES" altLang="es-SV" sz="2000" b="1" dirty="0" err="1" smtClean="0">
                <a:latin typeface="Courier New" pitchFamily="49" charset="0"/>
              </a:rPr>
              <a:t>document.write</a:t>
            </a:r>
            <a:r>
              <a:rPr lang="es-ES" altLang="es-SV" sz="2000" b="1" dirty="0" smtClean="0">
                <a:latin typeface="Courier New" pitchFamily="49" charset="0"/>
              </a:rPr>
              <a:t>(nombre + apellido)");</a:t>
            </a:r>
          </a:p>
          <a:p>
            <a:pPr eaLnBrk="1" hangingPunct="1">
              <a:lnSpc>
                <a:spcPct val="80000"/>
              </a:lnSpc>
              <a:buFontTx/>
              <a:buNone/>
            </a:pPr>
            <a:r>
              <a:rPr lang="es-ES" altLang="es-SV" sz="2800" dirty="0" smtClean="0"/>
              <a:t>	Donde: </a:t>
            </a:r>
          </a:p>
          <a:p>
            <a:pPr eaLnBrk="1" hangingPunct="1">
              <a:lnSpc>
                <a:spcPct val="80000"/>
              </a:lnSpc>
              <a:buFontTx/>
              <a:buNone/>
            </a:pPr>
            <a:r>
              <a:rPr lang="es-ES" altLang="es-SV" sz="2800" dirty="0" smtClean="0"/>
              <a:t>	</a:t>
            </a:r>
            <a:r>
              <a:rPr lang="es-ES" altLang="es-SV" sz="2800" b="1" dirty="0" smtClean="0">
                <a:latin typeface="Courier New" pitchFamily="49" charset="0"/>
              </a:rPr>
              <a:t>new</a:t>
            </a:r>
            <a:r>
              <a:rPr lang="es-ES" altLang="es-SV" sz="2800" dirty="0" smtClean="0"/>
              <a:t>, es una palabra clave utilizada para crear un nuevo objeto.</a:t>
            </a:r>
          </a:p>
          <a:p>
            <a:pPr eaLnBrk="1" hangingPunct="1">
              <a:lnSpc>
                <a:spcPct val="80000"/>
              </a:lnSpc>
              <a:buFontTx/>
              <a:buNone/>
            </a:pPr>
            <a:r>
              <a:rPr lang="es-ES" altLang="es-SV" sz="2800" dirty="0" smtClean="0"/>
              <a:t>	</a:t>
            </a:r>
            <a:r>
              <a:rPr lang="es-ES" altLang="es-SV" sz="2800" b="1" dirty="0" err="1" smtClean="0">
                <a:latin typeface="Courier New" pitchFamily="49" charset="0"/>
              </a:rPr>
              <a:t>Function</a:t>
            </a:r>
            <a:r>
              <a:rPr lang="es-ES" altLang="es-SV" sz="2800" b="1" dirty="0" smtClean="0">
                <a:latin typeface="Courier New" pitchFamily="49" charset="0"/>
              </a:rPr>
              <a:t>()</a:t>
            </a:r>
            <a:r>
              <a:rPr lang="es-ES" altLang="es-SV" sz="2800" dirty="0" smtClean="0"/>
              <a:t>, es el constructor que permite crear objetos de tipo función.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02630"/>
            <a:ext cx="8229600" cy="994122"/>
          </a:xfrm>
        </p:spPr>
        <p:txBody>
          <a:bodyPr/>
          <a:lstStyle/>
          <a:p>
            <a:pPr eaLnBrk="1" hangingPunct="1"/>
            <a:r>
              <a:rPr lang="es-ES" altLang="es-SV" dirty="0" smtClean="0"/>
              <a:t>Funciones como objetos (II)</a:t>
            </a:r>
          </a:p>
        </p:txBody>
      </p:sp>
      <p:sp>
        <p:nvSpPr>
          <p:cNvPr id="15363" name="Rectangle 3"/>
          <p:cNvSpPr>
            <a:spLocks noGrp="1" noChangeArrowheads="1"/>
          </p:cNvSpPr>
          <p:nvPr>
            <p:ph type="body" idx="1"/>
          </p:nvPr>
        </p:nvSpPr>
        <p:spPr>
          <a:xfrm>
            <a:off x="179388" y="1412776"/>
            <a:ext cx="8758237" cy="5111849"/>
          </a:xfrm>
        </p:spPr>
        <p:txBody>
          <a:bodyPr/>
          <a:lstStyle/>
          <a:p>
            <a:pPr eaLnBrk="1" hangingPunct="1"/>
            <a:r>
              <a:rPr lang="es-ES" altLang="es-SV" dirty="0" smtClean="0"/>
              <a:t>Debe notar que para llamar a una función declarada como objeto, será necesario utilizar el nombre de la variable de instancia a la función para poder invocarla desde otra parte del </a:t>
            </a:r>
            <a:r>
              <a:rPr lang="es-ES" altLang="es-SV" b="1" i="1" dirty="0" smtClean="0"/>
              <a:t>script</a:t>
            </a:r>
            <a:r>
              <a:rPr lang="es-ES" altLang="es-SV" dirty="0" smtClean="0"/>
              <a:t>. Como se muestra:</a:t>
            </a:r>
          </a:p>
          <a:p>
            <a:pPr eaLnBrk="1" hangingPunct="1">
              <a:buFontTx/>
              <a:buNone/>
            </a:pPr>
            <a:r>
              <a:rPr lang="es-ES" altLang="es-SV" noProof="1" smtClean="0"/>
              <a:t>	</a:t>
            </a:r>
            <a:r>
              <a:rPr lang="es-ES" altLang="es-SV" sz="2400" b="1" noProof="1" smtClean="0">
                <a:latin typeface="Courier New" pitchFamily="49" charset="0"/>
              </a:rPr>
              <a:t>nombre_</a:t>
            </a:r>
            <a:r>
              <a:rPr lang="en-US" altLang="es-SV" sz="2400" b="1" dirty="0" err="1" smtClean="0">
                <a:latin typeface="Courier New" pitchFamily="49" charset="0"/>
              </a:rPr>
              <a:t>funcion</a:t>
            </a:r>
            <a:r>
              <a:rPr lang="en-US" altLang="es-SV" sz="2400" b="1" noProof="1" smtClean="0">
                <a:latin typeface="Courier New" pitchFamily="49" charset="0"/>
              </a:rPr>
              <a:t>(</a:t>
            </a:r>
            <a:r>
              <a:rPr lang="en-US" altLang="es-SV" sz="2400" b="1" noProof="1" smtClean="0">
                <a:latin typeface="Courier New" pitchFamily="49" charset="0"/>
                <a:cs typeface="Arial" charset="0"/>
              </a:rPr>
              <a:t>arg1</a:t>
            </a:r>
            <a:r>
              <a:rPr lang="en-US" altLang="es-SV" sz="2400" b="1" noProof="1" smtClean="0">
                <a:latin typeface="Courier New" pitchFamily="49" charset="0"/>
              </a:rPr>
              <a:t>, </a:t>
            </a:r>
            <a:r>
              <a:rPr lang="en-US" altLang="es-SV" sz="2400" b="1" noProof="1" smtClean="0">
                <a:latin typeface="Courier New" pitchFamily="49" charset="0"/>
                <a:cs typeface="Arial" charset="0"/>
              </a:rPr>
              <a:t>arg2</a:t>
            </a:r>
            <a:r>
              <a:rPr lang="en-US" altLang="es-SV" sz="2400" b="1" noProof="1" smtClean="0">
                <a:latin typeface="Courier New" pitchFamily="49" charset="0"/>
              </a:rPr>
              <a:t>);</a:t>
            </a:r>
          </a:p>
          <a:p>
            <a:pPr eaLnBrk="1" hangingPunct="1"/>
            <a:r>
              <a:rPr lang="en-US" altLang="es-SV" noProof="1" smtClean="0"/>
              <a:t>Ejemplo:</a:t>
            </a:r>
          </a:p>
          <a:p>
            <a:pPr marL="0" indent="0" eaLnBrk="1" hangingPunct="1">
              <a:buNone/>
            </a:pPr>
            <a:r>
              <a:rPr lang="en-US" altLang="es-SV" noProof="1" smtClean="0"/>
              <a:t>   </a:t>
            </a:r>
            <a:r>
              <a:rPr lang="en-US" altLang="es-SV" sz="2400" b="1" noProof="1">
                <a:latin typeface="Courier New" pitchFamily="49" charset="0"/>
              </a:rPr>
              <a:t>nombrar("Roberto", "Aguirre");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33672" y="130622"/>
            <a:ext cx="8830816" cy="1282154"/>
          </a:xfrm>
        </p:spPr>
        <p:txBody>
          <a:bodyPr/>
          <a:lstStyle/>
          <a:p>
            <a:pPr eaLnBrk="1" hangingPunct="1"/>
            <a:r>
              <a:rPr lang="es-ES" altLang="es-SV" dirty="0" smtClean="0"/>
              <a:t>Funciones como objetos de primera clase</a:t>
            </a:r>
          </a:p>
        </p:txBody>
      </p:sp>
      <p:sp>
        <p:nvSpPr>
          <p:cNvPr id="15363" name="Rectangle 3"/>
          <p:cNvSpPr>
            <a:spLocks noGrp="1" noChangeArrowheads="1"/>
          </p:cNvSpPr>
          <p:nvPr>
            <p:ph type="body" idx="1"/>
          </p:nvPr>
        </p:nvSpPr>
        <p:spPr>
          <a:xfrm>
            <a:off x="71884" y="1484784"/>
            <a:ext cx="8964612" cy="5256583"/>
          </a:xfrm>
        </p:spPr>
        <p:txBody>
          <a:bodyPr/>
          <a:lstStyle/>
          <a:p>
            <a:pPr eaLnBrk="1" hangingPunct="1"/>
            <a:r>
              <a:rPr lang="es-ES" altLang="es-SV" sz="2600" dirty="0" smtClean="0"/>
              <a:t>Los objetos en JavaScript poseen varias capacidades que es preciso dominar, para entender el uso de las funciones que son objetos de primera clase:</a:t>
            </a:r>
          </a:p>
          <a:p>
            <a:pPr marL="914400" lvl="1" indent="-457200" eaLnBrk="1" hangingPunct="1">
              <a:buFont typeface="+mj-lt"/>
              <a:buAutoNum type="arabicPeriod"/>
            </a:pPr>
            <a:r>
              <a:rPr lang="es-ES" altLang="es-SV" sz="2200" dirty="0" smtClean="0"/>
              <a:t>Se pueden crear a través de literales.</a:t>
            </a:r>
          </a:p>
          <a:p>
            <a:pPr marL="914400" lvl="1" indent="-457200" eaLnBrk="1" hangingPunct="1">
              <a:buFont typeface="+mj-lt"/>
              <a:buAutoNum type="arabicPeriod"/>
            </a:pPr>
            <a:r>
              <a:rPr lang="es-ES" altLang="es-SV" sz="2200" dirty="0" smtClean="0"/>
              <a:t>Se asignan a variables, elementos de matriz y propiedades de otros objetos.</a:t>
            </a:r>
          </a:p>
          <a:p>
            <a:pPr marL="914400" lvl="1" indent="-457200" eaLnBrk="1" hangingPunct="1">
              <a:buFont typeface="+mj-lt"/>
              <a:buAutoNum type="arabicPeriod"/>
            </a:pPr>
            <a:r>
              <a:rPr lang="es-ES" altLang="es-SV" sz="2200" dirty="0" smtClean="0"/>
              <a:t>Se pueden pasar como argumentos para funciones.</a:t>
            </a:r>
          </a:p>
          <a:p>
            <a:pPr marL="914400" lvl="1" indent="-457200" eaLnBrk="1" hangingPunct="1">
              <a:buFont typeface="+mj-lt"/>
              <a:buAutoNum type="arabicPeriod"/>
            </a:pPr>
            <a:r>
              <a:rPr lang="es-ES" altLang="es-SV" sz="2200" dirty="0" smtClean="0"/>
              <a:t>Se devuelven como valores de funciones.</a:t>
            </a:r>
          </a:p>
          <a:p>
            <a:pPr marL="914400" lvl="1" indent="-457200" eaLnBrk="1" hangingPunct="1">
              <a:buFont typeface="+mj-lt"/>
              <a:buAutoNum type="arabicPeriod"/>
            </a:pPr>
            <a:r>
              <a:rPr lang="es-ES" altLang="es-SV" sz="2200" dirty="0" smtClean="0"/>
              <a:t>Poseen propiedades que pueden crearse y asignarse de forma dinámica.</a:t>
            </a:r>
          </a:p>
          <a:p>
            <a:pPr marL="514350" indent="-457200" eaLnBrk="1" hangingPunct="1"/>
            <a:r>
              <a:rPr lang="es-ES" altLang="es-SV" sz="2600" dirty="0" smtClean="0"/>
              <a:t>En JavaScript los objetos tienen todas estas capacidades y por eso reciben el mismo tratamiento que cualquier otro objeto del lenguaje.</a:t>
            </a:r>
          </a:p>
        </p:txBody>
      </p:sp>
    </p:spTree>
    <p:extLst>
      <p:ext uri="{BB962C8B-B14F-4D97-AF65-F5344CB8AC3E}">
        <p14:creationId xmlns:p14="http://schemas.microsoft.com/office/powerpoint/2010/main" val="2586955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16632"/>
            <a:ext cx="8229600" cy="1224136"/>
          </a:xfrm>
        </p:spPr>
        <p:txBody>
          <a:bodyPr/>
          <a:lstStyle/>
          <a:p>
            <a:pPr eaLnBrk="1" hangingPunct="1"/>
            <a:r>
              <a:rPr lang="es-ES" altLang="es-SV" dirty="0" smtClean="0"/>
              <a:t>Funciones como literales de función (I)</a:t>
            </a:r>
          </a:p>
        </p:txBody>
      </p:sp>
      <p:sp>
        <p:nvSpPr>
          <p:cNvPr id="16387" name="Rectangle 3"/>
          <p:cNvSpPr>
            <a:spLocks noGrp="1" noChangeArrowheads="1"/>
          </p:cNvSpPr>
          <p:nvPr>
            <p:ph type="body" idx="1"/>
          </p:nvPr>
        </p:nvSpPr>
        <p:spPr>
          <a:xfrm>
            <a:off x="179388" y="1412777"/>
            <a:ext cx="8785225" cy="5112568"/>
          </a:xfrm>
        </p:spPr>
        <p:txBody>
          <a:bodyPr/>
          <a:lstStyle/>
          <a:p>
            <a:pPr eaLnBrk="1" hangingPunct="1">
              <a:lnSpc>
                <a:spcPct val="80000"/>
              </a:lnSpc>
            </a:pPr>
            <a:r>
              <a:rPr lang="es-ES" altLang="es-SV" sz="2800" dirty="0" smtClean="0"/>
              <a:t>Cuando se declaran funciones en forma de literal de función se crea un valor, del mismo modo que un literal numérico o de cadena y por tanto, se pueden utilizar como tales.</a:t>
            </a:r>
          </a:p>
          <a:p>
            <a:pPr eaLnBrk="1" hangingPunct="1">
              <a:lnSpc>
                <a:spcPct val="80000"/>
              </a:lnSpc>
            </a:pPr>
            <a:r>
              <a:rPr lang="es-SV" altLang="es-SV" sz="2800" dirty="0" smtClean="0"/>
              <a:t>Las funciones literales poseen cuatro partes:</a:t>
            </a:r>
          </a:p>
          <a:p>
            <a:pPr lvl="1" eaLnBrk="1" hangingPunct="1">
              <a:lnSpc>
                <a:spcPct val="80000"/>
              </a:lnSpc>
            </a:pPr>
            <a:r>
              <a:rPr lang="es-SV" altLang="es-SV" sz="2400" dirty="0" smtClean="0"/>
              <a:t>La palabra clave </a:t>
            </a:r>
            <a:r>
              <a:rPr lang="es-SV" altLang="es-SV" sz="2400" i="1" dirty="0" err="1" smtClean="0"/>
              <a:t>function</a:t>
            </a:r>
            <a:r>
              <a:rPr lang="es-SV" altLang="es-SV" sz="2400" dirty="0" smtClean="0"/>
              <a:t>.</a:t>
            </a:r>
          </a:p>
          <a:p>
            <a:pPr lvl="1" eaLnBrk="1" hangingPunct="1">
              <a:lnSpc>
                <a:spcPct val="80000"/>
              </a:lnSpc>
            </a:pPr>
            <a:r>
              <a:rPr lang="es-SV" altLang="es-SV" sz="2400" dirty="0" smtClean="0"/>
              <a:t>Un nombre opcional que, si se utiliza, debe ser un identificador válido de JavaScript.</a:t>
            </a:r>
          </a:p>
          <a:p>
            <a:pPr lvl="1" eaLnBrk="1" hangingPunct="1">
              <a:lnSpc>
                <a:spcPct val="80000"/>
              </a:lnSpc>
            </a:pPr>
            <a:r>
              <a:rPr lang="es-SV" altLang="es-SV" sz="2400" dirty="0" smtClean="0"/>
              <a:t>Una lista separada por comas, con los identificadores de los argumentos encerrados entre paréntesis. La lista puede perfectamente, estar vacía.</a:t>
            </a:r>
          </a:p>
          <a:p>
            <a:pPr lvl="1" eaLnBrk="1" hangingPunct="1">
              <a:lnSpc>
                <a:spcPct val="80000"/>
              </a:lnSpc>
            </a:pPr>
            <a:r>
              <a:rPr lang="es-SV" altLang="es-SV" sz="2400" dirty="0" smtClean="0"/>
              <a:t>El cuerpo de la función como una serie de instrucciones JavaScript, </a:t>
            </a:r>
            <a:r>
              <a:rPr lang="es-SV" altLang="es-SV" sz="2400" smtClean="0"/>
              <a:t>entre </a:t>
            </a:r>
            <a:r>
              <a:rPr lang="es-SV" altLang="es-SV" sz="2400" smtClean="0"/>
              <a:t>llaves. </a:t>
            </a:r>
            <a:r>
              <a:rPr lang="es-SV" altLang="es-SV" sz="2400" dirty="0" smtClean="0"/>
              <a:t>También puede estar vacío.</a:t>
            </a:r>
          </a:p>
          <a:p>
            <a:pPr lvl="1" eaLnBrk="1" hangingPunct="1">
              <a:lnSpc>
                <a:spcPct val="80000"/>
              </a:lnSpc>
            </a:pPr>
            <a:endParaRPr lang="es-SV" altLang="es-SV"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16632"/>
            <a:ext cx="8229600" cy="1228998"/>
          </a:xfrm>
        </p:spPr>
        <p:txBody>
          <a:bodyPr/>
          <a:lstStyle/>
          <a:p>
            <a:pPr eaLnBrk="1" hangingPunct="1"/>
            <a:r>
              <a:rPr lang="es-ES" altLang="es-SV" dirty="0" smtClean="0"/>
              <a:t>Funciones como literales de función (II)</a:t>
            </a:r>
          </a:p>
        </p:txBody>
      </p:sp>
      <p:sp>
        <p:nvSpPr>
          <p:cNvPr id="17411" name="Rectangle 3"/>
          <p:cNvSpPr>
            <a:spLocks noGrp="1" noChangeArrowheads="1"/>
          </p:cNvSpPr>
          <p:nvPr>
            <p:ph type="body" idx="1"/>
          </p:nvPr>
        </p:nvSpPr>
        <p:spPr>
          <a:xfrm>
            <a:off x="205680" y="1484784"/>
            <a:ext cx="8686800" cy="4968552"/>
          </a:xfrm>
        </p:spPr>
        <p:txBody>
          <a:bodyPr/>
          <a:lstStyle/>
          <a:p>
            <a:pPr eaLnBrk="1" hangingPunct="1">
              <a:lnSpc>
                <a:spcPct val="90000"/>
              </a:lnSpc>
            </a:pPr>
            <a:r>
              <a:rPr lang="es-SV" altLang="es-SV" dirty="0" smtClean="0"/>
              <a:t>Lo anterior nos permite definir funciones en JavaScript de una de las siguientes formas:</a:t>
            </a:r>
          </a:p>
          <a:p>
            <a:pPr marL="0" indent="0" eaLnBrk="1" hangingPunct="1">
              <a:lnSpc>
                <a:spcPct val="90000"/>
              </a:lnSpc>
              <a:buNone/>
            </a:pPr>
            <a:r>
              <a:rPr lang="es-SV" altLang="es-SV" sz="2400" b="1" dirty="0" smtClean="0">
                <a:latin typeface="Courier New" pitchFamily="49" charset="0"/>
              </a:rPr>
              <a:t>//Primera forma</a:t>
            </a:r>
          </a:p>
          <a:p>
            <a:pPr marL="0" indent="0" eaLnBrk="1" hangingPunct="1">
              <a:lnSpc>
                <a:spcPct val="90000"/>
              </a:lnSpc>
              <a:buNone/>
            </a:pPr>
            <a:r>
              <a:rPr lang="es-SV" altLang="es-SV" sz="2400" b="1" dirty="0" err="1" smtClean="0">
                <a:latin typeface="Courier New" pitchFamily="49" charset="0"/>
              </a:rPr>
              <a:t>function</a:t>
            </a:r>
            <a:r>
              <a:rPr lang="es-SV" altLang="es-SV" sz="2400" b="1" dirty="0" smtClean="0">
                <a:latin typeface="Courier New" pitchFamily="49" charset="0"/>
              </a:rPr>
              <a:t> f(x){</a:t>
            </a:r>
          </a:p>
          <a:p>
            <a:pPr marL="0" indent="0" eaLnBrk="1" hangingPunct="1">
              <a:lnSpc>
                <a:spcPct val="90000"/>
              </a:lnSpc>
              <a:buNone/>
            </a:pPr>
            <a:r>
              <a:rPr lang="es-SV" altLang="es-SV" sz="2400" b="1" dirty="0">
                <a:latin typeface="Courier New" pitchFamily="49" charset="0"/>
              </a:rPr>
              <a:t> </a:t>
            </a:r>
            <a:r>
              <a:rPr lang="es-SV" altLang="es-SV" sz="2400" b="1" dirty="0" smtClean="0">
                <a:latin typeface="Courier New" pitchFamily="49" charset="0"/>
              </a:rPr>
              <a:t>  </a:t>
            </a:r>
            <a:r>
              <a:rPr lang="es-SV" altLang="es-SV" sz="2400" b="1" dirty="0" err="1" smtClean="0">
                <a:latin typeface="Courier New" pitchFamily="49" charset="0"/>
              </a:rPr>
              <a:t>return</a:t>
            </a:r>
            <a:r>
              <a:rPr lang="es-SV" altLang="es-SV" sz="2400" b="1" dirty="0" smtClean="0">
                <a:latin typeface="Courier New" pitchFamily="49" charset="0"/>
              </a:rPr>
              <a:t> x*x;</a:t>
            </a:r>
          </a:p>
          <a:p>
            <a:pPr marL="0" indent="0" eaLnBrk="1" hangingPunct="1">
              <a:lnSpc>
                <a:spcPct val="90000"/>
              </a:lnSpc>
              <a:buNone/>
            </a:pPr>
            <a:r>
              <a:rPr lang="es-SV" altLang="es-SV" sz="2400" b="1" dirty="0" smtClean="0">
                <a:latin typeface="Courier New" pitchFamily="49" charset="0"/>
              </a:rPr>
              <a:t>}</a:t>
            </a:r>
          </a:p>
          <a:p>
            <a:pPr marL="0" indent="0" eaLnBrk="1" hangingPunct="1">
              <a:lnSpc>
                <a:spcPct val="90000"/>
              </a:lnSpc>
              <a:buNone/>
            </a:pPr>
            <a:r>
              <a:rPr lang="es-SV" altLang="es-SV" sz="2400" b="1" dirty="0" smtClean="0">
                <a:latin typeface="Courier New" pitchFamily="49" charset="0"/>
              </a:rPr>
              <a:t>//Segunda forma</a:t>
            </a:r>
          </a:p>
          <a:p>
            <a:pPr marL="0" indent="0" eaLnBrk="1" hangingPunct="1">
              <a:lnSpc>
                <a:spcPct val="90000"/>
              </a:lnSpc>
              <a:buNone/>
            </a:pPr>
            <a:r>
              <a:rPr lang="es-SV" altLang="es-SV" sz="2400" b="1" dirty="0" err="1" smtClean="0">
                <a:latin typeface="Courier New" pitchFamily="49" charset="0"/>
              </a:rPr>
              <a:t>var</a:t>
            </a:r>
            <a:r>
              <a:rPr lang="es-SV" altLang="es-SV" sz="2400" b="1" dirty="0" smtClean="0">
                <a:latin typeface="Courier New" pitchFamily="49" charset="0"/>
              </a:rPr>
              <a:t> f = </a:t>
            </a:r>
            <a:r>
              <a:rPr lang="es-SV" altLang="es-SV" sz="2400" b="1" dirty="0" err="1" smtClean="0">
                <a:latin typeface="Courier New" pitchFamily="49" charset="0"/>
              </a:rPr>
              <a:t>function</a:t>
            </a:r>
            <a:r>
              <a:rPr lang="es-SV" altLang="es-SV" sz="2400" b="1" dirty="0" smtClean="0">
                <a:latin typeface="Courier New" pitchFamily="49" charset="0"/>
              </a:rPr>
              <a:t>(x){</a:t>
            </a:r>
            <a:r>
              <a:rPr lang="es-SV" altLang="es-SV" sz="2400" b="1" dirty="0" err="1" smtClean="0">
                <a:latin typeface="Courier New" pitchFamily="49" charset="0"/>
              </a:rPr>
              <a:t>return</a:t>
            </a:r>
            <a:r>
              <a:rPr lang="es-SV" altLang="es-SV" sz="2400" b="1" dirty="0" smtClean="0">
                <a:latin typeface="Courier New" pitchFamily="49" charset="0"/>
              </a:rPr>
              <a:t> x*x;}</a:t>
            </a:r>
          </a:p>
          <a:p>
            <a:pPr eaLnBrk="1" hangingPunct="1">
              <a:lnSpc>
                <a:spcPct val="90000"/>
              </a:lnSpc>
            </a:pPr>
            <a:r>
              <a:rPr lang="es-SV" altLang="es-SV" dirty="0" smtClean="0"/>
              <a:t>La segunda forma es conocida como función anónima o literal de función</a:t>
            </a:r>
            <a:endParaRPr lang="es-ES" altLang="es-SV"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16632"/>
            <a:ext cx="8229600" cy="1228998"/>
          </a:xfrm>
        </p:spPr>
        <p:txBody>
          <a:bodyPr/>
          <a:lstStyle/>
          <a:p>
            <a:pPr eaLnBrk="1" hangingPunct="1"/>
            <a:r>
              <a:rPr lang="es-ES" altLang="es-SV" dirty="0" smtClean="0"/>
              <a:t>Funciones como literales de función (III)</a:t>
            </a:r>
          </a:p>
        </p:txBody>
      </p:sp>
      <p:sp>
        <p:nvSpPr>
          <p:cNvPr id="17411" name="Rectangle 3"/>
          <p:cNvSpPr>
            <a:spLocks noGrp="1" noChangeArrowheads="1"/>
          </p:cNvSpPr>
          <p:nvPr>
            <p:ph type="body" idx="1"/>
          </p:nvPr>
        </p:nvSpPr>
        <p:spPr>
          <a:xfrm>
            <a:off x="205680" y="1484784"/>
            <a:ext cx="8686800" cy="4752528"/>
          </a:xfrm>
        </p:spPr>
        <p:txBody>
          <a:bodyPr/>
          <a:lstStyle/>
          <a:p>
            <a:pPr eaLnBrk="1" hangingPunct="1">
              <a:lnSpc>
                <a:spcPct val="90000"/>
              </a:lnSpc>
            </a:pPr>
            <a:r>
              <a:rPr lang="es-SV" altLang="es-SV" dirty="0" smtClean="0"/>
              <a:t>Ejemplo de literal de función:</a:t>
            </a:r>
          </a:p>
          <a:p>
            <a:pPr marL="0" indent="0" eaLnBrk="1" hangingPunct="1">
              <a:lnSpc>
                <a:spcPct val="90000"/>
              </a:lnSpc>
              <a:buNone/>
            </a:pPr>
            <a:r>
              <a:rPr lang="es-SV" altLang="es-SV" sz="2200" b="1" dirty="0" err="1" smtClean="0">
                <a:latin typeface="Courier New" panose="02070309020205020404" pitchFamily="49" charset="0"/>
                <a:cs typeface="Courier New" panose="02070309020205020404" pitchFamily="49" charset="0"/>
              </a:rPr>
              <a:t>var</a:t>
            </a:r>
            <a:r>
              <a:rPr lang="es-SV" altLang="es-SV" sz="2200" b="1" dirty="0" smtClean="0">
                <a:latin typeface="Courier New" panose="02070309020205020404" pitchFamily="49" charset="0"/>
                <a:cs typeface="Courier New" panose="02070309020205020404" pitchFamily="49" charset="0"/>
              </a:rPr>
              <a:t> f = </a:t>
            </a:r>
            <a:r>
              <a:rPr lang="es-SV" altLang="es-SV" sz="2200" b="1" dirty="0" err="1" smtClean="0">
                <a:latin typeface="Courier New" panose="02070309020205020404" pitchFamily="49" charset="0"/>
                <a:cs typeface="Courier New" panose="02070309020205020404" pitchFamily="49" charset="0"/>
              </a:rPr>
              <a:t>function</a:t>
            </a:r>
            <a:r>
              <a:rPr lang="es-SV" altLang="es-SV" sz="2200" b="1" dirty="0" smtClean="0">
                <a:latin typeface="Courier New" panose="02070309020205020404" pitchFamily="49" charset="0"/>
                <a:cs typeface="Courier New" panose="02070309020205020404" pitchFamily="49" charset="0"/>
              </a:rPr>
              <a:t> factorial(n){</a:t>
            </a:r>
          </a:p>
          <a:p>
            <a:pPr marL="0" indent="0" eaLnBrk="1" hangingPunct="1">
              <a:lnSpc>
                <a:spcPct val="90000"/>
              </a:lnSpc>
              <a:buNone/>
            </a:pPr>
            <a:r>
              <a:rPr lang="es-SV" altLang="es-SV" sz="2200" b="1" dirty="0" smtClean="0">
                <a:latin typeface="Courier New" panose="02070309020205020404" pitchFamily="49" charset="0"/>
                <a:cs typeface="Courier New" panose="02070309020205020404" pitchFamily="49" charset="0"/>
              </a:rPr>
              <a:t>   </a:t>
            </a:r>
            <a:r>
              <a:rPr lang="es-SV" altLang="es-SV" sz="2200" b="1" dirty="0" err="1" smtClean="0">
                <a:latin typeface="Courier New" panose="02070309020205020404" pitchFamily="49" charset="0"/>
                <a:cs typeface="Courier New" panose="02070309020205020404" pitchFamily="49" charset="0"/>
              </a:rPr>
              <a:t>if</a:t>
            </a:r>
            <a:r>
              <a:rPr lang="es-SV" altLang="es-SV" sz="2200" b="1" dirty="0" smtClean="0">
                <a:latin typeface="Courier New" panose="02070309020205020404" pitchFamily="49" charset="0"/>
                <a:cs typeface="Courier New" panose="02070309020205020404" pitchFamily="49" charset="0"/>
              </a:rPr>
              <a:t>(x&lt;=1) </a:t>
            </a:r>
            <a:r>
              <a:rPr lang="es-SV" altLang="es-SV" sz="2200" b="1" dirty="0" err="1" smtClean="0">
                <a:latin typeface="Courier New" panose="02070309020205020404" pitchFamily="49" charset="0"/>
                <a:cs typeface="Courier New" panose="02070309020205020404" pitchFamily="49" charset="0"/>
              </a:rPr>
              <a:t>return</a:t>
            </a:r>
            <a:r>
              <a:rPr lang="es-SV" altLang="es-SV" sz="2200" b="1" dirty="0" smtClean="0">
                <a:latin typeface="Courier New" panose="02070309020205020404" pitchFamily="49" charset="0"/>
                <a:cs typeface="Courier New" panose="02070309020205020404" pitchFamily="49" charset="0"/>
              </a:rPr>
              <a:t> 1;</a:t>
            </a:r>
          </a:p>
          <a:p>
            <a:pPr marL="0" indent="0" eaLnBrk="1" hangingPunct="1">
              <a:lnSpc>
                <a:spcPct val="90000"/>
              </a:lnSpc>
              <a:buNone/>
            </a:pPr>
            <a:r>
              <a:rPr lang="es-SV" altLang="es-SV" sz="2200" b="1" dirty="0">
                <a:latin typeface="Courier New" panose="02070309020205020404" pitchFamily="49" charset="0"/>
                <a:cs typeface="Courier New" panose="02070309020205020404" pitchFamily="49" charset="0"/>
              </a:rPr>
              <a:t> </a:t>
            </a:r>
            <a:r>
              <a:rPr lang="es-SV" altLang="es-SV" sz="2200" b="1" dirty="0" smtClean="0">
                <a:latin typeface="Courier New" panose="02070309020205020404" pitchFamily="49" charset="0"/>
                <a:cs typeface="Courier New" panose="02070309020205020404" pitchFamily="49" charset="0"/>
              </a:rPr>
              <a:t>  </a:t>
            </a:r>
            <a:r>
              <a:rPr lang="es-SV" altLang="es-SV" sz="2200" b="1" dirty="0" err="1" smtClean="0">
                <a:latin typeface="Courier New" panose="02070309020205020404" pitchFamily="49" charset="0"/>
                <a:cs typeface="Courier New" panose="02070309020205020404" pitchFamily="49" charset="0"/>
              </a:rPr>
              <a:t>else</a:t>
            </a:r>
            <a:r>
              <a:rPr lang="es-SV" altLang="es-SV" sz="2200" b="1" dirty="0" smtClean="0">
                <a:latin typeface="Courier New" panose="02070309020205020404" pitchFamily="49" charset="0"/>
                <a:cs typeface="Courier New" panose="02070309020205020404" pitchFamily="49" charset="0"/>
              </a:rPr>
              <a:t> </a:t>
            </a:r>
            <a:r>
              <a:rPr lang="es-SV" altLang="es-SV" sz="2200" b="1" dirty="0" err="1" smtClean="0">
                <a:latin typeface="Courier New" panose="02070309020205020404" pitchFamily="49" charset="0"/>
                <a:cs typeface="Courier New" panose="02070309020205020404" pitchFamily="49" charset="0"/>
              </a:rPr>
              <a:t>return</a:t>
            </a:r>
            <a:r>
              <a:rPr lang="es-SV" altLang="es-SV" sz="2200" b="1" dirty="0" smtClean="0">
                <a:latin typeface="Courier New" panose="02070309020205020404" pitchFamily="49" charset="0"/>
                <a:cs typeface="Courier New" panose="02070309020205020404" pitchFamily="49" charset="0"/>
              </a:rPr>
              <a:t> x*factorial(n-1);</a:t>
            </a:r>
            <a:endParaRPr lang="es-SV" altLang="es-SV" sz="2200" b="1" dirty="0">
              <a:latin typeface="Courier New" panose="02070309020205020404" pitchFamily="49" charset="0"/>
              <a:cs typeface="Courier New" panose="02070309020205020404" pitchFamily="49" charset="0"/>
            </a:endParaRPr>
          </a:p>
          <a:p>
            <a:pPr marL="0" indent="0" eaLnBrk="1" hangingPunct="1">
              <a:lnSpc>
                <a:spcPct val="90000"/>
              </a:lnSpc>
              <a:buNone/>
            </a:pPr>
            <a:r>
              <a:rPr lang="es-SV" altLang="es-SV" sz="2200" b="1" dirty="0" smtClean="0">
                <a:latin typeface="Courier New" panose="02070309020205020404" pitchFamily="49" charset="0"/>
                <a:cs typeface="Courier New" panose="02070309020205020404" pitchFamily="49" charset="0"/>
              </a:rPr>
              <a:t>}</a:t>
            </a:r>
          </a:p>
          <a:p>
            <a:pPr eaLnBrk="1" hangingPunct="1">
              <a:lnSpc>
                <a:spcPct val="90000"/>
              </a:lnSpc>
            </a:pPr>
            <a:r>
              <a:rPr lang="es-SV" altLang="es-SV" dirty="0" smtClean="0"/>
              <a:t>En el código anterior se guarda una referencia a la función anónima en la variable f. No se guarda ninguna referencia al usar el nombre factorial, solamente se usa para llamar recursivamente a la función.</a:t>
            </a:r>
            <a:endParaRPr lang="es-SV" altLang="es-SV" dirty="0"/>
          </a:p>
          <a:p>
            <a:pPr marL="0" indent="0" eaLnBrk="1" hangingPunct="1">
              <a:lnSpc>
                <a:spcPct val="90000"/>
              </a:lnSpc>
              <a:buNone/>
            </a:pPr>
            <a:endParaRPr lang="es-ES" altLang="es-SV" sz="2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269827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16632"/>
            <a:ext cx="8229600" cy="1228998"/>
          </a:xfrm>
        </p:spPr>
        <p:txBody>
          <a:bodyPr/>
          <a:lstStyle/>
          <a:p>
            <a:pPr eaLnBrk="1" hangingPunct="1"/>
            <a:r>
              <a:rPr lang="es-ES" altLang="es-SV" dirty="0" smtClean="0"/>
              <a:t>Funciones como literales de función (IV)</a:t>
            </a:r>
          </a:p>
        </p:txBody>
      </p:sp>
      <p:sp>
        <p:nvSpPr>
          <p:cNvPr id="17411" name="Rectangle 3"/>
          <p:cNvSpPr>
            <a:spLocks noGrp="1" noChangeArrowheads="1"/>
          </p:cNvSpPr>
          <p:nvPr>
            <p:ph type="body" idx="1"/>
          </p:nvPr>
        </p:nvSpPr>
        <p:spPr>
          <a:xfrm>
            <a:off x="179512" y="1484784"/>
            <a:ext cx="8830816" cy="4968552"/>
          </a:xfrm>
        </p:spPr>
        <p:txBody>
          <a:bodyPr/>
          <a:lstStyle/>
          <a:p>
            <a:pPr eaLnBrk="1" hangingPunct="1">
              <a:lnSpc>
                <a:spcPct val="90000"/>
              </a:lnSpc>
            </a:pPr>
            <a:r>
              <a:rPr lang="es-SV" altLang="es-SV" dirty="0" smtClean="0"/>
              <a:t>Son muchas las opciones para crear literales de función con expresiones en JavaScript:</a:t>
            </a:r>
          </a:p>
          <a:p>
            <a:pPr marL="0" indent="0" eaLnBrk="1" hangingPunct="1">
              <a:lnSpc>
                <a:spcPct val="90000"/>
              </a:lnSpc>
              <a:buNone/>
            </a:pPr>
            <a:r>
              <a:rPr lang="es-SV" altLang="es-SV" sz="2200" b="1" dirty="0">
                <a:latin typeface="Courier New" panose="02070309020205020404" pitchFamily="49" charset="0"/>
                <a:cs typeface="Courier New" panose="02070309020205020404" pitchFamily="49" charset="0"/>
              </a:rPr>
              <a:t>f</a:t>
            </a:r>
            <a:r>
              <a:rPr lang="es-SV" altLang="es-SV" sz="2200" b="1" dirty="0" smtClean="0">
                <a:latin typeface="Courier New" panose="02070309020205020404" pitchFamily="49" charset="0"/>
                <a:cs typeface="Courier New" panose="02070309020205020404" pitchFamily="49" charset="0"/>
              </a:rPr>
              <a:t>[0] = </a:t>
            </a:r>
            <a:r>
              <a:rPr lang="es-SV" altLang="es-SV" sz="2200" b="1" dirty="0" err="1" smtClean="0">
                <a:latin typeface="Courier New" panose="02070309020205020404" pitchFamily="49" charset="0"/>
                <a:cs typeface="Courier New" panose="02070309020205020404" pitchFamily="49" charset="0"/>
              </a:rPr>
              <a:t>function</a:t>
            </a:r>
            <a:r>
              <a:rPr lang="es-SV" altLang="es-SV" sz="2200" b="1" dirty="0" smtClean="0">
                <a:latin typeface="Courier New" panose="02070309020205020404" pitchFamily="49" charset="0"/>
                <a:cs typeface="Courier New" panose="02070309020205020404" pitchFamily="49" charset="0"/>
              </a:rPr>
              <a:t>(x){  //Definir la función y guardar</a:t>
            </a:r>
          </a:p>
          <a:p>
            <a:pPr marL="0" indent="0" eaLnBrk="1" hangingPunct="1">
              <a:lnSpc>
                <a:spcPct val="90000"/>
              </a:lnSpc>
              <a:buNone/>
            </a:pPr>
            <a:r>
              <a:rPr lang="es-SV" altLang="es-SV" sz="2200" b="1" dirty="0" smtClean="0">
                <a:latin typeface="Courier New" panose="02070309020205020404" pitchFamily="49" charset="0"/>
                <a:cs typeface="Courier New" panose="02070309020205020404" pitchFamily="49" charset="0"/>
              </a:rPr>
              <a:t>   </a:t>
            </a:r>
            <a:r>
              <a:rPr lang="es-SV" altLang="es-SV" sz="2200" b="1" dirty="0" err="1" smtClean="0">
                <a:latin typeface="Courier New" panose="02070309020205020404" pitchFamily="49" charset="0"/>
                <a:cs typeface="Courier New" panose="02070309020205020404" pitchFamily="49" charset="0"/>
              </a:rPr>
              <a:t>return</a:t>
            </a:r>
            <a:r>
              <a:rPr lang="es-SV" altLang="es-SV" sz="2200" b="1" dirty="0" smtClean="0">
                <a:latin typeface="Courier New" panose="02070309020205020404" pitchFamily="49" charset="0"/>
                <a:cs typeface="Courier New" panose="02070309020205020404" pitchFamily="49" charset="0"/>
              </a:rPr>
              <a:t> x*x;</a:t>
            </a:r>
          </a:p>
          <a:p>
            <a:pPr marL="0" indent="0" eaLnBrk="1" hangingPunct="1">
              <a:lnSpc>
                <a:spcPct val="90000"/>
              </a:lnSpc>
              <a:buNone/>
            </a:pPr>
            <a:r>
              <a:rPr lang="es-SV" altLang="es-SV" sz="2200" b="1" dirty="0" smtClean="0">
                <a:latin typeface="Courier New" panose="02070309020205020404" pitchFamily="49" charset="0"/>
                <a:cs typeface="Courier New" panose="02070309020205020404" pitchFamily="49" charset="0"/>
              </a:rPr>
              <a:t>}</a:t>
            </a:r>
          </a:p>
          <a:p>
            <a:pPr marL="0" indent="0" eaLnBrk="1" hangingPunct="1">
              <a:lnSpc>
                <a:spcPct val="90000"/>
              </a:lnSpc>
              <a:buNone/>
            </a:pPr>
            <a:r>
              <a:rPr lang="es-SV" altLang="es-SV" sz="2200" b="1" dirty="0" smtClean="0">
                <a:latin typeface="Courier New" panose="02070309020205020404" pitchFamily="49" charset="0"/>
                <a:cs typeface="Courier New" panose="02070309020205020404" pitchFamily="49" charset="0"/>
              </a:rPr>
              <a:t>----------------------------</a:t>
            </a:r>
          </a:p>
          <a:p>
            <a:pPr marL="0" indent="0" eaLnBrk="1" hangingPunct="1">
              <a:lnSpc>
                <a:spcPct val="90000"/>
              </a:lnSpc>
              <a:buNone/>
            </a:pPr>
            <a:r>
              <a:rPr lang="es-SV" altLang="es-SV" sz="2200" b="1" dirty="0" err="1" smtClean="0">
                <a:latin typeface="Courier New" panose="02070309020205020404" pitchFamily="49" charset="0"/>
                <a:cs typeface="Courier New" panose="02070309020205020404" pitchFamily="49" charset="0"/>
              </a:rPr>
              <a:t>numeros.sort</a:t>
            </a:r>
            <a:r>
              <a:rPr lang="es-SV" altLang="es-SV" sz="2200" b="1" dirty="0" smtClean="0">
                <a:latin typeface="Courier New" panose="02070309020205020404" pitchFamily="49" charset="0"/>
                <a:cs typeface="Courier New" panose="02070309020205020404" pitchFamily="49" charset="0"/>
              </a:rPr>
              <a:t>(</a:t>
            </a:r>
            <a:r>
              <a:rPr lang="es-SV" altLang="es-SV" sz="2200" b="1" dirty="0" err="1" smtClean="0">
                <a:latin typeface="Courier New" panose="02070309020205020404" pitchFamily="49" charset="0"/>
                <a:cs typeface="Courier New" panose="02070309020205020404" pitchFamily="49" charset="0"/>
              </a:rPr>
              <a:t>function</a:t>
            </a:r>
            <a:r>
              <a:rPr lang="es-SV" altLang="es-SV" sz="2200" b="1" dirty="0" smtClean="0">
                <a:latin typeface="Courier New" panose="02070309020205020404" pitchFamily="49" charset="0"/>
                <a:cs typeface="Courier New" panose="02070309020205020404" pitchFamily="49" charset="0"/>
              </a:rPr>
              <a:t>(</a:t>
            </a:r>
            <a:r>
              <a:rPr lang="es-SV" altLang="es-SV" sz="2200" b="1" dirty="0" err="1" smtClean="0">
                <a:latin typeface="Courier New" panose="02070309020205020404" pitchFamily="49" charset="0"/>
                <a:cs typeface="Courier New" panose="02070309020205020404" pitchFamily="49" charset="0"/>
              </a:rPr>
              <a:t>a,b</a:t>
            </a:r>
            <a:r>
              <a:rPr lang="es-SV" altLang="es-SV" sz="2200" b="1" dirty="0" smtClean="0">
                <a:latin typeface="Courier New" panose="02070309020205020404" pitchFamily="49" charset="0"/>
                <a:cs typeface="Courier New" panose="02070309020205020404" pitchFamily="49" charset="0"/>
              </a:rPr>
              <a:t>)){ //Definir la función y</a:t>
            </a:r>
          </a:p>
          <a:p>
            <a:pPr marL="0" indent="0" eaLnBrk="1" hangingPunct="1">
              <a:lnSpc>
                <a:spcPct val="90000"/>
              </a:lnSpc>
              <a:buNone/>
            </a:pPr>
            <a:r>
              <a:rPr lang="es-SV" altLang="es-SV" sz="2200" b="1" dirty="0" smtClean="0">
                <a:latin typeface="Courier New" panose="02070309020205020404" pitchFamily="49" charset="0"/>
                <a:cs typeface="Courier New" panose="02070309020205020404" pitchFamily="49" charset="0"/>
              </a:rPr>
              <a:t>   </a:t>
            </a:r>
            <a:r>
              <a:rPr lang="es-SV" altLang="es-SV" sz="2200" b="1" dirty="0" err="1" smtClean="0">
                <a:latin typeface="Courier New" panose="02070309020205020404" pitchFamily="49" charset="0"/>
                <a:cs typeface="Courier New" panose="02070309020205020404" pitchFamily="49" charset="0"/>
              </a:rPr>
              <a:t>return</a:t>
            </a:r>
            <a:r>
              <a:rPr lang="es-SV" altLang="es-SV" sz="2200" b="1" dirty="0" smtClean="0">
                <a:latin typeface="Courier New" panose="02070309020205020404" pitchFamily="49" charset="0"/>
                <a:cs typeface="Courier New" panose="02070309020205020404" pitchFamily="49" charset="0"/>
              </a:rPr>
              <a:t> a-b;              //pasarla a otra</a:t>
            </a:r>
            <a:endParaRPr lang="es-SV" altLang="es-SV" sz="2200" b="1" dirty="0">
              <a:latin typeface="Courier New" panose="02070309020205020404" pitchFamily="49" charset="0"/>
              <a:cs typeface="Courier New" panose="02070309020205020404" pitchFamily="49" charset="0"/>
            </a:endParaRPr>
          </a:p>
          <a:p>
            <a:pPr marL="0" indent="0" eaLnBrk="1" hangingPunct="1">
              <a:lnSpc>
                <a:spcPct val="90000"/>
              </a:lnSpc>
              <a:buNone/>
            </a:pPr>
            <a:r>
              <a:rPr lang="es-SV" altLang="es-SV" sz="2200" b="1" dirty="0" smtClean="0">
                <a:latin typeface="Courier New" panose="02070309020205020404" pitchFamily="49" charset="0"/>
                <a:cs typeface="Courier New" panose="02070309020205020404" pitchFamily="49" charset="0"/>
              </a:rPr>
              <a:t>}</a:t>
            </a:r>
          </a:p>
          <a:p>
            <a:pPr marL="0" indent="0" eaLnBrk="1" hangingPunct="1">
              <a:lnSpc>
                <a:spcPct val="90000"/>
              </a:lnSpc>
              <a:buNone/>
            </a:pPr>
            <a:r>
              <a:rPr lang="es-SV" altLang="es-SV" sz="2200" b="1" dirty="0" smtClean="0">
                <a:latin typeface="Courier New" panose="02070309020205020404" pitchFamily="49" charset="0"/>
                <a:cs typeface="Courier New" panose="02070309020205020404" pitchFamily="49" charset="0"/>
              </a:rPr>
              <a:t>----------------------------</a:t>
            </a:r>
          </a:p>
          <a:p>
            <a:pPr marL="0" indent="0" eaLnBrk="1" hangingPunct="1">
              <a:lnSpc>
                <a:spcPct val="90000"/>
              </a:lnSpc>
              <a:buNone/>
            </a:pPr>
            <a:r>
              <a:rPr lang="es-SV" altLang="es-SV" sz="2200" b="1" dirty="0" smtClean="0">
                <a:latin typeface="Courier New" panose="02070309020205020404" pitchFamily="49" charset="0"/>
                <a:cs typeface="Courier New" panose="02070309020205020404" pitchFamily="49" charset="0"/>
              </a:rPr>
              <a:t>//Definir la función y llamarla</a:t>
            </a:r>
          </a:p>
          <a:p>
            <a:pPr marL="0" indent="0" eaLnBrk="1" hangingPunct="1">
              <a:lnSpc>
                <a:spcPct val="90000"/>
              </a:lnSpc>
              <a:buNone/>
            </a:pPr>
            <a:r>
              <a:rPr lang="es-SV" altLang="es-SV" sz="2200" b="1" dirty="0" err="1" smtClean="0">
                <a:latin typeface="Courier New" panose="02070309020205020404" pitchFamily="49" charset="0"/>
                <a:cs typeface="Courier New" panose="02070309020205020404" pitchFamily="49" charset="0"/>
              </a:rPr>
              <a:t>var</a:t>
            </a:r>
            <a:r>
              <a:rPr lang="es-SV" altLang="es-SV" sz="2200" b="1" dirty="0" smtClean="0">
                <a:latin typeface="Courier New" panose="02070309020205020404" pitchFamily="49" charset="0"/>
                <a:cs typeface="Courier New" panose="02070309020205020404" pitchFamily="49" charset="0"/>
              </a:rPr>
              <a:t> cuadrado = (</a:t>
            </a:r>
            <a:r>
              <a:rPr lang="es-SV" altLang="es-SV" sz="2200" b="1" dirty="0" err="1" smtClean="0">
                <a:latin typeface="Courier New" panose="02070309020205020404" pitchFamily="49" charset="0"/>
                <a:cs typeface="Courier New" panose="02070309020205020404" pitchFamily="49" charset="0"/>
              </a:rPr>
              <a:t>function</a:t>
            </a:r>
            <a:r>
              <a:rPr lang="es-SV" altLang="es-SV" sz="2200" b="1" dirty="0" smtClean="0">
                <a:latin typeface="Courier New" panose="02070309020205020404" pitchFamily="49" charset="0"/>
                <a:cs typeface="Courier New" panose="02070309020205020404" pitchFamily="49" charset="0"/>
              </a:rPr>
              <a:t>(x){</a:t>
            </a:r>
            <a:r>
              <a:rPr lang="es-SV" altLang="es-SV" sz="2200" b="1" dirty="0" err="1" smtClean="0">
                <a:latin typeface="Courier New" panose="02070309020205020404" pitchFamily="49" charset="0"/>
                <a:cs typeface="Courier New" panose="02070309020205020404" pitchFamily="49" charset="0"/>
              </a:rPr>
              <a:t>return</a:t>
            </a:r>
            <a:r>
              <a:rPr lang="es-SV" altLang="es-SV" sz="2200" b="1" dirty="0" smtClean="0">
                <a:latin typeface="Courier New" panose="02070309020205020404" pitchFamily="49" charset="0"/>
                <a:cs typeface="Courier New" panose="02070309020205020404" pitchFamily="49" charset="0"/>
              </a:rPr>
              <a:t> x*x})(5);</a:t>
            </a:r>
          </a:p>
        </p:txBody>
      </p:sp>
    </p:spTree>
    <p:extLst>
      <p:ext uri="{BB962C8B-B14F-4D97-AF65-F5344CB8AC3E}">
        <p14:creationId xmlns:p14="http://schemas.microsoft.com/office/powerpoint/2010/main" val="2035599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993775"/>
          </a:xfrm>
        </p:spPr>
        <p:txBody>
          <a:bodyPr/>
          <a:lstStyle/>
          <a:p>
            <a:pPr eaLnBrk="1" hangingPunct="1"/>
            <a:r>
              <a:rPr lang="es-ES" altLang="es-SV" smtClean="0"/>
              <a:t>Objetivos</a:t>
            </a:r>
          </a:p>
        </p:txBody>
      </p:sp>
      <p:sp>
        <p:nvSpPr>
          <p:cNvPr id="4099" name="Rectangle 3"/>
          <p:cNvSpPr>
            <a:spLocks noGrp="1" noChangeArrowheads="1"/>
          </p:cNvSpPr>
          <p:nvPr>
            <p:ph type="body" idx="1"/>
          </p:nvPr>
        </p:nvSpPr>
        <p:spPr>
          <a:xfrm>
            <a:off x="179388" y="1196975"/>
            <a:ext cx="8713787" cy="5256213"/>
          </a:xfrm>
        </p:spPr>
        <p:txBody>
          <a:bodyPr/>
          <a:lstStyle/>
          <a:p>
            <a:pPr eaLnBrk="1" hangingPunct="1"/>
            <a:r>
              <a:rPr lang="es-ES" altLang="es-SV" sz="2800" smtClean="0"/>
              <a:t>Comprender el concepto de funciones aplicado al lenguaje </a:t>
            </a:r>
            <a:r>
              <a:rPr lang="es-ES" altLang="es-SV" sz="2800" b="1" i="1" smtClean="0"/>
              <a:t>JavaScript</a:t>
            </a:r>
            <a:r>
              <a:rPr lang="es-ES" altLang="es-SV" sz="2800" smtClean="0"/>
              <a:t>.</a:t>
            </a:r>
            <a:endParaRPr lang="es-ES" altLang="es-SV" sz="2800" b="1" i="1" smtClean="0"/>
          </a:p>
          <a:p>
            <a:pPr eaLnBrk="1" hangingPunct="1"/>
            <a:r>
              <a:rPr lang="es-ES" altLang="es-SV" sz="2800" smtClean="0"/>
              <a:t>Declarar funciones en </a:t>
            </a:r>
            <a:r>
              <a:rPr lang="es-ES" altLang="es-SV" sz="2800" b="1" i="1" smtClean="0"/>
              <a:t>JavaScript</a:t>
            </a:r>
            <a:r>
              <a:rPr lang="es-ES" altLang="es-SV" sz="2800" smtClean="0"/>
              <a:t> utilizando formas sintácticas correctas.</a:t>
            </a:r>
          </a:p>
          <a:p>
            <a:pPr eaLnBrk="1" hangingPunct="1"/>
            <a:r>
              <a:rPr lang="es-ES" altLang="es-SV" sz="2800" smtClean="0"/>
              <a:t>Conocer las funciones propias de JavaScript y utilizarlas para resolver problemas prácticos.</a:t>
            </a:r>
          </a:p>
          <a:p>
            <a:pPr eaLnBrk="1" hangingPunct="1"/>
            <a:r>
              <a:rPr lang="es-ES" altLang="es-SV" sz="2800" smtClean="0"/>
              <a:t>Crear funciones definiendo argumentos y utilizando valores devueltos.</a:t>
            </a:r>
          </a:p>
          <a:p>
            <a:pPr eaLnBrk="1" hangingPunct="1"/>
            <a:r>
              <a:rPr lang="es-ES" altLang="es-SV" sz="2800" smtClean="0"/>
              <a:t>Crear funciones utilizando el objeto Function y literales de función.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s-ES" altLang="es-SV" smtClean="0"/>
              <a:t>Consideraciones importantes</a:t>
            </a:r>
          </a:p>
        </p:txBody>
      </p:sp>
      <p:sp>
        <p:nvSpPr>
          <p:cNvPr id="18435" name="Rectangle 3"/>
          <p:cNvSpPr>
            <a:spLocks noGrp="1" noChangeArrowheads="1"/>
          </p:cNvSpPr>
          <p:nvPr>
            <p:ph type="body" idx="1"/>
          </p:nvPr>
        </p:nvSpPr>
        <p:spPr>
          <a:xfrm>
            <a:off x="357188" y="1357313"/>
            <a:ext cx="8472487" cy="5072062"/>
          </a:xfrm>
        </p:spPr>
        <p:txBody>
          <a:bodyPr/>
          <a:lstStyle/>
          <a:p>
            <a:pPr eaLnBrk="1" hangingPunct="1">
              <a:lnSpc>
                <a:spcPct val="90000"/>
              </a:lnSpc>
            </a:pPr>
            <a:r>
              <a:rPr lang="es-ES" altLang="es-SV" dirty="0" smtClean="0"/>
              <a:t>Debe notar que cuando usa el constructor </a:t>
            </a:r>
            <a:r>
              <a:rPr lang="es-ES" altLang="es-SV" b="1" dirty="0" err="1" smtClean="0"/>
              <a:t>Function</a:t>
            </a:r>
            <a:r>
              <a:rPr lang="es-ES" altLang="es-SV" dirty="0" smtClean="0"/>
              <a:t> a continuación de la instrucción </a:t>
            </a:r>
            <a:r>
              <a:rPr lang="es-ES" altLang="es-SV" b="1" dirty="0" smtClean="0"/>
              <a:t>new</a:t>
            </a:r>
            <a:r>
              <a:rPr lang="es-ES" altLang="es-SV" dirty="0" smtClean="0"/>
              <a:t> debe digitarlo con inicial mayúscula.</a:t>
            </a:r>
          </a:p>
          <a:p>
            <a:pPr eaLnBrk="1" hangingPunct="1">
              <a:lnSpc>
                <a:spcPct val="90000"/>
              </a:lnSpc>
            </a:pPr>
            <a:r>
              <a:rPr lang="es-ES" altLang="es-SV" dirty="0" smtClean="0"/>
              <a:t>Al crear una función utilizando </a:t>
            </a:r>
            <a:r>
              <a:rPr lang="es-ES" altLang="es-SV" b="1" dirty="0" smtClean="0"/>
              <a:t>literales de función</a:t>
            </a:r>
            <a:r>
              <a:rPr lang="es-ES" altLang="es-SV" dirty="0" smtClean="0"/>
              <a:t> toda la palabra reservada </a:t>
            </a:r>
            <a:r>
              <a:rPr lang="es-ES" altLang="es-SV" b="1" dirty="0" err="1" smtClean="0"/>
              <a:t>function</a:t>
            </a:r>
            <a:r>
              <a:rPr lang="es-ES" altLang="es-SV" dirty="0" smtClean="0"/>
              <a:t> va en minúscula. </a:t>
            </a:r>
          </a:p>
          <a:p>
            <a:pPr eaLnBrk="1" hangingPunct="1">
              <a:lnSpc>
                <a:spcPct val="90000"/>
              </a:lnSpc>
            </a:pPr>
            <a:r>
              <a:rPr lang="es-ES" altLang="es-SV" dirty="0" smtClean="0"/>
              <a:t>No vaya a olvidar esto, recuerde que JavaScript es sensible al uso de mayúsculas y minúsculas: </a:t>
            </a:r>
            <a:r>
              <a:rPr lang="es-ES" altLang="es-SV" dirty="0" err="1" smtClean="0"/>
              <a:t>Function</a:t>
            </a:r>
            <a:r>
              <a:rPr lang="es-ES" altLang="es-SV" dirty="0" smtClean="0"/>
              <a:t> para el constructor y </a:t>
            </a:r>
            <a:r>
              <a:rPr lang="es-ES" altLang="es-SV" dirty="0" err="1" smtClean="0"/>
              <a:t>function</a:t>
            </a:r>
            <a:r>
              <a:rPr lang="es-ES" altLang="es-SV" dirty="0" smtClean="0"/>
              <a:t>() para literales de función.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1520" y="188640"/>
            <a:ext cx="8686800" cy="994122"/>
          </a:xfrm>
        </p:spPr>
        <p:txBody>
          <a:bodyPr/>
          <a:lstStyle/>
          <a:p>
            <a:pPr eaLnBrk="1" hangingPunct="1"/>
            <a:r>
              <a:rPr lang="es-ES" altLang="es-SV" dirty="0" smtClean="0"/>
              <a:t>Funciones como clausuras/cierres</a:t>
            </a:r>
          </a:p>
        </p:txBody>
      </p:sp>
      <p:sp>
        <p:nvSpPr>
          <p:cNvPr id="18435" name="Rectangle 3"/>
          <p:cNvSpPr>
            <a:spLocks noGrp="1" noChangeArrowheads="1"/>
          </p:cNvSpPr>
          <p:nvPr>
            <p:ph type="body" idx="1"/>
          </p:nvPr>
        </p:nvSpPr>
        <p:spPr>
          <a:xfrm>
            <a:off x="314325" y="1268760"/>
            <a:ext cx="8578155" cy="5072062"/>
          </a:xfrm>
        </p:spPr>
        <p:txBody>
          <a:bodyPr/>
          <a:lstStyle/>
          <a:p>
            <a:pPr eaLnBrk="1" hangingPunct="1">
              <a:lnSpc>
                <a:spcPct val="90000"/>
              </a:lnSpc>
            </a:pPr>
            <a:r>
              <a:rPr lang="es-ES" altLang="es-SV" dirty="0" smtClean="0"/>
              <a:t>Una clausura es el ámbito que se crea cuando se declara una función y permite que ésta acceda y manipule variables externas a ella.</a:t>
            </a:r>
          </a:p>
          <a:p>
            <a:pPr eaLnBrk="1" hangingPunct="1">
              <a:lnSpc>
                <a:spcPct val="90000"/>
              </a:lnSpc>
            </a:pPr>
            <a:r>
              <a:rPr lang="es-ES" altLang="es-SV" dirty="0" smtClean="0"/>
              <a:t>Esto permite que una función acceda a todas las variables, así como a otras funciones que están en el ámbito cuando se declara.</a:t>
            </a:r>
          </a:p>
        </p:txBody>
      </p:sp>
    </p:spTree>
    <p:extLst>
      <p:ext uri="{BB962C8B-B14F-4D97-AF65-F5344CB8AC3E}">
        <p14:creationId xmlns:p14="http://schemas.microsoft.com/office/powerpoint/2010/main" val="20001631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1520" y="116632"/>
            <a:ext cx="8686800" cy="864096"/>
          </a:xfrm>
        </p:spPr>
        <p:txBody>
          <a:bodyPr/>
          <a:lstStyle/>
          <a:p>
            <a:pPr eaLnBrk="1" hangingPunct="1"/>
            <a:r>
              <a:rPr lang="es-ES" altLang="es-SV" dirty="0" smtClean="0"/>
              <a:t>Funciones como clausuras/cierres</a:t>
            </a:r>
          </a:p>
        </p:txBody>
      </p:sp>
      <p:sp>
        <p:nvSpPr>
          <p:cNvPr id="18435" name="Rectangle 3"/>
          <p:cNvSpPr>
            <a:spLocks noGrp="1" noChangeArrowheads="1"/>
          </p:cNvSpPr>
          <p:nvPr>
            <p:ph type="body" idx="1"/>
          </p:nvPr>
        </p:nvSpPr>
        <p:spPr>
          <a:xfrm>
            <a:off x="314325" y="1124744"/>
            <a:ext cx="8578155" cy="5616624"/>
          </a:xfrm>
        </p:spPr>
        <p:txBody>
          <a:bodyPr/>
          <a:lstStyle/>
          <a:p>
            <a:pPr eaLnBrk="1" hangingPunct="1">
              <a:lnSpc>
                <a:spcPct val="90000"/>
              </a:lnSpc>
            </a:pPr>
            <a:r>
              <a:rPr lang="es-ES" altLang="es-SV" sz="2800" dirty="0" smtClean="0"/>
              <a:t>Construcción de funciones inmediatas con clausuras:</a:t>
            </a:r>
          </a:p>
          <a:p>
            <a:pPr marL="0" indent="0" eaLnBrk="1" hangingPunct="1">
              <a:lnSpc>
                <a:spcPct val="90000"/>
              </a:lnSpc>
              <a:buNone/>
            </a:pPr>
            <a:r>
              <a:rPr lang="es-ES" altLang="es-SV" sz="2000" b="1" dirty="0" smtClean="0">
                <a:latin typeface="Courier New" panose="02070309020205020404" pitchFamily="49" charset="0"/>
                <a:cs typeface="Courier New" panose="02070309020205020404" pitchFamily="49" charset="0"/>
              </a:rPr>
              <a:t>(</a:t>
            </a:r>
            <a:r>
              <a:rPr lang="es-ES" altLang="es-SV" sz="2000" b="1" dirty="0" err="1" smtClean="0">
                <a:latin typeface="Courier New" panose="02070309020205020404" pitchFamily="49" charset="0"/>
                <a:cs typeface="Courier New" panose="02070309020205020404" pitchFamily="49" charset="0"/>
              </a:rPr>
              <a:t>function</a:t>
            </a:r>
            <a:r>
              <a:rPr lang="es-ES" altLang="es-SV" sz="2000" b="1" dirty="0" smtClean="0">
                <a:latin typeface="Courier New" panose="02070309020205020404" pitchFamily="49" charset="0"/>
                <a:cs typeface="Courier New" panose="02070309020205020404" pitchFamily="49" charset="0"/>
              </a:rPr>
              <a:t>(){ //La función es anónima</a:t>
            </a:r>
          </a:p>
          <a:p>
            <a:pPr marL="0" indent="0" eaLnBrk="1" hangingPunct="1">
              <a:lnSpc>
                <a:spcPct val="90000"/>
              </a:lnSpc>
              <a:buNone/>
            </a:pPr>
            <a:r>
              <a:rPr lang="es-ES" altLang="es-SV" sz="2000" b="1" dirty="0">
                <a:latin typeface="Courier New" panose="02070309020205020404" pitchFamily="49" charset="0"/>
                <a:cs typeface="Courier New" panose="02070309020205020404" pitchFamily="49" charset="0"/>
              </a:rPr>
              <a:t> </a:t>
            </a:r>
            <a:r>
              <a:rPr lang="es-ES" altLang="es-SV" sz="2000" b="1" dirty="0" smtClean="0">
                <a:latin typeface="Courier New" panose="02070309020205020404" pitchFamily="49" charset="0"/>
                <a:cs typeface="Courier New" panose="02070309020205020404" pitchFamily="49" charset="0"/>
              </a:rPr>
              <a:t>  //Acá iría el código</a:t>
            </a:r>
          </a:p>
          <a:p>
            <a:pPr marL="0" indent="0" eaLnBrk="1" hangingPunct="1">
              <a:lnSpc>
                <a:spcPct val="90000"/>
              </a:lnSpc>
              <a:buNone/>
            </a:pPr>
            <a:r>
              <a:rPr lang="es-ES" altLang="es-SV" sz="2000" b="1" dirty="0">
                <a:latin typeface="Courier New" panose="02070309020205020404" pitchFamily="49" charset="0"/>
                <a:cs typeface="Courier New" panose="02070309020205020404" pitchFamily="49" charset="0"/>
              </a:rPr>
              <a:t> </a:t>
            </a:r>
            <a:r>
              <a:rPr lang="es-ES" altLang="es-SV" sz="2000" b="1" dirty="0" smtClean="0">
                <a:latin typeface="Courier New" panose="02070309020205020404" pitchFamily="49" charset="0"/>
                <a:cs typeface="Courier New" panose="02070309020205020404" pitchFamily="49" charset="0"/>
              </a:rPr>
              <a:t>  //Cualquier propiedad definida aquí se convierte</a:t>
            </a:r>
          </a:p>
          <a:p>
            <a:pPr marL="0" indent="0" eaLnBrk="1" hangingPunct="1">
              <a:lnSpc>
                <a:spcPct val="90000"/>
              </a:lnSpc>
              <a:buNone/>
            </a:pPr>
            <a:r>
              <a:rPr lang="es-ES" altLang="es-SV" sz="2000" b="1" dirty="0">
                <a:latin typeface="Courier New" panose="02070309020205020404" pitchFamily="49" charset="0"/>
                <a:cs typeface="Courier New" panose="02070309020205020404" pitchFamily="49" charset="0"/>
              </a:rPr>
              <a:t> </a:t>
            </a:r>
            <a:r>
              <a:rPr lang="es-ES" altLang="es-SV" sz="2000" b="1" dirty="0" smtClean="0">
                <a:latin typeface="Courier New" panose="02070309020205020404" pitchFamily="49" charset="0"/>
                <a:cs typeface="Courier New" panose="02070309020205020404" pitchFamily="49" charset="0"/>
              </a:rPr>
              <a:t>  //en propiedad del objeto de llamada</a:t>
            </a:r>
          </a:p>
          <a:p>
            <a:pPr marL="0" indent="0" eaLnBrk="1" hangingPunct="1">
              <a:lnSpc>
                <a:spcPct val="90000"/>
              </a:lnSpc>
              <a:buNone/>
            </a:pPr>
            <a:r>
              <a:rPr lang="es-ES" altLang="es-SV" sz="2000" b="1" dirty="0" smtClean="0">
                <a:latin typeface="Courier New" panose="02070309020205020404" pitchFamily="49" charset="0"/>
                <a:cs typeface="Courier New" panose="02070309020205020404" pitchFamily="49" charset="0"/>
              </a:rPr>
              <a:t>})();   //Finaliza el literal de la función y </a:t>
            </a:r>
          </a:p>
          <a:p>
            <a:pPr marL="0" indent="0" eaLnBrk="1" hangingPunct="1">
              <a:lnSpc>
                <a:spcPct val="90000"/>
              </a:lnSpc>
              <a:buNone/>
            </a:pPr>
            <a:r>
              <a:rPr lang="es-ES" altLang="es-SV" sz="2000" b="1" dirty="0">
                <a:latin typeface="Courier New" panose="02070309020205020404" pitchFamily="49" charset="0"/>
                <a:cs typeface="Courier New" panose="02070309020205020404" pitchFamily="49" charset="0"/>
              </a:rPr>
              <a:t> </a:t>
            </a:r>
            <a:r>
              <a:rPr lang="es-ES" altLang="es-SV" sz="2000" b="1" dirty="0" smtClean="0">
                <a:latin typeface="Courier New" panose="02070309020205020404" pitchFamily="49" charset="0"/>
                <a:cs typeface="Courier New" panose="02070309020205020404" pitchFamily="49" charset="0"/>
              </a:rPr>
              <a:t>       //se invoca y ejecuta inmediatamente</a:t>
            </a:r>
          </a:p>
          <a:p>
            <a:pPr eaLnBrk="1" hangingPunct="1">
              <a:lnSpc>
                <a:spcPct val="90000"/>
              </a:lnSpc>
            </a:pPr>
            <a:r>
              <a:rPr lang="es-ES" altLang="es-SV" sz="2800" dirty="0" smtClean="0"/>
              <a:t>En resumidas cuentas una construcción como la anterior hace todo lo siguiente en una única instrucción:</a:t>
            </a:r>
          </a:p>
          <a:p>
            <a:pPr lvl="1" eaLnBrk="1" hangingPunct="1">
              <a:lnSpc>
                <a:spcPct val="90000"/>
              </a:lnSpc>
            </a:pPr>
            <a:r>
              <a:rPr lang="es-ES" altLang="es-SV" sz="2400" dirty="0" smtClean="0"/>
              <a:t>Crea una instancia de función anónima.</a:t>
            </a:r>
          </a:p>
          <a:p>
            <a:pPr lvl="1" eaLnBrk="1" hangingPunct="1">
              <a:lnSpc>
                <a:spcPct val="90000"/>
              </a:lnSpc>
            </a:pPr>
            <a:r>
              <a:rPr lang="es-ES" altLang="es-SV" sz="2400" dirty="0" smtClean="0"/>
              <a:t>Ejecuta la función.</a:t>
            </a:r>
          </a:p>
          <a:p>
            <a:pPr lvl="1" eaLnBrk="1" hangingPunct="1">
              <a:lnSpc>
                <a:spcPct val="90000"/>
              </a:lnSpc>
            </a:pPr>
            <a:r>
              <a:rPr lang="es-ES" altLang="es-SV" sz="2400" dirty="0" smtClean="0"/>
              <a:t>Descarta la función (cuando ya no hay referencias a ella después de que la instrucción haya concluido).</a:t>
            </a:r>
            <a:endParaRPr lang="es-ES" altLang="es-SV" sz="2400" dirty="0"/>
          </a:p>
        </p:txBody>
      </p:sp>
    </p:spTree>
    <p:extLst>
      <p:ext uri="{BB962C8B-B14F-4D97-AF65-F5344CB8AC3E}">
        <p14:creationId xmlns:p14="http://schemas.microsoft.com/office/powerpoint/2010/main" val="1659252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1520" y="116632"/>
            <a:ext cx="8686800" cy="1152128"/>
          </a:xfrm>
        </p:spPr>
        <p:txBody>
          <a:bodyPr/>
          <a:lstStyle/>
          <a:p>
            <a:pPr eaLnBrk="1" hangingPunct="1"/>
            <a:r>
              <a:rPr lang="es-ES" altLang="es-SV" dirty="0" smtClean="0"/>
              <a:t>Ejemplo de clausura con función inmediata</a:t>
            </a:r>
          </a:p>
        </p:txBody>
      </p:sp>
      <p:sp>
        <p:nvSpPr>
          <p:cNvPr id="18435" name="Rectangle 3"/>
          <p:cNvSpPr>
            <a:spLocks noGrp="1" noChangeArrowheads="1"/>
          </p:cNvSpPr>
          <p:nvPr>
            <p:ph type="body" idx="1"/>
          </p:nvPr>
        </p:nvSpPr>
        <p:spPr>
          <a:xfrm>
            <a:off x="314325" y="1340768"/>
            <a:ext cx="8578155" cy="5400600"/>
          </a:xfrm>
        </p:spPr>
        <p:txBody>
          <a:bodyPr/>
          <a:lstStyle/>
          <a:p>
            <a:pPr marL="0" indent="0" eaLnBrk="1" hangingPunct="1">
              <a:lnSpc>
                <a:spcPct val="90000"/>
              </a:lnSpc>
              <a:buNone/>
            </a:pPr>
            <a:r>
              <a:rPr lang="es-ES" altLang="es-SV" sz="2000" b="1" dirty="0" err="1" smtClean="0">
                <a:latin typeface="Courier New" panose="02070309020205020404" pitchFamily="49" charset="0"/>
                <a:cs typeface="Courier New" panose="02070309020205020404" pitchFamily="49" charset="0"/>
              </a:rPr>
              <a:t>var</a:t>
            </a:r>
            <a:r>
              <a:rPr lang="es-ES" altLang="es-SV" sz="2000" b="1" dirty="0" smtClean="0">
                <a:latin typeface="Courier New" panose="02070309020205020404" pitchFamily="49" charset="0"/>
                <a:cs typeface="Courier New" panose="02070309020205020404" pitchFamily="49" charset="0"/>
              </a:rPr>
              <a:t> </a:t>
            </a:r>
            <a:r>
              <a:rPr lang="es-ES" altLang="es-SV" sz="2000" b="1" dirty="0" err="1" smtClean="0">
                <a:latin typeface="Courier New" panose="02070309020205020404" pitchFamily="49" charset="0"/>
                <a:cs typeface="Courier New" panose="02070309020205020404" pitchFamily="49" charset="0"/>
              </a:rPr>
              <a:t>uniqueID</a:t>
            </a:r>
            <a:r>
              <a:rPr lang="es-ES" altLang="es-SV" sz="2000" b="1" dirty="0" smtClean="0">
                <a:latin typeface="Courier New" panose="02070309020205020404" pitchFamily="49" charset="0"/>
                <a:cs typeface="Courier New" panose="02070309020205020404" pitchFamily="49" charset="0"/>
              </a:rPr>
              <a:t> = (</a:t>
            </a:r>
            <a:r>
              <a:rPr lang="es-ES" altLang="es-SV" sz="2000" b="1" dirty="0" err="1" smtClean="0">
                <a:latin typeface="Courier New" panose="02070309020205020404" pitchFamily="49" charset="0"/>
                <a:cs typeface="Courier New" panose="02070309020205020404" pitchFamily="49" charset="0"/>
              </a:rPr>
              <a:t>function</a:t>
            </a:r>
            <a:r>
              <a:rPr lang="es-ES" altLang="es-SV" sz="2000" b="1" dirty="0" smtClean="0">
                <a:latin typeface="Courier New" panose="02070309020205020404" pitchFamily="49" charset="0"/>
                <a:cs typeface="Courier New" panose="02070309020205020404" pitchFamily="49" charset="0"/>
              </a:rPr>
              <a:t>(){ //El objeto de llamada</a:t>
            </a:r>
          </a:p>
          <a:p>
            <a:pPr marL="0" indent="0" eaLnBrk="1" hangingPunct="1">
              <a:lnSpc>
                <a:spcPct val="90000"/>
              </a:lnSpc>
              <a:buNone/>
            </a:pPr>
            <a:r>
              <a:rPr lang="es-ES" altLang="es-SV" sz="2000" b="1" dirty="0">
                <a:latin typeface="Courier New" panose="02070309020205020404" pitchFamily="49" charset="0"/>
                <a:cs typeface="Courier New" panose="02070309020205020404" pitchFamily="49" charset="0"/>
              </a:rPr>
              <a:t> </a:t>
            </a:r>
            <a:r>
              <a:rPr lang="es-ES" altLang="es-SV" sz="2000" b="1" dirty="0" smtClean="0">
                <a:latin typeface="Courier New" panose="02070309020205020404" pitchFamily="49" charset="0"/>
                <a:cs typeface="Courier New" panose="02070309020205020404" pitchFamily="49" charset="0"/>
              </a:rPr>
              <a:t>                           //de esta función contiene</a:t>
            </a:r>
          </a:p>
          <a:p>
            <a:pPr marL="0" indent="0" eaLnBrk="1" hangingPunct="1">
              <a:lnSpc>
                <a:spcPct val="90000"/>
              </a:lnSpc>
              <a:buNone/>
            </a:pPr>
            <a:r>
              <a:rPr lang="es-ES" altLang="es-SV" sz="2000" b="1" dirty="0">
                <a:latin typeface="Courier New" panose="02070309020205020404" pitchFamily="49" charset="0"/>
                <a:cs typeface="Courier New" panose="02070309020205020404" pitchFamily="49" charset="0"/>
              </a:rPr>
              <a:t> </a:t>
            </a:r>
            <a:r>
              <a:rPr lang="es-ES" altLang="es-SV" sz="2000" b="1" dirty="0" smtClean="0">
                <a:latin typeface="Courier New" panose="02070309020205020404" pitchFamily="49" charset="0"/>
                <a:cs typeface="Courier New" panose="02070309020205020404" pitchFamily="49" charset="0"/>
              </a:rPr>
              <a:t>                           //el ID único</a:t>
            </a:r>
          </a:p>
          <a:p>
            <a:pPr marL="0" indent="0" eaLnBrk="1" hangingPunct="1">
              <a:lnSpc>
                <a:spcPct val="90000"/>
              </a:lnSpc>
              <a:buNone/>
            </a:pPr>
            <a:r>
              <a:rPr lang="es-ES" altLang="es-SV" sz="2000" b="1" dirty="0" smtClean="0">
                <a:latin typeface="Courier New" panose="02070309020205020404" pitchFamily="49" charset="0"/>
                <a:cs typeface="Courier New" panose="02070309020205020404" pitchFamily="49" charset="0"/>
              </a:rPr>
              <a:t>   </a:t>
            </a:r>
            <a:r>
              <a:rPr lang="es-ES" altLang="es-SV" sz="2000" b="1" dirty="0" err="1" smtClean="0">
                <a:latin typeface="Courier New" panose="02070309020205020404" pitchFamily="49" charset="0"/>
                <a:cs typeface="Courier New" panose="02070309020205020404" pitchFamily="49" charset="0"/>
              </a:rPr>
              <a:t>var</a:t>
            </a:r>
            <a:r>
              <a:rPr lang="es-ES" altLang="es-SV" sz="2000" b="1" dirty="0" smtClean="0">
                <a:latin typeface="Courier New" panose="02070309020205020404" pitchFamily="49" charset="0"/>
                <a:cs typeface="Courier New" panose="02070309020205020404" pitchFamily="49" charset="0"/>
              </a:rPr>
              <a:t> id = 0;  //id es el valor persistente y privado</a:t>
            </a:r>
          </a:p>
          <a:p>
            <a:pPr marL="0" indent="0" eaLnBrk="1" hangingPunct="1">
              <a:lnSpc>
                <a:spcPct val="90000"/>
              </a:lnSpc>
              <a:buNone/>
            </a:pPr>
            <a:r>
              <a:rPr lang="es-ES" altLang="es-SV" sz="2000" b="1" dirty="0">
                <a:latin typeface="Courier New" panose="02070309020205020404" pitchFamily="49" charset="0"/>
                <a:cs typeface="Courier New" panose="02070309020205020404" pitchFamily="49" charset="0"/>
              </a:rPr>
              <a:t> </a:t>
            </a:r>
            <a:r>
              <a:rPr lang="es-ES" altLang="es-SV" sz="2000" b="1" dirty="0" smtClean="0">
                <a:latin typeface="Courier New" panose="02070309020205020404" pitchFamily="49" charset="0"/>
                <a:cs typeface="Courier New" panose="02070309020205020404" pitchFamily="49" charset="0"/>
              </a:rPr>
              <a:t>  //La función externa devuelve una función anidada</a:t>
            </a:r>
          </a:p>
          <a:p>
            <a:pPr marL="0" indent="0" eaLnBrk="1" hangingPunct="1">
              <a:lnSpc>
                <a:spcPct val="90000"/>
              </a:lnSpc>
              <a:buNone/>
            </a:pPr>
            <a:r>
              <a:rPr lang="es-ES" altLang="es-SV" sz="2000" b="1" dirty="0">
                <a:latin typeface="Courier New" panose="02070309020205020404" pitchFamily="49" charset="0"/>
                <a:cs typeface="Courier New" panose="02070309020205020404" pitchFamily="49" charset="0"/>
              </a:rPr>
              <a:t> </a:t>
            </a:r>
            <a:r>
              <a:rPr lang="es-ES" altLang="es-SV" sz="2000" b="1" dirty="0" smtClean="0">
                <a:latin typeface="Courier New" panose="02070309020205020404" pitchFamily="49" charset="0"/>
                <a:cs typeface="Courier New" panose="02070309020205020404" pitchFamily="49" charset="0"/>
              </a:rPr>
              <a:t>  //que tiene acceso al valor persistente. Es una </a:t>
            </a:r>
          </a:p>
          <a:p>
            <a:pPr marL="0" indent="0" eaLnBrk="1" hangingPunct="1">
              <a:lnSpc>
                <a:spcPct val="90000"/>
              </a:lnSpc>
              <a:buNone/>
            </a:pPr>
            <a:r>
              <a:rPr lang="es-ES" altLang="es-SV" sz="2000" b="1" dirty="0">
                <a:latin typeface="Courier New" panose="02070309020205020404" pitchFamily="49" charset="0"/>
                <a:cs typeface="Courier New" panose="02070309020205020404" pitchFamily="49" charset="0"/>
              </a:rPr>
              <a:t> </a:t>
            </a:r>
            <a:r>
              <a:rPr lang="es-ES" altLang="es-SV" sz="2000" b="1" dirty="0" smtClean="0">
                <a:latin typeface="Courier New" panose="02070309020205020404" pitchFamily="49" charset="0"/>
                <a:cs typeface="Courier New" panose="02070309020205020404" pitchFamily="49" charset="0"/>
              </a:rPr>
              <a:t>  //función anidada cuyo valor devuelto se está </a:t>
            </a:r>
          </a:p>
          <a:p>
            <a:pPr marL="0" indent="0" eaLnBrk="1" hangingPunct="1">
              <a:lnSpc>
                <a:spcPct val="90000"/>
              </a:lnSpc>
              <a:buNone/>
            </a:pPr>
            <a:r>
              <a:rPr lang="es-ES" altLang="es-SV" sz="2000" b="1" dirty="0">
                <a:latin typeface="Courier New" panose="02070309020205020404" pitchFamily="49" charset="0"/>
                <a:cs typeface="Courier New" panose="02070309020205020404" pitchFamily="49" charset="0"/>
              </a:rPr>
              <a:t> </a:t>
            </a:r>
            <a:r>
              <a:rPr lang="es-ES" altLang="es-SV" sz="2000" b="1" dirty="0" smtClean="0">
                <a:latin typeface="Courier New" panose="02070309020205020404" pitchFamily="49" charset="0"/>
                <a:cs typeface="Courier New" panose="02070309020205020404" pitchFamily="49" charset="0"/>
              </a:rPr>
              <a:t>  //almacenando en la variable </a:t>
            </a:r>
            <a:r>
              <a:rPr lang="es-ES" altLang="es-SV" sz="2000" b="1" dirty="0" err="1" smtClean="0">
                <a:latin typeface="Courier New" panose="02070309020205020404" pitchFamily="49" charset="0"/>
                <a:cs typeface="Courier New" panose="02070309020205020404" pitchFamily="49" charset="0"/>
              </a:rPr>
              <a:t>uniqueID</a:t>
            </a:r>
            <a:endParaRPr lang="es-ES" altLang="es-SV" sz="2000" b="1" dirty="0" smtClean="0">
              <a:latin typeface="Courier New" panose="02070309020205020404" pitchFamily="49" charset="0"/>
              <a:cs typeface="Courier New" panose="02070309020205020404" pitchFamily="49" charset="0"/>
            </a:endParaRPr>
          </a:p>
          <a:p>
            <a:pPr marL="0" indent="0" eaLnBrk="1" hangingPunct="1">
              <a:lnSpc>
                <a:spcPct val="90000"/>
              </a:lnSpc>
              <a:buNone/>
            </a:pPr>
            <a:r>
              <a:rPr lang="es-ES" altLang="es-SV" sz="2000" b="1" dirty="0">
                <a:latin typeface="Courier New" panose="02070309020205020404" pitchFamily="49" charset="0"/>
                <a:cs typeface="Courier New" panose="02070309020205020404" pitchFamily="49" charset="0"/>
              </a:rPr>
              <a:t> </a:t>
            </a:r>
            <a:r>
              <a:rPr lang="es-ES" altLang="es-SV" sz="2000" b="1" dirty="0" smtClean="0">
                <a:latin typeface="Courier New" panose="02070309020205020404" pitchFamily="49" charset="0"/>
                <a:cs typeface="Courier New" panose="02070309020205020404" pitchFamily="49" charset="0"/>
              </a:rPr>
              <a:t>  </a:t>
            </a:r>
            <a:r>
              <a:rPr lang="es-ES" altLang="es-SV" sz="2000" b="1" dirty="0" err="1" smtClean="0">
                <a:latin typeface="Courier New" panose="02070309020205020404" pitchFamily="49" charset="0"/>
                <a:cs typeface="Courier New" panose="02070309020205020404" pitchFamily="49" charset="0"/>
              </a:rPr>
              <a:t>return</a:t>
            </a:r>
            <a:r>
              <a:rPr lang="es-ES" altLang="es-SV" sz="2000" b="1" dirty="0" smtClean="0">
                <a:latin typeface="Courier New" panose="02070309020205020404" pitchFamily="49" charset="0"/>
                <a:cs typeface="Courier New" panose="02070309020205020404" pitchFamily="49" charset="0"/>
              </a:rPr>
              <a:t> </a:t>
            </a:r>
            <a:r>
              <a:rPr lang="es-ES" altLang="es-SV" sz="2000" b="1" dirty="0" err="1" smtClean="0">
                <a:latin typeface="Courier New" panose="02070309020205020404" pitchFamily="49" charset="0"/>
                <a:cs typeface="Courier New" panose="02070309020205020404" pitchFamily="49" charset="0"/>
              </a:rPr>
              <a:t>function</a:t>
            </a:r>
            <a:r>
              <a:rPr lang="es-ES" altLang="es-SV" sz="2000" b="1" dirty="0" smtClean="0">
                <a:latin typeface="Courier New" panose="02070309020205020404" pitchFamily="49" charset="0"/>
                <a:cs typeface="Courier New" panose="02070309020205020404" pitchFamily="49" charset="0"/>
              </a:rPr>
              <a:t>(){ </a:t>
            </a:r>
          </a:p>
          <a:p>
            <a:pPr marL="0" indent="0" eaLnBrk="1" hangingPunct="1">
              <a:lnSpc>
                <a:spcPct val="90000"/>
              </a:lnSpc>
              <a:buNone/>
            </a:pPr>
            <a:r>
              <a:rPr lang="es-ES" altLang="es-SV" sz="2000" b="1" dirty="0">
                <a:latin typeface="Courier New" panose="02070309020205020404" pitchFamily="49" charset="0"/>
                <a:cs typeface="Courier New" panose="02070309020205020404" pitchFamily="49" charset="0"/>
              </a:rPr>
              <a:t> </a:t>
            </a:r>
            <a:r>
              <a:rPr lang="es-ES" altLang="es-SV" sz="2000" b="1" dirty="0" smtClean="0">
                <a:latin typeface="Courier New" panose="02070309020205020404" pitchFamily="49" charset="0"/>
                <a:cs typeface="Courier New" panose="02070309020205020404" pitchFamily="49" charset="0"/>
              </a:rPr>
              <a:t>     </a:t>
            </a:r>
            <a:r>
              <a:rPr lang="es-ES" altLang="es-SV" sz="2000" b="1" dirty="0" err="1" smtClean="0">
                <a:latin typeface="Courier New" panose="02070309020205020404" pitchFamily="49" charset="0"/>
                <a:cs typeface="Courier New" panose="02070309020205020404" pitchFamily="49" charset="0"/>
              </a:rPr>
              <a:t>return</a:t>
            </a:r>
            <a:r>
              <a:rPr lang="es-ES" altLang="es-SV" sz="2000" b="1" dirty="0" smtClean="0">
                <a:latin typeface="Courier New" panose="02070309020205020404" pitchFamily="49" charset="0"/>
                <a:cs typeface="Courier New" panose="02070309020205020404" pitchFamily="49" charset="0"/>
              </a:rPr>
              <a:t> id++; </a:t>
            </a:r>
            <a:r>
              <a:rPr lang="es-ES" altLang="es-SV" sz="2000" b="1" dirty="0">
                <a:latin typeface="Courier New" panose="02070309020205020404" pitchFamily="49" charset="0"/>
                <a:cs typeface="Courier New" panose="02070309020205020404" pitchFamily="49" charset="0"/>
              </a:rPr>
              <a:t>//Devuelve e incrementa</a:t>
            </a:r>
            <a:endParaRPr lang="es-ES" altLang="es-SV" sz="2000" b="1" dirty="0" smtClean="0">
              <a:latin typeface="Courier New" panose="02070309020205020404" pitchFamily="49" charset="0"/>
              <a:cs typeface="Courier New" panose="02070309020205020404" pitchFamily="49" charset="0"/>
            </a:endParaRPr>
          </a:p>
          <a:p>
            <a:pPr marL="0" indent="0" eaLnBrk="1" hangingPunct="1">
              <a:lnSpc>
                <a:spcPct val="90000"/>
              </a:lnSpc>
              <a:buNone/>
            </a:pPr>
            <a:r>
              <a:rPr lang="es-ES" altLang="es-SV" sz="2000" b="1" dirty="0">
                <a:latin typeface="Courier New" panose="02070309020205020404" pitchFamily="49" charset="0"/>
                <a:cs typeface="Courier New" panose="02070309020205020404" pitchFamily="49" charset="0"/>
              </a:rPr>
              <a:t> </a:t>
            </a:r>
            <a:r>
              <a:rPr lang="es-ES" altLang="es-SV" sz="2000" b="1" dirty="0" smtClean="0">
                <a:latin typeface="Courier New" panose="02070309020205020404" pitchFamily="49" charset="0"/>
                <a:cs typeface="Courier New" panose="02070309020205020404" pitchFamily="49" charset="0"/>
              </a:rPr>
              <a:t>  };</a:t>
            </a:r>
          </a:p>
          <a:p>
            <a:pPr marL="0" indent="0" eaLnBrk="1" hangingPunct="1">
              <a:lnSpc>
                <a:spcPct val="90000"/>
              </a:lnSpc>
              <a:buNone/>
            </a:pPr>
            <a:r>
              <a:rPr lang="es-ES" altLang="es-SV" sz="2000" b="1" dirty="0" smtClean="0">
                <a:latin typeface="Courier New" panose="02070309020205020404" pitchFamily="49" charset="0"/>
                <a:cs typeface="Courier New" panose="02070309020205020404" pitchFamily="49" charset="0"/>
              </a:rPr>
              <a:t>})();   //Finaliza el literal de la función y </a:t>
            </a:r>
          </a:p>
          <a:p>
            <a:pPr marL="0" indent="0" eaLnBrk="1" hangingPunct="1">
              <a:lnSpc>
                <a:spcPct val="90000"/>
              </a:lnSpc>
              <a:buNone/>
            </a:pPr>
            <a:r>
              <a:rPr lang="es-ES" altLang="es-SV" sz="2000" b="1" dirty="0" smtClean="0">
                <a:latin typeface="Courier New" panose="02070309020205020404" pitchFamily="49" charset="0"/>
                <a:cs typeface="Courier New" panose="02070309020205020404" pitchFamily="49" charset="0"/>
              </a:rPr>
              <a:t>        //se invoca y ejecuta inmediatamente</a:t>
            </a:r>
          </a:p>
        </p:txBody>
      </p:sp>
    </p:spTree>
    <p:extLst>
      <p:ext uri="{BB962C8B-B14F-4D97-AF65-F5344CB8AC3E}">
        <p14:creationId xmlns:p14="http://schemas.microsoft.com/office/powerpoint/2010/main" val="30102758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88640"/>
            <a:ext cx="8229600" cy="994122"/>
          </a:xfrm>
        </p:spPr>
        <p:txBody>
          <a:bodyPr/>
          <a:lstStyle/>
          <a:p>
            <a:pPr eaLnBrk="1" hangingPunct="1"/>
            <a:r>
              <a:rPr lang="es-ES" altLang="es-SV" dirty="0" smtClean="0"/>
              <a:t>JavaScript no </a:t>
            </a:r>
            <a:r>
              <a:rPr lang="es-ES" altLang="es-SV" dirty="0" err="1" smtClean="0"/>
              <a:t>obstrusivo</a:t>
            </a:r>
            <a:endParaRPr lang="es-ES" altLang="es-SV" dirty="0" smtClean="0"/>
          </a:p>
        </p:txBody>
      </p:sp>
      <p:sp>
        <p:nvSpPr>
          <p:cNvPr id="18435" name="Rectangle 3"/>
          <p:cNvSpPr>
            <a:spLocks noGrp="1" noChangeArrowheads="1"/>
          </p:cNvSpPr>
          <p:nvPr>
            <p:ph type="body" idx="1"/>
          </p:nvPr>
        </p:nvSpPr>
        <p:spPr>
          <a:xfrm>
            <a:off x="242317" y="1268761"/>
            <a:ext cx="4689723" cy="5400600"/>
          </a:xfrm>
        </p:spPr>
        <p:txBody>
          <a:bodyPr/>
          <a:lstStyle/>
          <a:p>
            <a:pPr eaLnBrk="1" hangingPunct="1">
              <a:lnSpc>
                <a:spcPct val="90000"/>
              </a:lnSpc>
            </a:pPr>
            <a:r>
              <a:rPr lang="es-ES" altLang="es-SV" sz="2400" dirty="0" smtClean="0"/>
              <a:t>Actualmente, se ha popularizado la utilización de código de JavaScript completamente separado del documento HTML, contribuyendo a manejar un modelo de tres componentes o capas.</a:t>
            </a:r>
          </a:p>
          <a:p>
            <a:pPr eaLnBrk="1" hangingPunct="1">
              <a:lnSpc>
                <a:spcPct val="90000"/>
              </a:lnSpc>
            </a:pPr>
            <a:r>
              <a:rPr lang="es-ES" altLang="es-SV" sz="2400" dirty="0" smtClean="0"/>
              <a:t>En este modelo se presentan tres componentes bien separados: contenido y estructura (marcado HTML), formato y apariencia (hojas de estilo CSS) y comportamiento (funcionalidad de JavaScript).</a:t>
            </a:r>
          </a:p>
        </p:txBody>
      </p:sp>
      <p:pic>
        <p:nvPicPr>
          <p:cNvPr id="4" name="Pictur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69459" y="1340768"/>
            <a:ext cx="4367037" cy="3585567"/>
          </a:xfrm>
          <a:prstGeom prst="rect">
            <a:avLst/>
          </a:prstGeom>
        </p:spPr>
      </p:pic>
    </p:spTree>
    <p:extLst>
      <p:ext uri="{BB962C8B-B14F-4D97-AF65-F5344CB8AC3E}">
        <p14:creationId xmlns:p14="http://schemas.microsoft.com/office/powerpoint/2010/main" val="33339939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1520" y="116632"/>
            <a:ext cx="8686800" cy="1224136"/>
          </a:xfrm>
        </p:spPr>
        <p:txBody>
          <a:bodyPr/>
          <a:lstStyle/>
          <a:p>
            <a:pPr eaLnBrk="1" hangingPunct="1"/>
            <a:r>
              <a:rPr lang="es-ES" altLang="es-SV" dirty="0" smtClean="0"/>
              <a:t>Funciones definidas por el programador</a:t>
            </a:r>
          </a:p>
        </p:txBody>
      </p:sp>
      <p:sp>
        <p:nvSpPr>
          <p:cNvPr id="18435" name="Rectangle 3"/>
          <p:cNvSpPr>
            <a:spLocks noGrp="1" noChangeArrowheads="1"/>
          </p:cNvSpPr>
          <p:nvPr>
            <p:ph type="body" idx="1"/>
          </p:nvPr>
        </p:nvSpPr>
        <p:spPr>
          <a:xfrm>
            <a:off x="314325" y="1340768"/>
            <a:ext cx="8578155" cy="5517232"/>
          </a:xfrm>
        </p:spPr>
        <p:txBody>
          <a:bodyPr/>
          <a:lstStyle/>
          <a:p>
            <a:pPr eaLnBrk="1" hangingPunct="1">
              <a:lnSpc>
                <a:spcPct val="90000"/>
              </a:lnSpc>
            </a:pPr>
            <a:r>
              <a:rPr lang="es-ES" altLang="es-SV" sz="2800" dirty="0" smtClean="0"/>
              <a:t>Como es natural, JavaScript permite definir nuestras propias funciones, para lo cual sólo debe seguir la siguiente sintaxis:</a:t>
            </a:r>
          </a:p>
          <a:p>
            <a:pPr marL="0" indent="0" eaLnBrk="1" hangingPunct="1">
              <a:lnSpc>
                <a:spcPct val="90000"/>
              </a:lnSpc>
              <a:buNone/>
            </a:pPr>
            <a:r>
              <a:rPr lang="es-ES" altLang="es-SV" sz="20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function</a:t>
            </a:r>
            <a:r>
              <a:rPr lang="es-ES" altLang="es-SV" sz="2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s-ES" altLang="es-SV" sz="20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nombre_funcion</a:t>
            </a:r>
            <a:r>
              <a:rPr lang="es-ES" altLang="es-SV" sz="2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es-ES" altLang="es-SV" sz="20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lista_argumentos</a:t>
            </a:r>
            <a:r>
              <a:rPr lang="es-ES" altLang="es-SV" sz="2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marL="0" indent="0" eaLnBrk="1" hangingPunct="1">
              <a:lnSpc>
                <a:spcPct val="90000"/>
              </a:lnSpc>
              <a:buNone/>
            </a:pPr>
            <a:r>
              <a:rPr lang="es-ES" altLang="es-SV" sz="2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s-ES" altLang="es-SV" sz="20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instruciones</a:t>
            </a:r>
            <a:r>
              <a:rPr lang="es-ES" altLang="es-SV" sz="2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es-ES" altLang="es-SV"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eaLnBrk="1" hangingPunct="1">
              <a:lnSpc>
                <a:spcPct val="90000"/>
              </a:lnSpc>
              <a:buNone/>
            </a:pPr>
            <a:r>
              <a:rPr lang="es-ES" altLang="es-SV" sz="2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eaLnBrk="1" hangingPunct="1">
              <a:lnSpc>
                <a:spcPct val="90000"/>
              </a:lnSpc>
            </a:pPr>
            <a:r>
              <a:rPr lang="es-ES" altLang="es-SV" sz="2800" dirty="0" smtClean="0"/>
              <a:t>Donde, </a:t>
            </a:r>
            <a:r>
              <a:rPr lang="es-ES" altLang="es-SV" sz="24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nombre_función</a:t>
            </a:r>
            <a:r>
              <a:rPr lang="es-ES" altLang="es-SV" sz="2800" dirty="0" smtClean="0"/>
              <a:t> es cualquier identificador válido.</a:t>
            </a:r>
          </a:p>
          <a:p>
            <a:pPr eaLnBrk="1" hangingPunct="1">
              <a:lnSpc>
                <a:spcPct val="90000"/>
              </a:lnSpc>
            </a:pPr>
            <a:r>
              <a:rPr lang="es-ES" altLang="es-SV" sz="24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lista_argumentos</a:t>
            </a:r>
            <a:r>
              <a:rPr lang="es-ES" altLang="es-SV" sz="2800" dirty="0" smtClean="0"/>
              <a:t>, es una lista de variables internas que recibe la función que van separadas por comas. Esta lista puede estar vacía, si la función no recibirá parámetros.</a:t>
            </a:r>
          </a:p>
          <a:p>
            <a:pPr eaLnBrk="1" hangingPunct="1">
              <a:lnSpc>
                <a:spcPct val="90000"/>
              </a:lnSpc>
            </a:pPr>
            <a:r>
              <a:rPr lang="es-ES" altLang="es-SV" sz="2800" dirty="0" smtClean="0"/>
              <a:t>[instrucciones], son las líneas de código que formarán el cuerpo de la función.</a:t>
            </a:r>
            <a:endParaRPr lang="es-ES" altLang="es-SV" sz="2800" dirty="0"/>
          </a:p>
        </p:txBody>
      </p:sp>
    </p:spTree>
    <p:extLst>
      <p:ext uri="{BB962C8B-B14F-4D97-AF65-F5344CB8AC3E}">
        <p14:creationId xmlns:p14="http://schemas.microsoft.com/office/powerpoint/2010/main" val="42927298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a:xfrm>
            <a:off x="314325" y="142875"/>
            <a:ext cx="8472488" cy="1143000"/>
          </a:xfrm>
        </p:spPr>
        <p:txBody>
          <a:bodyPr/>
          <a:lstStyle/>
          <a:p>
            <a:r>
              <a:rPr lang="es-SV" altLang="es-SV" dirty="0" smtClean="0"/>
              <a:t>Paso de argumentos a las funciones</a:t>
            </a:r>
          </a:p>
        </p:txBody>
      </p:sp>
      <p:sp>
        <p:nvSpPr>
          <p:cNvPr id="19459" name="2 Marcador de contenido"/>
          <p:cNvSpPr>
            <a:spLocks noGrp="1"/>
          </p:cNvSpPr>
          <p:nvPr>
            <p:ph idx="1"/>
          </p:nvPr>
        </p:nvSpPr>
        <p:spPr>
          <a:xfrm>
            <a:off x="314325" y="1428750"/>
            <a:ext cx="8472488" cy="5072063"/>
          </a:xfrm>
        </p:spPr>
        <p:txBody>
          <a:bodyPr/>
          <a:lstStyle/>
          <a:p>
            <a:r>
              <a:rPr lang="es-SV" altLang="es-SV" dirty="0" smtClean="0"/>
              <a:t>Casi siempre se necesitará que la función realice una tarea, para lo cual puede resultar conveniente enviarle valores a esta función. </a:t>
            </a:r>
          </a:p>
          <a:p>
            <a:r>
              <a:rPr lang="es-SV" altLang="es-SV" dirty="0" smtClean="0"/>
              <a:t>Los valores que son enviados a una función para que realice o resuelva una tarea son denominados </a:t>
            </a:r>
            <a:r>
              <a:rPr lang="es-SV" altLang="es-SV" b="1" dirty="0" smtClean="0"/>
              <a:t>argumentos</a:t>
            </a:r>
            <a:r>
              <a:rPr lang="es-SV" altLang="es-SV" dirty="0" smtClean="0"/>
              <a:t> o </a:t>
            </a:r>
            <a:r>
              <a:rPr lang="es-SV" altLang="es-SV" b="1" dirty="0" smtClean="0"/>
              <a:t>parámetros</a:t>
            </a:r>
            <a:r>
              <a:rPr lang="es-SV" altLang="es-SV" dirty="0" smtClean="0"/>
              <a:t> de la función.</a:t>
            </a:r>
          </a:p>
        </p:txBody>
      </p:sp>
    </p:spTree>
    <p:extLst>
      <p:ext uri="{BB962C8B-B14F-4D97-AF65-F5344CB8AC3E}">
        <p14:creationId xmlns:p14="http://schemas.microsoft.com/office/powerpoint/2010/main" val="9312578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a:xfrm>
            <a:off x="314325" y="142875"/>
            <a:ext cx="8472488" cy="1143000"/>
          </a:xfrm>
        </p:spPr>
        <p:txBody>
          <a:bodyPr/>
          <a:lstStyle/>
          <a:p>
            <a:r>
              <a:rPr lang="es-SV" altLang="es-SV" dirty="0" smtClean="0"/>
              <a:t>Paso de argumentos a las funciones</a:t>
            </a:r>
          </a:p>
        </p:txBody>
      </p:sp>
      <p:sp>
        <p:nvSpPr>
          <p:cNvPr id="19459" name="2 Marcador de contenido"/>
          <p:cNvSpPr>
            <a:spLocks noGrp="1"/>
          </p:cNvSpPr>
          <p:nvPr>
            <p:ph idx="1"/>
          </p:nvPr>
        </p:nvSpPr>
        <p:spPr>
          <a:xfrm>
            <a:off x="314325" y="1428750"/>
            <a:ext cx="8472488" cy="5072063"/>
          </a:xfrm>
        </p:spPr>
        <p:txBody>
          <a:bodyPr/>
          <a:lstStyle/>
          <a:p>
            <a:r>
              <a:rPr lang="es-SV" altLang="es-SV" dirty="0" smtClean="0"/>
              <a:t>Casi siempre se necesitará que la función realice una tarea, para lo cual puede resultar conveniente enviarle valores a esta función. </a:t>
            </a:r>
          </a:p>
          <a:p>
            <a:r>
              <a:rPr lang="es-SV" altLang="es-SV" dirty="0" smtClean="0"/>
              <a:t>Los valores que son enviados a una función para que realice o resuelva una tarea son denominados </a:t>
            </a:r>
            <a:r>
              <a:rPr lang="es-SV" altLang="es-SV" b="1" dirty="0" smtClean="0"/>
              <a:t>argumentos</a:t>
            </a:r>
            <a:r>
              <a:rPr lang="es-SV" altLang="es-SV" dirty="0" smtClean="0"/>
              <a:t> o </a:t>
            </a:r>
            <a:r>
              <a:rPr lang="es-SV" altLang="es-SV" b="1" dirty="0" smtClean="0"/>
              <a:t>parámetros</a:t>
            </a:r>
            <a:r>
              <a:rPr lang="es-SV" altLang="es-SV" dirty="0" smtClean="0"/>
              <a:t> de la función.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a:xfrm>
            <a:off x="314325" y="214313"/>
            <a:ext cx="8472488" cy="1143000"/>
          </a:xfrm>
        </p:spPr>
        <p:txBody>
          <a:bodyPr/>
          <a:lstStyle/>
          <a:p>
            <a:r>
              <a:rPr lang="es-SV" altLang="es-SV" smtClean="0"/>
              <a:t>Paso de argumentos a las funciones</a:t>
            </a:r>
          </a:p>
        </p:txBody>
      </p:sp>
      <p:sp>
        <p:nvSpPr>
          <p:cNvPr id="20483" name="2 Marcador de contenido"/>
          <p:cNvSpPr>
            <a:spLocks noGrp="1"/>
          </p:cNvSpPr>
          <p:nvPr>
            <p:ph idx="1"/>
          </p:nvPr>
        </p:nvSpPr>
        <p:spPr>
          <a:xfrm>
            <a:off x="314325" y="1571625"/>
            <a:ext cx="8472488" cy="4714875"/>
          </a:xfrm>
        </p:spPr>
        <p:txBody>
          <a:bodyPr/>
          <a:lstStyle/>
          <a:p>
            <a:r>
              <a:rPr lang="es-SV" altLang="es-SV" sz="2800" smtClean="0"/>
              <a:t>Con respecto al paso de argumentos, debe tomar en cuenta que JavaScript trabaja con tipología débil de datos. </a:t>
            </a:r>
          </a:p>
          <a:p>
            <a:r>
              <a:rPr lang="es-SV" altLang="es-SV" sz="2800" smtClean="0"/>
              <a:t>Esto implica que los argumentos, al igual que ocurre con las variables, no se declaran de un tipo específico.</a:t>
            </a:r>
          </a:p>
          <a:p>
            <a:r>
              <a:rPr lang="es-SV" altLang="es-SV" sz="2800" smtClean="0"/>
              <a:t>Otro punto importante es el hecho que cuando se llama a una función con menos argumentos que los declarados, los argumentos no utilizados tendrán un valor </a:t>
            </a:r>
            <a:r>
              <a:rPr lang="es-SV" altLang="es-SV" sz="2800" i="1" smtClean="0"/>
              <a:t>undefined</a:t>
            </a:r>
            <a:r>
              <a:rPr lang="es-SV" altLang="es-SV" sz="2800"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a:xfrm>
            <a:off x="457200" y="274638"/>
            <a:ext cx="8229600" cy="939800"/>
          </a:xfrm>
        </p:spPr>
        <p:txBody>
          <a:bodyPr/>
          <a:lstStyle/>
          <a:p>
            <a:r>
              <a:rPr lang="es-SV" altLang="es-SV" smtClean="0"/>
              <a:t>Devolución de valores</a:t>
            </a:r>
          </a:p>
        </p:txBody>
      </p:sp>
      <p:sp>
        <p:nvSpPr>
          <p:cNvPr id="21507" name="2 Marcador de contenido"/>
          <p:cNvSpPr>
            <a:spLocks noGrp="1"/>
          </p:cNvSpPr>
          <p:nvPr>
            <p:ph idx="1"/>
          </p:nvPr>
        </p:nvSpPr>
        <p:spPr>
          <a:xfrm>
            <a:off x="457200" y="1357313"/>
            <a:ext cx="8229600" cy="5000625"/>
          </a:xfrm>
        </p:spPr>
        <p:txBody>
          <a:bodyPr/>
          <a:lstStyle/>
          <a:p>
            <a:r>
              <a:rPr lang="es-SV" altLang="es-SV" smtClean="0"/>
              <a:t>Técnicamente, una función debería devolver un valor al punto del script desde donde se realiza la llamada a la función.</a:t>
            </a:r>
          </a:p>
          <a:p>
            <a:r>
              <a:rPr lang="es-SV" altLang="es-SV" smtClean="0"/>
              <a:t>JavaScript permite que se creen funciones que no devuelvan valor, pero realmente se está creando una función que devuelve un valor </a:t>
            </a:r>
            <a:r>
              <a:rPr lang="es-SV" altLang="es-SV" i="1" smtClean="0"/>
              <a:t>undefined</a:t>
            </a:r>
            <a:r>
              <a:rPr lang="es-SV" altLang="es-SV" smtClean="0"/>
              <a:t>.</a:t>
            </a:r>
          </a:p>
          <a:p>
            <a:r>
              <a:rPr lang="es-SV" altLang="es-SV" smtClean="0"/>
              <a:t>Para que la función devuelva un valor debe utilizarse la instrucción </a:t>
            </a:r>
            <a:r>
              <a:rPr lang="es-SV" altLang="es-SV" b="1" smtClean="0"/>
              <a:t>return</a:t>
            </a:r>
            <a:r>
              <a:rPr lang="es-SV" altLang="es-SV"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a:xfrm>
            <a:off x="457200" y="214313"/>
            <a:ext cx="8229600" cy="868362"/>
          </a:xfrm>
        </p:spPr>
        <p:txBody>
          <a:bodyPr/>
          <a:lstStyle/>
          <a:p>
            <a:r>
              <a:rPr lang="es-SV" altLang="es-SV" smtClean="0"/>
              <a:t>Contenido a desarrollar</a:t>
            </a:r>
          </a:p>
        </p:txBody>
      </p:sp>
      <p:sp>
        <p:nvSpPr>
          <p:cNvPr id="5123" name="2 Marcador de contenido"/>
          <p:cNvSpPr>
            <a:spLocks noGrp="1"/>
          </p:cNvSpPr>
          <p:nvPr>
            <p:ph idx="1"/>
          </p:nvPr>
        </p:nvSpPr>
        <p:spPr>
          <a:xfrm>
            <a:off x="457200" y="1214438"/>
            <a:ext cx="8229600" cy="5143500"/>
          </a:xfrm>
        </p:spPr>
        <p:txBody>
          <a:bodyPr/>
          <a:lstStyle/>
          <a:p>
            <a:r>
              <a:rPr lang="es-SV" altLang="es-SV" sz="2600" dirty="0" smtClean="0"/>
              <a:t>Definición de función</a:t>
            </a:r>
          </a:p>
          <a:p>
            <a:r>
              <a:rPr lang="es-SV" altLang="es-SV" sz="2600" dirty="0" smtClean="0"/>
              <a:t>Sintaxis de las funciones</a:t>
            </a:r>
          </a:p>
          <a:p>
            <a:r>
              <a:rPr lang="es-SV" altLang="es-SV" sz="2600" dirty="0" smtClean="0"/>
              <a:t>Llamada a la función</a:t>
            </a:r>
          </a:p>
          <a:p>
            <a:r>
              <a:rPr lang="es-SV" altLang="es-SV" sz="2600" dirty="0" smtClean="0"/>
              <a:t>Manejadores de eventos</a:t>
            </a:r>
          </a:p>
          <a:p>
            <a:r>
              <a:rPr lang="es-SV" altLang="es-SV" sz="2600" dirty="0" smtClean="0"/>
              <a:t>Ejemplo básico de funciones</a:t>
            </a:r>
          </a:p>
          <a:p>
            <a:r>
              <a:rPr lang="es-SV" altLang="es-SV" sz="2600" dirty="0" smtClean="0"/>
              <a:t>Funciones como objetos</a:t>
            </a:r>
          </a:p>
          <a:p>
            <a:r>
              <a:rPr lang="es-SV" altLang="es-SV" sz="2600" dirty="0" smtClean="0"/>
              <a:t>Literales de función</a:t>
            </a:r>
          </a:p>
          <a:p>
            <a:r>
              <a:rPr lang="es-SV" altLang="es-SV" sz="2600" dirty="0" smtClean="0"/>
              <a:t>Paso de argumentos</a:t>
            </a:r>
          </a:p>
          <a:p>
            <a:r>
              <a:rPr lang="es-SV" altLang="es-SV" sz="2600" dirty="0" smtClean="0"/>
              <a:t>Devolución de valores</a:t>
            </a:r>
          </a:p>
          <a:p>
            <a:r>
              <a:rPr lang="es-SV" altLang="es-SV" sz="2600" dirty="0" err="1" smtClean="0"/>
              <a:t>Ambito</a:t>
            </a:r>
            <a:r>
              <a:rPr lang="es-SV" altLang="es-SV" sz="2600" dirty="0" smtClean="0"/>
              <a:t> de variables</a:t>
            </a:r>
          </a:p>
          <a:p>
            <a:r>
              <a:rPr lang="es-SV" altLang="es-SV" sz="2600" dirty="0" smtClean="0"/>
              <a:t>Funciones recursivas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p:cNvSpPr>
            <a:spLocks noGrp="1"/>
          </p:cNvSpPr>
          <p:nvPr>
            <p:ph type="title"/>
          </p:nvPr>
        </p:nvSpPr>
        <p:spPr>
          <a:xfrm>
            <a:off x="242888" y="274638"/>
            <a:ext cx="8686800" cy="1011237"/>
          </a:xfrm>
        </p:spPr>
        <p:txBody>
          <a:bodyPr/>
          <a:lstStyle/>
          <a:p>
            <a:r>
              <a:rPr lang="es-SV" altLang="es-SV" smtClean="0"/>
              <a:t>Ejemplo de paso de argumentos</a:t>
            </a:r>
          </a:p>
        </p:txBody>
      </p:sp>
      <p:sp>
        <p:nvSpPr>
          <p:cNvPr id="22531" name="2 Marcador de contenido"/>
          <p:cNvSpPr>
            <a:spLocks noGrp="1"/>
          </p:cNvSpPr>
          <p:nvPr>
            <p:ph idx="1"/>
          </p:nvPr>
        </p:nvSpPr>
        <p:spPr>
          <a:xfrm>
            <a:off x="385763" y="1357313"/>
            <a:ext cx="8401050" cy="5072062"/>
          </a:xfrm>
        </p:spPr>
        <p:txBody>
          <a:bodyPr/>
          <a:lstStyle/>
          <a:p>
            <a:pPr>
              <a:buFontTx/>
              <a:buNone/>
            </a:pPr>
            <a:r>
              <a:rPr lang="es-SV" altLang="es-SV" sz="2000" b="1" smtClean="0">
                <a:latin typeface="Courier New" pitchFamily="49" charset="0"/>
                <a:cs typeface="Courier New" pitchFamily="49" charset="0"/>
              </a:rPr>
              <a:t>//Función que calcula la distancia entre dos puntos</a:t>
            </a:r>
          </a:p>
          <a:p>
            <a:pPr>
              <a:buFontTx/>
              <a:buNone/>
            </a:pPr>
            <a:r>
              <a:rPr lang="es-SV" altLang="es-SV" sz="2000" b="1" smtClean="0">
                <a:latin typeface="Courier New" pitchFamily="49" charset="0"/>
                <a:cs typeface="Courier New" pitchFamily="49" charset="0"/>
              </a:rPr>
              <a:t>//del plano cartesiano</a:t>
            </a:r>
          </a:p>
          <a:p>
            <a:pPr>
              <a:buFontTx/>
              <a:buNone/>
            </a:pPr>
            <a:r>
              <a:rPr lang="es-SV" altLang="es-SV" sz="2000" b="1" smtClean="0">
                <a:latin typeface="Courier New" pitchFamily="49" charset="0"/>
                <a:cs typeface="Courier New" pitchFamily="49" charset="0"/>
              </a:rPr>
              <a:t>function distance(x1, y1, x2, y2){</a:t>
            </a:r>
          </a:p>
          <a:p>
            <a:pPr>
              <a:buFontTx/>
              <a:buNone/>
            </a:pPr>
            <a:r>
              <a:rPr lang="es-SV" altLang="es-SV" sz="2000" b="1" smtClean="0">
                <a:latin typeface="Courier New" pitchFamily="49" charset="0"/>
                <a:cs typeface="Courier New" pitchFamily="49" charset="0"/>
              </a:rPr>
              <a:t>   var dx = x2 – x1;</a:t>
            </a:r>
          </a:p>
          <a:p>
            <a:pPr>
              <a:buFontTx/>
              <a:buNone/>
            </a:pPr>
            <a:r>
              <a:rPr lang="es-SV" altLang="es-SV" sz="2000" b="1" smtClean="0">
                <a:latin typeface="Courier New" pitchFamily="49" charset="0"/>
                <a:cs typeface="Courier New" pitchFamily="49" charset="0"/>
              </a:rPr>
              <a:t>   var dy = y2 – y1;</a:t>
            </a:r>
          </a:p>
          <a:p>
            <a:pPr>
              <a:buFontTx/>
              <a:buNone/>
            </a:pPr>
            <a:r>
              <a:rPr lang="es-SV" altLang="es-SV" sz="2000" b="1" smtClean="0">
                <a:latin typeface="Courier New" pitchFamily="49" charset="0"/>
                <a:cs typeface="Courier New" pitchFamily="49" charset="0"/>
              </a:rPr>
              <a:t>   return Math.sqrt(dx*dx + dy*dy);</a:t>
            </a:r>
          </a:p>
          <a:p>
            <a:pPr>
              <a:buFontTx/>
              <a:buNone/>
            </a:pPr>
            <a:r>
              <a:rPr lang="es-SV" altLang="es-SV" sz="2000" b="1" smtClean="0">
                <a:latin typeface="Courier New" pitchFamily="49" charset="0"/>
                <a:cs typeface="Courier New" pitchFamily="49" charset="0"/>
              </a:rPr>
              <a:t>}</a:t>
            </a:r>
          </a:p>
          <a:p>
            <a:pPr>
              <a:buFontTx/>
              <a:buNone/>
            </a:pPr>
            <a:r>
              <a:rPr lang="es-SV" altLang="es-SV" sz="2000" b="1" smtClean="0">
                <a:latin typeface="Courier New" pitchFamily="49" charset="0"/>
                <a:cs typeface="Courier New" pitchFamily="49" charset="0"/>
              </a:rPr>
              <a:t>-----------------------------------------------</a:t>
            </a:r>
          </a:p>
          <a:p>
            <a:pPr>
              <a:buFontTx/>
              <a:buNone/>
            </a:pPr>
            <a:r>
              <a:rPr lang="es-SV" altLang="es-SV" sz="2000" b="1" smtClean="0">
                <a:latin typeface="Courier New" pitchFamily="49" charset="0"/>
                <a:cs typeface="Courier New" pitchFamily="49" charset="0"/>
              </a:rPr>
              <a:t>//Función que calcula el factorial de un número</a:t>
            </a:r>
          </a:p>
          <a:p>
            <a:pPr>
              <a:buFontTx/>
              <a:buNone/>
            </a:pPr>
            <a:r>
              <a:rPr lang="es-SV" altLang="es-SV" sz="2000" b="1" smtClean="0">
                <a:latin typeface="Courier New" pitchFamily="49" charset="0"/>
                <a:cs typeface="Courier New" pitchFamily="49" charset="0"/>
              </a:rPr>
              <a:t>function factorial(x){</a:t>
            </a:r>
          </a:p>
          <a:p>
            <a:pPr>
              <a:buFontTx/>
              <a:buNone/>
            </a:pPr>
            <a:r>
              <a:rPr lang="es-SV" altLang="es-SV" sz="2000" b="1" smtClean="0">
                <a:latin typeface="Courier New" pitchFamily="49" charset="0"/>
                <a:cs typeface="Courier New" pitchFamily="49" charset="0"/>
              </a:rPr>
              <a:t>   if (x &lt;= 1)</a:t>
            </a:r>
          </a:p>
          <a:p>
            <a:pPr>
              <a:buFontTx/>
              <a:buNone/>
            </a:pPr>
            <a:r>
              <a:rPr lang="es-SV" altLang="es-SV" sz="2000" b="1" smtClean="0">
                <a:latin typeface="Courier New" pitchFamily="49" charset="0"/>
                <a:cs typeface="Courier New" pitchFamily="49" charset="0"/>
              </a:rPr>
              <a:t>      return 1;</a:t>
            </a:r>
          </a:p>
          <a:p>
            <a:pPr>
              <a:buFontTx/>
              <a:buNone/>
            </a:pPr>
            <a:r>
              <a:rPr lang="es-SV" altLang="es-SV" sz="2000" b="1" smtClean="0">
                <a:latin typeface="Courier New" pitchFamily="49" charset="0"/>
                <a:cs typeface="Courier New" pitchFamily="49" charset="0"/>
              </a:rPr>
              <a:t>   return x * factoria(x-1);</a:t>
            </a:r>
          </a:p>
          <a:p>
            <a:pPr>
              <a:buFontTx/>
              <a:buNone/>
            </a:pPr>
            <a:r>
              <a:rPr lang="es-SV" altLang="es-SV" sz="2000" b="1"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Título"/>
          <p:cNvSpPr>
            <a:spLocks noGrp="1"/>
          </p:cNvSpPr>
          <p:nvPr>
            <p:ph type="title"/>
          </p:nvPr>
        </p:nvSpPr>
        <p:spPr>
          <a:xfrm>
            <a:off x="457200" y="142875"/>
            <a:ext cx="8229600" cy="1011238"/>
          </a:xfrm>
        </p:spPr>
        <p:txBody>
          <a:bodyPr/>
          <a:lstStyle/>
          <a:p>
            <a:r>
              <a:rPr lang="es-SV" altLang="es-SV" smtClean="0"/>
              <a:t>Ámbito local y ámbito global</a:t>
            </a:r>
          </a:p>
        </p:txBody>
      </p:sp>
      <p:sp>
        <p:nvSpPr>
          <p:cNvPr id="23555" name="2 Marcador de contenido"/>
          <p:cNvSpPr>
            <a:spLocks noGrp="1"/>
          </p:cNvSpPr>
          <p:nvPr>
            <p:ph idx="1"/>
          </p:nvPr>
        </p:nvSpPr>
        <p:spPr>
          <a:xfrm>
            <a:off x="357188" y="1285875"/>
            <a:ext cx="8401050" cy="5143500"/>
          </a:xfrm>
        </p:spPr>
        <p:txBody>
          <a:bodyPr/>
          <a:lstStyle/>
          <a:p>
            <a:r>
              <a:rPr lang="es-SV" altLang="es-SV" smtClean="0"/>
              <a:t>Cuando se trabaja con funciones, es importante comprender el hecho que las variables que se declaran dentro del bloque de una función tienen ámbito local.</a:t>
            </a:r>
          </a:p>
          <a:p>
            <a:r>
              <a:rPr lang="es-SV" altLang="es-SV" smtClean="0"/>
              <a:t>En tanto que las variables que se definen afuera del bloque de una función tienen ámbito global.</a:t>
            </a:r>
          </a:p>
          <a:p>
            <a:r>
              <a:rPr lang="es-SV" altLang="es-SV" smtClean="0"/>
              <a:t>A las variables de ámbito local sólo se puede acceder desde dentro del bloque donde fueron definidas.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a:spLocks noGrp="1"/>
          </p:cNvSpPr>
          <p:nvPr>
            <p:ph type="title"/>
          </p:nvPr>
        </p:nvSpPr>
        <p:spPr>
          <a:xfrm>
            <a:off x="457200" y="142875"/>
            <a:ext cx="8229600" cy="1011238"/>
          </a:xfrm>
        </p:spPr>
        <p:txBody>
          <a:bodyPr/>
          <a:lstStyle/>
          <a:p>
            <a:r>
              <a:rPr lang="es-SV" altLang="es-SV" smtClean="0"/>
              <a:t>Ámbito local y ámbito global</a:t>
            </a:r>
          </a:p>
        </p:txBody>
      </p:sp>
      <p:sp>
        <p:nvSpPr>
          <p:cNvPr id="24579" name="2 Marcador de contenido"/>
          <p:cNvSpPr>
            <a:spLocks noGrp="1"/>
          </p:cNvSpPr>
          <p:nvPr>
            <p:ph idx="1"/>
          </p:nvPr>
        </p:nvSpPr>
        <p:spPr>
          <a:xfrm>
            <a:off x="357188" y="1285875"/>
            <a:ext cx="8401050" cy="5143500"/>
          </a:xfrm>
        </p:spPr>
        <p:txBody>
          <a:bodyPr/>
          <a:lstStyle/>
          <a:p>
            <a:r>
              <a:rPr lang="es-SV" altLang="es-SV" smtClean="0"/>
              <a:t>Las variables de ámbito global pueden ser accedidas desde dentro y desde fuera del bloque de una función.</a:t>
            </a:r>
          </a:p>
          <a:p>
            <a:r>
              <a:rPr lang="es-SV" altLang="es-SV" smtClean="0"/>
              <a:t>En el caso de existir una variable definida a nivel local y a nivel global, prevalecerá el valor definido en la variable local sobre la global dentro del bloque de una función, mientras que fuera de la función prevalecerá el valor definido a nivel global.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a:spLocks noGrp="1"/>
          </p:cNvSpPr>
          <p:nvPr>
            <p:ph type="title"/>
          </p:nvPr>
        </p:nvSpPr>
        <p:spPr>
          <a:xfrm>
            <a:off x="457200" y="142874"/>
            <a:ext cx="8229600" cy="1197893"/>
          </a:xfrm>
        </p:spPr>
        <p:txBody>
          <a:bodyPr/>
          <a:lstStyle/>
          <a:p>
            <a:r>
              <a:rPr lang="es-SV" altLang="es-SV" dirty="0" smtClean="0"/>
              <a:t>Uso de funciones como manejadores de eventos</a:t>
            </a:r>
          </a:p>
        </p:txBody>
      </p:sp>
      <p:sp>
        <p:nvSpPr>
          <p:cNvPr id="24579" name="2 Marcador de contenido"/>
          <p:cNvSpPr>
            <a:spLocks noGrp="1"/>
          </p:cNvSpPr>
          <p:nvPr>
            <p:ph idx="1"/>
          </p:nvPr>
        </p:nvSpPr>
        <p:spPr>
          <a:xfrm>
            <a:off x="357188" y="1412775"/>
            <a:ext cx="8401050" cy="5016599"/>
          </a:xfrm>
        </p:spPr>
        <p:txBody>
          <a:bodyPr/>
          <a:lstStyle/>
          <a:p>
            <a:r>
              <a:rPr lang="es-SV" altLang="es-SV" sz="2800" dirty="0" smtClean="0"/>
              <a:t>En el control avanzado de eventos definido en el DOM Nivel 2 (veremos en detalle el DOM y manejo de eventos en clases posteriores)  permite utilizar funciones como controladores o manejadores de eventos.</a:t>
            </a:r>
          </a:p>
          <a:p>
            <a:r>
              <a:rPr lang="es-SV" altLang="es-SV" sz="2800" dirty="0" smtClean="0"/>
              <a:t>Estas funciones que trataremos como manejadores de eventos se activan al producirse ese evento en la página web.</a:t>
            </a:r>
          </a:p>
          <a:p>
            <a:r>
              <a:rPr lang="es-SV" altLang="es-SV" sz="2800" dirty="0" smtClean="0"/>
              <a:t>Mostremos un ejemplo de manejador de evento con el evento </a:t>
            </a:r>
            <a:r>
              <a:rPr lang="es-SV" altLang="es-SV" sz="2800" dirty="0" err="1" smtClean="0"/>
              <a:t>onload</a:t>
            </a:r>
            <a:r>
              <a:rPr lang="es-SV" altLang="es-SV" sz="2800" dirty="0" smtClean="0"/>
              <a:t>.</a:t>
            </a:r>
          </a:p>
        </p:txBody>
      </p:sp>
    </p:spTree>
    <p:extLst>
      <p:ext uri="{BB962C8B-B14F-4D97-AF65-F5344CB8AC3E}">
        <p14:creationId xmlns:p14="http://schemas.microsoft.com/office/powerpoint/2010/main" val="15393037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a:spLocks noGrp="1"/>
          </p:cNvSpPr>
          <p:nvPr>
            <p:ph type="title"/>
          </p:nvPr>
        </p:nvSpPr>
        <p:spPr>
          <a:xfrm>
            <a:off x="457200" y="142874"/>
            <a:ext cx="8229600" cy="1197893"/>
          </a:xfrm>
        </p:spPr>
        <p:txBody>
          <a:bodyPr/>
          <a:lstStyle/>
          <a:p>
            <a:r>
              <a:rPr lang="es-SV" altLang="es-SV" dirty="0" smtClean="0"/>
              <a:t>Uso de funciones como manejadores de eventos</a:t>
            </a:r>
          </a:p>
        </p:txBody>
      </p:sp>
      <p:sp>
        <p:nvSpPr>
          <p:cNvPr id="24579" name="2 Marcador de contenido"/>
          <p:cNvSpPr>
            <a:spLocks noGrp="1"/>
          </p:cNvSpPr>
          <p:nvPr>
            <p:ph idx="1"/>
          </p:nvPr>
        </p:nvSpPr>
        <p:spPr>
          <a:xfrm>
            <a:off x="357188" y="1412775"/>
            <a:ext cx="8401050" cy="5016599"/>
          </a:xfrm>
        </p:spPr>
        <p:txBody>
          <a:bodyPr/>
          <a:lstStyle/>
          <a:p>
            <a:r>
              <a:rPr lang="es-SV" altLang="es-SV" sz="2800" dirty="0" smtClean="0"/>
              <a:t>Tenemos el siguiente documento:</a:t>
            </a:r>
          </a:p>
          <a:p>
            <a:pPr marL="0" indent="0">
              <a:buNone/>
            </a:pPr>
            <a:r>
              <a:rPr lang="es-SV" altLang="es-SV" sz="2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&lt;!DOCTYPE </a:t>
            </a:r>
            <a:r>
              <a:rPr lang="es-SV" altLang="es-SV" sz="20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html</a:t>
            </a:r>
            <a:r>
              <a:rPr lang="es-SV" altLang="es-SV" sz="2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marL="0" indent="0">
              <a:buNone/>
            </a:pPr>
            <a:r>
              <a:rPr lang="es-SV" altLang="es-SV" sz="2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es-SV" altLang="es-SV" sz="20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html</a:t>
            </a:r>
            <a:r>
              <a:rPr lang="es-SV" altLang="es-SV" sz="2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s-SV" altLang="es-SV" sz="20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lang</a:t>
            </a:r>
            <a:r>
              <a:rPr lang="es-SV" altLang="es-SV" sz="2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="es"&gt;</a:t>
            </a:r>
          </a:p>
          <a:p>
            <a:pPr marL="0" indent="0">
              <a:buNone/>
            </a:pPr>
            <a:r>
              <a:rPr lang="es-SV" altLang="es-SV" sz="2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&lt;head&gt;</a:t>
            </a:r>
          </a:p>
          <a:p>
            <a:pPr marL="0" indent="0">
              <a:buNone/>
            </a:pPr>
            <a:r>
              <a:rPr lang="es-SV" altLang="es-SV" sz="2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a:t>
            </a:r>
            <a:r>
              <a:rPr lang="es-SV" altLang="es-SV" sz="20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title</a:t>
            </a:r>
            <a:r>
              <a:rPr lang="es-SV" altLang="es-SV" sz="2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&gt;Enlaces&lt;/</a:t>
            </a:r>
            <a:r>
              <a:rPr lang="es-SV" altLang="es-SV" sz="20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title</a:t>
            </a:r>
            <a:r>
              <a:rPr lang="es-SV" altLang="es-SV" sz="2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endParaRPr lang="es-SV" altLang="es-SV"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buNone/>
            </a:pPr>
            <a:r>
              <a:rPr lang="es-SV" altLang="es-SV" sz="2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&lt;/head&gt;</a:t>
            </a:r>
            <a:endParaRPr lang="es-SV" altLang="es-SV"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buNone/>
            </a:pPr>
            <a:r>
              <a:rPr lang="es-SV" altLang="es-SV" sz="2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es-SV" altLang="es-SV" sz="20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body</a:t>
            </a:r>
            <a:r>
              <a:rPr lang="es-SV" altLang="es-SV" sz="2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marL="0" indent="0">
              <a:buNone/>
            </a:pPr>
            <a:r>
              <a:rPr lang="es-SV" altLang="es-SV" sz="2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&lt;h2&gt;</a:t>
            </a:r>
          </a:p>
          <a:p>
            <a:pPr marL="0" indent="0">
              <a:buNone/>
            </a:pPr>
            <a:r>
              <a:rPr lang="es-SV" altLang="es-SV"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s-SV" altLang="es-SV" sz="2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&lt;a </a:t>
            </a:r>
            <a:r>
              <a:rPr lang="es-SV" altLang="es-SV" sz="20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href</a:t>
            </a:r>
            <a:r>
              <a:rPr lang="es-SV" altLang="es-SV" sz="2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="pagina.html" id="</a:t>
            </a:r>
            <a:r>
              <a:rPr lang="es-SV" altLang="es-SV" sz="20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redirect</a:t>
            </a:r>
            <a:r>
              <a:rPr lang="es-SV" altLang="es-SV" sz="2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"&gt;Google&lt;/a&gt;</a:t>
            </a:r>
          </a:p>
          <a:p>
            <a:pPr marL="0" indent="0">
              <a:buNone/>
            </a:pPr>
            <a:r>
              <a:rPr lang="es-SV" altLang="es-SV" sz="2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&lt;/h2&gt;</a:t>
            </a:r>
            <a:endParaRPr lang="es-SV" altLang="es-SV"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buNone/>
            </a:pPr>
            <a:r>
              <a:rPr lang="es-SV" altLang="es-SV" sz="2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es-SV" altLang="es-SV" sz="20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body</a:t>
            </a:r>
            <a:r>
              <a:rPr lang="es-SV" altLang="es-SV" sz="2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marL="0" indent="0">
              <a:buNone/>
            </a:pPr>
            <a:r>
              <a:rPr lang="es-SV" altLang="es-SV" sz="2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es-SV" altLang="es-SV" sz="20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html</a:t>
            </a:r>
            <a:r>
              <a:rPr lang="es-SV" altLang="es-SV" sz="20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9812393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a:spLocks noGrp="1"/>
          </p:cNvSpPr>
          <p:nvPr>
            <p:ph type="title"/>
          </p:nvPr>
        </p:nvSpPr>
        <p:spPr>
          <a:xfrm>
            <a:off x="457200" y="142874"/>
            <a:ext cx="8229600" cy="1197893"/>
          </a:xfrm>
        </p:spPr>
        <p:txBody>
          <a:bodyPr/>
          <a:lstStyle/>
          <a:p>
            <a:r>
              <a:rPr lang="es-SV" altLang="es-SV" dirty="0" smtClean="0"/>
              <a:t>Uso de funciones como manejadores de eventos</a:t>
            </a:r>
          </a:p>
        </p:txBody>
      </p:sp>
      <p:sp>
        <p:nvSpPr>
          <p:cNvPr id="24579" name="2 Marcador de contenido"/>
          <p:cNvSpPr>
            <a:spLocks noGrp="1"/>
          </p:cNvSpPr>
          <p:nvPr>
            <p:ph idx="1"/>
          </p:nvPr>
        </p:nvSpPr>
        <p:spPr>
          <a:xfrm>
            <a:off x="357188" y="1412775"/>
            <a:ext cx="8401050" cy="5016599"/>
          </a:xfrm>
        </p:spPr>
        <p:txBody>
          <a:bodyPr/>
          <a:lstStyle/>
          <a:p>
            <a:r>
              <a:rPr lang="es-SV" altLang="es-SV" sz="2800" dirty="0" smtClean="0"/>
              <a:t>El código </a:t>
            </a:r>
            <a:r>
              <a:rPr lang="es-SV" altLang="es-SV" sz="2800" dirty="0" err="1" smtClean="0"/>
              <a:t>JavaScirpt</a:t>
            </a:r>
            <a:r>
              <a:rPr lang="es-SV" altLang="es-SV" sz="2800" dirty="0" smtClean="0"/>
              <a:t>:</a:t>
            </a:r>
          </a:p>
          <a:p>
            <a:pPr marL="0" indent="0">
              <a:buNone/>
            </a:pPr>
            <a:r>
              <a:rPr lang="es-SV" altLang="es-SV" sz="22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window.onload</a:t>
            </a:r>
            <a:r>
              <a:rPr lang="es-SV" altLang="es-SV" sz="22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r>
              <a:rPr lang="es-SV" altLang="es-SV" sz="22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initAll</a:t>
            </a:r>
            <a:r>
              <a:rPr lang="es-SV" altLang="es-SV" sz="22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marL="0" indent="0">
              <a:buNone/>
            </a:pPr>
            <a:r>
              <a:rPr lang="es-SV" altLang="es-SV" sz="22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function</a:t>
            </a:r>
            <a:r>
              <a:rPr lang="es-SV" altLang="es-SV" sz="22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s-SV" altLang="es-SV" sz="22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initAll</a:t>
            </a:r>
            <a:r>
              <a:rPr lang="es-SV" altLang="es-SV" sz="22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marL="0" indent="0">
              <a:buNone/>
            </a:pPr>
            <a:r>
              <a:rPr lang="es-SV" altLang="es-SV" sz="22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s-SV" altLang="es-SV" sz="22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s-SV" altLang="es-SV" sz="22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document.getElementById</a:t>
            </a:r>
            <a:r>
              <a:rPr lang="es-SV" altLang="es-SV" sz="22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es-SV" altLang="es-SV" sz="22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redirect</a:t>
            </a:r>
            <a:r>
              <a:rPr lang="es-SV" altLang="es-SV" sz="22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es-SV" altLang="es-SV" sz="22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onclick</a:t>
            </a:r>
            <a:r>
              <a:rPr lang="es-SV" altLang="es-SV" sz="22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r>
              <a:rPr lang="es-SV" altLang="es-SV" sz="22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initRedirect</a:t>
            </a:r>
            <a:r>
              <a:rPr lang="es-SV" altLang="es-SV" sz="22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marL="0" indent="0">
              <a:buNone/>
            </a:pPr>
            <a:r>
              <a:rPr lang="es-SV" altLang="es-SV" sz="22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marL="0" indent="0">
              <a:buNone/>
            </a:pPr>
            <a:endParaRPr lang="es-SV" altLang="es-SV" sz="22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buNone/>
            </a:pPr>
            <a:r>
              <a:rPr lang="es-SV" altLang="es-SV" sz="22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a:t>
            </a:r>
            <a:r>
              <a:rPr lang="es-SV" altLang="es-SV" sz="22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unction</a:t>
            </a:r>
            <a:r>
              <a:rPr lang="es-SV" altLang="es-SV" sz="22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s-SV" altLang="es-SV" sz="22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initRedirect</a:t>
            </a:r>
            <a:r>
              <a:rPr lang="es-SV" altLang="es-SV" sz="22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marL="0" indent="0">
              <a:buNone/>
            </a:pPr>
            <a:r>
              <a:rPr lang="es-SV" altLang="es-SV" sz="22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s-SV" altLang="es-SV" sz="22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s-SV" altLang="es-SV" sz="22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window.location</a:t>
            </a:r>
            <a:r>
              <a:rPr lang="es-SV" altLang="es-SV" sz="22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"http://www.google.com";</a:t>
            </a:r>
          </a:p>
          <a:p>
            <a:pPr marL="0" indent="0">
              <a:buNone/>
            </a:pPr>
            <a:r>
              <a:rPr lang="es-SV" altLang="es-SV" sz="22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s-SV" altLang="es-SV" sz="22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s-SV" altLang="es-SV" sz="22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return</a:t>
            </a:r>
            <a:r>
              <a:rPr lang="es-SV" altLang="es-SV" sz="22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false;</a:t>
            </a:r>
          </a:p>
          <a:p>
            <a:pPr marL="0" indent="0">
              <a:buNone/>
            </a:pPr>
            <a:r>
              <a:rPr lang="es-SV" altLang="es-SV" sz="22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459916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a:xfrm>
            <a:off x="457200" y="142875"/>
            <a:ext cx="8229600" cy="1011238"/>
          </a:xfrm>
        </p:spPr>
        <p:txBody>
          <a:bodyPr/>
          <a:lstStyle/>
          <a:p>
            <a:r>
              <a:rPr lang="es-SV" altLang="es-SV" smtClean="0"/>
              <a:t>Funciones recursivas</a:t>
            </a:r>
          </a:p>
        </p:txBody>
      </p:sp>
      <p:sp>
        <p:nvSpPr>
          <p:cNvPr id="25603" name="2 Marcador de contenido"/>
          <p:cNvSpPr>
            <a:spLocks noGrp="1"/>
          </p:cNvSpPr>
          <p:nvPr>
            <p:ph idx="1"/>
          </p:nvPr>
        </p:nvSpPr>
        <p:spPr>
          <a:xfrm>
            <a:off x="457200" y="1285875"/>
            <a:ext cx="8229600" cy="5000625"/>
          </a:xfrm>
        </p:spPr>
        <p:txBody>
          <a:bodyPr/>
          <a:lstStyle/>
          <a:p>
            <a:r>
              <a:rPr lang="es-SV" altLang="es-SV" sz="2800" smtClean="0"/>
              <a:t>Una función recursiva es una función que se invoca a sí misma.</a:t>
            </a:r>
          </a:p>
          <a:p>
            <a:r>
              <a:rPr lang="es-SV" altLang="es-SV" sz="2800" smtClean="0"/>
              <a:t>La solución recursiva a un problema computacional no es siempre la más eficiente, sin embargo, suele resultar muy elegante plantear una solución recursiva en determinados problemas.</a:t>
            </a:r>
          </a:p>
          <a:p>
            <a:r>
              <a:rPr lang="es-SV" altLang="es-SV" sz="2800" smtClean="0"/>
              <a:t>Es muy importante asegurarse que exista siempre una comprobación que garantice que las llamadas a la función terminen en determinado momento.</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p:cNvSpPr>
            <a:spLocks noGrp="1"/>
          </p:cNvSpPr>
          <p:nvPr>
            <p:ph type="title"/>
          </p:nvPr>
        </p:nvSpPr>
        <p:spPr/>
        <p:txBody>
          <a:bodyPr/>
          <a:lstStyle/>
          <a:p>
            <a:r>
              <a:rPr lang="es-SV" altLang="es-SV" smtClean="0"/>
              <a:t>Ejemplo de recursión</a:t>
            </a:r>
          </a:p>
        </p:txBody>
      </p:sp>
      <p:sp>
        <p:nvSpPr>
          <p:cNvPr id="26627" name="2 Marcador de contenido"/>
          <p:cNvSpPr>
            <a:spLocks noGrp="1"/>
          </p:cNvSpPr>
          <p:nvPr>
            <p:ph idx="1"/>
          </p:nvPr>
        </p:nvSpPr>
        <p:spPr/>
        <p:txBody>
          <a:bodyPr/>
          <a:lstStyle/>
          <a:p>
            <a:pPr marL="0" indent="0">
              <a:buFontTx/>
              <a:buNone/>
            </a:pPr>
            <a:r>
              <a:rPr lang="es-SV" altLang="es-SV" sz="2000" b="1" smtClean="0">
                <a:latin typeface="Courier New" pitchFamily="49" charset="0"/>
                <a:cs typeface="Courier New" pitchFamily="49" charset="0"/>
              </a:rPr>
              <a:t>//La función factorial se llama a sí misma un número </a:t>
            </a:r>
          </a:p>
          <a:p>
            <a:pPr marL="0" indent="0">
              <a:buFontTx/>
              <a:buNone/>
            </a:pPr>
            <a:r>
              <a:rPr lang="es-SV" altLang="es-SV" sz="2000" b="1" smtClean="0">
                <a:latin typeface="Courier New" pitchFamily="49" charset="0"/>
                <a:cs typeface="Courier New" pitchFamily="49" charset="0"/>
              </a:rPr>
              <a:t>//de veces que estará determinado por una llamada </a:t>
            </a:r>
          </a:p>
          <a:p>
            <a:pPr marL="0" indent="0">
              <a:buFontTx/>
              <a:buNone/>
            </a:pPr>
            <a:r>
              <a:rPr lang="es-SV" altLang="es-SV" sz="2000" b="1" smtClean="0">
                <a:latin typeface="Courier New" pitchFamily="49" charset="0"/>
                <a:cs typeface="Courier New" pitchFamily="49" charset="0"/>
              </a:rPr>
              <a:t>//con un valor de cero para el argumento n.</a:t>
            </a:r>
          </a:p>
          <a:p>
            <a:pPr marL="0" indent="0">
              <a:buFontTx/>
              <a:buNone/>
            </a:pPr>
            <a:r>
              <a:rPr lang="es-SV" altLang="es-SV" sz="2000" b="1" smtClean="0">
                <a:latin typeface="Courier New" pitchFamily="49" charset="0"/>
                <a:cs typeface="Courier New" pitchFamily="49" charset="0"/>
              </a:rPr>
              <a:t>function factorial(n){</a:t>
            </a:r>
          </a:p>
          <a:p>
            <a:pPr marL="0" indent="0">
              <a:buFontTx/>
              <a:buNone/>
            </a:pPr>
            <a:r>
              <a:rPr lang="es-SV" altLang="es-SV" sz="2000" b="1" smtClean="0">
                <a:latin typeface="Courier New" pitchFamily="49" charset="0"/>
                <a:cs typeface="Courier New" pitchFamily="49" charset="0"/>
              </a:rPr>
              <a:t>   if(n==0)</a:t>
            </a:r>
          </a:p>
          <a:p>
            <a:pPr marL="0" indent="0">
              <a:buFontTx/>
              <a:buNone/>
            </a:pPr>
            <a:r>
              <a:rPr lang="es-SV" altLang="es-SV" sz="2000" b="1" smtClean="0">
                <a:latin typeface="Courier New" pitchFamily="49" charset="0"/>
                <a:cs typeface="Courier New" pitchFamily="49" charset="0"/>
              </a:rPr>
              <a:t>      return 1;</a:t>
            </a:r>
          </a:p>
          <a:p>
            <a:pPr marL="0" indent="0">
              <a:buFontTx/>
              <a:buNone/>
            </a:pPr>
            <a:r>
              <a:rPr lang="es-SV" altLang="es-SV" sz="2000" b="1" smtClean="0">
                <a:latin typeface="Courier New" pitchFamily="49" charset="0"/>
                <a:cs typeface="Courier New" pitchFamily="49" charset="0"/>
              </a:rPr>
              <a:t>   else</a:t>
            </a:r>
          </a:p>
          <a:p>
            <a:pPr marL="0" indent="0">
              <a:buFontTx/>
              <a:buNone/>
            </a:pPr>
            <a:r>
              <a:rPr lang="es-SV" altLang="es-SV" sz="2000" b="1" smtClean="0">
                <a:latin typeface="Courier New" pitchFamily="49" charset="0"/>
                <a:cs typeface="Courier New" pitchFamily="49" charset="0"/>
              </a:rPr>
              <a:t>      return n * factorial(n-1)</a:t>
            </a:r>
          </a:p>
          <a:p>
            <a:pPr marL="0" indent="0">
              <a:buFontTx/>
              <a:buNone/>
            </a:pPr>
            <a:r>
              <a:rPr lang="es-SV" altLang="es-SV" sz="2000" b="1"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685800" y="1700213"/>
            <a:ext cx="7772400" cy="1470025"/>
          </a:xfrm>
        </p:spPr>
        <p:txBody>
          <a:bodyPr/>
          <a:lstStyle/>
          <a:p>
            <a:pPr eaLnBrk="1" hangingPunct="1"/>
            <a:r>
              <a:rPr lang="es-ES" altLang="es-SV" sz="7200" dirty="0" smtClean="0"/>
              <a:t>FIN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42875"/>
            <a:ext cx="8229600" cy="1011238"/>
          </a:xfrm>
        </p:spPr>
        <p:txBody>
          <a:bodyPr/>
          <a:lstStyle/>
          <a:p>
            <a:pPr eaLnBrk="1" hangingPunct="1"/>
            <a:r>
              <a:rPr lang="es-ES" altLang="es-SV" smtClean="0"/>
              <a:t>Definición de función</a:t>
            </a:r>
          </a:p>
        </p:txBody>
      </p:sp>
      <p:sp>
        <p:nvSpPr>
          <p:cNvPr id="6147" name="Rectangle 3"/>
          <p:cNvSpPr>
            <a:spLocks noGrp="1" noChangeArrowheads="1"/>
          </p:cNvSpPr>
          <p:nvPr>
            <p:ph type="body" idx="1"/>
          </p:nvPr>
        </p:nvSpPr>
        <p:spPr>
          <a:xfrm>
            <a:off x="242888" y="1214438"/>
            <a:ext cx="8686800" cy="2862262"/>
          </a:xfrm>
        </p:spPr>
        <p:txBody>
          <a:bodyPr/>
          <a:lstStyle/>
          <a:p>
            <a:pPr eaLnBrk="1" hangingPunct="1"/>
            <a:r>
              <a:rPr lang="es-ES" altLang="es-SV" sz="2800" smtClean="0"/>
              <a:t>Bloque de código independiente y reutilizable que puede ser invocado desde cualquier punto del </a:t>
            </a:r>
            <a:r>
              <a:rPr lang="es-ES" altLang="es-SV" sz="2800" b="1" i="1" smtClean="0"/>
              <a:t>script</a:t>
            </a:r>
            <a:r>
              <a:rPr lang="es-ES" altLang="es-SV" sz="2800" smtClean="0"/>
              <a:t> que se esté ejecutando.</a:t>
            </a:r>
          </a:p>
          <a:p>
            <a:pPr eaLnBrk="1" hangingPunct="1"/>
            <a:r>
              <a:rPr lang="es-ES" altLang="es-SV" sz="2800" smtClean="0"/>
              <a:t>Este bloque de código se define una sola vez, pero puede ser invocado una o varias veces desde cualquier punto del script.</a:t>
            </a:r>
          </a:p>
        </p:txBody>
      </p:sp>
      <p:pic>
        <p:nvPicPr>
          <p:cNvPr id="6148" name="Picture 5" descr="fun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4149725"/>
            <a:ext cx="7129463"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42875"/>
            <a:ext cx="8229600" cy="1011238"/>
          </a:xfrm>
        </p:spPr>
        <p:txBody>
          <a:bodyPr/>
          <a:lstStyle/>
          <a:p>
            <a:pPr eaLnBrk="1" hangingPunct="1"/>
            <a:r>
              <a:rPr lang="es-ES" altLang="es-SV" smtClean="0"/>
              <a:t>Definición de función</a:t>
            </a:r>
          </a:p>
        </p:txBody>
      </p:sp>
      <p:sp>
        <p:nvSpPr>
          <p:cNvPr id="7171" name="Rectangle 3"/>
          <p:cNvSpPr>
            <a:spLocks noGrp="1" noChangeArrowheads="1"/>
          </p:cNvSpPr>
          <p:nvPr>
            <p:ph type="body" idx="1"/>
          </p:nvPr>
        </p:nvSpPr>
        <p:spPr>
          <a:xfrm>
            <a:off x="242888" y="1214438"/>
            <a:ext cx="4545012" cy="5383212"/>
          </a:xfrm>
        </p:spPr>
        <p:txBody>
          <a:bodyPr/>
          <a:lstStyle/>
          <a:p>
            <a:pPr eaLnBrk="1" hangingPunct="1"/>
            <a:r>
              <a:rPr lang="es-ES" altLang="es-SV" sz="2800" smtClean="0"/>
              <a:t>Es una secuencia de instrucciones que se identifica con un nombre y se crea con el fin de realizar una determinada acción para que se ejecute de forma controlada y no de forma automática, como ocurre cuando se colocan instrucciones dentro del elemento </a:t>
            </a:r>
            <a:r>
              <a:rPr lang="es-ES" altLang="es-SV" sz="2800" b="1" i="1" smtClean="0"/>
              <a:t>SCRIPT</a:t>
            </a:r>
            <a:r>
              <a:rPr lang="es-ES" altLang="es-SV" sz="2800" smtClean="0"/>
              <a:t>.</a:t>
            </a:r>
          </a:p>
        </p:txBody>
      </p:sp>
      <p:pic>
        <p:nvPicPr>
          <p:cNvPr id="7172" name="Picture 2" descr="http://1.bp.blogspot.com/-saIr0FH2h_E/UyqnyIQB8JI/AAAAAAAAAq8/x1ns1RS2LaQ/s1600/Subprograma.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1341438"/>
            <a:ext cx="441325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42875"/>
            <a:ext cx="8229600" cy="1011238"/>
          </a:xfrm>
        </p:spPr>
        <p:txBody>
          <a:bodyPr/>
          <a:lstStyle/>
          <a:p>
            <a:pPr eaLnBrk="1" hangingPunct="1"/>
            <a:r>
              <a:rPr lang="es-ES" altLang="es-SV" smtClean="0"/>
              <a:t>Definición de función</a:t>
            </a:r>
          </a:p>
        </p:txBody>
      </p:sp>
      <p:sp>
        <p:nvSpPr>
          <p:cNvPr id="8195" name="Rectangle 3"/>
          <p:cNvSpPr>
            <a:spLocks noGrp="1" noChangeArrowheads="1"/>
          </p:cNvSpPr>
          <p:nvPr>
            <p:ph type="body" idx="1"/>
          </p:nvPr>
        </p:nvSpPr>
        <p:spPr>
          <a:xfrm>
            <a:off x="242888" y="1214438"/>
            <a:ext cx="5703887" cy="5357812"/>
          </a:xfrm>
        </p:spPr>
        <p:txBody>
          <a:bodyPr/>
          <a:lstStyle/>
          <a:p>
            <a:pPr eaLnBrk="1" hangingPunct="1"/>
            <a:r>
              <a:rPr lang="es-ES" altLang="es-SV" sz="2600" smtClean="0"/>
              <a:t>De la definición de función se desprenden dos propósitos importantes que justifican la realización de funciones.</a:t>
            </a:r>
          </a:p>
          <a:p>
            <a:pPr eaLnBrk="1" hangingPunct="1"/>
            <a:r>
              <a:rPr lang="es-ES" altLang="es-SV" sz="2600" smtClean="0"/>
              <a:t>El primero, es obtener un control total sobre cuándo debe ejecutarse una sección de código de JavaScript.</a:t>
            </a:r>
          </a:p>
          <a:p>
            <a:pPr eaLnBrk="1" hangingPunct="1"/>
            <a:r>
              <a:rPr lang="es-ES" altLang="es-SV" sz="2600" smtClean="0"/>
              <a:t>La segunda, es evitar la repetición de instrucciones en varias partes del script cuando estas instrucciones realicen tareas específicas que puedan agruparse.</a:t>
            </a:r>
          </a:p>
        </p:txBody>
      </p:sp>
      <p:pic>
        <p:nvPicPr>
          <p:cNvPr id="81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6775" y="1412875"/>
            <a:ext cx="2943225" cy="293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994122"/>
          </a:xfrm>
        </p:spPr>
        <p:txBody>
          <a:bodyPr/>
          <a:lstStyle/>
          <a:p>
            <a:pPr eaLnBrk="1" hangingPunct="1"/>
            <a:r>
              <a:rPr lang="es-ES" altLang="es-SV" smtClean="0"/>
              <a:t>Sintaxis de las funciones</a:t>
            </a:r>
          </a:p>
        </p:txBody>
      </p:sp>
      <p:sp>
        <p:nvSpPr>
          <p:cNvPr id="9219" name="Rectangle 3"/>
          <p:cNvSpPr>
            <a:spLocks noGrp="1" noChangeArrowheads="1"/>
          </p:cNvSpPr>
          <p:nvPr>
            <p:ph type="body" idx="1"/>
          </p:nvPr>
        </p:nvSpPr>
        <p:spPr>
          <a:xfrm>
            <a:off x="206375" y="1412875"/>
            <a:ext cx="8758238" cy="5111750"/>
          </a:xfrm>
        </p:spPr>
        <p:txBody>
          <a:bodyPr/>
          <a:lstStyle/>
          <a:p>
            <a:pPr marL="0" indent="0" eaLnBrk="1" hangingPunct="1">
              <a:lnSpc>
                <a:spcPct val="90000"/>
              </a:lnSpc>
              <a:buFontTx/>
              <a:buNone/>
            </a:pPr>
            <a:r>
              <a:rPr lang="en-US" altLang="es-SV" sz="2000" b="1" i="1" smtClean="0">
                <a:latin typeface="Courier New" pitchFamily="49" charset="0"/>
              </a:rPr>
              <a:t>function </a:t>
            </a:r>
            <a:r>
              <a:rPr lang="en-US" altLang="es-SV" sz="2000" b="1" smtClean="0">
                <a:latin typeface="Courier New" pitchFamily="49" charset="0"/>
              </a:rPr>
              <a:t>nombre_funcion([arg1, arg2,…, argn]){</a:t>
            </a:r>
          </a:p>
          <a:p>
            <a:pPr marL="0" indent="0" eaLnBrk="1" hangingPunct="1">
              <a:lnSpc>
                <a:spcPct val="90000"/>
              </a:lnSpc>
              <a:buFontTx/>
              <a:buNone/>
            </a:pPr>
            <a:r>
              <a:rPr lang="en-US" altLang="es-SV" sz="2000" b="1" smtClean="0">
                <a:latin typeface="Courier New" pitchFamily="49" charset="0"/>
              </a:rPr>
              <a:t>     //sentencia(s);</a:t>
            </a:r>
          </a:p>
          <a:p>
            <a:pPr marL="0" indent="0" eaLnBrk="1" hangingPunct="1">
              <a:lnSpc>
                <a:spcPct val="90000"/>
              </a:lnSpc>
              <a:buFontTx/>
              <a:buNone/>
            </a:pPr>
            <a:r>
              <a:rPr lang="en-US" altLang="es-SV" sz="2000" b="1" smtClean="0">
                <a:latin typeface="Courier New" pitchFamily="49" charset="0"/>
              </a:rPr>
              <a:t>}</a:t>
            </a:r>
            <a:r>
              <a:rPr lang="es-ES" altLang="es-SV" sz="2000" b="1" smtClean="0">
                <a:latin typeface="Courier New" pitchFamily="49" charset="0"/>
              </a:rPr>
              <a:t> </a:t>
            </a:r>
          </a:p>
          <a:p>
            <a:pPr marL="0" indent="0" eaLnBrk="1" hangingPunct="1">
              <a:lnSpc>
                <a:spcPct val="90000"/>
              </a:lnSpc>
              <a:buFontTx/>
              <a:buNone/>
            </a:pPr>
            <a:r>
              <a:rPr lang="es-ES" altLang="es-SV" sz="2400" b="1" smtClean="0"/>
              <a:t>Donde:</a:t>
            </a:r>
          </a:p>
          <a:p>
            <a:pPr marL="0" indent="0" eaLnBrk="1" hangingPunct="1">
              <a:lnSpc>
                <a:spcPct val="90000"/>
              </a:lnSpc>
              <a:buFontTx/>
              <a:buNone/>
            </a:pPr>
            <a:r>
              <a:rPr lang="es-ES" altLang="es-SV" sz="2000" b="1" i="1" smtClean="0">
                <a:latin typeface="Courier New" pitchFamily="49" charset="0"/>
              </a:rPr>
              <a:t>function</a:t>
            </a:r>
            <a:r>
              <a:rPr lang="es-ES" altLang="es-SV" sz="2400" smtClean="0"/>
              <a:t>, es una palabra reservada de JavaScript que le indica al navegador que lo que viene a continuación es una función.</a:t>
            </a:r>
          </a:p>
          <a:p>
            <a:pPr marL="0" indent="0" eaLnBrk="1" hangingPunct="1">
              <a:lnSpc>
                <a:spcPct val="90000"/>
              </a:lnSpc>
              <a:buFontTx/>
              <a:buNone/>
            </a:pPr>
            <a:r>
              <a:rPr lang="es-ES" altLang="es-SV" sz="2000" b="1" i="1" smtClean="0">
                <a:latin typeface="Courier New" pitchFamily="49" charset="0"/>
              </a:rPr>
              <a:t>nombre_funcion</a:t>
            </a:r>
            <a:r>
              <a:rPr lang="es-ES" altLang="es-SV" sz="2400" smtClean="0"/>
              <a:t>, es el nombre con el que se identificará a la función y mediante el cual se realizará la llamada.</a:t>
            </a:r>
          </a:p>
          <a:p>
            <a:pPr marL="0" indent="0" eaLnBrk="1" hangingPunct="1">
              <a:lnSpc>
                <a:spcPct val="90000"/>
              </a:lnSpc>
              <a:buFontTx/>
              <a:buNone/>
            </a:pPr>
            <a:r>
              <a:rPr lang="es-ES" altLang="es-SV" sz="2000" b="1" i="1" smtClean="0">
                <a:latin typeface="Courier New" pitchFamily="49" charset="0"/>
              </a:rPr>
              <a:t>arg1, arg2, … , argn</a:t>
            </a:r>
            <a:r>
              <a:rPr lang="es-ES" altLang="es-SV" sz="2400" smtClean="0"/>
              <a:t>, son los argumentos o parámetros que recibirá la función. Van entre corchetes porque son opcionales.</a:t>
            </a:r>
          </a:p>
          <a:p>
            <a:pPr marL="0" indent="0" eaLnBrk="1" hangingPunct="1">
              <a:lnSpc>
                <a:spcPct val="90000"/>
              </a:lnSpc>
              <a:buFontTx/>
              <a:buNone/>
            </a:pPr>
            <a:r>
              <a:rPr lang="es-ES" altLang="es-SV" sz="2000" b="1" i="1" smtClean="0">
                <a:latin typeface="Courier New" pitchFamily="49" charset="0"/>
              </a:rPr>
              <a:t>sentencia(s)</a:t>
            </a:r>
            <a:r>
              <a:rPr lang="es-ES" altLang="es-SV" sz="2400" smtClean="0"/>
              <a:t>, representan las instrucciones que se ejecutarán al llamar a la función y con las cuales se realizará la tarea o cálculo para el que se ha diseñado la función.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124744"/>
            <a:ext cx="8496944" cy="5328592"/>
          </a:xfrm>
        </p:spPr>
        <p:txBody>
          <a:bodyPr>
            <a:normAutofit fontScale="92500" lnSpcReduction="20000"/>
          </a:bodyPr>
          <a:lstStyle/>
          <a:p>
            <a:r>
              <a:rPr lang="es-SV" sz="2800" dirty="0"/>
              <a:t>Hay que poner especial atención a la hora de crear la funciones, para no repetir los nombres, principalmente porque esto no genera errores en JavaScript, y puede suponer quebraderos de cabeza cuando un </a:t>
            </a:r>
            <a:r>
              <a:rPr lang="es-SV" sz="2800" i="1" dirty="0"/>
              <a:t>script</a:t>
            </a:r>
            <a:r>
              <a:rPr lang="es-SV" sz="2800" dirty="0"/>
              <a:t> no funciona pero la consola de errores no muestra mensaje alguno.</a:t>
            </a:r>
          </a:p>
          <a:p>
            <a:r>
              <a:rPr lang="es-SV" sz="2800" dirty="0"/>
              <a:t>Si definimos dos funciones con el mismo nombre, como en este </a:t>
            </a:r>
            <a:r>
              <a:rPr lang="es-SV" sz="2800" dirty="0" smtClean="0"/>
              <a:t>ejemplo:</a:t>
            </a:r>
          </a:p>
          <a:p>
            <a:pPr marL="0" indent="0">
              <a:buNone/>
            </a:pPr>
            <a:r>
              <a:rPr lang="es-SV" sz="2200" b="1" dirty="0" err="1" smtClean="0">
                <a:latin typeface="Courier New" panose="02070309020205020404" pitchFamily="49" charset="0"/>
                <a:cs typeface="Courier New" panose="02070309020205020404" pitchFamily="49" charset="0"/>
              </a:rPr>
              <a:t>function</a:t>
            </a:r>
            <a:r>
              <a:rPr lang="es-SV" sz="2200" b="1" dirty="0" smtClean="0">
                <a:latin typeface="Courier New" panose="02070309020205020404" pitchFamily="49" charset="0"/>
                <a:cs typeface="Courier New" panose="02070309020205020404" pitchFamily="49" charset="0"/>
              </a:rPr>
              <a:t> alerta(</a:t>
            </a:r>
            <a:r>
              <a:rPr lang="es-SV" sz="2200" b="1" dirty="0" err="1" smtClean="0">
                <a:latin typeface="Courier New" panose="02070309020205020404" pitchFamily="49" charset="0"/>
                <a:cs typeface="Courier New" panose="02070309020205020404" pitchFamily="49" charset="0"/>
              </a:rPr>
              <a:t>msg</a:t>
            </a:r>
            <a:r>
              <a:rPr lang="es-SV" sz="2200" b="1" dirty="0" smtClean="0">
                <a:latin typeface="Courier New" panose="02070309020205020404" pitchFamily="49" charset="0"/>
                <a:cs typeface="Courier New" panose="02070309020205020404" pitchFamily="49" charset="0"/>
              </a:rPr>
              <a:t>){</a:t>
            </a:r>
          </a:p>
          <a:p>
            <a:pPr marL="0" indent="0">
              <a:buNone/>
            </a:pPr>
            <a:r>
              <a:rPr lang="es-SV" sz="2200" b="1" dirty="0" smtClean="0">
                <a:latin typeface="Courier New" panose="02070309020205020404" pitchFamily="49" charset="0"/>
                <a:cs typeface="Courier New" panose="02070309020205020404" pitchFamily="49" charset="0"/>
              </a:rPr>
              <a:t>    alerta(</a:t>
            </a:r>
            <a:r>
              <a:rPr lang="es-SV" sz="2200" b="1" dirty="0" err="1" smtClean="0">
                <a:latin typeface="Courier New" panose="02070309020205020404" pitchFamily="49" charset="0"/>
                <a:cs typeface="Courier New" panose="02070309020205020404" pitchFamily="49" charset="0"/>
              </a:rPr>
              <a:t>msg</a:t>
            </a:r>
            <a:r>
              <a:rPr lang="es-SV" sz="2200" b="1" dirty="0" smtClean="0">
                <a:latin typeface="Courier New" panose="02070309020205020404" pitchFamily="49" charset="0"/>
                <a:cs typeface="Courier New" panose="02070309020205020404" pitchFamily="49" charset="0"/>
              </a:rPr>
              <a:t>);</a:t>
            </a:r>
          </a:p>
          <a:p>
            <a:pPr marL="0" indent="0">
              <a:buNone/>
            </a:pPr>
            <a:r>
              <a:rPr lang="es-SV" sz="2200" b="1" dirty="0" smtClean="0">
                <a:latin typeface="Courier New" panose="02070309020205020404" pitchFamily="49" charset="0"/>
                <a:cs typeface="Courier New" panose="02070309020205020404" pitchFamily="49" charset="0"/>
              </a:rPr>
              <a:t>}</a:t>
            </a:r>
          </a:p>
          <a:p>
            <a:pPr marL="0" indent="0">
              <a:buNone/>
            </a:pPr>
            <a:r>
              <a:rPr lang="es-SV" sz="2200" b="1" dirty="0" err="1" smtClean="0">
                <a:latin typeface="Courier New" panose="02070309020205020404" pitchFamily="49" charset="0"/>
                <a:cs typeface="Courier New" panose="02070309020205020404" pitchFamily="49" charset="0"/>
              </a:rPr>
              <a:t>function</a:t>
            </a:r>
            <a:r>
              <a:rPr lang="es-SV" sz="2200" b="1" dirty="0" smtClean="0">
                <a:latin typeface="Courier New" panose="02070309020205020404" pitchFamily="49" charset="0"/>
                <a:cs typeface="Courier New" panose="02070309020205020404" pitchFamily="49" charset="0"/>
              </a:rPr>
              <a:t> alerta(){</a:t>
            </a:r>
          </a:p>
          <a:p>
            <a:pPr marL="0" indent="0">
              <a:buNone/>
            </a:pPr>
            <a:r>
              <a:rPr lang="es-SV" sz="2200" b="1" dirty="0">
                <a:latin typeface="Courier New" panose="02070309020205020404" pitchFamily="49" charset="0"/>
                <a:cs typeface="Courier New" panose="02070309020205020404" pitchFamily="49" charset="0"/>
              </a:rPr>
              <a:t> </a:t>
            </a:r>
            <a:r>
              <a:rPr lang="es-SV" sz="2200" b="1" dirty="0" smtClean="0">
                <a:latin typeface="Courier New" panose="02070309020205020404" pitchFamily="49" charset="0"/>
                <a:cs typeface="Courier New" panose="02070309020205020404" pitchFamily="49" charset="0"/>
              </a:rPr>
              <a:t>   alerta(</a:t>
            </a:r>
            <a:r>
              <a:rPr lang="es-SV" sz="2200" b="1" dirty="0" err="1" smtClean="0">
                <a:latin typeface="Courier New" panose="02070309020205020404" pitchFamily="49" charset="0"/>
                <a:cs typeface="Courier New" panose="02070309020205020404" pitchFamily="49" charset="0"/>
              </a:rPr>
              <a:t>msg</a:t>
            </a:r>
            <a:r>
              <a:rPr lang="es-SV" sz="2200" b="1" dirty="0" smtClean="0">
                <a:latin typeface="Courier New" panose="02070309020205020404" pitchFamily="49" charset="0"/>
                <a:cs typeface="Courier New" panose="02070309020205020404" pitchFamily="49" charset="0"/>
              </a:rPr>
              <a:t>);</a:t>
            </a:r>
          </a:p>
          <a:p>
            <a:pPr marL="0" indent="0">
              <a:buNone/>
            </a:pPr>
            <a:r>
              <a:rPr lang="es-SV" sz="2200" b="1" dirty="0" smtClean="0">
                <a:latin typeface="Courier New" panose="02070309020205020404" pitchFamily="49" charset="0"/>
                <a:cs typeface="Courier New" panose="02070309020205020404" pitchFamily="49" charset="0"/>
              </a:rPr>
              <a:t>}</a:t>
            </a:r>
            <a:endParaRPr lang="es-SV" sz="2200" b="1" dirty="0">
              <a:latin typeface="Courier New" panose="02070309020205020404" pitchFamily="49" charset="0"/>
              <a:cs typeface="Courier New" panose="02070309020205020404" pitchFamily="49" charset="0"/>
            </a:endParaRPr>
          </a:p>
          <a:p>
            <a:r>
              <a:rPr lang="es-SV" sz="2800" dirty="0"/>
              <a:t>S</a:t>
            </a:r>
            <a:r>
              <a:rPr lang="es-SV" sz="2800" dirty="0" smtClean="0"/>
              <a:t>ólo funcionará </a:t>
            </a:r>
            <a:r>
              <a:rPr lang="es-SV" sz="2800" dirty="0"/>
              <a:t>la segunda, que ha sido la última definida.</a:t>
            </a:r>
          </a:p>
          <a:p>
            <a:endParaRPr lang="es-SV" sz="2800" dirty="0"/>
          </a:p>
        </p:txBody>
      </p:sp>
      <p:sp>
        <p:nvSpPr>
          <p:cNvPr id="4" name="Rectangle 2"/>
          <p:cNvSpPr>
            <a:spLocks noGrp="1" noChangeArrowheads="1"/>
          </p:cNvSpPr>
          <p:nvPr>
            <p:ph type="title"/>
          </p:nvPr>
        </p:nvSpPr>
        <p:spPr>
          <a:xfrm>
            <a:off x="35496" y="116632"/>
            <a:ext cx="9036496" cy="936104"/>
          </a:xfrm>
        </p:spPr>
        <p:txBody>
          <a:bodyPr/>
          <a:lstStyle/>
          <a:p>
            <a:pPr eaLnBrk="1" hangingPunct="1"/>
            <a:r>
              <a:rPr lang="es-ES" altLang="es-SV" dirty="0" smtClean="0"/>
              <a:t>Precaución con el uso de funciones</a:t>
            </a:r>
          </a:p>
        </p:txBody>
      </p:sp>
    </p:spTree>
    <p:extLst>
      <p:ext uri="{BB962C8B-B14F-4D97-AF65-F5344CB8AC3E}">
        <p14:creationId xmlns:p14="http://schemas.microsoft.com/office/powerpoint/2010/main" val="844403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850106"/>
          </a:xfrm>
        </p:spPr>
        <p:txBody>
          <a:bodyPr/>
          <a:lstStyle/>
          <a:p>
            <a:pPr eaLnBrk="1" hangingPunct="1"/>
            <a:r>
              <a:rPr lang="es-ES" altLang="es-SV" sz="4000" dirty="0" smtClean="0"/>
              <a:t>Llamada a la función</a:t>
            </a:r>
          </a:p>
        </p:txBody>
      </p:sp>
      <p:sp>
        <p:nvSpPr>
          <p:cNvPr id="10243" name="Rectangle 3"/>
          <p:cNvSpPr>
            <a:spLocks noGrp="1" noChangeArrowheads="1"/>
          </p:cNvSpPr>
          <p:nvPr>
            <p:ph type="body" idx="1"/>
          </p:nvPr>
        </p:nvSpPr>
        <p:spPr>
          <a:xfrm>
            <a:off x="107504" y="1196752"/>
            <a:ext cx="8893621" cy="5544616"/>
          </a:xfrm>
        </p:spPr>
        <p:txBody>
          <a:bodyPr/>
          <a:lstStyle/>
          <a:p>
            <a:pPr marL="0" indent="0" eaLnBrk="1" hangingPunct="1">
              <a:lnSpc>
                <a:spcPct val="80000"/>
              </a:lnSpc>
              <a:buFontTx/>
              <a:buNone/>
            </a:pPr>
            <a:r>
              <a:rPr lang="es-ES" altLang="es-SV" dirty="0" smtClean="0"/>
              <a:t>Desde un manejador de evento en una etiqueta HTML:</a:t>
            </a:r>
          </a:p>
          <a:p>
            <a:pPr marL="0" indent="0" eaLnBrk="1" hangingPunct="1">
              <a:lnSpc>
                <a:spcPct val="80000"/>
              </a:lnSpc>
              <a:buFontTx/>
              <a:buNone/>
            </a:pPr>
            <a:r>
              <a:rPr lang="es-ES" altLang="es-SV" sz="2200" b="1" noProof="1" smtClean="0">
                <a:latin typeface="Courier New" pitchFamily="49" charset="0"/>
              </a:rPr>
              <a:t>&lt;etiqueta_html  </a:t>
            </a:r>
            <a:r>
              <a:rPr lang="en-US" altLang="es-SV" sz="2200" b="1" dirty="0" err="1" smtClean="0">
                <a:latin typeface="Courier New" pitchFamily="49" charset="0"/>
              </a:rPr>
              <a:t>manejador</a:t>
            </a:r>
            <a:r>
              <a:rPr lang="en-US" altLang="es-SV" sz="2200" b="1" dirty="0" smtClean="0">
                <a:latin typeface="Courier New" pitchFamily="49" charset="0"/>
              </a:rPr>
              <a:t>_</a:t>
            </a:r>
            <a:r>
              <a:rPr lang="en-US" altLang="es-SV" sz="2200" b="1" noProof="1" smtClean="0">
                <a:latin typeface="Courier New" pitchFamily="49" charset="0"/>
              </a:rPr>
              <a:t>evento=</a:t>
            </a:r>
            <a:r>
              <a:rPr lang="en-US" altLang="es-SV" sz="2200" b="1" dirty="0" smtClean="0">
                <a:latin typeface="Courier New" pitchFamily="49" charset="0"/>
              </a:rPr>
              <a:t> </a:t>
            </a:r>
            <a:r>
              <a:rPr lang="en-US" altLang="es-SV" sz="2200" b="1" noProof="1" smtClean="0">
                <a:latin typeface="Courier New" pitchFamily="49" charset="0"/>
                <a:cs typeface="Courier New" pitchFamily="49" charset="0"/>
              </a:rPr>
              <a:t>"</a:t>
            </a:r>
            <a:r>
              <a:rPr lang="en-US" altLang="es-SV" sz="2200" b="1" noProof="1" smtClean="0">
                <a:latin typeface="Courier New" pitchFamily="49" charset="0"/>
              </a:rPr>
              <a:t>nombre_funcion([val1,val2,…,valN]);</a:t>
            </a:r>
            <a:r>
              <a:rPr lang="en-US" altLang="es-SV" sz="2200" b="1" noProof="1" smtClean="0">
                <a:latin typeface="Courier New" pitchFamily="49" charset="0"/>
                <a:cs typeface="Courier New" pitchFamily="49" charset="0"/>
              </a:rPr>
              <a:t>"</a:t>
            </a:r>
            <a:r>
              <a:rPr lang="en-US" altLang="es-SV" sz="2200" b="1" noProof="1" smtClean="0">
                <a:latin typeface="Courier New" pitchFamily="49" charset="0"/>
              </a:rPr>
              <a:t>&gt;</a:t>
            </a:r>
          </a:p>
          <a:p>
            <a:pPr marL="0" indent="0" eaLnBrk="1" hangingPunct="1">
              <a:lnSpc>
                <a:spcPct val="80000"/>
              </a:lnSpc>
              <a:buFontTx/>
              <a:buNone/>
            </a:pPr>
            <a:r>
              <a:rPr lang="en-US" altLang="es-SV" noProof="1" smtClean="0"/>
              <a:t>Desde un pseudo-enlace HTML:</a:t>
            </a:r>
          </a:p>
          <a:p>
            <a:pPr marL="0" indent="0" eaLnBrk="1" hangingPunct="1">
              <a:lnSpc>
                <a:spcPct val="80000"/>
              </a:lnSpc>
              <a:buFontTx/>
              <a:buNone/>
            </a:pPr>
            <a:r>
              <a:rPr lang="en-US" altLang="es-SV" sz="2200" b="1" noProof="1" smtClean="0">
                <a:latin typeface="Courier New" pitchFamily="49" charset="0"/>
              </a:rPr>
              <a:t>&lt;a href=</a:t>
            </a:r>
            <a:r>
              <a:rPr lang="en-US" altLang="es-SV" sz="2200" b="1" noProof="1" smtClean="0">
                <a:latin typeface="Courier New" pitchFamily="49" charset="0"/>
                <a:cs typeface="Courier New" pitchFamily="49" charset="0"/>
              </a:rPr>
              <a:t>"javascript:nombre_funcion(</a:t>
            </a:r>
            <a:r>
              <a:rPr lang="en-US" altLang="es-SV" sz="2200" b="1" noProof="1" smtClean="0">
                <a:latin typeface="Courier New" pitchFamily="49" charset="0"/>
              </a:rPr>
              <a:t>[val1,val2,…,valN]</a:t>
            </a:r>
            <a:r>
              <a:rPr lang="en-US" altLang="es-SV" sz="2200" b="1" noProof="1" smtClean="0">
                <a:latin typeface="Courier New" pitchFamily="49" charset="0"/>
                <a:cs typeface="Courier New" pitchFamily="49" charset="0"/>
              </a:rPr>
              <a:t>);"&gt;</a:t>
            </a:r>
            <a:endParaRPr lang="en-US" altLang="es-SV" sz="2200" b="1" noProof="1" smtClean="0">
              <a:latin typeface="Courier New" pitchFamily="49" charset="0"/>
            </a:endParaRPr>
          </a:p>
          <a:p>
            <a:pPr marL="0" indent="0" eaLnBrk="1" hangingPunct="1">
              <a:lnSpc>
                <a:spcPct val="80000"/>
              </a:lnSpc>
              <a:buFontTx/>
              <a:buNone/>
            </a:pPr>
            <a:r>
              <a:rPr lang="es-ES" altLang="es-SV" dirty="0" smtClean="0"/>
              <a:t>o también, desde otra parte del script:</a:t>
            </a:r>
          </a:p>
          <a:p>
            <a:pPr marL="0" indent="0" eaLnBrk="1" hangingPunct="1">
              <a:lnSpc>
                <a:spcPct val="80000"/>
              </a:lnSpc>
              <a:buFontTx/>
              <a:buNone/>
            </a:pPr>
            <a:r>
              <a:rPr lang="en-US" altLang="es-SV" sz="2200" b="1" dirty="0" smtClean="0">
                <a:latin typeface="Courier New" pitchFamily="49" charset="0"/>
              </a:rPr>
              <a:t>[variable=]</a:t>
            </a:r>
            <a:r>
              <a:rPr lang="en-US" altLang="es-SV" sz="2200" b="1" noProof="1" smtClean="0">
                <a:latin typeface="Courier New" pitchFamily="49" charset="0"/>
              </a:rPr>
              <a:t>nombre_funcion(valor1,valor2,valorN);</a:t>
            </a:r>
            <a:r>
              <a:rPr lang="en-US" altLang="es-SV" sz="2200" noProof="1" smtClean="0">
                <a:latin typeface="Courier New" pitchFamily="49" charset="0"/>
              </a:rPr>
              <a:t> </a:t>
            </a:r>
          </a:p>
          <a:p>
            <a:pPr marL="0" indent="0" eaLnBrk="1" hangingPunct="1">
              <a:lnSpc>
                <a:spcPct val="80000"/>
              </a:lnSpc>
              <a:buFontTx/>
              <a:buNone/>
            </a:pPr>
            <a:endParaRPr lang="en-US" altLang="es-SV" sz="2200" noProof="1">
              <a:latin typeface="Tahoma" panose="020B0604030504040204" pitchFamily="34" charset="0"/>
              <a:ea typeface="Tahoma" panose="020B0604030504040204" pitchFamily="34" charset="0"/>
              <a:cs typeface="Tahoma" panose="020B0604030504040204" pitchFamily="34" charset="0"/>
            </a:endParaRPr>
          </a:p>
          <a:p>
            <a:pPr marL="0" indent="0" eaLnBrk="1" hangingPunct="1">
              <a:lnSpc>
                <a:spcPct val="80000"/>
              </a:lnSpc>
              <a:buFontTx/>
              <a:buNone/>
            </a:pPr>
            <a:r>
              <a:rPr lang="en-US" altLang="es-SV" sz="2200" noProof="1" smtClean="0">
                <a:latin typeface="Tahoma" panose="020B0604030504040204" pitchFamily="34" charset="0"/>
                <a:ea typeface="Tahoma" panose="020B0604030504040204" pitchFamily="34" charset="0"/>
                <a:cs typeface="Tahoma" panose="020B0604030504040204" pitchFamily="34" charset="0"/>
              </a:rPr>
              <a:t>OBSERVACIÓN: Aunque esta forma de invocar a las funciones desde el código del documento HTML sigue siendo válida, es preciso señalar que las nuevas tendencias de codificación en donde se separa la funcionalidad proporcionada por JavaScript indican que ya no debe hacerlo así.</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3156</TotalTime>
  <Words>2530</Words>
  <Application>Microsoft Office PowerPoint</Application>
  <PresentationFormat>On-screen Show (4:3)</PresentationFormat>
  <Paragraphs>274</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Diseño predeterminado</vt:lpstr>
      <vt:lpstr>UNIDAD IV: Funciones</vt:lpstr>
      <vt:lpstr>Objetivos</vt:lpstr>
      <vt:lpstr>Contenido a desarrollar</vt:lpstr>
      <vt:lpstr>Definición de función</vt:lpstr>
      <vt:lpstr>Definición de función</vt:lpstr>
      <vt:lpstr>Definición de función</vt:lpstr>
      <vt:lpstr>Sintaxis de las funciones</vt:lpstr>
      <vt:lpstr>Precaución con el uso de funciones</vt:lpstr>
      <vt:lpstr>Llamada a la función</vt:lpstr>
      <vt:lpstr>Manejadores de eventos</vt:lpstr>
      <vt:lpstr>Manejadores de eventos de JavaScript</vt:lpstr>
      <vt:lpstr>Ejemplo básico de funciones (I)</vt:lpstr>
      <vt:lpstr>Funciones como objetos (I)</vt:lpstr>
      <vt:lpstr>Funciones como objetos (II)</vt:lpstr>
      <vt:lpstr>Funciones como objetos de primera clase</vt:lpstr>
      <vt:lpstr>Funciones como literales de función (I)</vt:lpstr>
      <vt:lpstr>Funciones como literales de función (II)</vt:lpstr>
      <vt:lpstr>Funciones como literales de función (III)</vt:lpstr>
      <vt:lpstr>Funciones como literales de función (IV)</vt:lpstr>
      <vt:lpstr>Consideraciones importantes</vt:lpstr>
      <vt:lpstr>Funciones como clausuras/cierres</vt:lpstr>
      <vt:lpstr>Funciones como clausuras/cierres</vt:lpstr>
      <vt:lpstr>Ejemplo de clausura con función inmediata</vt:lpstr>
      <vt:lpstr>JavaScript no obstrusivo</vt:lpstr>
      <vt:lpstr>Funciones definidas por el programador</vt:lpstr>
      <vt:lpstr>Paso de argumentos a las funciones</vt:lpstr>
      <vt:lpstr>Paso de argumentos a las funciones</vt:lpstr>
      <vt:lpstr>Paso de argumentos a las funciones</vt:lpstr>
      <vt:lpstr>Devolución de valores</vt:lpstr>
      <vt:lpstr>Ejemplo de paso de argumentos</vt:lpstr>
      <vt:lpstr>Ámbito local y ámbito global</vt:lpstr>
      <vt:lpstr>Ámbito local y ámbito global</vt:lpstr>
      <vt:lpstr>Uso de funciones como manejadores de eventos</vt:lpstr>
      <vt:lpstr>Uso de funciones como manejadores de eventos</vt:lpstr>
      <vt:lpstr>Uso de funciones como manejadores de eventos</vt:lpstr>
      <vt:lpstr>Funciones recursivas</vt:lpstr>
      <vt:lpstr>Ejemplo de recursión</vt:lpstr>
      <vt:lpstr>FIN</vt:lpstr>
    </vt:vector>
  </TitlesOfParts>
  <Company>Casa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Ricardo Ernesto Elías Guandique</dc:creator>
  <cp:lastModifiedBy>Ricardo Elias</cp:lastModifiedBy>
  <cp:revision>184</cp:revision>
  <dcterms:created xsi:type="dcterms:W3CDTF">2007-07-20T02:50:45Z</dcterms:created>
  <dcterms:modified xsi:type="dcterms:W3CDTF">2014-08-23T13:32:14Z</dcterms:modified>
</cp:coreProperties>
</file>