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27" r:id="rId2"/>
  </p:sldMasterIdLst>
  <p:notesMasterIdLst>
    <p:notesMasterId r:id="rId14"/>
  </p:notesMasterIdLst>
  <p:handoutMasterIdLst>
    <p:handoutMasterId r:id="rId15"/>
  </p:handoutMasterIdLst>
  <p:sldIdLst>
    <p:sldId id="391" r:id="rId3"/>
    <p:sldId id="266" r:id="rId4"/>
    <p:sldId id="398" r:id="rId5"/>
    <p:sldId id="400" r:id="rId6"/>
    <p:sldId id="399" r:id="rId7"/>
    <p:sldId id="393" r:id="rId8"/>
    <p:sldId id="396" r:id="rId9"/>
    <p:sldId id="394" r:id="rId10"/>
    <p:sldId id="397" r:id="rId11"/>
    <p:sldId id="401" r:id="rId12"/>
    <p:sldId id="392" r:id="rId13"/>
  </p:sldIdLst>
  <p:sldSz cx="9144000" cy="6858000" type="screen4x3"/>
  <p:notesSz cx="7315200" cy="96012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8" autoAdjust="0"/>
    <p:restoredTop sz="86464" autoAdjust="0"/>
  </p:normalViewPr>
  <p:slideViewPr>
    <p:cSldViewPr showGuides="1">
      <p:cViewPr varScale="1">
        <p:scale>
          <a:sx n="74" d="100"/>
          <a:sy n="74" d="100"/>
        </p:scale>
        <p:origin x="-1062" y="-90"/>
      </p:cViewPr>
      <p:guideLst>
        <p:guide orient="horz" pos="919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26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D30B5-313E-4CB0-8208-9B11D164E6A0}" type="datetimeFigureOut">
              <a:rPr lang="pt-PT" smtClean="0"/>
              <a:t>26-02-2013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029D3-6930-4404-9AF2-DE930D7CAB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3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112" units="in"/>
          <inkml:channel name="Y" type="integer" max="16320" units="in"/>
          <inkml:channel name="F" type="integer" max="255" units="dev"/>
        </inkml:traceFormat>
        <inkml:channelProperties>
          <inkml:channelProperty channel="X" name="resolution" value="2540.07764" units="1/in"/>
          <inkml:channelProperty channel="Y" name="resolution" value="2540.07764" units="1/in"/>
          <inkml:channelProperty channel="F" name="resolution" value="1.58169E-7" units="1/dev"/>
        </inkml:channelProperties>
      </inkml:inkSource>
      <inkml:timestamp xml:id="ts0" timeString="2012-05-29T00:31:51.0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 1 106,'0'0'35,"0"0"1,-19 2-1,19-2-27,0 0-6,0 0-2,0 0-2,0 0-6,-20-5-10,20 5-17,0 0 1,-16 1-1,16-1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34D492-999B-4D5D-A25D-10A73BF02BF4}" type="datetimeFigureOut">
              <a:rPr lang="pt-PT" smtClean="0"/>
              <a:t>26-02-2013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964DB4-2F9B-4771-9949-C6826808402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c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425630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8913"/>
            <a:ext cx="8425630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328" y="645911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2" y="6453188"/>
            <a:ext cx="6984777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184" y="0"/>
            <a:ext cx="280352" cy="51931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15184" y="5193196"/>
            <a:ext cx="280352" cy="25202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15184" y="5445224"/>
            <a:ext cx="280352" cy="1296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09939" y="908720"/>
            <a:ext cx="2283235" cy="318924"/>
          </a:xfrm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401586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1412776"/>
            <a:ext cx="648072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0" y="2708921"/>
            <a:ext cx="6480720" cy="2664296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/>
            </a:lvl1pPr>
            <a:lvl2pPr marL="0" indent="0">
              <a:spcBef>
                <a:spcPts val="1200"/>
              </a:spcBef>
              <a:buNone/>
              <a:defRPr/>
            </a:lvl2pPr>
            <a:lvl3pPr marL="266700" indent="-266700">
              <a:buClr>
                <a:schemeClr val="accent1"/>
              </a:buClr>
              <a:buFont typeface="Calibri" pitchFamily="34" charset="0"/>
              <a:buChar char="●"/>
              <a:defRPr/>
            </a:lvl3pPr>
            <a:lvl4pPr marL="723900" indent="-228600">
              <a:defRPr/>
            </a:lvl4pPr>
            <a:lvl5pPr marL="11684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1413" y="6453336"/>
            <a:ext cx="5184923" cy="288032"/>
          </a:xfrm>
        </p:spPr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79512" y="6165304"/>
            <a:ext cx="1800200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79512" y="1412776"/>
            <a:ext cx="1800200" cy="45365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179512" y="5949280"/>
            <a:ext cx="1800200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342080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46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1340768"/>
            <a:ext cx="6481761" cy="1152128"/>
          </a:xfrm>
        </p:spPr>
        <p:txBody>
          <a:bodyPr/>
          <a:lstStyle>
            <a:lvl1pPr algn="l"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504" y="0"/>
            <a:ext cx="1872208" cy="5949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5949280"/>
            <a:ext cx="1872208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165304"/>
            <a:ext cx="1872208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411413" y="2636912"/>
            <a:ext cx="6481762" cy="2232248"/>
          </a:xfrm>
        </p:spPr>
        <p:txBody>
          <a:bodyPr/>
          <a:lstStyle>
            <a:lvl1pPr marL="0" indent="0">
              <a:buClr>
                <a:schemeClr val="accent1"/>
              </a:buClr>
              <a:buFont typeface="Calibri" pitchFamily="34" charset="0"/>
              <a:buNone/>
              <a:defRPr>
                <a:solidFill>
                  <a:schemeClr val="accent3"/>
                </a:solidFill>
              </a:defRPr>
            </a:lvl1pPr>
            <a:lvl2pPr marL="285750" indent="-285750">
              <a:buClr>
                <a:schemeClr val="accent1"/>
              </a:buClr>
              <a:buFont typeface="Calibri" pitchFamily="34" charset="0"/>
              <a:buChar char="●"/>
              <a:defRPr>
                <a:solidFill>
                  <a:schemeClr val="accent3"/>
                </a:solidFill>
              </a:defRPr>
            </a:lvl2pPr>
            <a:lvl3pPr marL="533400" indent="-228600">
              <a:defRPr>
                <a:solidFill>
                  <a:schemeClr val="accent3"/>
                </a:solidFill>
              </a:defRPr>
            </a:lvl3pPr>
            <a:lvl4pPr marL="815975" indent="-228600">
              <a:defRPr>
                <a:solidFill>
                  <a:schemeClr val="accent3"/>
                </a:solidFill>
              </a:defRPr>
            </a:lvl4pPr>
            <a:lvl5pPr marL="1071563" indent="-228600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021" y="5255925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411413" y="6453336"/>
            <a:ext cx="5400947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524500" y="116632"/>
            <a:ext cx="3368203" cy="549275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  <a:lvl2pPr marL="457200" indent="0" algn="r">
              <a:buNone/>
              <a:defRPr b="1">
                <a:solidFill>
                  <a:schemeClr val="accent3"/>
                </a:solidFill>
              </a:defRPr>
            </a:lvl2pPr>
            <a:lvl3pPr marL="914400" indent="0" algn="r">
              <a:buNone/>
              <a:defRPr b="1">
                <a:solidFill>
                  <a:schemeClr val="accent3"/>
                </a:solidFill>
              </a:defRPr>
            </a:lvl3pPr>
            <a:lvl4pPr marL="1371600" indent="0" algn="r">
              <a:buNone/>
              <a:defRPr b="1">
                <a:solidFill>
                  <a:schemeClr val="accent3"/>
                </a:solidFill>
              </a:defRPr>
            </a:lvl4pPr>
            <a:lvl5pPr marL="1828800" indent="0" algn="r">
              <a:buNone/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50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7504" y="0"/>
            <a:ext cx="1872208" cy="5949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5949280"/>
            <a:ext cx="1872208" cy="21602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165304"/>
            <a:ext cx="1872208" cy="5760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411413" y="6453336"/>
            <a:ext cx="5328939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107504" y="188640"/>
            <a:ext cx="1872207" cy="54927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</a:defRPr>
            </a:lvl1pPr>
            <a:lvl2pPr marL="457200" indent="0" algn="l">
              <a:buNone/>
              <a:defRPr b="1">
                <a:solidFill>
                  <a:schemeClr val="accent3"/>
                </a:solidFill>
              </a:defRPr>
            </a:lvl2pPr>
            <a:lvl3pPr marL="914400" indent="0" algn="l">
              <a:buNone/>
              <a:defRPr b="1">
                <a:solidFill>
                  <a:schemeClr val="accent3"/>
                </a:solidFill>
              </a:defRPr>
            </a:lvl3pPr>
            <a:lvl4pPr marL="1371600" indent="0" algn="l">
              <a:buNone/>
              <a:defRPr b="1">
                <a:solidFill>
                  <a:schemeClr val="accent3"/>
                </a:solidFill>
              </a:defRPr>
            </a:lvl4pPr>
            <a:lvl5pPr marL="1828800" indent="0" algn="l">
              <a:buNone/>
              <a:defRPr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Obrigado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2411413" y="1412776"/>
            <a:ext cx="5040907" cy="3240360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b="1">
                <a:solidFill>
                  <a:schemeClr val="accent3"/>
                </a:solidFill>
              </a:defRPr>
            </a:lvl1pPr>
            <a:lvl2pPr marL="0" indent="0">
              <a:buNone/>
              <a:defRPr sz="2400" b="0">
                <a:solidFill>
                  <a:schemeClr val="accent3"/>
                </a:solidFill>
              </a:defRPr>
            </a:lvl2pPr>
            <a:lvl3pPr marL="228600" indent="-228600">
              <a:defRPr>
                <a:solidFill>
                  <a:schemeClr val="accent3"/>
                </a:solidFill>
              </a:defRPr>
            </a:lvl3pPr>
            <a:lvl4pPr marL="533400" indent="-228600">
              <a:defRPr>
                <a:solidFill>
                  <a:schemeClr val="accent3"/>
                </a:solidFill>
              </a:defRPr>
            </a:lvl4pPr>
            <a:lvl5pPr marL="723900" indent="-228600"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021" y="5255925"/>
            <a:ext cx="1800200" cy="9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5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7504" y="-1"/>
            <a:ext cx="8785670" cy="917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107504" y="6021287"/>
            <a:ext cx="1584176" cy="14245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107503" y="6163741"/>
            <a:ext cx="8785671" cy="144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07504" y="917933"/>
            <a:ext cx="8785670" cy="20681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07503" y="1124744"/>
            <a:ext cx="8785671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4"/>
          </p:nvPr>
        </p:nvSpPr>
        <p:spPr>
          <a:xfrm>
            <a:off x="7854849" y="6453336"/>
            <a:ext cx="720080" cy="288032"/>
          </a:xfrm>
        </p:spPr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07504" y="6453336"/>
            <a:ext cx="7632848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8646937" y="6453336"/>
            <a:ext cx="226368" cy="288032"/>
          </a:xfrm>
        </p:spPr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26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 introdutó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90872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8556260" cy="648371"/>
          </a:xfrm>
        </p:spPr>
        <p:txBody>
          <a:bodyPr/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521" y="1268761"/>
            <a:ext cx="8641654" cy="4824064"/>
          </a:xfrm>
        </p:spPr>
        <p:txBody>
          <a:bodyPr lIns="72000" tIns="72000" rIns="72000" bIns="72000">
            <a:normAutofit/>
          </a:bodyPr>
          <a:lstStyle>
            <a:lvl1pPr marL="0" indent="0">
              <a:spcBef>
                <a:spcPts val="1200"/>
              </a:spcBef>
              <a:buClr>
                <a:schemeClr val="accent1"/>
              </a:buClr>
              <a:buFontTx/>
              <a:buNone/>
              <a:defRPr sz="2000" i="1"/>
            </a:lvl1pPr>
            <a:lvl2pPr marL="266700" indent="-266700">
              <a:spcBef>
                <a:spcPts val="0"/>
              </a:spcBef>
              <a:buClr>
                <a:schemeClr val="accent1"/>
              </a:buClr>
              <a:buFont typeface="Calibri" pitchFamily="34" charset="0"/>
              <a:buChar char="●"/>
              <a:defRPr sz="2000" i="1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912561"/>
            <a:ext cx="9143999" cy="144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4"/>
          </p:nvPr>
        </p:nvSpPr>
        <p:spPr>
          <a:xfrm>
            <a:off x="7884368" y="6453188"/>
            <a:ext cx="720080" cy="288032"/>
          </a:xfrm>
        </p:spPr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251520" y="6453336"/>
            <a:ext cx="7560839" cy="288032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8676456" y="6453188"/>
            <a:ext cx="226368" cy="288032"/>
          </a:xfrm>
        </p:spPr>
        <p:txBody>
          <a:bodyPr/>
          <a:lstStyle/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04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nz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95537" y="0"/>
            <a:ext cx="8497638" cy="9807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59" y="260350"/>
            <a:ext cx="8281613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59" y="1458913"/>
            <a:ext cx="8281615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4328" y="6459116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 algn="ctr">
              <a:defRPr lang="pt-PT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2" y="6453188"/>
            <a:ext cx="6984777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7504" y="0"/>
            <a:ext cx="288032" cy="3933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107504" y="3933056"/>
            <a:ext cx="288032" cy="5040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107504" y="4437112"/>
            <a:ext cx="288032" cy="23042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609939" y="908720"/>
            <a:ext cx="2283235" cy="318924"/>
          </a:xfrm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49408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 dire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8913"/>
            <a:ext cx="8496944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2320" y="6525344"/>
            <a:ext cx="936104" cy="216025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525344"/>
            <a:ext cx="7128793" cy="216024"/>
          </a:xfrm>
        </p:spPr>
        <p:txBody>
          <a:bodyPr wrap="square" lIns="72000" tIns="72000" rIns="72000" bIns="0">
            <a:norm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360040" cy="216024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5968" y="0"/>
            <a:ext cx="288032" cy="393305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8855968" y="3933056"/>
            <a:ext cx="288032" cy="5040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855968" y="4437112"/>
            <a:ext cx="288032" cy="230425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301031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799684"/>
            <a:ext cx="9144000" cy="5831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8913"/>
            <a:ext cx="8496944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2320" y="6525344"/>
            <a:ext cx="936104" cy="216025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525344"/>
            <a:ext cx="7128793" cy="216024"/>
          </a:xfrm>
        </p:spPr>
        <p:txBody>
          <a:bodyPr wrap="square" lIns="72000" tIns="72000" rIns="72000" bIns="0">
            <a:norm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525344"/>
            <a:ext cx="360040" cy="216024"/>
          </a:xfrm>
        </p:spPr>
        <p:txBody>
          <a:bodyPr vert="horz" lIns="72000" tIns="72000" rIns="72000" bIns="0" rtlCol="0" anchor="ctr" anchorCtr="0">
            <a:noAutofit/>
          </a:bodyPr>
          <a:lstStyle>
            <a:lvl1pPr algn="ctr"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999984" y="0"/>
            <a:ext cx="14401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946232" y="0"/>
            <a:ext cx="5375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908720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397779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16632"/>
            <a:ext cx="9144000" cy="1008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280921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8913"/>
            <a:ext cx="8280920" cy="4850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 algn="ctr">
              <a:defRPr lang="pt-PT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329722" cy="318924"/>
          </a:xfrm>
          <a:solidFill>
            <a:schemeClr val="accent5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75101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te se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16632"/>
            <a:ext cx="9144000" cy="10081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3" y="260350"/>
            <a:ext cx="8280921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92480" y="0"/>
            <a:ext cx="25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329722" cy="318924"/>
          </a:xfrm>
          <a:solidFill>
            <a:schemeClr val="accent5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wrap="none" lIns="72000" tIns="36000" rIns="72000" bIns="36000">
            <a:sp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comment content</a:t>
            </a:r>
          </a:p>
        </p:txBody>
      </p:sp>
    </p:spTree>
    <p:extLst>
      <p:ext uri="{BB962C8B-B14F-4D97-AF65-F5344CB8AC3E}">
        <p14:creationId xmlns:p14="http://schemas.microsoft.com/office/powerpoint/2010/main" val="186630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se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260350"/>
            <a:ext cx="8496944" cy="691649"/>
          </a:xfrm>
        </p:spPr>
        <p:txBody>
          <a:bodyPr lIns="7200" tIns="7200" rIns="7200" bIns="7200"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96944" cy="470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0312" y="6453336"/>
            <a:ext cx="936104" cy="257369"/>
          </a:xfrm>
        </p:spPr>
        <p:txBody>
          <a:bodyPr vert="horz" wrap="square" lIns="72000" tIns="72000" rIns="72000" bIns="0" rtlCol="0" anchor="ctr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3" y="6453188"/>
            <a:ext cx="6840761" cy="257369"/>
          </a:xfrm>
        </p:spPr>
        <p:txBody>
          <a:bodyPr wrap="square" lIns="72000" tIns="72000" rIns="72000" bIns="0">
            <a:sp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47408"/>
            <a:ext cx="360734" cy="257369"/>
          </a:xfr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980728"/>
            <a:ext cx="2283236" cy="318924"/>
          </a:xfrm>
          <a:solidFill>
            <a:schemeClr val="accent2"/>
          </a:solidFill>
          <a:ln>
            <a:noFill/>
          </a:ln>
          <a:effectLst>
            <a:outerShdw blurRad="25400" dist="38100" dir="2700000" algn="tl" rotWithShape="0">
              <a:schemeClr val="accent3">
                <a:alpha val="60000"/>
              </a:scheme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vert="horz" wrap="none" lIns="72000" tIns="36000" rIns="72000" bIns="36000" rtlCol="0">
            <a:spAutoFit/>
          </a:bodyPr>
          <a:lstStyle>
            <a:lvl1pPr marL="342900" indent="-342900"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 smtClean="0"/>
              <a:t>Click to comment content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41368"/>
            <a:ext cx="1329328" cy="1166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 userDrawn="1"/>
        </p:nvSpPr>
        <p:spPr>
          <a:xfrm>
            <a:off x="1329328" y="6741368"/>
            <a:ext cx="290344" cy="1166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4" name="Rectangle 13"/>
          <p:cNvSpPr/>
          <p:nvPr userDrawn="1"/>
        </p:nvSpPr>
        <p:spPr>
          <a:xfrm>
            <a:off x="1619672" y="6741368"/>
            <a:ext cx="7524328" cy="116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Rectangle 10"/>
          <p:cNvSpPr/>
          <p:nvPr userDrawn="1"/>
        </p:nvSpPr>
        <p:spPr>
          <a:xfrm>
            <a:off x="8964488" y="0"/>
            <a:ext cx="177528" cy="67413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10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535113"/>
            <a:ext cx="410445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74875"/>
            <a:ext cx="4104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8697" y="1535113"/>
            <a:ext cx="41144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8697" y="2174875"/>
            <a:ext cx="41144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24328" y="6453188"/>
            <a:ext cx="93610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pPr algn="l"/>
            <a:r>
              <a:rPr lang="pt-PT" smtClean="0"/>
              <a:t>2012-11-16</a:t>
            </a: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453188"/>
            <a:ext cx="6408712" cy="257369"/>
          </a:xfrm>
        </p:spPr>
        <p:txBody>
          <a:bodyPr vert="horz" lIns="72000" tIns="72000" rIns="72000" bIns="0" rtlCol="0" anchor="ctr">
            <a:spAutoFit/>
          </a:bodyPr>
          <a:lstStyle>
            <a:lvl1pPr>
              <a:defRPr lang="pt-PT" smtClean="0"/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2441" y="6453188"/>
            <a:ext cx="360734" cy="257369"/>
          </a:xfrm>
        </p:spPr>
        <p:txBody>
          <a:bodyPr vert="horz" lIns="72000" tIns="72000" rIns="72000" bIns="0" rtlCol="0" anchor="ctr" anchorCtr="0">
            <a:spAutoFit/>
          </a:bodyPr>
          <a:lstStyle>
            <a:lvl1pPr>
              <a:defRPr lang="pt-PT" smtClean="0"/>
            </a:lvl1pPr>
          </a:lstStyle>
          <a:p>
            <a:fld id="{7BF78EF2-7621-4366-964E-A0D8B99C40C8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335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‹#›</a:t>
            </a:fld>
            <a:endParaRPr lang="pt-PT"/>
          </a:p>
        </p:txBody>
      </p:sp>
      <p:sp>
        <p:nvSpPr>
          <p:cNvPr id="5" name="Rectangle 4"/>
          <p:cNvSpPr/>
          <p:nvPr userDrawn="1"/>
        </p:nvSpPr>
        <p:spPr>
          <a:xfrm>
            <a:off x="0" y="5949280"/>
            <a:ext cx="395536" cy="908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395536" y="6453336"/>
            <a:ext cx="290344" cy="40466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7" name="Rectangle 6"/>
          <p:cNvSpPr/>
          <p:nvPr userDrawn="1"/>
        </p:nvSpPr>
        <p:spPr>
          <a:xfrm>
            <a:off x="685880" y="6741368"/>
            <a:ext cx="8458120" cy="116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8853656" y="0"/>
            <a:ext cx="290344" cy="5486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/>
          <p:cNvSpPr/>
          <p:nvPr userDrawn="1"/>
        </p:nvSpPr>
        <p:spPr>
          <a:xfrm>
            <a:off x="8682545" y="1"/>
            <a:ext cx="171111" cy="33265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0" name="Rectangle 9"/>
          <p:cNvSpPr/>
          <p:nvPr userDrawn="1"/>
        </p:nvSpPr>
        <p:spPr>
          <a:xfrm>
            <a:off x="8100392" y="0"/>
            <a:ext cx="582153" cy="1663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P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368800" y="134938"/>
            <a:ext cx="4333874" cy="360362"/>
          </a:xfrm>
        </p:spPr>
        <p:txBody>
          <a:bodyPr>
            <a:noAutofit/>
          </a:bodyPr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718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35975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974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328" y="6453188"/>
            <a:ext cx="936104" cy="257369"/>
          </a:xfrm>
          <a:prstGeom prst="rect">
            <a:avLst/>
          </a:prstGeo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pPr algn="r"/>
            <a:r>
              <a:rPr lang="pt-PT" smtClean="0"/>
              <a:t>2012-11-16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453188"/>
            <a:ext cx="6984776" cy="257369"/>
          </a:xfrm>
          <a:prstGeom prst="rect">
            <a:avLst/>
          </a:prstGeom>
        </p:spPr>
        <p:txBody>
          <a:bodyPr vert="horz" wrap="square" lIns="72000" tIns="72000" rIns="72000" bIns="0" rtlCol="0" anchor="ctr">
            <a:spAutoFit/>
          </a:bodyPr>
          <a:lstStyle>
            <a:lvl1pPr algn="r"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441" y="6453188"/>
            <a:ext cx="360734" cy="257369"/>
          </a:xfrm>
          <a:prstGeom prst="rect">
            <a:avLst/>
          </a:prstGeom>
        </p:spPr>
        <p:txBody>
          <a:bodyPr vert="horz" wrap="square" lIns="72000" tIns="72000" rIns="72000" bIns="0" rtlCol="0" anchor="ctr" anchorCtr="0">
            <a:spAutoFit/>
          </a:bodyPr>
          <a:lstStyle>
            <a:lvl1pPr>
              <a:defRPr lang="pt-PT" sz="1200" b="1" smtClean="0">
                <a:solidFill>
                  <a:schemeClr val="accent1"/>
                </a:solidFill>
              </a:defRPr>
            </a:lvl1pPr>
          </a:lstStyle>
          <a:p>
            <a:pPr algn="r"/>
            <a:fld id="{7BF78EF2-7621-4366-964E-A0D8B99C40C8}" type="slidenum">
              <a:rPr lang="pt-PT" smtClean="0"/>
              <a:pPr algn="r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98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22" r:id="rId2"/>
    <p:sldLayoutId id="2147483707" r:id="rId3"/>
    <p:sldLayoutId id="2147483721" r:id="rId4"/>
    <p:sldLayoutId id="2147483693" r:id="rId5"/>
    <p:sldLayoutId id="2147483726" r:id="rId6"/>
    <p:sldLayoutId id="2147483694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●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Calibri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1840" y="274638"/>
            <a:ext cx="57606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840" y="1600200"/>
            <a:ext cx="5760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4368" y="6453336"/>
            <a:ext cx="720080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1840" y="6453336"/>
            <a:ext cx="4680520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6453336"/>
            <a:ext cx="226368" cy="28803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5E908CA7-D3D0-4B42-B0A2-C405E7312A7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01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  <p:sldLayoutId id="2147483663" r:id="rId4"/>
    <p:sldLayoutId id="214748367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7" Type="http://schemas.openxmlformats.org/officeDocument/2006/relationships/slide" Target="slide7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3.xml"/><Relationship Id="rId5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9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Novo </a:t>
            </a:r>
            <a:r>
              <a:rPr lang="pt-PT" dirty="0" err="1"/>
              <a:t>Backoffice</a:t>
            </a:r>
            <a:endParaRPr lang="pt-PT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1</a:t>
            </a:fld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7"/>
          </p:nvPr>
        </p:nvSpPr>
        <p:spPr>
          <a:xfrm>
            <a:off x="5080000" y="116632"/>
            <a:ext cx="3812703" cy="549275"/>
          </a:xfrm>
        </p:spPr>
        <p:txBody>
          <a:bodyPr>
            <a:normAutofit/>
          </a:bodyPr>
          <a:lstStyle/>
          <a:p>
            <a:r>
              <a:rPr lang="pt-PT" sz="2400" dirty="0" smtClean="0"/>
              <a:t>(</a:t>
            </a:r>
            <a:r>
              <a:rPr lang="pt-PT" sz="2400" dirty="0" err="1" smtClean="0"/>
              <a:t>Mockup</a:t>
            </a:r>
            <a:r>
              <a:rPr lang="pt-PT" sz="2400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09" y="5664671"/>
            <a:ext cx="2903671" cy="50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4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10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Perfis de acesso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187624" y="148478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7624" y="184482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7624" y="220486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7624" y="256490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</a:t>
            </a:r>
          </a:p>
        </p:txBody>
      </p:sp>
      <p:sp>
        <p:nvSpPr>
          <p:cNvPr id="15" name="Oval 14">
            <a:hlinkClick r:id="rId2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4941168"/>
            <a:ext cx="338437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Permissão: Para abrir, sou T2C</a:t>
            </a:r>
            <a:endParaRPr lang="pt-PT" sz="1400" dirty="0"/>
          </a:p>
        </p:txBody>
      </p:sp>
      <p:sp>
        <p:nvSpPr>
          <p:cNvPr id="16" name="Rectangle 15"/>
          <p:cNvSpPr/>
          <p:nvPr/>
        </p:nvSpPr>
        <p:spPr>
          <a:xfrm>
            <a:off x="5148064" y="2276872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48064" y="2708920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48064" y="3140968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8064" y="3573016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1409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Alterar o </a:t>
            </a:r>
            <a:r>
              <a:rPr lang="pt-PT" dirty="0" err="1" smtClean="0"/>
              <a:t>prompt</a:t>
            </a:r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5652120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Ligar números</a:t>
            </a:r>
            <a:endParaRPr lang="pt-PT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22768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Ver campanha</a:t>
            </a:r>
            <a:endParaRPr lang="pt-PT" dirty="0"/>
          </a:p>
        </p:txBody>
      </p:sp>
      <p:sp>
        <p:nvSpPr>
          <p:cNvPr id="22" name="TextBox 21"/>
          <p:cNvSpPr txBox="1"/>
          <p:nvPr/>
        </p:nvSpPr>
        <p:spPr>
          <a:xfrm>
            <a:off x="5652120" y="35730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Ver </a:t>
            </a:r>
            <a:r>
              <a:rPr lang="pt-PT" dirty="0" err="1" smtClean="0"/>
              <a:t>report</a:t>
            </a:r>
            <a:r>
              <a:rPr lang="pt-PT" dirty="0" smtClean="0"/>
              <a:t> X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5148064" y="4005064"/>
            <a:ext cx="3600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2120" y="40050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Ver </a:t>
            </a:r>
            <a:r>
              <a:rPr lang="pt-PT" dirty="0" err="1" smtClean="0"/>
              <a:t>report</a:t>
            </a:r>
            <a:r>
              <a:rPr lang="pt-PT" dirty="0" smtClean="0"/>
              <a:t> 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Obrigado</a:t>
            </a:r>
          </a:p>
          <a:p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s-ES" sz="3200" b="1" dirty="0" err="1" smtClean="0">
                <a:solidFill>
                  <a:srgbClr val="525252"/>
                </a:solidFill>
              </a:rPr>
              <a:t>Aaa</a:t>
            </a:r>
            <a:r>
              <a:rPr lang="es-ES" sz="3200" b="1" dirty="0">
                <a:solidFill>
                  <a:srgbClr val="525252"/>
                </a:solidFill>
              </a:rPr>
              <a:t/>
            </a:r>
            <a:br>
              <a:rPr lang="es-ES" sz="3200" b="1" dirty="0">
                <a:solidFill>
                  <a:srgbClr val="525252"/>
                </a:solidFill>
              </a:rPr>
            </a:br>
            <a:r>
              <a:rPr lang="es-ES" dirty="0" smtClean="0">
                <a:solidFill>
                  <a:srgbClr val="525252"/>
                </a:solidFill>
              </a:rPr>
              <a:t>a.aaa@t2change.pt</a:t>
            </a:r>
            <a:r>
              <a:rPr lang="es-ES" dirty="0">
                <a:solidFill>
                  <a:srgbClr val="525252"/>
                </a:solidFill>
              </a:rPr>
              <a:t/>
            </a:r>
            <a:br>
              <a:rPr lang="es-ES" dirty="0">
                <a:solidFill>
                  <a:srgbClr val="525252"/>
                </a:solidFill>
              </a:rPr>
            </a:br>
            <a:r>
              <a:rPr lang="es-ES" dirty="0" smtClean="0">
                <a:solidFill>
                  <a:srgbClr val="525252"/>
                </a:solidFill>
              </a:rPr>
              <a:t>999 888 777</a:t>
            </a:r>
          </a:p>
          <a:p>
            <a:pPr lvl="1"/>
            <a:endParaRPr lang="pt-PT" dirty="0">
              <a:solidFill>
                <a:srgbClr val="525252"/>
              </a:solidFill>
            </a:endParaRPr>
          </a:p>
          <a:p>
            <a:pPr lvl="1"/>
            <a:endParaRPr lang="pt-PT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09" y="5664671"/>
            <a:ext cx="2903671" cy="50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7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>
                <a:solidFill>
                  <a:schemeClr val="accent3"/>
                </a:solidFill>
              </a:rPr>
              <a:t>Contexto</a:t>
            </a:r>
            <a:endParaRPr lang="pt-PT" dirty="0">
              <a:solidFill>
                <a:schemeClr val="accent3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251521" y="1268760"/>
            <a:ext cx="8641654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dirty="0" err="1" smtClean="0"/>
              <a:t>Mockup</a:t>
            </a:r>
            <a:r>
              <a:rPr lang="pt-PT" dirty="0" smtClean="0"/>
              <a:t> T2C </a:t>
            </a:r>
            <a:r>
              <a:rPr lang="pt-PT" dirty="0" err="1" smtClean="0"/>
              <a:t>backoffice</a:t>
            </a:r>
            <a:endParaRPr lang="pt-PT" dirty="0" smtClean="0"/>
          </a:p>
          <a:p>
            <a:pPr>
              <a:lnSpc>
                <a:spcPct val="110000"/>
              </a:lnSpc>
            </a:pPr>
            <a:endParaRPr lang="pt-PT" dirty="0"/>
          </a:p>
          <a:p>
            <a:pPr>
              <a:lnSpc>
                <a:spcPct val="110000"/>
              </a:lnSpc>
            </a:pPr>
            <a:r>
              <a:rPr lang="pt-PT" dirty="0" smtClean="0"/>
              <a:t>Use os botões de navegação, a apresentação não é clara página-a-página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pPr/>
              <a:t>2</a:t>
            </a:fld>
            <a:endParaRPr lang="pt-P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6274860" y="5685100"/>
              <a:ext cx="1908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9080" cy="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8">
            <a:hlinkClick r:id="rId6" action="ppaction://hlinksldjump"/>
          </p:cNvPr>
          <p:cNvSpPr/>
          <p:nvPr/>
        </p:nvSpPr>
        <p:spPr>
          <a:xfrm>
            <a:off x="2051720" y="357301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hlinkClick r:id="rId7" action="ppaction://hlinksldjump"/>
          </p:cNvPr>
          <p:cNvSpPr/>
          <p:nvPr/>
        </p:nvSpPr>
        <p:spPr>
          <a:xfrm>
            <a:off x="2051720" y="407707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hlinkClick r:id="rId8" action="ppaction://hlinksldjump"/>
          </p:cNvPr>
          <p:cNvSpPr/>
          <p:nvPr/>
        </p:nvSpPr>
        <p:spPr>
          <a:xfrm>
            <a:off x="2051720" y="458112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Perfis</a:t>
            </a:r>
          </a:p>
        </p:txBody>
      </p:sp>
    </p:spTree>
    <p:extLst>
      <p:ext uri="{BB962C8B-B14F-4D97-AF65-F5344CB8AC3E}">
        <p14:creationId xmlns:p14="http://schemas.microsoft.com/office/powerpoint/2010/main" val="10928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Accounts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971600" y="126876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1600" y="162880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 Guia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1600" y="198884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1600" y="234888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3131840" y="234888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5696" y="3284984"/>
            <a:ext cx="6552728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err="1" smtClean="0"/>
              <a:t>Accounts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endParaRPr lang="pt-PT" dirty="0"/>
          </a:p>
          <a:p>
            <a:pPr marL="285750" indent="-285750">
              <a:buFontTx/>
              <a:buChar char="-"/>
            </a:pPr>
            <a:r>
              <a:rPr lang="pt-PT" dirty="0" err="1" smtClean="0"/>
              <a:t>user</a:t>
            </a:r>
            <a:r>
              <a:rPr lang="pt-PT" dirty="0" smtClean="0"/>
              <a:t>-corrente tem “relação-</a:t>
            </a:r>
            <a:r>
              <a:rPr lang="pt-PT" dirty="0" err="1" smtClean="0"/>
              <a:t>user</a:t>
            </a:r>
            <a:r>
              <a:rPr lang="pt-PT" dirty="0" smtClean="0"/>
              <a:t>-</a:t>
            </a:r>
            <a:r>
              <a:rPr lang="pt-PT" dirty="0" err="1" smtClean="0"/>
              <a:t>account</a:t>
            </a:r>
            <a:r>
              <a:rPr lang="pt-PT" dirty="0" smtClean="0"/>
              <a:t>” e perfil &lt;&gt; “Nenhum”</a:t>
            </a:r>
          </a:p>
          <a:p>
            <a:pPr marL="285750" indent="-285750">
              <a:buFontTx/>
              <a:buChar char="-"/>
            </a:pPr>
            <a:r>
              <a:rPr lang="pt-PT" dirty="0" err="1" smtClean="0"/>
              <a:t>User</a:t>
            </a:r>
            <a:r>
              <a:rPr lang="pt-PT" dirty="0" smtClean="0"/>
              <a:t>-corrente tem alguma “relação-</a:t>
            </a:r>
            <a:r>
              <a:rPr lang="pt-PT" dirty="0" err="1" smtClean="0"/>
              <a:t>user</a:t>
            </a:r>
            <a:r>
              <a:rPr lang="pt-PT" dirty="0" smtClean="0"/>
              <a:t>-campanha” (de determinado </a:t>
            </a:r>
            <a:r>
              <a:rPr lang="pt-PT" dirty="0" err="1" smtClean="0"/>
              <a:t>account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15" name="Oval 14">
            <a:hlinkClick r:id="rId3" action="ppaction://hlinksldjump"/>
          </p:cNvPr>
          <p:cNvSpPr/>
          <p:nvPr/>
        </p:nvSpPr>
        <p:spPr>
          <a:xfrm>
            <a:off x="4139952" y="234888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Números</a:t>
            </a:r>
          </a:p>
        </p:txBody>
      </p:sp>
      <p:sp>
        <p:nvSpPr>
          <p:cNvPr id="16" name="Oval 15">
            <a:hlinkClick r:id="rId4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Números do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75656" y="1844824"/>
            <a:ext cx="194421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5656" y="2204864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5656" y="2564904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5656" y="2924944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760 200 202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5696" y="1268760"/>
            <a:ext cx="24482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Account</a:t>
            </a:r>
            <a:r>
              <a:rPr lang="pt-PT" dirty="0" smtClean="0"/>
              <a:t>:</a:t>
            </a:r>
            <a:endParaRPr lang="pt-PT" dirty="0"/>
          </a:p>
        </p:txBody>
      </p:sp>
      <p:sp>
        <p:nvSpPr>
          <p:cNvPr id="16" name="Rectangle 15"/>
          <p:cNvSpPr/>
          <p:nvPr/>
        </p:nvSpPr>
        <p:spPr>
          <a:xfrm>
            <a:off x="3419872" y="1844824"/>
            <a:ext cx="86409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19872" y="2204864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9872" y="2564904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2924944"/>
            <a:ext cx="8640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75656" y="4077072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(Novo)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35896" y="4077072"/>
            <a:ext cx="151216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Adicionar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99792" y="4797152"/>
            <a:ext cx="6120680" cy="9037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Um numero pode pertencer a outro </a:t>
            </a:r>
            <a:r>
              <a:rPr lang="pt-PT" dirty="0" err="1" smtClean="0"/>
              <a:t>account</a:t>
            </a:r>
            <a:r>
              <a:rPr lang="pt-PT" dirty="0" smtClean="0"/>
              <a:t> (no tempo).</a:t>
            </a:r>
          </a:p>
          <a:p>
            <a:r>
              <a:rPr lang="pt-PT" dirty="0" smtClean="0"/>
              <a:t>Em caso de erro nos </a:t>
            </a:r>
            <a:r>
              <a:rPr lang="pt-PT" dirty="0" err="1" smtClean="0"/>
              <a:t>input’s</a:t>
            </a:r>
            <a:r>
              <a:rPr lang="pt-PT" dirty="0" smtClean="0"/>
              <a:t>, o número é afeto apenas a uma campanha </a:t>
            </a:r>
          </a:p>
        </p:txBody>
      </p:sp>
      <p:sp>
        <p:nvSpPr>
          <p:cNvPr id="24" name="Oval 23">
            <a:hlinkClick r:id="rId2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6">
            <a:hlinkClick r:id="rId3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Zoom </a:t>
            </a:r>
            <a:r>
              <a:rPr lang="pt-PT" dirty="0" err="1" smtClean="0"/>
              <a:t>Account</a:t>
            </a:r>
            <a:endParaRPr lang="pt-PT" dirty="0"/>
          </a:p>
        </p:txBody>
      </p:sp>
      <p:sp>
        <p:nvSpPr>
          <p:cNvPr id="8" name="Rectangle 7"/>
          <p:cNvSpPr/>
          <p:nvPr/>
        </p:nvSpPr>
        <p:spPr>
          <a:xfrm>
            <a:off x="1475656" y="1844824"/>
            <a:ext cx="223224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5656" y="2204864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Mercedes Classe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5656" y="2564904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 a cor do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5656" y="2924944"/>
            <a:ext cx="22322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Vote Abc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1600" y="1268760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Sábado</a:t>
            </a:r>
          </a:p>
        </p:txBody>
      </p:sp>
      <p:sp>
        <p:nvSpPr>
          <p:cNvPr id="13" name="Oval 12">
            <a:hlinkClick r:id="rId2" action="ppaction://hlinksldjump"/>
          </p:cNvPr>
          <p:cNvSpPr/>
          <p:nvPr/>
        </p:nvSpPr>
        <p:spPr>
          <a:xfrm>
            <a:off x="3923928" y="220486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Zoom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1640" y="3933056"/>
            <a:ext cx="7488832" cy="201169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DISTINCT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Todas as campanhas onde existe relação-</a:t>
            </a:r>
            <a:r>
              <a:rPr lang="pt-PT" dirty="0" err="1" smtClean="0"/>
              <a:t>user</a:t>
            </a:r>
            <a:r>
              <a:rPr lang="pt-PT" dirty="0" smtClean="0"/>
              <a:t>-</a:t>
            </a:r>
            <a:r>
              <a:rPr lang="pt-PT" dirty="0" err="1" smtClean="0"/>
              <a:t>account</a:t>
            </a:r>
            <a:r>
              <a:rPr lang="pt-PT" dirty="0" smtClean="0"/>
              <a:t> (</a:t>
            </a:r>
            <a:r>
              <a:rPr lang="pt-PT" dirty="0" err="1" smtClean="0"/>
              <a:t>user</a:t>
            </a:r>
            <a:r>
              <a:rPr lang="pt-PT" dirty="0" smtClean="0"/>
              <a:t>-corrente) com</a:t>
            </a:r>
            <a:br>
              <a:rPr lang="pt-PT" dirty="0" smtClean="0"/>
            </a:br>
            <a:r>
              <a:rPr lang="pt-PT" dirty="0" err="1" smtClean="0"/>
              <a:t>GereCampanhas</a:t>
            </a:r>
            <a:r>
              <a:rPr lang="pt-PT" dirty="0" smtClean="0"/>
              <a:t> = TRUE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Todas as campanhas onde existe </a:t>
            </a:r>
            <a:r>
              <a:rPr lang="pt-PT" dirty="0"/>
              <a:t>relação-</a:t>
            </a:r>
            <a:r>
              <a:rPr lang="pt-PT" dirty="0" err="1"/>
              <a:t>user</a:t>
            </a:r>
            <a:r>
              <a:rPr lang="pt-PT" dirty="0"/>
              <a:t>-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smtClean="0"/>
              <a:t>(</a:t>
            </a:r>
            <a:r>
              <a:rPr lang="pt-PT" dirty="0" err="1" smtClean="0"/>
              <a:t>user</a:t>
            </a:r>
            <a:r>
              <a:rPr lang="pt-PT" dirty="0" smtClean="0"/>
              <a:t>-corrente) com</a:t>
            </a:r>
            <a:br>
              <a:rPr lang="pt-PT" dirty="0" smtClean="0"/>
            </a:br>
            <a:r>
              <a:rPr lang="pt-PT" dirty="0" smtClean="0"/>
              <a:t>perfil diferente de “Nenhum”</a:t>
            </a:r>
          </a:p>
          <a:p>
            <a:pPr marL="285750" indent="-285750">
              <a:buFontTx/>
              <a:buChar char="-"/>
            </a:pPr>
            <a:r>
              <a:rPr lang="pt-PT" dirty="0" smtClean="0"/>
              <a:t>Todas as campanhas onde existe relação-</a:t>
            </a:r>
            <a:r>
              <a:rPr lang="pt-PT" dirty="0" err="1" smtClean="0"/>
              <a:t>user</a:t>
            </a:r>
            <a:r>
              <a:rPr lang="pt-PT" dirty="0" smtClean="0"/>
              <a:t>-campanha com perfil diferente de “Nenhum”</a:t>
            </a:r>
          </a:p>
        </p:txBody>
      </p:sp>
      <p:sp>
        <p:nvSpPr>
          <p:cNvPr id="15" name="Oval 14">
            <a:hlinkClick r:id="rId3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lista de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hlinkClick r:id="rId4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8CA7-D3D0-4B42-B0A2-C405E7312A79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Campanha “tipo Vote”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971600" y="980728"/>
            <a:ext cx="216024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(Nome da campanha)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980728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1600" y="1556792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Inicio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1600" y="3090331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Numero____\/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3768" y="3090331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5936" y="3090331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Prompt-Out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95936" y="3594387"/>
            <a:ext cx="93610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83768" y="3594387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04048" y="3594387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52120" y="98072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4" y="2874307"/>
            <a:ext cx="5184576" cy="1224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1600" y="4458483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Numero____\/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4458483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Prompt-in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95936" y="4458483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Prompt-Out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95936" y="4962539"/>
            <a:ext cx="93610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483768" y="4962539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04048" y="4962539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7584" y="4242459"/>
            <a:ext cx="5184576" cy="1224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99792" y="1556792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/Hora Fim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916832"/>
            <a:ext cx="295232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(</a:t>
            </a:r>
            <a:r>
              <a:rPr lang="pt-PT" dirty="0" err="1" smtClean="0"/>
              <a:t>yyyy</a:t>
            </a:r>
            <a:r>
              <a:rPr lang="pt-PT" dirty="0" smtClean="0"/>
              <a:t>-mm-</a:t>
            </a:r>
            <a:r>
              <a:rPr lang="pt-PT" dirty="0" err="1" smtClean="0"/>
              <a:t>dd</a:t>
            </a:r>
            <a:r>
              <a:rPr lang="pt-PT" dirty="0" smtClean="0"/>
              <a:t> </a:t>
            </a:r>
            <a:r>
              <a:rPr lang="pt-PT" dirty="0" err="1" smtClean="0"/>
              <a:t>hh:nn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3" name="Rounded Rectangle 32"/>
          <p:cNvSpPr/>
          <p:nvPr/>
        </p:nvSpPr>
        <p:spPr>
          <a:xfrm>
            <a:off x="971600" y="4962539"/>
            <a:ext cx="13681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71600" y="3594387"/>
            <a:ext cx="13681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Deact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584" y="5754627"/>
            <a:ext cx="2808312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Números do cliente, sem nenhum uso no intervalo da campanha</a:t>
            </a:r>
            <a:endParaRPr lang="pt-PT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195736" y="4746515"/>
            <a:ext cx="720080" cy="108012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452320" y="2060848"/>
            <a:ext cx="720080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23528" y="2708920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88224" y="4509120"/>
            <a:ext cx="93610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668344" y="4509120"/>
            <a:ext cx="93610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Propagar</a:t>
            </a:r>
          </a:p>
        </p:txBody>
      </p:sp>
      <p:sp>
        <p:nvSpPr>
          <p:cNvPr id="36" name="Oval 35">
            <a:hlinkClick r:id="rId2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Zoom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99695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rgbClr val="FF0000"/>
                </a:solidFill>
              </a:rPr>
              <a:t>Upload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prompt</a:t>
            </a:r>
            <a:r>
              <a:rPr lang="pt-PT" dirty="0" smtClean="0">
                <a:solidFill>
                  <a:srgbClr val="FF0000"/>
                </a:solidFill>
              </a:rPr>
              <a:t> ou lista por </a:t>
            </a:r>
            <a:r>
              <a:rPr lang="pt-PT" dirty="0" err="1" smtClean="0">
                <a:solidFill>
                  <a:srgbClr val="FF0000"/>
                </a:solidFill>
              </a:rPr>
              <a:t>account</a:t>
            </a:r>
            <a:r>
              <a:rPr lang="pt-PT" dirty="0" smtClean="0">
                <a:solidFill>
                  <a:srgbClr val="FF0000"/>
                </a:solidFill>
              </a:rPr>
              <a:t> (pré-</a:t>
            </a:r>
            <a:r>
              <a:rPr lang="pt-PT" dirty="0" err="1" smtClean="0">
                <a:solidFill>
                  <a:srgbClr val="FF0000"/>
                </a:solidFill>
              </a:rPr>
              <a:t>upload</a:t>
            </a:r>
            <a:r>
              <a:rPr lang="pt-PT" dirty="0" smtClean="0">
                <a:solidFill>
                  <a:srgbClr val="FF0000"/>
                </a:solidFill>
              </a:rPr>
              <a:t>) ou  lista por campanha (pré-</a:t>
            </a:r>
            <a:r>
              <a:rPr lang="pt-PT" dirty="0" err="1" smtClean="0">
                <a:solidFill>
                  <a:srgbClr val="FF0000"/>
                </a:solidFill>
              </a:rPr>
              <a:t>upload</a:t>
            </a:r>
            <a:r>
              <a:rPr lang="pt-PT" dirty="0" smtClean="0">
                <a:solidFill>
                  <a:srgbClr val="FF0000"/>
                </a:solidFill>
              </a:rPr>
              <a:t>)?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43" name="Oval 42">
            <a:hlinkClick r:id="rId3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32040" y="5661248"/>
            <a:ext cx="3888432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Permissões: </a:t>
            </a:r>
            <a:r>
              <a:rPr lang="pt-PT" sz="1400" dirty="0" err="1" smtClean="0"/>
              <a:t>LigarNumero</a:t>
            </a:r>
            <a:r>
              <a:rPr lang="pt-PT" sz="1400" dirty="0" smtClean="0"/>
              <a:t>, </a:t>
            </a:r>
            <a:r>
              <a:rPr lang="pt-PT" sz="1400" dirty="0" err="1" smtClean="0"/>
              <a:t>ChangePrompt</a:t>
            </a:r>
            <a:r>
              <a:rPr lang="pt-PT" sz="1400" dirty="0" smtClean="0"/>
              <a:t>,</a:t>
            </a:r>
            <a:br>
              <a:rPr lang="pt-PT" sz="1400" dirty="0" smtClean="0"/>
            </a:br>
            <a:r>
              <a:rPr lang="pt-PT" sz="1400" dirty="0" smtClean="0"/>
              <a:t>Para Abrir = Ver Campanhas</a:t>
            </a:r>
            <a:br>
              <a:rPr lang="pt-PT" sz="1400" dirty="0" smtClean="0"/>
            </a:br>
            <a:r>
              <a:rPr lang="pt-PT" sz="1400" dirty="0" smtClean="0"/>
              <a:t>Faz tudo = </a:t>
            </a:r>
            <a:r>
              <a:rPr lang="pt-PT" sz="1400" dirty="0" err="1" smtClean="0"/>
              <a:t>GerirCampanhas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7411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7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 de </a:t>
            </a:r>
            <a:r>
              <a:rPr lang="pt-PT" dirty="0" err="1" smtClean="0"/>
              <a:t>Users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1187624" y="148478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7624" y="184482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maria@tvguia.com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7624" y="220486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fatima@correiodamanha.com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7624" y="2564904"/>
            <a:ext cx="25922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joao@tvguia.com</a:t>
            </a:r>
          </a:p>
        </p:txBody>
      </p:sp>
      <p:sp>
        <p:nvSpPr>
          <p:cNvPr id="12" name="Oval 11">
            <a:hlinkClick r:id="rId2" action="ppaction://hlinksldjump"/>
          </p:cNvPr>
          <p:cNvSpPr/>
          <p:nvPr/>
        </p:nvSpPr>
        <p:spPr>
          <a:xfrm>
            <a:off x="3347864" y="184482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3928" y="2780928"/>
            <a:ext cx="3384376" cy="9037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dirty="0" smtClean="0"/>
              <a:t>Lista de </a:t>
            </a:r>
            <a:r>
              <a:rPr lang="pt-PT" dirty="0" err="1" smtClean="0"/>
              <a:t>users</a:t>
            </a:r>
            <a:r>
              <a:rPr lang="pt-PT" dirty="0" smtClean="0"/>
              <a:t> associados  todos os </a:t>
            </a:r>
            <a:r>
              <a:rPr lang="pt-PT" dirty="0" err="1" smtClean="0"/>
              <a:t>accounts</a:t>
            </a:r>
            <a:r>
              <a:rPr lang="pt-PT" dirty="0" smtClean="0"/>
              <a:t> onde </a:t>
            </a:r>
            <a:r>
              <a:rPr lang="pt-PT" dirty="0" err="1" smtClean="0"/>
              <a:t>user</a:t>
            </a:r>
            <a:r>
              <a:rPr lang="pt-PT" dirty="0" smtClean="0"/>
              <a:t>-corrente tem  “Gerir </a:t>
            </a:r>
            <a:r>
              <a:rPr lang="pt-PT" dirty="0" err="1" smtClean="0"/>
              <a:t>accounts</a:t>
            </a:r>
            <a:r>
              <a:rPr lang="pt-PT" dirty="0" smtClean="0"/>
              <a:t>”</a:t>
            </a:r>
            <a:endParaRPr lang="pt-PT" dirty="0"/>
          </a:p>
        </p:txBody>
      </p:sp>
      <p:sp>
        <p:nvSpPr>
          <p:cNvPr id="15" name="Oval 14">
            <a:hlinkClick r:id="rId3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8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Ficha de </a:t>
            </a:r>
            <a:r>
              <a:rPr lang="pt-PT" dirty="0" err="1" smtClean="0"/>
              <a:t>user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827584" y="1484784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5736" y="1484784"/>
            <a:ext cx="165618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 Campanhas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 ___\/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5736" y="184482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220486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TVGuia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___\/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220486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592" y="3717032"/>
            <a:ext cx="3384376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Que empresas vejo, para </a:t>
            </a:r>
            <a:r>
              <a:rPr lang="pt-PT" sz="1400" dirty="0" err="1" smtClean="0"/>
              <a:t>assign</a:t>
            </a:r>
            <a:r>
              <a:rPr lang="pt-PT" sz="1400" dirty="0" smtClean="0"/>
              <a:t>? A Lista de empresas onde eu (</a:t>
            </a:r>
            <a:r>
              <a:rPr lang="pt-PT" sz="1400" dirty="0" err="1" smtClean="0"/>
              <a:t>user</a:t>
            </a:r>
            <a:r>
              <a:rPr lang="pt-PT" sz="1400" dirty="0" smtClean="0"/>
              <a:t> corrente) tenho “gerir </a:t>
            </a:r>
            <a:r>
              <a:rPr lang="pt-PT" sz="1400" dirty="0" err="1" smtClean="0"/>
              <a:t>users</a:t>
            </a:r>
            <a:r>
              <a:rPr lang="pt-PT" sz="1400" dirty="0" smtClean="0"/>
              <a:t>”</a:t>
            </a:r>
          </a:p>
          <a:p>
            <a:r>
              <a:rPr lang="pt-PT" sz="1400" dirty="0" smtClean="0"/>
              <a:t>Essa </a:t>
            </a:r>
            <a:r>
              <a:rPr lang="pt-PT" sz="1400" dirty="0" err="1" smtClean="0"/>
              <a:t>flag</a:t>
            </a:r>
            <a:r>
              <a:rPr lang="pt-PT" sz="1400" dirty="0" smtClean="0"/>
              <a:t> é apenas mantida pela T2C</a:t>
            </a:r>
            <a:endParaRPr lang="pt-PT" sz="1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672" y="2852936"/>
            <a:ext cx="72008" cy="864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04048" y="3933056"/>
            <a:ext cx="648072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80312" y="3789040"/>
            <a:ext cx="936104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80112" y="4725144"/>
            <a:ext cx="2160240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Gere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Gere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22" idx="0"/>
          </p:cNvCxnSpPr>
          <p:nvPr/>
        </p:nvCxnSpPr>
        <p:spPr>
          <a:xfrm>
            <a:off x="5328084" y="4293096"/>
            <a:ext cx="1332148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1" idx="2"/>
          </p:cNvCxnSpPr>
          <p:nvPr/>
        </p:nvCxnSpPr>
        <p:spPr>
          <a:xfrm flipV="1">
            <a:off x="6660232" y="4149080"/>
            <a:ext cx="1188132" cy="576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4" idx="0"/>
            <a:endCxn id="21" idx="2"/>
          </p:cNvCxnSpPr>
          <p:nvPr/>
        </p:nvCxnSpPr>
        <p:spPr>
          <a:xfrm flipH="1" flipV="1">
            <a:off x="7848364" y="4149080"/>
            <a:ext cx="288032" cy="1224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596336" y="5373216"/>
            <a:ext cx="1080120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51920" y="1484784"/>
            <a:ext cx="1656184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51920" y="184482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51920" y="220486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Abrir/Fechar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5220072" y="2780928"/>
            <a:ext cx="432048" cy="5040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6136" y="3212976"/>
            <a:ext cx="259228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Perfis mantidos pela T2C</a:t>
            </a:r>
            <a:endParaRPr lang="pt-PT" sz="1400" dirty="0"/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3707904" y="836712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Campanhas em detalhe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7584" y="256490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TV7Dias___\/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195736" y="256490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51920" y="256490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Nenhum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7584" y="908720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maria@tvguia.com</a:t>
            </a:r>
          </a:p>
        </p:txBody>
      </p:sp>
      <p:sp>
        <p:nvSpPr>
          <p:cNvPr id="35" name="Oval 34">
            <a:hlinkClick r:id="rId3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35">
            <a:hlinkClick r:id="rId4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Lista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08104" y="1484784"/>
            <a:ext cx="115212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Gerir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8104" y="184482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08104" y="220486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08104" y="2564904"/>
            <a:ext cx="1152128" cy="36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592" y="4941168"/>
            <a:ext cx="3384376" cy="93447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PT" sz="1400" dirty="0" smtClean="0"/>
              <a:t>Coluna “Gerir </a:t>
            </a:r>
            <a:r>
              <a:rPr lang="pt-PT" sz="1400" dirty="0" err="1" smtClean="0"/>
              <a:t>Users</a:t>
            </a:r>
            <a:r>
              <a:rPr lang="pt-PT" sz="1400" dirty="0" smtClean="0"/>
              <a:t>”, apenas para </a:t>
            </a:r>
            <a:r>
              <a:rPr lang="pt-PT" sz="1400" dirty="0" err="1" smtClean="0"/>
              <a:t>users</a:t>
            </a:r>
            <a:r>
              <a:rPr lang="pt-PT" sz="1400" dirty="0" smtClean="0"/>
              <a:t> T2C</a:t>
            </a:r>
          </a:p>
          <a:p>
            <a:r>
              <a:rPr lang="pt-PT" sz="1400" dirty="0" smtClean="0"/>
              <a:t>Se </a:t>
            </a:r>
            <a:r>
              <a:rPr lang="pt-PT" sz="1400" dirty="0" err="1" smtClean="0"/>
              <a:t>user</a:t>
            </a:r>
            <a:r>
              <a:rPr lang="pt-PT" sz="1400" dirty="0" smtClean="0"/>
              <a:t> corrente fosse </a:t>
            </a:r>
            <a:r>
              <a:rPr lang="pt-PT" sz="1400" dirty="0" err="1" smtClean="0"/>
              <a:t>maria@tvguia</a:t>
            </a:r>
            <a:r>
              <a:rPr lang="pt-PT" sz="1400" dirty="0" smtClean="0"/>
              <a:t>, apenas via as empresas “Record” e “</a:t>
            </a:r>
            <a:r>
              <a:rPr lang="pt-PT" sz="1400" dirty="0" err="1" smtClean="0"/>
              <a:t>tvguia</a:t>
            </a:r>
            <a:r>
              <a:rPr lang="pt-PT" sz="1400" dirty="0" smtClean="0"/>
              <a:t>”, únicos onde tem “Gerir </a:t>
            </a:r>
            <a:r>
              <a:rPr lang="pt-PT" sz="1400" dirty="0" err="1" smtClean="0"/>
              <a:t>Users</a:t>
            </a:r>
            <a:r>
              <a:rPr lang="pt-PT" sz="1400" dirty="0" smtClean="0"/>
              <a:t>”</a:t>
            </a:r>
            <a:endParaRPr lang="pt-PT" sz="1400" dirty="0"/>
          </a:p>
        </p:txBody>
      </p:sp>
      <p:cxnSp>
        <p:nvCxnSpPr>
          <p:cNvPr id="53" name="Straight Connector 52"/>
          <p:cNvCxnSpPr>
            <a:stCxn id="20" idx="2"/>
          </p:cNvCxnSpPr>
          <p:nvPr/>
        </p:nvCxnSpPr>
        <p:spPr>
          <a:xfrm>
            <a:off x="5328084" y="4293096"/>
            <a:ext cx="972108" cy="187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72200" y="6021288"/>
            <a:ext cx="936104" cy="3600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cxnSp>
        <p:nvCxnSpPr>
          <p:cNvPr id="55" name="Straight Connector 54"/>
          <p:cNvCxnSpPr>
            <a:stCxn id="34" idx="2"/>
            <a:endCxn id="54" idx="3"/>
          </p:cNvCxnSpPr>
          <p:nvPr/>
        </p:nvCxnSpPr>
        <p:spPr>
          <a:xfrm flipH="1">
            <a:off x="7308304" y="5733256"/>
            <a:ext cx="828092" cy="468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552" y="332656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b="1" dirty="0" err="1" smtClean="0">
                <a:solidFill>
                  <a:schemeClr val="accent1"/>
                </a:solidFill>
              </a:rPr>
              <a:t>User</a:t>
            </a:r>
            <a:r>
              <a:rPr lang="pt-PT" b="1" dirty="0" smtClean="0">
                <a:solidFill>
                  <a:schemeClr val="accent1"/>
                </a:solidFill>
              </a:rPr>
              <a:t> 1/2</a:t>
            </a:r>
            <a:endParaRPr lang="pt-PT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2012-11-16</a:t>
            </a: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Novo backoffice T2C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8EF2-7621-4366-964E-A0D8B99C40C8}" type="slidenum">
              <a:rPr lang="pt-PT" smtClean="0"/>
              <a:t>9</a:t>
            </a:fld>
            <a:endParaRPr lang="pt-P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User</a:t>
            </a:r>
            <a:r>
              <a:rPr lang="pt-PT" dirty="0" smtClean="0"/>
              <a:t> – Permissões de campanha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2339752" y="1484784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Campanha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184482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Camp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9752" y="2204864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Não há bela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07904" y="1484784"/>
            <a:ext cx="2088232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Perfil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1844824"/>
            <a:ext cx="20882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Visitante ____\/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07904" y="2204864"/>
            <a:ext cx="20882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Abrir/Fechar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nums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__\/</a:t>
            </a:r>
          </a:p>
        </p:txBody>
      </p:sp>
      <p:sp>
        <p:nvSpPr>
          <p:cNvPr id="45" name="Oval 44">
            <a:hlinkClick r:id="rId2" action="ppaction://hlinksldjump"/>
          </p:cNvPr>
          <p:cNvSpPr/>
          <p:nvPr/>
        </p:nvSpPr>
        <p:spPr>
          <a:xfrm>
            <a:off x="7452320" y="1124744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>
            <a:hlinkClick r:id="rId3" action="ppaction://hlinksldjump"/>
          </p:cNvPr>
          <p:cNvSpPr/>
          <p:nvPr/>
        </p:nvSpPr>
        <p:spPr>
          <a:xfrm>
            <a:off x="7452320" y="69269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</a:t>
            </a:r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15616" y="1484784"/>
            <a:ext cx="1224136" cy="36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5616" y="184482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TVGuia</a:t>
            </a:r>
            <a:endParaRPr lang="pt-PT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5616" y="220486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7584" y="908720"/>
            <a:ext cx="19442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maria@tvguia.com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332656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b="1" dirty="0" err="1" smtClean="0">
                <a:solidFill>
                  <a:schemeClr val="accent1"/>
                </a:solidFill>
              </a:rPr>
              <a:t>User</a:t>
            </a:r>
            <a:r>
              <a:rPr lang="pt-PT" b="1" dirty="0" smtClean="0">
                <a:solidFill>
                  <a:schemeClr val="accent1"/>
                </a:solidFill>
              </a:rPr>
              <a:t> 2/2</a:t>
            </a:r>
            <a:endParaRPr lang="pt-PT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ckup Template 2012-02">
  <a:themeElements>
    <a:clrScheme name="G.T.Informatica">
      <a:dk1>
        <a:sysClr val="windowText" lastClr="000000"/>
      </a:dk1>
      <a:lt1>
        <a:sysClr val="window" lastClr="FFFFFF"/>
      </a:lt1>
      <a:dk2>
        <a:srgbClr val="B5B2B5"/>
      </a:dk2>
      <a:lt2>
        <a:srgbClr val="EEECE1"/>
      </a:lt2>
      <a:accent1>
        <a:srgbClr val="6371AD"/>
      </a:accent1>
      <a:accent2>
        <a:srgbClr val="FFAE31"/>
      </a:accent2>
      <a:accent3>
        <a:srgbClr val="525252"/>
      </a:accent3>
      <a:accent4>
        <a:srgbClr val="B30000"/>
      </a:accent4>
      <a:accent5>
        <a:srgbClr val="B5B2B5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apas">
  <a:themeElements>
    <a:clrScheme name="G.T.Informatica">
      <a:dk1>
        <a:sysClr val="windowText" lastClr="000000"/>
      </a:dk1>
      <a:lt1>
        <a:sysClr val="window" lastClr="FFFFFF"/>
      </a:lt1>
      <a:dk2>
        <a:srgbClr val="B5B2B5"/>
      </a:dk2>
      <a:lt2>
        <a:srgbClr val="EEECE1"/>
      </a:lt2>
      <a:accent1>
        <a:srgbClr val="6371AD"/>
      </a:accent1>
      <a:accent2>
        <a:srgbClr val="FFAE31"/>
      </a:accent2>
      <a:accent3>
        <a:srgbClr val="525252"/>
      </a:accent3>
      <a:accent4>
        <a:srgbClr val="B30000"/>
      </a:accent4>
      <a:accent5>
        <a:srgbClr val="B5B2B5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Mockup Template 2012-02</Template>
  <TotalTime>205</TotalTime>
  <Words>491</Words>
  <Application>Microsoft Office PowerPoint</Application>
  <PresentationFormat>On-screen Show (4:3)</PresentationFormat>
  <Paragraphs>184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Mockup Template 2012-02</vt:lpstr>
      <vt:lpstr>Capas</vt:lpstr>
      <vt:lpstr>Novo Backoffice</vt:lpstr>
      <vt:lpstr>Contexto</vt:lpstr>
      <vt:lpstr>Accounts</vt:lpstr>
      <vt:lpstr>Números do Account</vt:lpstr>
      <vt:lpstr>Zoom Account</vt:lpstr>
      <vt:lpstr>Campanha “tipo Vote”</vt:lpstr>
      <vt:lpstr>Lista de Users</vt:lpstr>
      <vt:lpstr>Ficha de user</vt:lpstr>
      <vt:lpstr>User – Permissões de campanha</vt:lpstr>
      <vt:lpstr>Perfis de acesso</vt:lpstr>
      <vt:lpstr>PowerPoint Presentation</vt:lpstr>
    </vt:vector>
  </TitlesOfParts>
  <Company>G.T.Informática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À Empresa Abc</dc:title>
  <dc:creator>Andre Palhinha</dc:creator>
  <cp:lastModifiedBy>Andre Palhinha</cp:lastModifiedBy>
  <cp:revision>48</cp:revision>
  <cp:lastPrinted>2012-08-09T03:18:59Z</cp:lastPrinted>
  <dcterms:created xsi:type="dcterms:W3CDTF">2013-02-25T18:44:15Z</dcterms:created>
  <dcterms:modified xsi:type="dcterms:W3CDTF">2013-02-26T11:26:03Z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 Template">
    <vt:lpwstr>2012-11-26</vt:lpwstr>
  </property>
</Properties>
</file>