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8"/>
  </p:sldMasterIdLst>
  <p:notesMasterIdLst>
    <p:notesMasterId r:id="rId21"/>
  </p:notesMasterIdLst>
  <p:handoutMasterIdLst>
    <p:handoutMasterId r:id="rId22"/>
  </p:handoutMasterIdLst>
  <p:sldIdLst>
    <p:sldId id="327" r:id="rId9"/>
    <p:sldId id="482" r:id="rId10"/>
    <p:sldId id="497" r:id="rId11"/>
    <p:sldId id="483" r:id="rId12"/>
    <p:sldId id="490" r:id="rId13"/>
    <p:sldId id="491" r:id="rId14"/>
    <p:sldId id="492" r:id="rId15"/>
    <p:sldId id="499" r:id="rId16"/>
    <p:sldId id="500" r:id="rId17"/>
    <p:sldId id="485" r:id="rId18"/>
    <p:sldId id="487" r:id="rId19"/>
    <p:sldId id="488" r:id="rId20"/>
  </p:sldIdLst>
  <p:sldSz cx="9144000" cy="5143500" type="screen16x9"/>
  <p:notesSz cx="7099300" cy="10234613"/>
  <p:custDataLst>
    <p:custData r:id="rId4"/>
    <p:custData r:id="rId6"/>
    <p:custData r:id="rId5"/>
    <p:custData r:id="rId3"/>
    <p:custData r:id="rId2"/>
    <p:custData r:id="rId7"/>
    <p:custData r:id="rId1"/>
  </p:custDataLst>
  <p:defaultText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117" userDrawn="1">
          <p15:clr>
            <a:srgbClr val="A4A3A4"/>
          </p15:clr>
        </p15:guide>
        <p15:guide id="11" pos="2880" userDrawn="1">
          <p15:clr>
            <a:srgbClr val="A4A3A4"/>
          </p15:clr>
        </p15:guide>
        <p15:guide id="14" pos="385" userDrawn="1">
          <p15:clr>
            <a:srgbClr val="A4A3A4"/>
          </p15:clr>
        </p15:guide>
        <p15:guide id="15" pos="113">
          <p15:clr>
            <a:srgbClr val="A4A3A4"/>
          </p15:clr>
        </p15:guide>
        <p15:guide id="16" pos="748" userDrawn="1">
          <p15:clr>
            <a:srgbClr val="A4A3A4"/>
          </p15:clr>
        </p15:guide>
        <p15:guide id="17" orient="horz" pos="1665" userDrawn="1">
          <p15:clr>
            <a:srgbClr val="A4A3A4"/>
          </p15:clr>
        </p15:guide>
        <p15:guide id="18" orient="horz" pos="221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8E"/>
    <a:srgbClr val="6492C8"/>
    <a:srgbClr val="000000"/>
    <a:srgbClr val="C193E9"/>
    <a:srgbClr val="F2F2F2"/>
    <a:srgbClr val="456A90"/>
    <a:srgbClr val="DBE6D7"/>
    <a:srgbClr val="83B9B8"/>
    <a:srgbClr val="ECECEC"/>
    <a:srgbClr val="665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6" autoAdjust="0"/>
    <p:restoredTop sz="96598" autoAdjust="0"/>
  </p:normalViewPr>
  <p:slideViewPr>
    <p:cSldViewPr showGuides="1">
      <p:cViewPr varScale="1">
        <p:scale>
          <a:sx n="109" d="100"/>
          <a:sy n="109" d="100"/>
        </p:scale>
        <p:origin x="514" y="82"/>
      </p:cViewPr>
      <p:guideLst>
        <p:guide orient="horz" pos="3117"/>
        <p:guide pos="2880"/>
        <p:guide pos="385"/>
        <p:guide pos="113"/>
        <p:guide pos="748"/>
        <p:guide orient="horz" pos="1665"/>
        <p:guide orient="horz" pos="2210"/>
      </p:guideLst>
    </p:cSldViewPr>
  </p:slideViewPr>
  <p:outlineViewPr>
    <p:cViewPr>
      <p:scale>
        <a:sx n="33" d="100"/>
        <a:sy n="33" d="100"/>
      </p:scale>
      <p:origin x="0" y="-23736"/>
    </p:cViewPr>
  </p:outlineViewPr>
  <p:notesTextViewPr>
    <p:cViewPr>
      <p:scale>
        <a:sx n="1" d="1"/>
        <a:sy n="1" d="1"/>
      </p:scale>
      <p:origin x="0" y="0"/>
    </p:cViewPr>
  </p:notesTextViewPr>
  <p:sorterViewPr>
    <p:cViewPr>
      <p:scale>
        <a:sx n="72" d="100"/>
        <a:sy n="72" d="100"/>
      </p:scale>
      <p:origin x="0" y="-1968"/>
    </p:cViewPr>
  </p:sorterViewPr>
  <p:notesViewPr>
    <p:cSldViewPr showGuides="1">
      <p:cViewPr varScale="1">
        <p:scale>
          <a:sx n="56" d="100"/>
          <a:sy n="56" d="100"/>
        </p:scale>
        <p:origin x="2220" y="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sz="quarter" idx="1"/>
          </p:nvPr>
        </p:nvSpPr>
        <p:spPr>
          <a:xfrm>
            <a:off x="4022938" y="0"/>
            <a:ext cx="3076363" cy="511731"/>
          </a:xfrm>
          <a:prstGeom prst="rect">
            <a:avLst/>
          </a:prstGeom>
        </p:spPr>
        <p:txBody>
          <a:bodyPr vert="horz" lIns="94901" tIns="47451" rIns="94901" bIns="47451" rtlCol="0"/>
          <a:lstStyle>
            <a:lvl1pPr algn="r">
              <a:defRPr sz="1200"/>
            </a:lvl1pPr>
          </a:lstStyle>
          <a:p>
            <a:fld id="{AA48851D-549D-4785-8040-D1740898315D}" type="datetime1">
              <a:rPr lang="de-CH" smtClean="0"/>
              <a:pPr/>
              <a:t>07.07.2022</a:t>
            </a:fld>
            <a:endParaRPr lang="fr-FR" dirty="0"/>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5" name="Foliennummernplatzhalter 4"/>
          <p:cNvSpPr>
            <a:spLocks noGrp="1"/>
          </p:cNvSpPr>
          <p:nvPr>
            <p:ph type="sldNum" sz="quarter" idx="3"/>
          </p:nvPr>
        </p:nvSpPr>
        <p:spPr>
          <a:xfrm>
            <a:off x="4021296" y="9721106"/>
            <a:ext cx="3076363" cy="511731"/>
          </a:xfrm>
          <a:prstGeom prst="rect">
            <a:avLst/>
          </a:prstGeom>
        </p:spPr>
        <p:txBody>
          <a:bodyPr vert="horz" lIns="94901" tIns="47451" rIns="94901" bIns="47451" rtlCol="0" anchor="b"/>
          <a:lstStyle>
            <a:lvl1pPr algn="r">
              <a:defRPr sz="1200"/>
            </a:lvl1pPr>
          </a:lstStyle>
          <a:p>
            <a:fld id="{13A0D4A6-8139-42B7-BC6D-3591E8363667}" type="slidenum">
              <a:rPr lang="fr-FR" smtClean="0"/>
              <a:pPr/>
              <a:t>‹Nr.›</a:t>
            </a:fld>
            <a:endParaRPr lang="fr-FR" dirty="0"/>
          </a:p>
        </p:txBody>
      </p:sp>
    </p:spTree>
    <p:extLst>
      <p:ext uri="{BB962C8B-B14F-4D97-AF65-F5344CB8AC3E}">
        <p14:creationId xmlns:p14="http://schemas.microsoft.com/office/powerpoint/2010/main" val="390595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idx="1"/>
          </p:nvPr>
        </p:nvSpPr>
        <p:spPr>
          <a:xfrm>
            <a:off x="4021296" y="0"/>
            <a:ext cx="3076363" cy="511731"/>
          </a:xfrm>
          <a:prstGeom prst="rect">
            <a:avLst/>
          </a:prstGeom>
        </p:spPr>
        <p:txBody>
          <a:bodyPr vert="horz" lIns="94901" tIns="47451" rIns="94901" bIns="47451" rtlCol="0"/>
          <a:lstStyle>
            <a:lvl1pPr algn="r">
              <a:defRPr sz="1200"/>
            </a:lvl1pPr>
          </a:lstStyle>
          <a:p>
            <a:fld id="{1C03A998-303B-4F86-9947-A49AF14B2D3A}" type="datetimeFigureOut">
              <a:rPr lang="fr-FR" smtClean="0"/>
              <a:pPr/>
              <a:t>07/07/2022</a:t>
            </a:fld>
            <a:endParaRPr lang="fr-FR"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901" tIns="47451" rIns="94901" bIns="47451" rtlCol="0" anchor="ctr"/>
          <a:lstStyle/>
          <a:p>
            <a:endParaRPr lang="fr-FR"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4901" tIns="47451" rIns="94901" bIns="47451" rtlCol="0"/>
          <a:lstStyle/>
          <a:p>
            <a:pPr lvl="0"/>
            <a:r>
              <a:rPr lang="de-DE"/>
              <a:t>Edit Textmaster Format</a:t>
            </a:r>
          </a:p>
          <a:p>
            <a:pPr lvl="1"/>
            <a:r>
              <a:rPr lang="de-DE"/>
              <a:t>Second level</a:t>
            </a:r>
          </a:p>
          <a:p>
            <a:pPr lvl="2"/>
            <a:r>
              <a:rPr lang="de-DE"/>
              <a:t>Third level</a:t>
            </a:r>
          </a:p>
          <a:p>
            <a:pPr lvl="3"/>
            <a:r>
              <a:rPr lang="de-DE"/>
              <a:t>Fourth level</a:t>
            </a:r>
          </a:p>
          <a:p>
            <a:pPr lvl="4"/>
            <a:r>
              <a:rPr lang="de-DE"/>
              <a:t>Fifth level</a:t>
            </a:r>
            <a:endParaRPr lang="fr-FR"/>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7" name="Foliennummernplatzhalter 6"/>
          <p:cNvSpPr>
            <a:spLocks noGrp="1"/>
          </p:cNvSpPr>
          <p:nvPr>
            <p:ph type="sldNum" sz="quarter" idx="5"/>
          </p:nvPr>
        </p:nvSpPr>
        <p:spPr>
          <a:xfrm>
            <a:off x="4021296" y="9721106"/>
            <a:ext cx="3076363" cy="511731"/>
          </a:xfrm>
          <a:prstGeom prst="rect">
            <a:avLst/>
          </a:prstGeom>
        </p:spPr>
        <p:txBody>
          <a:bodyPr vert="horz" lIns="94901" tIns="47451" rIns="94901" bIns="47451" rtlCol="0" anchor="b"/>
          <a:lstStyle>
            <a:lvl1pPr algn="r">
              <a:defRPr sz="1200"/>
            </a:lvl1pPr>
          </a:lstStyle>
          <a:p>
            <a:fld id="{4E9274FF-26F8-4AE0-B748-E0D66FCDF779}" type="slidenum">
              <a:rPr lang="fr-FR" smtClean="0"/>
              <a:pPr/>
              <a:t>‹Nr.›</a:t>
            </a:fld>
            <a:endParaRPr lang="fr-FR" dirty="0"/>
          </a:p>
        </p:txBody>
      </p:sp>
    </p:spTree>
    <p:extLst>
      <p:ext uri="{BB962C8B-B14F-4D97-AF65-F5344CB8AC3E}">
        <p14:creationId xmlns:p14="http://schemas.microsoft.com/office/powerpoint/2010/main" val="3903543952"/>
      </p:ext>
    </p:extLst>
  </p:cSld>
  <p:clrMap bg1="lt1" tx1="dk1" bg2="lt2" tx2="dk2" accent1="accent1" accent2="accent2" accent3="accent3" accent4="accent4" accent5="accent5" accent6="accent6" hlink="hlink" folHlink="folHlink"/>
  <p:notesStyle>
    <a:lvl1pPr marL="0" algn="l" defTabSz="778993" rtl="0" eaLnBrk="1" latinLnBrk="0" hangingPunct="1">
      <a:defRPr sz="1000" kern="1200">
        <a:solidFill>
          <a:schemeClr val="tx1"/>
        </a:solidFill>
        <a:latin typeface="+mn-lt"/>
        <a:ea typeface="+mn-ea"/>
        <a:cs typeface="+mn-cs"/>
      </a:defRPr>
    </a:lvl1pPr>
    <a:lvl2pPr marL="389496" algn="l" defTabSz="778993" rtl="0" eaLnBrk="1" latinLnBrk="0" hangingPunct="1">
      <a:defRPr sz="1000" kern="1200">
        <a:solidFill>
          <a:schemeClr val="tx1"/>
        </a:solidFill>
        <a:latin typeface="+mn-lt"/>
        <a:ea typeface="+mn-ea"/>
        <a:cs typeface="+mn-cs"/>
      </a:defRPr>
    </a:lvl2pPr>
    <a:lvl3pPr marL="778993" algn="l" defTabSz="778993" rtl="0" eaLnBrk="1" latinLnBrk="0" hangingPunct="1">
      <a:defRPr sz="1000" kern="1200">
        <a:solidFill>
          <a:schemeClr val="tx1"/>
        </a:solidFill>
        <a:latin typeface="+mn-lt"/>
        <a:ea typeface="+mn-ea"/>
        <a:cs typeface="+mn-cs"/>
      </a:defRPr>
    </a:lvl3pPr>
    <a:lvl4pPr marL="1168488" algn="l" defTabSz="778993" rtl="0" eaLnBrk="1" latinLnBrk="0" hangingPunct="1">
      <a:defRPr sz="1000" kern="1200">
        <a:solidFill>
          <a:schemeClr val="tx1"/>
        </a:solidFill>
        <a:latin typeface="+mn-lt"/>
        <a:ea typeface="+mn-ea"/>
        <a:cs typeface="+mn-cs"/>
      </a:defRPr>
    </a:lvl4pPr>
    <a:lvl5pPr marL="1557986" algn="l" defTabSz="778993" rtl="0" eaLnBrk="1" latinLnBrk="0" hangingPunct="1">
      <a:defRPr sz="1000" kern="1200">
        <a:solidFill>
          <a:schemeClr val="tx1"/>
        </a:solidFill>
        <a:latin typeface="+mn-lt"/>
        <a:ea typeface="+mn-ea"/>
        <a:cs typeface="+mn-cs"/>
      </a:defRPr>
    </a:lvl5pPr>
    <a:lvl6pPr marL="1947481" algn="l" defTabSz="778993" rtl="0" eaLnBrk="1" latinLnBrk="0" hangingPunct="1">
      <a:defRPr sz="1000" kern="1200">
        <a:solidFill>
          <a:schemeClr val="tx1"/>
        </a:solidFill>
        <a:latin typeface="+mn-lt"/>
        <a:ea typeface="+mn-ea"/>
        <a:cs typeface="+mn-cs"/>
      </a:defRPr>
    </a:lvl6pPr>
    <a:lvl7pPr marL="2336979" algn="l" defTabSz="778993" rtl="0" eaLnBrk="1" latinLnBrk="0" hangingPunct="1">
      <a:defRPr sz="1000" kern="1200">
        <a:solidFill>
          <a:schemeClr val="tx1"/>
        </a:solidFill>
        <a:latin typeface="+mn-lt"/>
        <a:ea typeface="+mn-ea"/>
        <a:cs typeface="+mn-cs"/>
      </a:defRPr>
    </a:lvl7pPr>
    <a:lvl8pPr marL="2726475" algn="l" defTabSz="778993" rtl="0" eaLnBrk="1" latinLnBrk="0" hangingPunct="1">
      <a:defRPr sz="1000" kern="1200">
        <a:solidFill>
          <a:schemeClr val="tx1"/>
        </a:solidFill>
        <a:latin typeface="+mn-lt"/>
        <a:ea typeface="+mn-ea"/>
        <a:cs typeface="+mn-cs"/>
      </a:defRPr>
    </a:lvl8pPr>
    <a:lvl9pPr marL="3115973" algn="l" defTabSz="7789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2</a:t>
            </a:fld>
            <a:endParaRPr lang="fr-FR" dirty="0"/>
          </a:p>
        </p:txBody>
      </p:sp>
    </p:spTree>
    <p:extLst>
      <p:ext uri="{BB962C8B-B14F-4D97-AF65-F5344CB8AC3E}">
        <p14:creationId xmlns:p14="http://schemas.microsoft.com/office/powerpoint/2010/main" val="24882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11</a:t>
            </a:fld>
            <a:endParaRPr lang="fr-FR" dirty="0"/>
          </a:p>
        </p:txBody>
      </p:sp>
    </p:spTree>
    <p:extLst>
      <p:ext uri="{BB962C8B-B14F-4D97-AF65-F5344CB8AC3E}">
        <p14:creationId xmlns:p14="http://schemas.microsoft.com/office/powerpoint/2010/main" val="421814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12</a:t>
            </a:fld>
            <a:endParaRPr lang="fr-FR" dirty="0"/>
          </a:p>
        </p:txBody>
      </p:sp>
    </p:spTree>
    <p:extLst>
      <p:ext uri="{BB962C8B-B14F-4D97-AF65-F5344CB8AC3E}">
        <p14:creationId xmlns:p14="http://schemas.microsoft.com/office/powerpoint/2010/main" val="14420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3</a:t>
            </a:fld>
            <a:endParaRPr lang="fr-FR" dirty="0"/>
          </a:p>
        </p:txBody>
      </p:sp>
    </p:spTree>
    <p:extLst>
      <p:ext uri="{BB962C8B-B14F-4D97-AF65-F5344CB8AC3E}">
        <p14:creationId xmlns:p14="http://schemas.microsoft.com/office/powerpoint/2010/main" val="20025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4</a:t>
            </a:fld>
            <a:endParaRPr lang="fr-FR" dirty="0"/>
          </a:p>
        </p:txBody>
      </p:sp>
    </p:spTree>
    <p:extLst>
      <p:ext uri="{BB962C8B-B14F-4D97-AF65-F5344CB8AC3E}">
        <p14:creationId xmlns:p14="http://schemas.microsoft.com/office/powerpoint/2010/main" val="42635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5</a:t>
            </a:fld>
            <a:endParaRPr lang="fr-FR" dirty="0"/>
          </a:p>
        </p:txBody>
      </p:sp>
    </p:spTree>
    <p:extLst>
      <p:ext uri="{BB962C8B-B14F-4D97-AF65-F5344CB8AC3E}">
        <p14:creationId xmlns:p14="http://schemas.microsoft.com/office/powerpoint/2010/main" val="112134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6</a:t>
            </a:fld>
            <a:endParaRPr lang="fr-FR" dirty="0"/>
          </a:p>
        </p:txBody>
      </p:sp>
    </p:spTree>
    <p:extLst>
      <p:ext uri="{BB962C8B-B14F-4D97-AF65-F5344CB8AC3E}">
        <p14:creationId xmlns:p14="http://schemas.microsoft.com/office/powerpoint/2010/main" val="85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7</a:t>
            </a:fld>
            <a:endParaRPr lang="fr-FR" dirty="0"/>
          </a:p>
        </p:txBody>
      </p:sp>
    </p:spTree>
    <p:extLst>
      <p:ext uri="{BB962C8B-B14F-4D97-AF65-F5344CB8AC3E}">
        <p14:creationId xmlns:p14="http://schemas.microsoft.com/office/powerpoint/2010/main" val="40103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8</a:t>
            </a:fld>
            <a:endParaRPr lang="fr-FR" dirty="0"/>
          </a:p>
        </p:txBody>
      </p:sp>
    </p:spTree>
    <p:extLst>
      <p:ext uri="{BB962C8B-B14F-4D97-AF65-F5344CB8AC3E}">
        <p14:creationId xmlns:p14="http://schemas.microsoft.com/office/powerpoint/2010/main" val="392367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9</a:t>
            </a:fld>
            <a:endParaRPr lang="fr-FR" dirty="0"/>
          </a:p>
        </p:txBody>
      </p:sp>
    </p:spTree>
    <p:extLst>
      <p:ext uri="{BB962C8B-B14F-4D97-AF65-F5344CB8AC3E}">
        <p14:creationId xmlns:p14="http://schemas.microsoft.com/office/powerpoint/2010/main" val="26084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10</a:t>
            </a:fld>
            <a:endParaRPr lang="fr-FR" dirty="0"/>
          </a:p>
        </p:txBody>
      </p:sp>
    </p:spTree>
    <p:extLst>
      <p:ext uri="{BB962C8B-B14F-4D97-AF65-F5344CB8AC3E}">
        <p14:creationId xmlns:p14="http://schemas.microsoft.com/office/powerpoint/2010/main" val="242317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_blau Verlauf">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13" name="Bildplatzhalter 3"/>
          <p:cNvSpPr>
            <a:spLocks noGrp="1"/>
          </p:cNvSpPr>
          <p:nvPr>
            <p:ph type="pic" sz="quarter" idx="15" hasCustomPrompt="1"/>
          </p:nvPr>
        </p:nvSpPr>
        <p:spPr>
          <a:xfrm>
            <a:off x="925685" y="2093395"/>
            <a:ext cx="7616833" cy="2106234"/>
          </a:xfrm>
          <a:prstGeom prst="rect">
            <a:avLst/>
          </a:prstGeom>
        </p:spPr>
        <p:txBody>
          <a:bodyPr/>
          <a:lstStyle>
            <a:lvl1pPr marL="0" indent="0">
              <a:buNone/>
              <a:defRPr>
                <a:solidFill>
                  <a:schemeClr val="bg1"/>
                </a:solidFill>
              </a:defRPr>
            </a:lvl1pPr>
          </a:lstStyle>
          <a:p>
            <a:r>
              <a:rPr lang="de-CH" dirty="0"/>
              <a:t>Illustration/Bild</a:t>
            </a:r>
          </a:p>
        </p:txBody>
      </p:sp>
      <p:sp>
        <p:nvSpPr>
          <p:cNvPr id="8" name="Textplatzhalter 7"/>
          <p:cNvSpPr>
            <a:spLocks noGrp="1"/>
          </p:cNvSpPr>
          <p:nvPr>
            <p:ph type="body" sz="quarter" idx="11" hasCustomPrompt="1"/>
          </p:nvPr>
        </p:nvSpPr>
        <p:spPr>
          <a:xfrm flipH="1">
            <a:off x="839788" y="4654550"/>
            <a:ext cx="7616834" cy="25400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60421"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7" name="Titelplatzhalter 1"/>
          <p:cNvSpPr>
            <a:spLocks noGrp="1"/>
          </p:cNvSpPr>
          <p:nvPr>
            <p:ph type="title"/>
          </p:nvPr>
        </p:nvSpPr>
        <p:spPr>
          <a:xfrm>
            <a:off x="940247" y="1004286"/>
            <a:ext cx="7840540"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4151" y="180975"/>
            <a:ext cx="2307123" cy="882667"/>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7602" y="2210347"/>
            <a:ext cx="4434198" cy="1907668"/>
          </a:xfrm>
          <a:prstGeom prst="rect">
            <a:avLst/>
          </a:prstGeom>
        </p:spPr>
      </p:pic>
    </p:spTree>
    <p:extLst>
      <p:ext uri="{BB962C8B-B14F-4D97-AF65-F5344CB8AC3E}">
        <p14:creationId xmlns:p14="http://schemas.microsoft.com/office/powerpoint/2010/main" val="963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amp; Tex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3">
            <a:extLst>
              <a:ext uri="{FF2B5EF4-FFF2-40B4-BE49-F238E27FC236}">
                <a16:creationId xmlns:a16="http://schemas.microsoft.com/office/drawing/2014/main" id="{D07E2B17-5862-4082-96B7-9A899ACD714D}"/>
              </a:ext>
            </a:extLst>
          </p:cNvPr>
          <p:cNvSpPr>
            <a:spLocks noGrp="1"/>
          </p:cNvSpPr>
          <p:nvPr>
            <p:ph type="pic" sz="quarter" idx="14"/>
          </p:nvPr>
        </p:nvSpPr>
        <p:spPr>
          <a:xfrm>
            <a:off x="365125" y="1312862"/>
            <a:ext cx="4134867" cy="1546225"/>
          </a:xfrm>
        </p:spPr>
        <p:txBody>
          <a:bodyPr/>
          <a:lstStyle>
            <a:lvl1pPr marL="0" indent="0" algn="ctr">
              <a:buNone/>
              <a:defRPr/>
            </a:lvl1pPr>
          </a:lstStyle>
          <a:p>
            <a:r>
              <a:rPr lang="en-US"/>
              <a:t>Click icon to add picture</a:t>
            </a:r>
            <a:endParaRPr lang="en-GB"/>
          </a:p>
        </p:txBody>
      </p:sp>
      <p:sp>
        <p:nvSpPr>
          <p:cNvPr id="14" name="Picture Placeholder 3">
            <a:extLst>
              <a:ext uri="{FF2B5EF4-FFF2-40B4-BE49-F238E27FC236}">
                <a16:creationId xmlns:a16="http://schemas.microsoft.com/office/drawing/2014/main" id="{4869CF37-840D-4760-9C12-8A42147A71D7}"/>
              </a:ext>
            </a:extLst>
          </p:cNvPr>
          <p:cNvSpPr>
            <a:spLocks noGrp="1"/>
          </p:cNvSpPr>
          <p:nvPr>
            <p:ph type="pic" sz="quarter" idx="15"/>
          </p:nvPr>
        </p:nvSpPr>
        <p:spPr>
          <a:xfrm>
            <a:off x="4716016" y="1312862"/>
            <a:ext cx="4134867"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04670295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Text mit Platzhalter Bild">
    <p:spTree>
      <p:nvGrpSpPr>
        <p:cNvPr id="1" name=""/>
        <p:cNvGrpSpPr/>
        <p:nvPr/>
      </p:nvGrpSpPr>
      <p:grpSpPr>
        <a:xfrm>
          <a:off x="0" y="0"/>
          <a:ext cx="0" cy="0"/>
          <a:chOff x="0" y="0"/>
          <a:chExt cx="0" cy="0"/>
        </a:xfrm>
      </p:grpSpPr>
      <p:sp>
        <p:nvSpPr>
          <p:cNvPr id="10" name="Bildplatzhalter 2"/>
          <p:cNvSpPr>
            <a:spLocks noGrp="1"/>
          </p:cNvSpPr>
          <p:nvPr>
            <p:ph type="pic" sz="quarter" idx="11" hasCustomPrompt="1"/>
          </p:nvPr>
        </p:nvSpPr>
        <p:spPr>
          <a:xfrm>
            <a:off x="6818714" y="2952249"/>
            <a:ext cx="2161750" cy="1676146"/>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1" name="Bildplatzhalter 2"/>
          <p:cNvSpPr>
            <a:spLocks noGrp="1"/>
          </p:cNvSpPr>
          <p:nvPr>
            <p:ph type="pic" sz="quarter" idx="12" hasCustomPrompt="1"/>
          </p:nvPr>
        </p:nvSpPr>
        <p:spPr>
          <a:xfrm>
            <a:off x="6818714" y="1255712"/>
            <a:ext cx="2161750" cy="1562445"/>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4"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7" name="Rechteck 12"/>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8"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19" name="Textplatzhalter 13"/>
          <p:cNvSpPr>
            <a:spLocks noGrp="1"/>
          </p:cNvSpPr>
          <p:nvPr>
            <p:ph type="body" sz="quarter" idx="10"/>
          </p:nvPr>
        </p:nvSpPr>
        <p:spPr>
          <a:xfrm>
            <a:off x="357197" y="1257933"/>
            <a:ext cx="8606867" cy="3201525"/>
          </a:xfrm>
          <a:prstGeom prst="rect">
            <a:avLst/>
          </a:prstGeom>
        </p:spPr>
        <p:txBody>
          <a:bodyPr/>
          <a:lstStyle>
            <a:lvl1pPr marL="277813" indent="-277813">
              <a:lnSpc>
                <a:spcPct val="120000"/>
              </a:lnSpc>
              <a:spcBef>
                <a:spcPts val="0"/>
              </a:spcBef>
              <a:defRPr sz="1600"/>
            </a:lvl1pPr>
            <a:lvl2pPr marL="562628" indent="-283178">
              <a:lnSpc>
                <a:spcPct val="120000"/>
              </a:lnSpc>
              <a:spcBef>
                <a:spcPts val="0"/>
              </a:spcBef>
              <a:defRPr sz="1400"/>
            </a:lvl2pPr>
            <a:lvl3pPr marL="840838" indent="-278209">
              <a:lnSpc>
                <a:spcPct val="120000"/>
              </a:lnSpc>
              <a:spcBef>
                <a:spcPts val="0"/>
              </a:spcBef>
              <a:defRPr sz="1400"/>
            </a:lvl3pPr>
            <a:lvl4pPr marL="1121529" indent="-280693">
              <a:lnSpc>
                <a:spcPct val="120000"/>
              </a:lnSpc>
              <a:spcBef>
                <a:spcPts val="0"/>
              </a:spcBef>
              <a:buFont typeface="Symbol" pitchFamily="18" charset="2"/>
              <a:buChar char="-"/>
              <a:defRPr sz="1400"/>
            </a:lvl4pPr>
            <a:lvl5pPr marL="1398497" indent="-276968">
              <a:lnSpc>
                <a:spcPct val="120000"/>
              </a:lnSpc>
              <a:spcBef>
                <a:spcPts val="0"/>
              </a:spcBef>
              <a:buFont typeface="Symbol" pitchFamily="18"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23"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4"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5"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13755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2577214858"/>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nnseite">
    <p:spTree>
      <p:nvGrpSpPr>
        <p:cNvPr id="1" name=""/>
        <p:cNvGrpSpPr/>
        <p:nvPr/>
      </p:nvGrpSpPr>
      <p:grpSpPr>
        <a:xfrm>
          <a:off x="0" y="0"/>
          <a:ext cx="0" cy="0"/>
          <a:chOff x="0" y="0"/>
          <a:chExt cx="0" cy="0"/>
        </a:xfrm>
      </p:grpSpPr>
      <p:sp>
        <p:nvSpPr>
          <p:cNvPr id="7" name="Rechteck 12">
            <a:extLst>
              <a:ext uri="{FF2B5EF4-FFF2-40B4-BE49-F238E27FC236}">
                <a16:creationId xmlns:a16="http://schemas.microsoft.com/office/drawing/2014/main" id="{4A893E88-2E06-4BD1-8A99-E6CED8937C40}"/>
              </a:ext>
            </a:extLst>
          </p:cNvPr>
          <p:cNvSpPr>
            <a:spLocks noChangeArrowheads="1"/>
          </p:cNvSpPr>
          <p:nvPr userDrawn="1"/>
        </p:nvSpPr>
        <p:spPr bwMode="hidden">
          <a:xfrm>
            <a:off x="0" y="0"/>
            <a:ext cx="9144000" cy="51435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pPr algn="r"/>
            <a:fld id="{05F9AC53-F790-4868-97E7-45E3866EE614}" type="slidenum">
              <a:rPr lang="gsw-CH" smtClean="0"/>
              <a:pPr algn="r"/>
              <a:t>‹Nr.›</a:t>
            </a:fld>
            <a:r>
              <a:rPr lang="gsw-CH"/>
              <a:t> </a:t>
            </a:r>
            <a:endParaRPr lang="gsw-CH" dirty="0"/>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bg1"/>
                </a:solidFill>
              </a:defRPr>
            </a:lvl1pPr>
          </a:lstStyle>
          <a:p>
            <a:r>
              <a:rPr lang="de-CH"/>
              <a:t>Freies Feld für Dokumentbezeichnung</a:t>
            </a:r>
            <a:endParaRPr lang="de-CH" dirty="0"/>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0894DB25-7A50-4FEC-9FA3-CF76C9291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434" y="4737823"/>
            <a:ext cx="1439214" cy="282198"/>
          </a:xfrm>
          <a:prstGeom prst="rect">
            <a:avLst/>
          </a:prstGeom>
        </p:spPr>
      </p:pic>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spTree>
    <p:extLst>
      <p:ext uri="{BB962C8B-B14F-4D97-AF65-F5344CB8AC3E}">
        <p14:creationId xmlns:p14="http://schemas.microsoft.com/office/powerpoint/2010/main" val="83643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rennseite Weiss">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solidFill>
                  <a:schemeClr val="tx1"/>
                </a:solidFill>
              </a:defRPr>
            </a:lvl1pPr>
          </a:lstStyle>
          <a:p>
            <a:r>
              <a:rPr lang="en-US" dirty="0"/>
              <a:t>Click to edit Master title style</a:t>
            </a:r>
            <a:endParaRPr lang="fr-FR" dirty="0"/>
          </a:p>
        </p:txBody>
      </p:sp>
    </p:spTree>
    <p:extLst>
      <p:ext uri="{BB962C8B-B14F-4D97-AF65-F5344CB8AC3E}">
        <p14:creationId xmlns:p14="http://schemas.microsoft.com/office/powerpoint/2010/main" val="337355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e Seite">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Tree>
    <p:extLst>
      <p:ext uri="{BB962C8B-B14F-4D97-AF65-F5344CB8AC3E}">
        <p14:creationId xmlns:p14="http://schemas.microsoft.com/office/powerpoint/2010/main" val="408416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 invers">
    <p:bg bwMode="auto">
      <p:bgRef idx="1001">
        <a:schemeClr val="bg1"/>
      </p:bgRef>
    </p:bg>
    <p:spTree>
      <p:nvGrpSpPr>
        <p:cNvPr id="1" name=""/>
        <p:cNvGrpSpPr/>
        <p:nvPr/>
      </p:nvGrpSpPr>
      <p:grpSpPr>
        <a:xfrm>
          <a:off x="0" y="0"/>
          <a:ext cx="0" cy="0"/>
          <a:chOff x="0" y="0"/>
          <a:chExt cx="0" cy="0"/>
        </a:xfrm>
      </p:grpSpPr>
      <p:pic>
        <p:nvPicPr>
          <p:cNvPr id="1030" name="Picture 6" descr="Related im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66" b="16667"/>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Bildplatzhalter 3"/>
          <p:cNvSpPr>
            <a:spLocks noGrp="1"/>
          </p:cNvSpPr>
          <p:nvPr>
            <p:ph type="pic" sz="quarter" idx="12" hasCustomPrompt="1"/>
          </p:nvPr>
        </p:nvSpPr>
        <p:spPr>
          <a:xfrm>
            <a:off x="925685" y="2093395"/>
            <a:ext cx="7616833" cy="2106234"/>
          </a:xfrm>
          <a:prstGeom prst="rect">
            <a:avLst/>
          </a:prstGeom>
        </p:spPr>
        <p:txBody>
          <a:bodyPr/>
          <a:lstStyle>
            <a:lvl1pPr marL="0" indent="0">
              <a:buNone/>
              <a:defRPr>
                <a:solidFill>
                  <a:srgbClr val="0064A6"/>
                </a:solidFill>
              </a:defRPr>
            </a:lvl1pPr>
          </a:lstStyle>
          <a:p>
            <a:r>
              <a:rPr lang="de-CH" dirty="0"/>
              <a:t>Illustration/Bild</a:t>
            </a:r>
          </a:p>
        </p:txBody>
      </p:sp>
      <p:sp>
        <p:nvSpPr>
          <p:cNvPr id="8" name="Textplatzhalter 7"/>
          <p:cNvSpPr>
            <a:spLocks noGrp="1"/>
          </p:cNvSpPr>
          <p:nvPr>
            <p:ph type="body" sz="quarter" idx="11" hasCustomPrompt="1"/>
          </p:nvPr>
        </p:nvSpPr>
        <p:spPr>
          <a:xfrm flipH="1">
            <a:off x="833438" y="4654550"/>
            <a:ext cx="7616834" cy="24431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52488"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5" name="Bildplatzhalter 4" hidden="1"/>
          <p:cNvSpPr>
            <a:spLocks noGrp="1"/>
          </p:cNvSpPr>
          <p:nvPr>
            <p:ph type="pic" sz="quarter" idx="15"/>
          </p:nvPr>
        </p:nvSpPr>
        <p:spPr>
          <a:xfrm>
            <a:off x="2302290" y="2447023"/>
            <a:ext cx="4498696" cy="1542078"/>
          </a:xfrm>
          <a:prstGeom prst="rect">
            <a:avLst/>
          </a:prstGeom>
        </p:spPr>
        <p:txBody>
          <a:bodyPr/>
          <a:lstStyle/>
          <a:p>
            <a:r>
              <a:rPr lang="en-US"/>
              <a:t>Click icon to add picture</a:t>
            </a:r>
            <a:endParaRPr lang="de-CH" dirty="0"/>
          </a:p>
        </p:txBody>
      </p:sp>
      <p:sp>
        <p:nvSpPr>
          <p:cNvPr id="11" name="Titelplatzhalter 1"/>
          <p:cNvSpPr>
            <a:spLocks noGrp="1"/>
          </p:cNvSpPr>
          <p:nvPr>
            <p:ph type="title"/>
          </p:nvPr>
        </p:nvSpPr>
        <p:spPr>
          <a:xfrm>
            <a:off x="928778" y="1001657"/>
            <a:ext cx="7733576" cy="713343"/>
          </a:xfrm>
          <a:prstGeom prst="rect">
            <a:avLst/>
          </a:prstGeom>
          <a:noFill/>
          <a:ln>
            <a:noFill/>
          </a:ln>
        </p:spPr>
        <p:txBody>
          <a:bodyPr vert="horz" lIns="0" tIns="0" rIns="0" bIns="0" rtlCol="0" anchor="t" anchorCtr="0">
            <a:noAutofit/>
          </a:bodyPr>
          <a:lstStyle>
            <a:lvl1pPr>
              <a:defRPr sz="2200">
                <a:solidFill>
                  <a:srgbClr val="0064A6"/>
                </a:solidFill>
              </a:defRPr>
            </a:lvl1pPr>
          </a:lstStyle>
          <a:p>
            <a:r>
              <a:rPr lang="en-US"/>
              <a:t>Click to edit Master title style</a:t>
            </a:r>
            <a:endParaRPr lang="fr-FR" dirty="0"/>
          </a:p>
        </p:txBody>
      </p:sp>
      <p:pic>
        <p:nvPicPr>
          <p:cNvPr id="2" name="Grafik 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514" y="180975"/>
            <a:ext cx="2306318" cy="881255"/>
          </a:xfrm>
          <a:prstGeom prst="rect">
            <a:avLst/>
          </a:prstGeom>
        </p:spPr>
      </p:pic>
    </p:spTree>
    <p:extLst>
      <p:ext uri="{BB962C8B-B14F-4D97-AF65-F5344CB8AC3E}">
        <p14:creationId xmlns:p14="http://schemas.microsoft.com/office/powerpoint/2010/main" val="10815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Inhal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8497888"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7865353"/>
      </p:ext>
    </p:extLst>
  </p:cSld>
  <p:clrMapOvr>
    <a:masterClrMapping/>
  </p:clrMapOvr>
  <p:extLst>
    <p:ext uri="{DCECCB84-F9BA-43D5-87BE-67443E8EF086}">
      <p15:sldGuideLst xmlns:p15="http://schemas.microsoft.com/office/powerpoint/2012/main">
        <p15:guide id="1" orient="horz" pos="2845" userDrawn="1">
          <p15:clr>
            <a:srgbClr val="FBAE40"/>
          </p15:clr>
        </p15:guide>
        <p15:guide id="2" orient="horz" pos="7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1051568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userDrawn="1">
          <p15:clr>
            <a:srgbClr val="FBAE40"/>
          </p15:clr>
        </p15:guide>
        <p15:guide id="4" pos="28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43045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603667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048" userDrawn="1">
          <p15:clr>
            <a:srgbClr val="FBAE40"/>
          </p15:clr>
        </p15:guide>
        <p15:guide id="4" pos="1932" userDrawn="1">
          <p15:clr>
            <a:srgbClr val="FBAE40"/>
          </p15:clr>
        </p15:guide>
        <p15:guide id="5" pos="3756" userDrawn="1">
          <p15:clr>
            <a:srgbClr val="FBAE40"/>
          </p15:clr>
        </p15:guide>
        <p15:guide id="6" pos="38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Bilder mit Beschreibung">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5D83674F-1226-492D-8071-42CE84274A7E}"/>
              </a:ext>
            </a:extLst>
          </p:cNvPr>
          <p:cNvSpPr>
            <a:spLocks noGrp="1"/>
          </p:cNvSpPr>
          <p:nvPr>
            <p:ph type="pic" sz="quarter" idx="13"/>
          </p:nvPr>
        </p:nvSpPr>
        <p:spPr>
          <a:xfrm>
            <a:off x="365125" y="1312862"/>
            <a:ext cx="2701925" cy="1546225"/>
          </a:xfrm>
        </p:spPr>
        <p:txBody>
          <a:bodyPr/>
          <a:lstStyle>
            <a:lvl1pPr marL="0" indent="0" algn="ctr">
              <a:buNone/>
              <a:defRPr/>
            </a:lvl1pPr>
          </a:lstStyle>
          <a:p>
            <a:r>
              <a:rPr lang="en-US"/>
              <a:t>Click icon to add picture</a:t>
            </a:r>
            <a:endParaRPr lang="en-GB"/>
          </a:p>
        </p:txBody>
      </p:sp>
      <p:sp>
        <p:nvSpPr>
          <p:cNvPr id="12" name="Picture Placeholder 3">
            <a:extLst>
              <a:ext uri="{FF2B5EF4-FFF2-40B4-BE49-F238E27FC236}">
                <a16:creationId xmlns:a16="http://schemas.microsoft.com/office/drawing/2014/main" id="{7183A28E-828D-4F68-8D1C-93168823023B}"/>
              </a:ext>
            </a:extLst>
          </p:cNvPr>
          <p:cNvSpPr>
            <a:spLocks noGrp="1"/>
          </p:cNvSpPr>
          <p:nvPr>
            <p:ph type="pic" sz="quarter" idx="14"/>
          </p:nvPr>
        </p:nvSpPr>
        <p:spPr>
          <a:xfrm>
            <a:off x="3251200" y="1312862"/>
            <a:ext cx="2701925" cy="1546225"/>
          </a:xfrm>
        </p:spPr>
        <p:txBody>
          <a:bodyPr/>
          <a:lstStyle>
            <a:lvl1pPr marL="0" indent="0" algn="ctr">
              <a:buNone/>
              <a:defRPr/>
            </a:lvl1pPr>
          </a:lstStyle>
          <a:p>
            <a:r>
              <a:rPr lang="en-US"/>
              <a:t>Click icon to add picture</a:t>
            </a:r>
            <a:endParaRPr lang="en-GB"/>
          </a:p>
        </p:txBody>
      </p:sp>
      <p:sp>
        <p:nvSpPr>
          <p:cNvPr id="13" name="Picture Placeholder 3">
            <a:extLst>
              <a:ext uri="{FF2B5EF4-FFF2-40B4-BE49-F238E27FC236}">
                <a16:creationId xmlns:a16="http://schemas.microsoft.com/office/drawing/2014/main" id="{EC752F38-42E0-4D32-8853-D8521AE5E3EB}"/>
              </a:ext>
            </a:extLst>
          </p:cNvPr>
          <p:cNvSpPr>
            <a:spLocks noGrp="1"/>
          </p:cNvSpPr>
          <p:nvPr>
            <p:ph type="pic" sz="quarter" idx="15"/>
          </p:nvPr>
        </p:nvSpPr>
        <p:spPr>
          <a:xfrm>
            <a:off x="6157335" y="1312862"/>
            <a:ext cx="2701925"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324507914"/>
      </p:ext>
    </p:extLst>
  </p:cSld>
  <p:clrMapOvr>
    <a:masterClrMapping/>
  </p:clrMapOvr>
  <p:extLst>
    <p:ext uri="{DCECCB84-F9BA-43D5-87BE-67443E8EF086}">
      <p15:sldGuideLst xmlns:p15="http://schemas.microsoft.com/office/powerpoint/2012/main">
        <p15:guide id="2" orient="horz" pos="781">
          <p15:clr>
            <a:srgbClr val="FBAE40"/>
          </p15:clr>
        </p15:guide>
        <p15:guide id="3" pos="2048">
          <p15:clr>
            <a:srgbClr val="FBAE40"/>
          </p15:clr>
        </p15:guide>
        <p15:guide id="4" pos="1932">
          <p15:clr>
            <a:srgbClr val="FBAE40"/>
          </p15:clr>
        </p15:guide>
        <p15:guide id="5" pos="3756">
          <p15:clr>
            <a:srgbClr val="FBAE40"/>
          </p15:clr>
        </p15:guide>
        <p15:guide id="6" pos="3877">
          <p15:clr>
            <a:srgbClr val="FBAE40"/>
          </p15:clr>
        </p15:guide>
        <p15:guide id="7" orient="horz" pos="1892" userDrawn="1">
          <p15:clr>
            <a:srgbClr val="FBAE40"/>
          </p15:clr>
        </p15:guide>
        <p15:guide id="8" orient="horz" pos="18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2969872"/>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mit Marginali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179389" y="1249200"/>
            <a:ext cx="6480844" cy="3267238"/>
          </a:xfrm>
          <a:solidFill>
            <a:schemeClr val="tx1"/>
          </a:solidFill>
        </p:spPr>
        <p:txBody>
          <a:bodyPr lIns="180000"/>
          <a:lstStyle>
            <a:lvl1pPr marL="0" indent="0">
              <a:buNone/>
              <a:defRPr sz="2000">
                <a:solidFill>
                  <a:schemeClr val="bg1"/>
                </a:solidFill>
              </a:defRPr>
            </a:lvl1pPr>
            <a:lvl2pPr marL="270000" indent="0">
              <a:buNone/>
              <a:defRPr sz="1200">
                <a:solidFill>
                  <a:schemeClr val="bg1"/>
                </a:solidFill>
              </a:defRPr>
            </a:lvl2pPr>
            <a:lvl3pPr marL="540000" indent="0">
              <a:buNone/>
              <a:defRPr sz="1200">
                <a:solidFill>
                  <a:schemeClr val="bg1"/>
                </a:solidFill>
              </a:defRPr>
            </a:lvl3pPr>
            <a:lvl4pPr marL="810000" indent="0">
              <a:buNone/>
              <a:defRPr sz="1200">
                <a:solidFill>
                  <a:schemeClr val="bg1"/>
                </a:solidFill>
              </a:defRPr>
            </a:lvl4pPr>
            <a:lvl5pPr marL="1080000" indent="0">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6848355" y="1249200"/>
            <a:ext cx="2008878" cy="3267238"/>
          </a:xfrm>
        </p:spPr>
        <p:txBody>
          <a:bodyPr/>
          <a:lstStyle>
            <a:lvl1pPr indent="-180000">
              <a:defRPr sz="1100"/>
            </a:lvl1pPr>
            <a:lvl2pPr indent="-180000">
              <a:defRPr sz="1050"/>
            </a:lvl2pPr>
            <a:lvl3pPr indent="-180000">
              <a:defRPr sz="1050"/>
            </a:lvl3pPr>
            <a:lvl4pPr indent="-180000">
              <a:defRPr sz="1050"/>
            </a:lvl4pPr>
            <a:lvl5pPr indent="-18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9560167"/>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4305" userDrawn="1">
          <p15:clr>
            <a:srgbClr val="FBAE40"/>
          </p15:clr>
        </p15:guide>
        <p15:guide id="4" pos="419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endParaRPr lang="de-CH"/>
          </a:p>
        </p:txBody>
      </p:sp>
      <p:sp>
        <p:nvSpPr>
          <p:cNvPr id="15"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a:solidFill>
                  <a:srgbClr val="012C59"/>
                </a:solidFill>
              </a:rPr>
              <a:t>Freies Feld für Dokumentbezeichnung</a:t>
            </a:r>
            <a:endParaRPr lang="de-CH" dirty="0">
              <a:solidFill>
                <a:srgbClr val="012C59"/>
              </a:solidFill>
            </a:endParaRPr>
          </a:p>
        </p:txBody>
      </p:sp>
      <p:sp>
        <p:nvSpPr>
          <p:cNvPr id="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6" name="Rechteck 12">
            <a:extLst>
              <a:ext uri="{FF2B5EF4-FFF2-40B4-BE49-F238E27FC236}">
                <a16:creationId xmlns:a16="http://schemas.microsoft.com/office/drawing/2014/main" id="{9E899916-B2E2-4C53-813A-CE5AB56875B5}"/>
              </a:ext>
            </a:extLst>
          </p:cNvPr>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2" name="Text Placeholder 1">
            <a:extLst>
              <a:ext uri="{FF2B5EF4-FFF2-40B4-BE49-F238E27FC236}">
                <a16:creationId xmlns:a16="http://schemas.microsoft.com/office/drawing/2014/main" id="{D26841C0-57AD-4613-AF97-70897D3756FD}"/>
              </a:ext>
            </a:extLst>
          </p:cNvPr>
          <p:cNvSpPr>
            <a:spLocks noGrp="1"/>
          </p:cNvSpPr>
          <p:nvPr>
            <p:ph type="body" idx="1"/>
          </p:nvPr>
        </p:nvSpPr>
        <p:spPr>
          <a:xfrm>
            <a:off x="358775" y="1239838"/>
            <a:ext cx="8496221" cy="32766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Placeholder 2">
            <a:extLst>
              <a:ext uri="{FF2B5EF4-FFF2-40B4-BE49-F238E27FC236}">
                <a16:creationId xmlns:a16="http://schemas.microsoft.com/office/drawing/2014/main" id="{F1A53D24-7C78-4BAC-A0F2-BF75BD52DC06}"/>
              </a:ext>
            </a:extLst>
          </p:cNvPr>
          <p:cNvSpPr>
            <a:spLocks noGrp="1"/>
          </p:cNvSpPr>
          <p:nvPr>
            <p:ph type="title"/>
          </p:nvPr>
        </p:nvSpPr>
        <p:spPr>
          <a:xfrm>
            <a:off x="366713" y="352915"/>
            <a:ext cx="8488283" cy="571835"/>
          </a:xfrm>
          <a:prstGeom prst="rect">
            <a:avLst/>
          </a:prstGeom>
        </p:spPr>
        <p:txBody>
          <a:bodyPr vert="horz" lIns="0" tIns="0" rIns="0" bIns="0" rtlCol="0" anchor="ctr">
            <a:normAutofit/>
          </a:bodyPr>
          <a:lstStyle/>
          <a:p>
            <a:r>
              <a:rPr lang="de-DE" dirty="0"/>
              <a:t>Edit title master format by clicking</a:t>
            </a:r>
            <a:endParaRPr lang="en-GB" dirty="0"/>
          </a:p>
        </p:txBody>
      </p:sp>
      <p:pic>
        <p:nvPicPr>
          <p:cNvPr id="5" name="Grafik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Tree>
    <p:extLst>
      <p:ext uri="{BB962C8B-B14F-4D97-AF65-F5344CB8AC3E}">
        <p14:creationId xmlns:p14="http://schemas.microsoft.com/office/powerpoint/2010/main" val="2202826388"/>
      </p:ext>
    </p:extLst>
  </p:cSld>
  <p:clrMap bg1="lt1" tx1="dk1" bg2="lt2" tx2="dk2" accent1="accent1" accent2="accent2" accent3="accent3" accent4="accent4" accent5="accent5" accent6="accent6" hlink="hlink" folHlink="folHlink"/>
  <p:sldLayoutIdLst>
    <p:sldLayoutId id="2147483681" r:id="rId1"/>
    <p:sldLayoutId id="2147483685"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6" r:id="rId11"/>
    <p:sldLayoutId id="2147483696" r:id="rId12"/>
    <p:sldLayoutId id="2147483684" r:id="rId13"/>
    <p:sldLayoutId id="2147483697" r:id="rId14"/>
    <p:sldLayoutId id="2147483698" r:id="rId15"/>
  </p:sldLayoutIdLst>
  <p:hf hdr="0" ftr="0" dt="0"/>
  <p:txStyles>
    <p:titleStyle>
      <a:lvl1pPr algn="l" defTabSz="778993" rtl="0" eaLnBrk="1" latinLnBrk="0" hangingPunct="1">
        <a:spcBef>
          <a:spcPct val="0"/>
        </a:spcBef>
        <a:buNone/>
        <a:defRPr sz="2000" b="1" kern="1200">
          <a:solidFill>
            <a:schemeClr val="bg1"/>
          </a:solidFill>
          <a:latin typeface="Arial" pitchFamily="34" charset="0"/>
          <a:ea typeface="+mj-ea"/>
          <a:cs typeface="Arial" pitchFamily="34" charset="0"/>
        </a:defRPr>
      </a:lvl1pPr>
    </p:titleStyle>
    <p:bodyStyle>
      <a:lvl1pPr marL="270000" indent="-270000" algn="l" defTabSz="778993" rtl="0" eaLnBrk="1" latinLnBrk="0" hangingPunct="1">
        <a:lnSpc>
          <a:spcPct val="120000"/>
        </a:lnSpc>
        <a:spcBef>
          <a:spcPts val="0"/>
        </a:spcBef>
        <a:buFont typeface="Symbol" pitchFamily="18" charset="2"/>
        <a:buChar char="-"/>
        <a:tabLst/>
        <a:defRPr sz="1600" kern="1200">
          <a:solidFill>
            <a:srgbClr val="012C59"/>
          </a:solidFill>
          <a:latin typeface="Arial" pitchFamily="34" charset="0"/>
          <a:ea typeface="+mn-ea"/>
          <a:cs typeface="Arial" pitchFamily="34" charset="0"/>
        </a:defRPr>
      </a:lvl1pPr>
      <a:lvl2pPr marL="540000" indent="-270000" algn="l" defTabSz="778993" rtl="0" eaLnBrk="1" latinLnBrk="0" hangingPunct="1">
        <a:lnSpc>
          <a:spcPct val="120000"/>
        </a:lnSpc>
        <a:spcBef>
          <a:spcPts val="0"/>
        </a:spcBef>
        <a:buFont typeface="Symbol" pitchFamily="18" charset="2"/>
        <a:buChar char="-"/>
        <a:tabLst/>
        <a:defRPr sz="1400" kern="1200">
          <a:solidFill>
            <a:srgbClr val="002C59"/>
          </a:solidFill>
          <a:latin typeface="+mn-lt"/>
          <a:ea typeface="+mn-ea"/>
          <a:cs typeface="Arial" pitchFamily="34" charset="0"/>
        </a:defRPr>
      </a:lvl2pPr>
      <a:lvl3pPr marL="810000" indent="-270000" algn="l" defTabSz="778993" rtl="0" eaLnBrk="1" latinLnBrk="0" hangingPunct="1">
        <a:lnSpc>
          <a:spcPct val="120000"/>
        </a:lnSpc>
        <a:spcBef>
          <a:spcPts val="0"/>
        </a:spcBef>
        <a:buFont typeface="Symbol" panose="05050102010706020507" pitchFamily="18" charset="2"/>
        <a:buChar char=""/>
        <a:defRPr sz="1400" kern="1200">
          <a:solidFill>
            <a:srgbClr val="002C59"/>
          </a:solidFill>
          <a:latin typeface="+mn-lt"/>
          <a:ea typeface="+mn-ea"/>
          <a:cs typeface="Arial" pitchFamily="34" charset="0"/>
        </a:defRPr>
      </a:lvl3pPr>
      <a:lvl4pPr marL="108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4pPr>
      <a:lvl5pPr marL="135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5pPr>
      <a:lvl6pPr marL="2142231"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1727"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224"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0720"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3" userDrawn="1">
          <p15:clr>
            <a:srgbClr val="F26B43"/>
          </p15:clr>
        </p15:guide>
        <p15:guide id="2" pos="226" userDrawn="1">
          <p15:clr>
            <a:srgbClr val="F26B43"/>
          </p15:clr>
        </p15:guide>
        <p15:guide id="3" pos="5579" userDrawn="1">
          <p15:clr>
            <a:srgbClr val="F26B43"/>
          </p15:clr>
        </p15:guide>
        <p15:guide id="4" pos="5647" userDrawn="1">
          <p15:clr>
            <a:srgbClr val="F26B43"/>
          </p15:clr>
        </p15:guide>
        <p15:guide id="5" orient="horz" pos="781" userDrawn="1">
          <p15:clr>
            <a:srgbClr val="F26B43"/>
          </p15:clr>
        </p15:guide>
        <p15:guide id="6" orient="horz" pos="2845" userDrawn="1">
          <p15:clr>
            <a:srgbClr val="F26B43"/>
          </p15:clr>
        </p15:guide>
        <p15:guide id="7" orient="horz" pos="827" userDrawn="1">
          <p15:clr>
            <a:srgbClr val="5ACBF0"/>
          </p15:clr>
        </p15:guide>
        <p15:guide id="8"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mario.gellrich@zhaw.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DdbX6C1I0LbSLPyuVPU34b2j6pm3jUw3APekcy93bh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Statlog+%28German+Credit+Data%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flipH="1">
            <a:off x="839788" y="4567466"/>
            <a:ext cx="7616834" cy="254000"/>
          </a:xfrm>
        </p:spPr>
        <p:txBody>
          <a:bodyPr/>
          <a:lstStyle/>
          <a:p>
            <a:r>
              <a:rPr lang="de-CH" dirty="0" err="1">
                <a:hlinkClick r:id="rId2">
                  <a:extLst>
                    <a:ext uri="{A12FA001-AC4F-418D-AE19-62706E023703}">
                      <ahyp:hlinkClr xmlns:ahyp="http://schemas.microsoft.com/office/drawing/2018/hyperlinkcolor" val="tx"/>
                    </a:ext>
                  </a:extLst>
                </a:hlinkClick>
              </a:rPr>
              <a:t>mario.gellrich@zhaw.ch</a:t>
            </a:r>
            <a:endParaRPr lang="de-CH" noProof="0" dirty="0"/>
          </a:p>
        </p:txBody>
      </p:sp>
      <p:sp>
        <p:nvSpPr>
          <p:cNvPr id="7" name="Text Placeholder 6"/>
          <p:cNvSpPr>
            <a:spLocks noGrp="1"/>
          </p:cNvSpPr>
          <p:nvPr>
            <p:ph type="body" sz="quarter" idx="14"/>
          </p:nvPr>
        </p:nvSpPr>
        <p:spPr>
          <a:xfrm flipH="1">
            <a:off x="853164" y="4782260"/>
            <a:ext cx="7616834" cy="219727"/>
          </a:xfrm>
        </p:spPr>
        <p:txBody>
          <a:bodyPr/>
          <a:lstStyle/>
          <a:p>
            <a:r>
              <a:rPr lang="de-CH" noProof="0" dirty="0"/>
              <a:t>Dr. Mario Gellrich</a:t>
            </a:r>
          </a:p>
        </p:txBody>
      </p:sp>
      <p:sp>
        <p:nvSpPr>
          <p:cNvPr id="6" name="Title 5"/>
          <p:cNvSpPr>
            <a:spLocks noGrp="1"/>
          </p:cNvSpPr>
          <p:nvPr>
            <p:ph type="title"/>
          </p:nvPr>
        </p:nvSpPr>
        <p:spPr>
          <a:xfrm>
            <a:off x="940247" y="1004286"/>
            <a:ext cx="7840540" cy="881663"/>
          </a:xfrm>
        </p:spPr>
        <p:txBody>
          <a:bodyPr/>
          <a:lstStyle/>
          <a:p>
            <a:pPr>
              <a:lnSpc>
                <a:spcPct val="150000"/>
              </a:lnSpc>
            </a:pPr>
            <a:r>
              <a:rPr lang="en-US" sz="2400" dirty="0">
                <a:solidFill>
                  <a:schemeClr val="lt1"/>
                </a:solidFill>
              </a:rPr>
              <a:t>Applied Data Science in Fintech</a:t>
            </a:r>
            <a:br>
              <a:rPr lang="en-US" sz="2400" dirty="0">
                <a:solidFill>
                  <a:schemeClr val="lt1"/>
                </a:solidFill>
              </a:rPr>
            </a:br>
            <a:r>
              <a:rPr lang="en-US" sz="1800" dirty="0" err="1">
                <a:solidFill>
                  <a:schemeClr val="lt1"/>
                </a:solidFill>
              </a:rPr>
              <a:t>Summerschool</a:t>
            </a:r>
            <a:r>
              <a:rPr lang="en-US" sz="1800" dirty="0">
                <a:solidFill>
                  <a:schemeClr val="lt1"/>
                </a:solidFill>
              </a:rPr>
              <a:t> Bayonne 2022 | Credit Risk Modeling Workshop</a:t>
            </a:r>
            <a:br>
              <a:rPr lang="de-CH" dirty="0"/>
            </a:br>
            <a:endParaRPr lang="de-CH" noProof="0" dirty="0"/>
          </a:p>
        </p:txBody>
      </p:sp>
    </p:spTree>
    <p:extLst>
      <p:ext uri="{BB962C8B-B14F-4D97-AF65-F5344CB8AC3E}">
        <p14:creationId xmlns:p14="http://schemas.microsoft.com/office/powerpoint/2010/main" val="29177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Expert groups and definition of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10</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Textfeld 2">
            <a:extLst>
              <a:ext uri="{FF2B5EF4-FFF2-40B4-BE49-F238E27FC236}">
                <a16:creationId xmlns:a16="http://schemas.microsoft.com/office/drawing/2014/main" id="{2037E902-4E91-49F0-B5D8-D40107E09CC9}"/>
              </a:ext>
            </a:extLst>
          </p:cNvPr>
          <p:cNvSpPr txBox="1"/>
          <p:nvPr/>
        </p:nvSpPr>
        <p:spPr>
          <a:xfrm>
            <a:off x="181264" y="1130876"/>
            <a:ext cx="8763000" cy="3151312"/>
          </a:xfrm>
          <a:prstGeom prst="rect">
            <a:avLst/>
          </a:prstGeom>
          <a:noFill/>
        </p:spPr>
        <p:txBody>
          <a:bodyPr wrap="square" rtlCol="0">
            <a:spAutoFit/>
          </a:bodyPr>
          <a:lstStyle/>
          <a:p>
            <a:pPr>
              <a:lnSpc>
                <a:spcPct val="150000"/>
              </a:lnSpc>
            </a:pPr>
            <a:r>
              <a:rPr lang="de-CH" sz="1400" b="1" dirty="0"/>
              <a:t>Expert Group (X): Working with Python and </a:t>
            </a:r>
            <a:r>
              <a:rPr lang="de-CH" sz="1400" b="1" dirty="0" err="1"/>
              <a:t>Jupyter</a:t>
            </a:r>
            <a:r>
              <a:rPr lang="de-CH" sz="1400" b="1" dirty="0"/>
              <a:t> Notebooks</a:t>
            </a:r>
          </a:p>
          <a:p>
            <a:pPr marL="171450" indent="-171450">
              <a:lnSpc>
                <a:spcPct val="150000"/>
              </a:lnSpc>
              <a:buFont typeface="Wingdings" panose="05000000000000000000" pitchFamily="2" charset="2"/>
              <a:buChar char="§"/>
            </a:pPr>
            <a:r>
              <a:rPr lang="de-CH" sz="1200" dirty="0"/>
              <a:t>Installation (</a:t>
            </a:r>
            <a:r>
              <a:rPr lang="de-CH" sz="1200" dirty="0" err="1"/>
              <a:t>Anaconda</a:t>
            </a:r>
            <a:r>
              <a:rPr lang="de-CH" sz="1200" dirty="0"/>
              <a:t>)</a:t>
            </a:r>
          </a:p>
          <a:p>
            <a:pPr marL="171450" indent="-171450">
              <a:lnSpc>
                <a:spcPct val="150000"/>
              </a:lnSpc>
              <a:buFont typeface="Wingdings" panose="05000000000000000000" pitchFamily="2" charset="2"/>
              <a:buChar char="§"/>
            </a:pPr>
            <a:r>
              <a:rPr lang="de-CH" sz="1200" dirty="0" err="1"/>
              <a:t>Creating</a:t>
            </a:r>
            <a:r>
              <a:rPr lang="de-CH" sz="1200" dirty="0"/>
              <a:t> a </a:t>
            </a:r>
            <a:r>
              <a:rPr lang="de-CH" sz="1200" dirty="0" err="1"/>
              <a:t>Conda</a:t>
            </a:r>
            <a:r>
              <a:rPr lang="de-CH" sz="1200" dirty="0"/>
              <a:t> </a:t>
            </a:r>
            <a:r>
              <a:rPr lang="de-CH" sz="1200" dirty="0" err="1"/>
              <a:t>environment</a:t>
            </a:r>
            <a:endParaRPr lang="de-CH" sz="1200" dirty="0"/>
          </a:p>
          <a:p>
            <a:pPr marL="171450" indent="-171450">
              <a:lnSpc>
                <a:spcPct val="150000"/>
              </a:lnSpc>
              <a:buFont typeface="Wingdings" panose="05000000000000000000" pitchFamily="2" charset="2"/>
              <a:buChar char="§"/>
            </a:pPr>
            <a:r>
              <a:rPr lang="de-CH" sz="1200" dirty="0"/>
              <a:t>Making Python Code </a:t>
            </a:r>
            <a:r>
              <a:rPr lang="de-CH" sz="1200" dirty="0" err="1"/>
              <a:t>running</a:t>
            </a:r>
            <a:endParaRPr lang="de-CH" sz="1200" dirty="0"/>
          </a:p>
          <a:p>
            <a:pPr marL="171450" indent="-171450">
              <a:lnSpc>
                <a:spcPct val="150000"/>
              </a:lnSpc>
              <a:buFont typeface="Wingdings" panose="05000000000000000000" pitchFamily="2" charset="2"/>
              <a:buChar char="§"/>
            </a:pPr>
            <a:r>
              <a:rPr lang="de-CH" sz="1200" dirty="0"/>
              <a:t>HTML </a:t>
            </a:r>
            <a:r>
              <a:rPr lang="de-CH" sz="1200" dirty="0" err="1"/>
              <a:t>formating</a:t>
            </a:r>
            <a:r>
              <a:rPr lang="de-CH" sz="1200" dirty="0"/>
              <a:t> (</a:t>
            </a:r>
            <a:r>
              <a:rPr lang="de-CH" sz="1200" dirty="0" err="1"/>
              <a:t>Markdowns</a:t>
            </a:r>
            <a:r>
              <a:rPr lang="de-CH" sz="1200" dirty="0"/>
              <a:t>)</a:t>
            </a:r>
          </a:p>
          <a:p>
            <a:pPr marL="171450" indent="-171450">
              <a:lnSpc>
                <a:spcPct val="150000"/>
              </a:lnSpc>
              <a:buFont typeface="Wingdings" panose="05000000000000000000" pitchFamily="2" charset="2"/>
              <a:buChar char="§"/>
            </a:pPr>
            <a:r>
              <a:rPr lang="de-CH" sz="1200" dirty="0" err="1"/>
              <a:t>Getting</a:t>
            </a:r>
            <a:r>
              <a:rPr lang="de-CH" sz="1200" dirty="0"/>
              <a:t> </a:t>
            </a:r>
            <a:r>
              <a:rPr lang="de-CH" sz="1200" dirty="0" err="1"/>
              <a:t>help</a:t>
            </a:r>
            <a:r>
              <a:rPr lang="de-CH" sz="1200" dirty="0"/>
              <a:t> for </a:t>
            </a:r>
            <a:r>
              <a:rPr lang="de-CH" sz="1200" dirty="0" err="1"/>
              <a:t>the</a:t>
            </a:r>
            <a:r>
              <a:rPr lang="de-CH" sz="1200" dirty="0"/>
              <a:t> </a:t>
            </a:r>
            <a:r>
              <a:rPr lang="de-CH" sz="1200" dirty="0" err="1"/>
              <a:t>functions</a:t>
            </a:r>
            <a:endParaRPr lang="de-CH" sz="1200" dirty="0"/>
          </a:p>
          <a:p>
            <a:pPr marL="171450" indent="-171450">
              <a:lnSpc>
                <a:spcPct val="150000"/>
              </a:lnSpc>
              <a:buFont typeface="Wingdings" panose="05000000000000000000" pitchFamily="2" charset="2"/>
              <a:buChar char="§"/>
            </a:pPr>
            <a:r>
              <a:rPr lang="de-CH" sz="1200" dirty="0" err="1"/>
              <a:t>Installing</a:t>
            </a:r>
            <a:r>
              <a:rPr lang="de-CH" sz="1200" dirty="0"/>
              <a:t> additional Python </a:t>
            </a:r>
            <a:r>
              <a:rPr lang="de-CH" sz="1200" dirty="0" err="1"/>
              <a:t>libraries</a:t>
            </a:r>
            <a:r>
              <a:rPr lang="de-CH" sz="1200" dirty="0"/>
              <a:t> </a:t>
            </a:r>
            <a:r>
              <a:rPr lang="de-CH" sz="1200" dirty="0" err="1"/>
              <a:t>from</a:t>
            </a:r>
            <a:r>
              <a:rPr lang="de-CH" sz="1200" dirty="0"/>
              <a:t> </a:t>
            </a:r>
            <a:r>
              <a:rPr lang="de-CH" sz="1200" dirty="0" err="1"/>
              <a:t>within</a:t>
            </a:r>
            <a:r>
              <a:rPr lang="de-CH" sz="1200" dirty="0"/>
              <a:t> a </a:t>
            </a:r>
            <a:r>
              <a:rPr lang="de-CH" sz="1200" dirty="0" err="1"/>
              <a:t>Jupyter</a:t>
            </a:r>
            <a:r>
              <a:rPr lang="de-CH" sz="1200" dirty="0"/>
              <a:t> Notebook</a:t>
            </a:r>
          </a:p>
          <a:p>
            <a:pPr marL="171450" indent="-171450">
              <a:lnSpc>
                <a:spcPct val="150000"/>
              </a:lnSpc>
              <a:buFont typeface="Wingdings" panose="05000000000000000000" pitchFamily="2" charset="2"/>
              <a:buChar char="§"/>
            </a:pPr>
            <a:r>
              <a:rPr lang="de-CH" sz="1200" dirty="0"/>
              <a:t>Working with </a:t>
            </a:r>
            <a:r>
              <a:rPr lang="de-CH" sz="1200" dirty="0" err="1"/>
              <a:t>short</a:t>
            </a:r>
            <a:r>
              <a:rPr lang="de-CH" sz="1200" dirty="0"/>
              <a:t> </a:t>
            </a:r>
            <a:r>
              <a:rPr lang="de-CH" sz="1200" dirty="0" err="1"/>
              <a:t>cuts</a:t>
            </a:r>
            <a:endParaRPr lang="de-CH" sz="1200" dirty="0"/>
          </a:p>
          <a:p>
            <a:pPr marL="171450" indent="-171450">
              <a:lnSpc>
                <a:spcPct val="150000"/>
              </a:lnSpc>
              <a:buFont typeface="Wingdings" panose="05000000000000000000" pitchFamily="2" charset="2"/>
              <a:buChar char="§"/>
            </a:pPr>
            <a:r>
              <a:rPr lang="de-CH" sz="1200" dirty="0" err="1"/>
              <a:t>Saving</a:t>
            </a:r>
            <a:r>
              <a:rPr lang="de-CH" sz="1200" dirty="0"/>
              <a:t> </a:t>
            </a:r>
            <a:r>
              <a:rPr lang="de-CH" sz="1200" dirty="0" err="1"/>
              <a:t>Results</a:t>
            </a:r>
            <a:r>
              <a:rPr lang="de-CH" sz="1200" dirty="0"/>
              <a:t> </a:t>
            </a:r>
            <a:r>
              <a:rPr lang="de-CH" sz="1200" dirty="0" err="1"/>
              <a:t>as</a:t>
            </a:r>
            <a:r>
              <a:rPr lang="de-CH" sz="1200" dirty="0"/>
              <a:t> HTML-File</a:t>
            </a:r>
          </a:p>
          <a:p>
            <a:pPr marL="171450" indent="-171450">
              <a:lnSpc>
                <a:spcPct val="150000"/>
              </a:lnSpc>
              <a:buFont typeface="Wingdings" panose="05000000000000000000" pitchFamily="2" charset="2"/>
              <a:buChar char="§"/>
            </a:pPr>
            <a:r>
              <a:rPr lang="de-CH" sz="1200" dirty="0" err="1"/>
              <a:t>Jupyter</a:t>
            </a:r>
            <a:r>
              <a:rPr lang="de-CH" sz="1200" dirty="0"/>
              <a:t> Notebook, </a:t>
            </a:r>
            <a:r>
              <a:rPr lang="de-CH" sz="1200" dirty="0" err="1"/>
              <a:t>Jupyter</a:t>
            </a:r>
            <a:r>
              <a:rPr lang="de-CH" sz="1200" dirty="0"/>
              <a:t> Lab, Google </a:t>
            </a:r>
            <a:r>
              <a:rPr lang="de-CH" sz="1200" dirty="0" err="1"/>
              <a:t>Collab</a:t>
            </a:r>
            <a:endParaRPr lang="de-CH" sz="1200" dirty="0"/>
          </a:p>
          <a:p>
            <a:pPr marL="171450" indent="-171450">
              <a:lnSpc>
                <a:spcPct val="150000"/>
              </a:lnSpc>
              <a:buFont typeface="Wingdings" panose="05000000000000000000" pitchFamily="2" charset="2"/>
              <a:buChar char="§"/>
            </a:pPr>
            <a:r>
              <a:rPr lang="de-CH" sz="1200" dirty="0"/>
              <a:t>Running </a:t>
            </a:r>
            <a:r>
              <a:rPr lang="de-CH" sz="1200" dirty="0" err="1"/>
              <a:t>locally</a:t>
            </a:r>
            <a:r>
              <a:rPr lang="de-CH" sz="1200" dirty="0"/>
              <a:t> </a:t>
            </a:r>
            <a:r>
              <a:rPr lang="de-CH" sz="1200" dirty="0" err="1"/>
              <a:t>developed</a:t>
            </a:r>
            <a:r>
              <a:rPr lang="de-CH" sz="1200" dirty="0"/>
              <a:t> </a:t>
            </a:r>
            <a:r>
              <a:rPr lang="de-CH" sz="1200" dirty="0" err="1"/>
              <a:t>Jupyter</a:t>
            </a:r>
            <a:r>
              <a:rPr lang="de-CH" sz="1200" dirty="0"/>
              <a:t> Notebooks with Amazon </a:t>
            </a:r>
            <a:r>
              <a:rPr lang="de-CH" sz="1200" dirty="0" err="1"/>
              <a:t>SageMaker</a:t>
            </a:r>
            <a:endParaRPr lang="de-CH" sz="1200" dirty="0"/>
          </a:p>
        </p:txBody>
      </p:sp>
      <p:sp>
        <p:nvSpPr>
          <p:cNvPr id="2" name="Textfeld 1">
            <a:extLst>
              <a:ext uri="{FF2B5EF4-FFF2-40B4-BE49-F238E27FC236}">
                <a16:creationId xmlns:a16="http://schemas.microsoft.com/office/drawing/2014/main" id="{0BDC7BB2-703F-4B5B-A1AD-C10C1CD1470F}"/>
              </a:ext>
            </a:extLst>
          </p:cNvPr>
          <p:cNvSpPr txBox="1"/>
          <p:nvPr/>
        </p:nvSpPr>
        <p:spPr>
          <a:xfrm>
            <a:off x="6629400" y="2575791"/>
            <a:ext cx="1295400" cy="400110"/>
          </a:xfrm>
          <a:prstGeom prst="rect">
            <a:avLst/>
          </a:prstGeom>
          <a:solidFill>
            <a:srgbClr val="FFC000"/>
          </a:solidFill>
        </p:spPr>
        <p:txBody>
          <a:bodyPr wrap="square" rtlCol="0">
            <a:spAutoFit/>
          </a:bodyPr>
          <a:lstStyle/>
          <a:p>
            <a:r>
              <a:rPr lang="de-CH" sz="2000" dirty="0" err="1"/>
              <a:t>Example</a:t>
            </a:r>
            <a:r>
              <a:rPr lang="de-CH" sz="2000" dirty="0"/>
              <a:t>!</a:t>
            </a:r>
          </a:p>
        </p:txBody>
      </p:sp>
    </p:spTree>
    <p:extLst>
      <p:ext uri="{BB962C8B-B14F-4D97-AF65-F5344CB8AC3E}">
        <p14:creationId xmlns:p14="http://schemas.microsoft.com/office/powerpoint/2010/main" val="424492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Recommended structure of the </a:t>
            </a:r>
            <a:r>
              <a:rPr lang="de-CH" dirty="0"/>
              <a:t>«</a:t>
            </a:r>
            <a:r>
              <a:rPr lang="en-US" dirty="0"/>
              <a:t>expert</a:t>
            </a:r>
            <a:r>
              <a:rPr lang="de-CH" dirty="0"/>
              <a:t>»</a:t>
            </a:r>
            <a:r>
              <a:rPr lang="en-US" dirty="0"/>
              <a:t> sessions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11</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Rechteck 2">
            <a:extLst>
              <a:ext uri="{FF2B5EF4-FFF2-40B4-BE49-F238E27FC236}">
                <a16:creationId xmlns:a16="http://schemas.microsoft.com/office/drawing/2014/main" id="{B7DD5D79-00C9-4F98-91A0-54F9B5713B18}"/>
              </a:ext>
            </a:extLst>
          </p:cNvPr>
          <p:cNvSpPr/>
          <p:nvPr/>
        </p:nvSpPr>
        <p:spPr>
          <a:xfrm>
            <a:off x="165102" y="1096097"/>
            <a:ext cx="8788402" cy="2031838"/>
          </a:xfrm>
          <a:prstGeom prst="rect">
            <a:avLst/>
          </a:prstGeom>
        </p:spPr>
        <p:txBody>
          <a:bodyPr wrap="square">
            <a:spAutoFit/>
          </a:bodyPr>
          <a:lstStyle/>
          <a:p>
            <a:pPr>
              <a:lnSpc>
                <a:spcPct val="150000"/>
              </a:lnSpc>
            </a:pPr>
            <a:r>
              <a:rPr lang="en-US" dirty="0"/>
              <a:t>Questions which help to explain the software, functions, methods, etc. by each expert group</a:t>
            </a:r>
          </a:p>
          <a:p>
            <a:pPr>
              <a:lnSpc>
                <a:spcPct val="150000"/>
              </a:lnSpc>
            </a:pPr>
            <a:endParaRPr lang="en-US" sz="600" dirty="0"/>
          </a:p>
          <a:p>
            <a:pPr>
              <a:lnSpc>
                <a:spcPct val="150000"/>
              </a:lnSpc>
            </a:pPr>
            <a:r>
              <a:rPr lang="en-US" dirty="0"/>
              <a:t>Q1: What is ...?</a:t>
            </a:r>
          </a:p>
          <a:p>
            <a:pPr>
              <a:lnSpc>
                <a:spcPct val="150000"/>
              </a:lnSpc>
            </a:pPr>
            <a:r>
              <a:rPr lang="en-US" dirty="0"/>
              <a:t>Q2: What problem is solved with ...? </a:t>
            </a:r>
          </a:p>
          <a:p>
            <a:pPr>
              <a:lnSpc>
                <a:spcPct val="150000"/>
              </a:lnSpc>
            </a:pPr>
            <a:r>
              <a:rPr lang="en-US" dirty="0"/>
              <a:t>Q3: How does ... work? </a:t>
            </a:r>
          </a:p>
          <a:p>
            <a:pPr>
              <a:lnSpc>
                <a:spcPct val="150000"/>
              </a:lnSpc>
            </a:pPr>
            <a:r>
              <a:rPr lang="en-US" dirty="0"/>
              <a:t>Q4: What are typical applications for ...?</a:t>
            </a:r>
            <a:endParaRPr lang="de-CH" dirty="0"/>
          </a:p>
        </p:txBody>
      </p:sp>
    </p:spTree>
    <p:extLst>
      <p:ext uri="{BB962C8B-B14F-4D97-AF65-F5344CB8AC3E}">
        <p14:creationId xmlns:p14="http://schemas.microsoft.com/office/powerpoint/2010/main" val="125666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Minimal structure of the final presentation (</a:t>
            </a:r>
            <a:r>
              <a:rPr lang="en-US" dirty="0" err="1"/>
              <a:t>Jupyter</a:t>
            </a:r>
            <a:r>
              <a:rPr lang="en-US" dirty="0"/>
              <a:t> Notebook / HTML)</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60EF563D-2388-4021-A3FA-A67DB9A1A4E5}"/>
              </a:ext>
            </a:extLst>
          </p:cNvPr>
          <p:cNvSpPr/>
          <p:nvPr/>
        </p:nvSpPr>
        <p:spPr>
          <a:xfrm>
            <a:off x="179097" y="1098257"/>
            <a:ext cx="8787245" cy="3745705"/>
          </a:xfrm>
          <a:prstGeom prst="rect">
            <a:avLst/>
          </a:prstGeom>
        </p:spPr>
        <p:txBody>
          <a:bodyPr wrap="square">
            <a:spAutoFit/>
          </a:bodyPr>
          <a:lstStyle/>
          <a:p>
            <a:pPr>
              <a:lnSpc>
                <a:spcPct val="150000"/>
              </a:lnSpc>
            </a:pPr>
            <a:r>
              <a:rPr lang="en-US" sz="1400" b="1" dirty="0"/>
              <a:t>1. Introduction</a:t>
            </a:r>
          </a:p>
          <a:p>
            <a:pPr>
              <a:lnSpc>
                <a:spcPct val="150000"/>
              </a:lnSpc>
            </a:pPr>
            <a:r>
              <a:rPr lang="en-US" sz="1300" dirty="0"/>
              <a:t> 1.1 Background</a:t>
            </a:r>
          </a:p>
          <a:p>
            <a:pPr>
              <a:lnSpc>
                <a:spcPct val="150000"/>
              </a:lnSpc>
            </a:pPr>
            <a:r>
              <a:rPr lang="en-US" sz="1300" dirty="0"/>
              <a:t> 1.2 Problem</a:t>
            </a:r>
          </a:p>
          <a:p>
            <a:pPr>
              <a:lnSpc>
                <a:spcPct val="150000"/>
              </a:lnSpc>
            </a:pPr>
            <a:r>
              <a:rPr lang="en-US" sz="1300" dirty="0"/>
              <a:t> 1.3 Objectives</a:t>
            </a:r>
          </a:p>
          <a:p>
            <a:pPr>
              <a:lnSpc>
                <a:spcPct val="150000"/>
              </a:lnSpc>
            </a:pPr>
            <a:r>
              <a:rPr lang="en-US" sz="1300" dirty="0"/>
              <a:t> 1.4 Research Question</a:t>
            </a:r>
          </a:p>
          <a:p>
            <a:pPr>
              <a:lnSpc>
                <a:spcPct val="150000"/>
              </a:lnSpc>
            </a:pPr>
            <a:r>
              <a:rPr lang="en-US" sz="1400" b="1" dirty="0"/>
              <a:t>2. Materials and Methods</a:t>
            </a:r>
          </a:p>
          <a:p>
            <a:pPr>
              <a:lnSpc>
                <a:spcPct val="150000"/>
              </a:lnSpc>
            </a:pPr>
            <a:r>
              <a:rPr lang="en-US" sz="1300" dirty="0"/>
              <a:t> 2.1 Data sources and data description</a:t>
            </a:r>
          </a:p>
          <a:p>
            <a:pPr>
              <a:lnSpc>
                <a:spcPct val="150000"/>
              </a:lnSpc>
            </a:pPr>
            <a:r>
              <a:rPr lang="en-US" sz="1300" dirty="0"/>
              <a:t> 2.2 Data preparation</a:t>
            </a:r>
          </a:p>
          <a:p>
            <a:pPr>
              <a:lnSpc>
                <a:spcPct val="150000"/>
              </a:lnSpc>
            </a:pPr>
            <a:r>
              <a:rPr lang="en-US" sz="1300" dirty="0"/>
              <a:t> 2.2 Exploratory data analysis (EDA)</a:t>
            </a:r>
          </a:p>
          <a:p>
            <a:pPr>
              <a:lnSpc>
                <a:spcPct val="150000"/>
              </a:lnSpc>
            </a:pPr>
            <a:r>
              <a:rPr lang="en-US" sz="1300" dirty="0"/>
              <a:t> 2.3 Modeling credit risk</a:t>
            </a:r>
          </a:p>
          <a:p>
            <a:pPr>
              <a:lnSpc>
                <a:spcPct val="150000"/>
              </a:lnSpc>
            </a:pPr>
            <a:r>
              <a:rPr lang="en-US" sz="1400" b="1" dirty="0"/>
              <a:t>3. Results &amp; Discussion </a:t>
            </a:r>
          </a:p>
          <a:p>
            <a:pPr>
              <a:lnSpc>
                <a:spcPct val="150000"/>
              </a:lnSpc>
            </a:pPr>
            <a:r>
              <a:rPr lang="en-US" sz="1400" b="1" dirty="0"/>
              <a:t>4. Conclusions</a:t>
            </a:r>
            <a:endParaRPr lang="de-CH" sz="1400" b="1" dirty="0"/>
          </a:p>
        </p:txBody>
      </p:sp>
    </p:spTree>
    <p:extLst>
      <p:ext uri="{BB962C8B-B14F-4D97-AF65-F5344CB8AC3E}">
        <p14:creationId xmlns:p14="http://schemas.microsoft.com/office/powerpoint/2010/main" val="809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Program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graphicFrame>
        <p:nvGraphicFramePr>
          <p:cNvPr id="2" name="Tabelle 2">
            <a:extLst>
              <a:ext uri="{FF2B5EF4-FFF2-40B4-BE49-F238E27FC236}">
                <a16:creationId xmlns:a16="http://schemas.microsoft.com/office/drawing/2014/main" id="{2302AB2A-93B4-4C23-8934-20F4844005D4}"/>
              </a:ext>
            </a:extLst>
          </p:cNvPr>
          <p:cNvGraphicFramePr>
            <a:graphicFrameLocks noGrp="1"/>
          </p:cNvGraphicFramePr>
          <p:nvPr>
            <p:extLst>
              <p:ext uri="{D42A27DB-BD31-4B8C-83A1-F6EECF244321}">
                <p14:modId xmlns:p14="http://schemas.microsoft.com/office/powerpoint/2010/main" val="2125065885"/>
              </p:ext>
            </p:extLst>
          </p:nvPr>
        </p:nvGraphicFramePr>
        <p:xfrm>
          <a:off x="175490" y="1428751"/>
          <a:ext cx="8739910" cy="1968135"/>
        </p:xfrm>
        <a:graphic>
          <a:graphicData uri="http://schemas.openxmlformats.org/drawingml/2006/table">
            <a:tbl>
              <a:tblPr firstRow="1" bandRow="1">
                <a:tableStyleId>{5C22544A-7EE6-4342-B048-85BDC9FD1C3A}</a:tableStyleId>
              </a:tblPr>
              <a:tblGrid>
                <a:gridCol w="1377481">
                  <a:extLst>
                    <a:ext uri="{9D8B030D-6E8A-4147-A177-3AD203B41FA5}">
                      <a16:colId xmlns:a16="http://schemas.microsoft.com/office/drawing/2014/main" val="3130959939"/>
                    </a:ext>
                  </a:extLst>
                </a:gridCol>
                <a:gridCol w="7362429">
                  <a:extLst>
                    <a:ext uri="{9D8B030D-6E8A-4147-A177-3AD203B41FA5}">
                      <a16:colId xmlns:a16="http://schemas.microsoft.com/office/drawing/2014/main" val="3021686694"/>
                    </a:ext>
                  </a:extLst>
                </a:gridCol>
              </a:tblGrid>
              <a:tr h="326571">
                <a:tc>
                  <a:txBody>
                    <a:bodyPr/>
                    <a:lstStyle/>
                    <a:p>
                      <a:r>
                        <a:rPr lang="de-CH" dirty="0"/>
                        <a:t>Time*</a:t>
                      </a:r>
                    </a:p>
                  </a:txBody>
                  <a:tcPr/>
                </a:tc>
                <a:tc>
                  <a:txBody>
                    <a:bodyPr/>
                    <a:lstStyle/>
                    <a:p>
                      <a:r>
                        <a:rPr lang="de-CH" dirty="0" err="1"/>
                        <a:t>Program</a:t>
                      </a:r>
                      <a:r>
                        <a:rPr lang="de-CH" dirty="0"/>
                        <a:t>: </a:t>
                      </a:r>
                      <a:r>
                        <a:rPr lang="de-CH" dirty="0" err="1"/>
                        <a:t>Credit</a:t>
                      </a:r>
                      <a:r>
                        <a:rPr lang="de-CH" dirty="0"/>
                        <a:t> Risk Modeling Workshop</a:t>
                      </a:r>
                    </a:p>
                  </a:txBody>
                  <a:tcPr/>
                </a:tc>
                <a:extLst>
                  <a:ext uri="{0D108BD9-81ED-4DB2-BD59-A6C34878D82A}">
                    <a16:rowId xmlns:a16="http://schemas.microsoft.com/office/drawing/2014/main" val="4154743867"/>
                  </a:ext>
                </a:extLst>
              </a:tr>
              <a:tr h="326571">
                <a:tc>
                  <a:txBody>
                    <a:bodyPr/>
                    <a:lstStyle/>
                    <a:p>
                      <a:r>
                        <a:rPr lang="de-CH" sz="1400" dirty="0"/>
                        <a:t>11:00 – 12:00</a:t>
                      </a:r>
                    </a:p>
                  </a:txBody>
                  <a:tcPr/>
                </a:tc>
                <a:tc>
                  <a:txBody>
                    <a:bodyPr/>
                    <a:lstStyle/>
                    <a:p>
                      <a:r>
                        <a:rPr lang="de-CH" sz="1400" dirty="0" err="1"/>
                        <a:t>Introduction</a:t>
                      </a:r>
                      <a:r>
                        <a:rPr lang="de-CH" sz="1400" dirty="0"/>
                        <a:t>, </a:t>
                      </a:r>
                      <a:r>
                        <a:rPr lang="de-CH" sz="1400" dirty="0" err="1"/>
                        <a:t>organization</a:t>
                      </a:r>
                      <a:r>
                        <a:rPr lang="de-CH" sz="1400" dirty="0"/>
                        <a:t> of </a:t>
                      </a:r>
                      <a:r>
                        <a:rPr lang="de-CH" sz="1400" dirty="0" err="1"/>
                        <a:t>groups</a:t>
                      </a:r>
                      <a:r>
                        <a:rPr lang="de-CH" sz="1400" dirty="0"/>
                        <a:t>, </a:t>
                      </a:r>
                      <a:r>
                        <a:rPr lang="de-CH" sz="1400" dirty="0" err="1"/>
                        <a:t>installation</a:t>
                      </a:r>
                      <a:r>
                        <a:rPr lang="de-CH" sz="1400" dirty="0"/>
                        <a:t> of </a:t>
                      </a:r>
                      <a:r>
                        <a:rPr lang="de-CH" sz="1400" dirty="0" err="1"/>
                        <a:t>software</a:t>
                      </a:r>
                      <a:r>
                        <a:rPr lang="de-CH" sz="1400" dirty="0"/>
                        <a:t>, </a:t>
                      </a:r>
                      <a:r>
                        <a:rPr lang="de-CH" sz="1400" dirty="0" err="1"/>
                        <a:t>brainstorming</a:t>
                      </a:r>
                      <a:endParaRPr lang="de-CH" sz="1400" dirty="0"/>
                    </a:p>
                  </a:txBody>
                  <a:tcPr/>
                </a:tc>
                <a:extLst>
                  <a:ext uri="{0D108BD9-81ED-4DB2-BD59-A6C34878D82A}">
                    <a16:rowId xmlns:a16="http://schemas.microsoft.com/office/drawing/2014/main" val="2949376577"/>
                  </a:ext>
                </a:extLst>
              </a:tr>
              <a:tr h="326571">
                <a:tc>
                  <a:txBody>
                    <a:bodyPr/>
                    <a:lstStyle/>
                    <a:p>
                      <a:r>
                        <a:rPr lang="de-CH" sz="1400" dirty="0"/>
                        <a:t>12:00 – 13:00</a:t>
                      </a:r>
                    </a:p>
                  </a:txBody>
                  <a:tcPr/>
                </a:tc>
                <a:tc>
                  <a:txBody>
                    <a:bodyPr/>
                    <a:lstStyle/>
                    <a:p>
                      <a:r>
                        <a:rPr lang="de-CH" sz="1400" dirty="0"/>
                        <a:t>Lunch break</a:t>
                      </a:r>
                    </a:p>
                  </a:txBody>
                  <a:tcPr/>
                </a:tc>
                <a:extLst>
                  <a:ext uri="{0D108BD9-81ED-4DB2-BD59-A6C34878D82A}">
                    <a16:rowId xmlns:a16="http://schemas.microsoft.com/office/drawing/2014/main" val="2165372956"/>
                  </a:ext>
                </a:extLst>
              </a:tr>
              <a:tr h="326571">
                <a:tc>
                  <a:txBody>
                    <a:bodyPr/>
                    <a:lstStyle/>
                    <a:p>
                      <a:r>
                        <a:rPr lang="de-CH" sz="1400" dirty="0"/>
                        <a:t>13:00 – 14:00</a:t>
                      </a:r>
                    </a:p>
                  </a:txBody>
                  <a:tcPr/>
                </a:tc>
                <a:tc>
                  <a:txBody>
                    <a:bodyPr/>
                    <a:lstStyle/>
                    <a:p>
                      <a:pPr marL="0" marR="0" lvl="0" indent="0" algn="l" defTabSz="778993" rtl="0" eaLnBrk="1" fontAlgn="auto" latinLnBrk="0" hangingPunct="1">
                        <a:lnSpc>
                          <a:spcPct val="100000"/>
                        </a:lnSpc>
                        <a:spcBef>
                          <a:spcPts val="0"/>
                        </a:spcBef>
                        <a:spcAft>
                          <a:spcPts val="0"/>
                        </a:spcAft>
                        <a:buClrTx/>
                        <a:buSzTx/>
                        <a:buFontTx/>
                        <a:buNone/>
                        <a:tabLst/>
                        <a:defRPr/>
                      </a:pPr>
                      <a:r>
                        <a:rPr lang="en-US" sz="1400" dirty="0"/>
                        <a:t>Working in groups on the tasks; technical sessions</a:t>
                      </a:r>
                      <a:endParaRPr lang="de-CH" sz="1400" dirty="0"/>
                    </a:p>
                  </a:txBody>
                  <a:tcPr/>
                </a:tc>
                <a:extLst>
                  <a:ext uri="{0D108BD9-81ED-4DB2-BD59-A6C34878D82A}">
                    <a16:rowId xmlns:a16="http://schemas.microsoft.com/office/drawing/2014/main" val="1212513093"/>
                  </a:ext>
                </a:extLst>
              </a:tr>
              <a:tr h="326571">
                <a:tc>
                  <a:txBody>
                    <a:bodyPr/>
                    <a:lstStyle/>
                    <a:p>
                      <a:r>
                        <a:rPr lang="de-CH" sz="1400" dirty="0"/>
                        <a:t>14:00 – 15:00</a:t>
                      </a:r>
                    </a:p>
                  </a:txBody>
                  <a:tcPr/>
                </a:tc>
                <a:tc>
                  <a:txBody>
                    <a:bodyPr/>
                    <a:lstStyle/>
                    <a:p>
                      <a:pPr marL="0" marR="0" lvl="0" indent="0" algn="l" defTabSz="778993" rtl="0" eaLnBrk="1" fontAlgn="auto" latinLnBrk="0" hangingPunct="1">
                        <a:lnSpc>
                          <a:spcPct val="100000"/>
                        </a:lnSpc>
                        <a:spcBef>
                          <a:spcPts val="0"/>
                        </a:spcBef>
                        <a:spcAft>
                          <a:spcPts val="0"/>
                        </a:spcAft>
                        <a:buClrTx/>
                        <a:buSzTx/>
                        <a:buFontTx/>
                        <a:buNone/>
                        <a:tabLst/>
                        <a:defRPr/>
                      </a:pPr>
                      <a:r>
                        <a:rPr lang="en-US" sz="1400" dirty="0"/>
                        <a:t>Working in groups on the tasks; technical sessions</a:t>
                      </a:r>
                      <a:endParaRPr lang="de-CH" sz="1400" dirty="0"/>
                    </a:p>
                  </a:txBody>
                  <a:tcPr/>
                </a:tc>
                <a:extLst>
                  <a:ext uri="{0D108BD9-81ED-4DB2-BD59-A6C34878D82A}">
                    <a16:rowId xmlns:a16="http://schemas.microsoft.com/office/drawing/2014/main" val="1251750785"/>
                  </a:ext>
                </a:extLst>
              </a:tr>
              <a:tr h="326571">
                <a:tc>
                  <a:txBody>
                    <a:bodyPr/>
                    <a:lstStyle/>
                    <a:p>
                      <a:r>
                        <a:rPr lang="de-CH" sz="1400" dirty="0"/>
                        <a:t>15:00 – 16:30</a:t>
                      </a:r>
                    </a:p>
                  </a:txBody>
                  <a:tcPr/>
                </a:tc>
                <a:tc>
                  <a:txBody>
                    <a:bodyPr/>
                    <a:lstStyle/>
                    <a:p>
                      <a:pPr marL="0" marR="0" lvl="0" indent="0" algn="l" defTabSz="778993" rtl="0" eaLnBrk="1" fontAlgn="auto" latinLnBrk="0" hangingPunct="1">
                        <a:lnSpc>
                          <a:spcPct val="100000"/>
                        </a:lnSpc>
                        <a:spcBef>
                          <a:spcPts val="0"/>
                        </a:spcBef>
                        <a:spcAft>
                          <a:spcPts val="0"/>
                        </a:spcAft>
                        <a:buClrTx/>
                        <a:buSzTx/>
                        <a:buFontTx/>
                        <a:buNone/>
                        <a:tabLst/>
                        <a:defRPr/>
                      </a:pPr>
                      <a:r>
                        <a:rPr lang="de-CH" sz="1400" dirty="0" err="1"/>
                        <a:t>Presentation</a:t>
                      </a:r>
                      <a:r>
                        <a:rPr lang="de-CH" sz="1400" dirty="0"/>
                        <a:t> of </a:t>
                      </a:r>
                      <a:r>
                        <a:rPr lang="de-CH" sz="1400" dirty="0" err="1"/>
                        <a:t>results</a:t>
                      </a:r>
                      <a:r>
                        <a:rPr lang="de-CH" sz="1400" dirty="0"/>
                        <a:t> (ca. 10 min. per </a:t>
                      </a:r>
                      <a:r>
                        <a:rPr lang="de-CH" sz="1400" dirty="0" err="1"/>
                        <a:t>group</a:t>
                      </a:r>
                      <a:r>
                        <a:rPr lang="de-CH" sz="1400" dirty="0"/>
                        <a:t>)</a:t>
                      </a:r>
                    </a:p>
                  </a:txBody>
                  <a:tcPr/>
                </a:tc>
                <a:extLst>
                  <a:ext uri="{0D108BD9-81ED-4DB2-BD59-A6C34878D82A}">
                    <a16:rowId xmlns:a16="http://schemas.microsoft.com/office/drawing/2014/main" val="3671638440"/>
                  </a:ext>
                </a:extLst>
              </a:tr>
            </a:tbl>
          </a:graphicData>
        </a:graphic>
      </p:graphicFrame>
      <p:sp>
        <p:nvSpPr>
          <p:cNvPr id="3" name="Textfeld 2">
            <a:extLst>
              <a:ext uri="{FF2B5EF4-FFF2-40B4-BE49-F238E27FC236}">
                <a16:creationId xmlns:a16="http://schemas.microsoft.com/office/drawing/2014/main" id="{606F7D5F-139A-4193-93AC-AE5238C3594A}"/>
              </a:ext>
            </a:extLst>
          </p:cNvPr>
          <p:cNvSpPr txBox="1"/>
          <p:nvPr/>
        </p:nvSpPr>
        <p:spPr>
          <a:xfrm>
            <a:off x="180536" y="3486150"/>
            <a:ext cx="2438400" cy="276999"/>
          </a:xfrm>
          <a:prstGeom prst="rect">
            <a:avLst/>
          </a:prstGeom>
          <a:noFill/>
        </p:spPr>
        <p:txBody>
          <a:bodyPr wrap="square" rtlCol="0">
            <a:spAutoFit/>
          </a:bodyPr>
          <a:lstStyle/>
          <a:p>
            <a:r>
              <a:rPr lang="de-CH" sz="1200" dirty="0"/>
              <a:t>*additional </a:t>
            </a:r>
            <a:r>
              <a:rPr lang="de-CH" sz="1200" dirty="0" err="1"/>
              <a:t>breaks</a:t>
            </a:r>
            <a:r>
              <a:rPr lang="de-CH" sz="1200" dirty="0"/>
              <a:t> </a:t>
            </a:r>
            <a:r>
              <a:rPr lang="de-CH" sz="1200" dirty="0" err="1"/>
              <a:t>are</a:t>
            </a:r>
            <a:r>
              <a:rPr lang="de-CH" sz="1200" dirty="0"/>
              <a:t> </a:t>
            </a:r>
            <a:r>
              <a:rPr lang="de-CH" sz="1200" dirty="0" err="1"/>
              <a:t>included</a:t>
            </a:r>
            <a:endParaRPr lang="de-CH" sz="1200" dirty="0"/>
          </a:p>
        </p:txBody>
      </p:sp>
    </p:spTree>
    <p:extLst>
      <p:ext uri="{BB962C8B-B14F-4D97-AF65-F5344CB8AC3E}">
        <p14:creationId xmlns:p14="http://schemas.microsoft.com/office/powerpoint/2010/main" val="6897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a:xfrm>
            <a:off x="365302" y="352916"/>
            <a:ext cx="8489694" cy="571834"/>
          </a:xfrm>
        </p:spPr>
        <p:txBody>
          <a:bodyPr/>
          <a:lstStyle/>
          <a:p>
            <a:r>
              <a:rPr lang="en-US" dirty="0"/>
              <a:t>Workshop procedure and philosophy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1026" name="Picture 2" descr="What Solving Puzzles Can Teach Students">
            <a:extLst>
              <a:ext uri="{FF2B5EF4-FFF2-40B4-BE49-F238E27FC236}">
                <a16:creationId xmlns:a16="http://schemas.microsoft.com/office/drawing/2014/main" id="{1EE4B6AC-4898-4796-AA44-5B2E5295E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4950"/>
            <a:ext cx="3505200" cy="2786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B7ABD307-9E88-4D5E-9A3F-6604308F3E50}"/>
              </a:ext>
            </a:extLst>
          </p:cNvPr>
          <p:cNvSpPr txBox="1"/>
          <p:nvPr/>
        </p:nvSpPr>
        <p:spPr>
          <a:xfrm>
            <a:off x="3800474" y="1417829"/>
            <a:ext cx="5257800"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CH" sz="1400" dirty="0" err="1"/>
              <a:t>No</a:t>
            </a:r>
            <a:r>
              <a:rPr lang="de-CH" sz="1400" dirty="0"/>
              <a:t> permanent </a:t>
            </a:r>
            <a:r>
              <a:rPr lang="de-CH" sz="1400" dirty="0" err="1"/>
              <a:t>presentations</a:t>
            </a:r>
            <a:r>
              <a:rPr lang="de-CH" sz="1400" dirty="0"/>
              <a:t> by </a:t>
            </a:r>
            <a:r>
              <a:rPr lang="de-CH" sz="1400" dirty="0" err="1"/>
              <a:t>the</a:t>
            </a:r>
            <a:r>
              <a:rPr lang="de-CH" sz="1400" dirty="0"/>
              <a:t> </a:t>
            </a:r>
            <a:r>
              <a:rPr lang="de-CH" sz="1400" dirty="0" err="1"/>
              <a:t>lecturer</a:t>
            </a:r>
            <a:endParaRPr lang="de-CH" sz="1400" dirty="0"/>
          </a:p>
          <a:p>
            <a:pPr marL="285750" indent="-285750">
              <a:lnSpc>
                <a:spcPct val="150000"/>
              </a:lnSpc>
              <a:buFont typeface="Wingdings" panose="05000000000000000000" pitchFamily="2" charset="2"/>
              <a:buChar char="§"/>
            </a:pPr>
            <a:r>
              <a:rPr lang="de-CH" sz="1400" dirty="0"/>
              <a:t>Group </a:t>
            </a:r>
            <a:r>
              <a:rPr lang="de-CH" sz="1400" dirty="0" err="1"/>
              <a:t>work</a:t>
            </a:r>
            <a:r>
              <a:rPr lang="de-CH" sz="1400" dirty="0"/>
              <a:t> (8 </a:t>
            </a:r>
            <a:r>
              <a:rPr lang="de-CH" sz="1400" dirty="0" err="1"/>
              <a:t>groups</a:t>
            </a:r>
            <a:r>
              <a:rPr lang="de-CH" sz="1400" dirty="0"/>
              <a:t> </a:t>
            </a:r>
            <a:r>
              <a:rPr lang="de-CH" sz="1400" dirty="0" err="1"/>
              <a:t>each</a:t>
            </a:r>
            <a:r>
              <a:rPr lang="de-CH" sz="1400" dirty="0"/>
              <a:t> with 3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a:t>Groups </a:t>
            </a:r>
            <a:r>
              <a:rPr lang="de-CH" sz="1400" dirty="0" err="1"/>
              <a:t>are</a:t>
            </a:r>
            <a:r>
              <a:rPr lang="de-CH" sz="1400" dirty="0"/>
              <a:t> </a:t>
            </a:r>
            <a:r>
              <a:rPr lang="de-CH" sz="1400" dirty="0" err="1"/>
              <a:t>mixed</a:t>
            </a:r>
            <a:r>
              <a:rPr lang="de-CH" sz="1400" dirty="0"/>
              <a:t> (</a:t>
            </a:r>
            <a:r>
              <a:rPr lang="de-CH" sz="1400" dirty="0" err="1"/>
              <a:t>BSc</a:t>
            </a:r>
            <a:r>
              <a:rPr lang="de-CH" sz="1400" dirty="0"/>
              <a:t>/</a:t>
            </a:r>
            <a:r>
              <a:rPr lang="de-CH" sz="1400" dirty="0" err="1"/>
              <a:t>MSc</a:t>
            </a:r>
            <a:r>
              <a:rPr lang="de-CH" sz="1400" dirty="0"/>
              <a:t> OR Beginners/Professionals)</a:t>
            </a:r>
          </a:p>
          <a:p>
            <a:pPr marL="285750" indent="-285750">
              <a:lnSpc>
                <a:spcPct val="150000"/>
              </a:lnSpc>
              <a:buFont typeface="Wingdings" panose="05000000000000000000" pitchFamily="2" charset="2"/>
              <a:buChar char="§"/>
            </a:pPr>
            <a:r>
              <a:rPr lang="de-CH" sz="1400" dirty="0" err="1"/>
              <a:t>Each</a:t>
            </a:r>
            <a:r>
              <a:rPr lang="de-CH" sz="1400" dirty="0"/>
              <a:t> «expert» </a:t>
            </a:r>
            <a:r>
              <a:rPr lang="de-CH" sz="1400" dirty="0" err="1"/>
              <a:t>group</a:t>
            </a:r>
            <a:r>
              <a:rPr lang="de-CH" sz="1400" dirty="0"/>
              <a:t> </a:t>
            </a:r>
            <a:r>
              <a:rPr lang="de-CH" sz="1400" dirty="0" err="1"/>
              <a:t>is</a:t>
            </a:r>
            <a:r>
              <a:rPr lang="de-CH" sz="1400" dirty="0"/>
              <a:t> </a:t>
            </a:r>
            <a:r>
              <a:rPr lang="de-CH" sz="1400" dirty="0" err="1"/>
              <a:t>responsible</a:t>
            </a:r>
            <a:r>
              <a:rPr lang="de-CH" sz="1400" dirty="0"/>
              <a:t> for </a:t>
            </a:r>
            <a:r>
              <a:rPr lang="de-CH" sz="1400" dirty="0" err="1"/>
              <a:t>one</a:t>
            </a:r>
            <a:r>
              <a:rPr lang="de-CH" sz="1400" dirty="0"/>
              <a:t> «</a:t>
            </a:r>
            <a:r>
              <a:rPr lang="de-CH" sz="1400" dirty="0" err="1"/>
              <a:t>topic</a:t>
            </a:r>
            <a:r>
              <a:rPr lang="de-CH" sz="1400" dirty="0"/>
              <a:t>»</a:t>
            </a:r>
          </a:p>
          <a:p>
            <a:pPr marL="285750" indent="-285750">
              <a:lnSpc>
                <a:spcPct val="150000"/>
              </a:lnSpc>
              <a:buFont typeface="Wingdings" panose="05000000000000000000" pitchFamily="2" charset="2"/>
              <a:buChar char="§"/>
            </a:pPr>
            <a:r>
              <a:rPr lang="de-CH" sz="1400" dirty="0"/>
              <a:t>Methods </a:t>
            </a:r>
            <a:r>
              <a:rPr lang="de-CH" sz="1400" dirty="0" err="1"/>
              <a:t>are</a:t>
            </a:r>
            <a:r>
              <a:rPr lang="de-CH" sz="1400" dirty="0"/>
              <a:t> </a:t>
            </a:r>
            <a:r>
              <a:rPr lang="de-CH" sz="1400" dirty="0" err="1"/>
              <a:t>explained</a:t>
            </a:r>
            <a:r>
              <a:rPr lang="de-CH" sz="1400" dirty="0"/>
              <a:t> in </a:t>
            </a:r>
            <a:r>
              <a:rPr lang="de-CH" sz="1400" dirty="0" err="1"/>
              <a:t>detail</a:t>
            </a:r>
            <a:r>
              <a:rPr lang="de-CH" sz="1400" dirty="0"/>
              <a:t> in «</a:t>
            </a:r>
            <a:r>
              <a:rPr lang="de-CH" sz="1400" dirty="0" err="1"/>
              <a:t>technical</a:t>
            </a:r>
            <a:r>
              <a:rPr lang="de-CH" sz="1400" dirty="0"/>
              <a:t> </a:t>
            </a:r>
            <a:r>
              <a:rPr lang="de-CH" sz="1400" dirty="0" err="1"/>
              <a:t>sessions</a:t>
            </a:r>
            <a:r>
              <a:rPr lang="de-CH" sz="1400" dirty="0"/>
              <a:t>»</a:t>
            </a:r>
          </a:p>
          <a:p>
            <a:pPr marL="285750" indent="-285750">
              <a:lnSpc>
                <a:spcPct val="150000"/>
              </a:lnSpc>
              <a:buFont typeface="Wingdings" panose="05000000000000000000" pitchFamily="2" charset="2"/>
              <a:buChar char="§"/>
            </a:pPr>
            <a:r>
              <a:rPr lang="de-CH" sz="1400" dirty="0" err="1"/>
              <a:t>Students</a:t>
            </a:r>
            <a:r>
              <a:rPr lang="de-CH" sz="1400" dirty="0"/>
              <a:t> </a:t>
            </a:r>
            <a:r>
              <a:rPr lang="de-CH" sz="1400" dirty="0" err="1"/>
              <a:t>ask</a:t>
            </a:r>
            <a:r>
              <a:rPr lang="de-CH" sz="1400" dirty="0"/>
              <a:t> </a:t>
            </a:r>
            <a:r>
              <a:rPr lang="de-CH" sz="1400" dirty="0" err="1"/>
              <a:t>members</a:t>
            </a:r>
            <a:r>
              <a:rPr lang="de-CH" sz="1400" dirty="0"/>
              <a:t> of «expert </a:t>
            </a:r>
            <a:r>
              <a:rPr lang="de-CH" sz="1400" dirty="0" err="1"/>
              <a:t>groups</a:t>
            </a:r>
            <a:r>
              <a:rPr lang="de-CH" sz="1400" dirty="0"/>
              <a:t>» for </a:t>
            </a:r>
            <a:r>
              <a:rPr lang="de-CH" sz="1400" dirty="0" err="1"/>
              <a:t>help</a:t>
            </a:r>
            <a:r>
              <a:rPr lang="de-CH" sz="1400" dirty="0"/>
              <a:t>. </a:t>
            </a:r>
          </a:p>
          <a:p>
            <a:pPr marL="285750" indent="-285750">
              <a:lnSpc>
                <a:spcPct val="150000"/>
              </a:lnSpc>
              <a:buFont typeface="Wingdings" panose="05000000000000000000" pitchFamily="2" charset="2"/>
              <a:buChar char="§"/>
            </a:pPr>
            <a:r>
              <a:rPr lang="de-CH" sz="1400" dirty="0"/>
              <a:t>The </a:t>
            </a:r>
            <a:r>
              <a:rPr lang="de-CH" sz="1400" dirty="0" err="1"/>
              <a:t>more</a:t>
            </a:r>
            <a:r>
              <a:rPr lang="de-CH" sz="1400" dirty="0"/>
              <a:t> </a:t>
            </a:r>
            <a:r>
              <a:rPr lang="de-CH" sz="1400" dirty="0" err="1"/>
              <a:t>experienced</a:t>
            </a:r>
            <a:r>
              <a:rPr lang="de-CH" sz="1400" dirty="0"/>
              <a:t> </a:t>
            </a:r>
            <a:r>
              <a:rPr lang="de-CH" sz="1400" dirty="0" err="1"/>
              <a:t>students</a:t>
            </a:r>
            <a:r>
              <a:rPr lang="de-CH" sz="1400" dirty="0"/>
              <a:t> </a:t>
            </a:r>
            <a:r>
              <a:rPr lang="de-CH" sz="1400" dirty="0" err="1"/>
              <a:t>help</a:t>
            </a:r>
            <a:r>
              <a:rPr lang="de-CH" sz="1400" dirty="0"/>
              <a:t> </a:t>
            </a:r>
            <a:r>
              <a:rPr lang="de-CH" sz="1400" dirty="0" err="1"/>
              <a:t>the</a:t>
            </a:r>
            <a:r>
              <a:rPr lang="de-CH" sz="1400" dirty="0"/>
              <a:t> </a:t>
            </a:r>
            <a:r>
              <a:rPr lang="de-CH" sz="1400" dirty="0" err="1"/>
              <a:t>others</a:t>
            </a:r>
            <a:r>
              <a:rPr lang="de-CH" sz="1400" dirty="0"/>
              <a:t>.</a:t>
            </a:r>
          </a:p>
          <a:p>
            <a:pPr marL="285750" indent="-285750">
              <a:lnSpc>
                <a:spcPct val="150000"/>
              </a:lnSpc>
              <a:buFont typeface="Wingdings" panose="05000000000000000000" pitchFamily="2" charset="2"/>
              <a:buChar char="§"/>
            </a:pPr>
            <a:r>
              <a:rPr lang="de-CH" sz="1400" dirty="0"/>
              <a:t>At </a:t>
            </a:r>
            <a:r>
              <a:rPr lang="de-CH" sz="1400" dirty="0" err="1"/>
              <a:t>the</a:t>
            </a:r>
            <a:r>
              <a:rPr lang="de-CH" sz="1400" dirty="0"/>
              <a:t> end of </a:t>
            </a:r>
            <a:r>
              <a:rPr lang="de-CH" sz="1400" dirty="0" err="1"/>
              <a:t>the</a:t>
            </a:r>
            <a:r>
              <a:rPr lang="de-CH" sz="1400" dirty="0"/>
              <a:t> </a:t>
            </a:r>
            <a:r>
              <a:rPr lang="de-CH" sz="1400" dirty="0" err="1"/>
              <a:t>day</a:t>
            </a:r>
            <a:r>
              <a:rPr lang="de-CH" sz="1400" dirty="0"/>
              <a:t>, </a:t>
            </a:r>
            <a:r>
              <a:rPr lang="de-CH" sz="1400" dirty="0" err="1"/>
              <a:t>groups</a:t>
            </a:r>
            <a:r>
              <a:rPr lang="de-CH" sz="1400" dirty="0"/>
              <a:t> </a:t>
            </a:r>
            <a:r>
              <a:rPr lang="de-CH" sz="1400" dirty="0" err="1"/>
              <a:t>present</a:t>
            </a:r>
            <a:r>
              <a:rPr lang="de-CH" sz="1400" dirty="0"/>
              <a:t> </a:t>
            </a:r>
            <a:r>
              <a:rPr lang="de-CH" sz="1400" dirty="0" err="1"/>
              <a:t>their</a:t>
            </a:r>
            <a:r>
              <a:rPr lang="de-CH" sz="1400" dirty="0"/>
              <a:t> </a:t>
            </a:r>
            <a:r>
              <a:rPr lang="de-CH" sz="1400" dirty="0" err="1"/>
              <a:t>results</a:t>
            </a:r>
            <a:r>
              <a:rPr lang="de-CH" sz="1400" dirty="0"/>
              <a:t>.  </a:t>
            </a:r>
          </a:p>
          <a:p>
            <a:pPr marL="285750" indent="-285750">
              <a:lnSpc>
                <a:spcPct val="150000"/>
              </a:lnSpc>
              <a:buFont typeface="Wingdings" panose="05000000000000000000" pitchFamily="2" charset="2"/>
              <a:buChar char="§"/>
            </a:pPr>
            <a:r>
              <a:rPr lang="de-CH" sz="1400" dirty="0" err="1"/>
              <a:t>Presentations</a:t>
            </a:r>
            <a:r>
              <a:rPr lang="de-CH" sz="1400" dirty="0"/>
              <a:t> </a:t>
            </a:r>
            <a:r>
              <a:rPr lang="de-CH" sz="1400" dirty="0" err="1"/>
              <a:t>are</a:t>
            </a:r>
            <a:r>
              <a:rPr lang="de-CH" sz="1400" dirty="0"/>
              <a:t> </a:t>
            </a:r>
            <a:r>
              <a:rPr lang="de-CH" sz="1400" dirty="0" err="1"/>
              <a:t>evaluated</a:t>
            </a:r>
            <a:r>
              <a:rPr lang="de-CH" sz="1400" dirty="0"/>
              <a:t> with pass/fail.</a:t>
            </a:r>
          </a:p>
        </p:txBody>
      </p:sp>
      <p:sp>
        <p:nvSpPr>
          <p:cNvPr id="3" name="Rechteck 2">
            <a:extLst>
              <a:ext uri="{FF2B5EF4-FFF2-40B4-BE49-F238E27FC236}">
                <a16:creationId xmlns:a16="http://schemas.microsoft.com/office/drawing/2014/main" id="{DA42C6CB-C6E4-4060-BA16-CD9680DD2E6C}"/>
              </a:ext>
            </a:extLst>
          </p:cNvPr>
          <p:cNvSpPr/>
          <p:nvPr/>
        </p:nvSpPr>
        <p:spPr>
          <a:xfrm>
            <a:off x="143164" y="4350419"/>
            <a:ext cx="2690160" cy="246221"/>
          </a:xfrm>
          <a:prstGeom prst="rect">
            <a:avLst/>
          </a:prstGeom>
        </p:spPr>
        <p:txBody>
          <a:bodyPr wrap="none">
            <a:spAutoFit/>
          </a:bodyPr>
          <a:lstStyle/>
          <a:p>
            <a:r>
              <a:rPr lang="de-CH" sz="1000" dirty="0"/>
              <a:t>Image </a:t>
            </a:r>
            <a:r>
              <a:rPr lang="de-CH" sz="1000" dirty="0" err="1"/>
              <a:t>Credit</a:t>
            </a:r>
            <a:r>
              <a:rPr lang="de-CH" sz="1000" dirty="0"/>
              <a:t>: https://revistaempresarial.com</a:t>
            </a:r>
          </a:p>
        </p:txBody>
      </p:sp>
    </p:spTree>
    <p:extLst>
      <p:ext uri="{BB962C8B-B14F-4D97-AF65-F5344CB8AC3E}">
        <p14:creationId xmlns:p14="http://schemas.microsoft.com/office/powerpoint/2010/main" val="4213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Prerequisites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4</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5" name="Textfeld 4">
            <a:extLst>
              <a:ext uri="{FF2B5EF4-FFF2-40B4-BE49-F238E27FC236}">
                <a16:creationId xmlns:a16="http://schemas.microsoft.com/office/drawing/2014/main" id="{0FFF5DA3-2504-49E4-AA44-CD212BD765C9}"/>
              </a:ext>
            </a:extLst>
          </p:cNvPr>
          <p:cNvSpPr txBox="1"/>
          <p:nvPr/>
        </p:nvSpPr>
        <p:spPr>
          <a:xfrm>
            <a:off x="177802" y="1153970"/>
            <a:ext cx="8788396" cy="3386055"/>
          </a:xfrm>
          <a:prstGeom prst="rect">
            <a:avLst/>
          </a:prstGeom>
          <a:noFill/>
        </p:spPr>
        <p:txBody>
          <a:bodyPr wrap="square" rtlCol="0">
            <a:spAutoFit/>
          </a:bodyPr>
          <a:lstStyle/>
          <a:p>
            <a:r>
              <a:rPr lang="de-CH" b="1" dirty="0"/>
              <a:t>Software:</a:t>
            </a:r>
          </a:p>
          <a:p>
            <a:pPr marL="285750" indent="-285750">
              <a:lnSpc>
                <a:spcPct val="150000"/>
              </a:lnSpc>
              <a:buFont typeface="Wingdings" panose="05000000000000000000" pitchFamily="2" charset="2"/>
              <a:buChar char="§"/>
            </a:pPr>
            <a:r>
              <a:rPr lang="de-CH" dirty="0" err="1"/>
              <a:t>Anaconda</a:t>
            </a:r>
            <a:r>
              <a:rPr lang="de-CH" dirty="0"/>
              <a:t> (https://www.anaconda.com)</a:t>
            </a:r>
          </a:p>
          <a:p>
            <a:pPr marL="675246" lvl="1" indent="-285750">
              <a:lnSpc>
                <a:spcPct val="150000"/>
              </a:lnSpc>
              <a:buFont typeface="Wingdings" panose="05000000000000000000" pitchFamily="2" charset="2"/>
              <a:buChar char="§"/>
            </a:pPr>
            <a:r>
              <a:rPr lang="de-CH" dirty="0"/>
              <a:t>Python 3</a:t>
            </a:r>
          </a:p>
          <a:p>
            <a:pPr marL="675246" lvl="1" indent="-285750">
              <a:lnSpc>
                <a:spcPct val="150000"/>
              </a:lnSpc>
              <a:buFont typeface="Wingdings" panose="05000000000000000000" pitchFamily="2" charset="2"/>
              <a:buChar char="§"/>
            </a:pPr>
            <a:r>
              <a:rPr lang="de-CH" dirty="0" err="1"/>
              <a:t>Jupyter</a:t>
            </a:r>
            <a:r>
              <a:rPr lang="de-CH" dirty="0"/>
              <a:t> Notebook, </a:t>
            </a:r>
            <a:r>
              <a:rPr lang="de-CH" dirty="0" err="1"/>
              <a:t>Jupyter</a:t>
            </a:r>
            <a:r>
              <a:rPr lang="de-CH" dirty="0"/>
              <a:t> Lab, Google </a:t>
            </a:r>
            <a:r>
              <a:rPr lang="de-CH" dirty="0" err="1"/>
              <a:t>Colab</a:t>
            </a:r>
            <a:r>
              <a:rPr lang="de-CH" dirty="0"/>
              <a:t> etc.</a:t>
            </a:r>
            <a:endParaRPr lang="de-CH" sz="600" b="1" dirty="0"/>
          </a:p>
          <a:p>
            <a:pPr>
              <a:lnSpc>
                <a:spcPct val="150000"/>
              </a:lnSpc>
            </a:pPr>
            <a:r>
              <a:rPr lang="de-CH" b="1" dirty="0"/>
              <a:t>Account:</a:t>
            </a:r>
          </a:p>
          <a:p>
            <a:pPr marL="285750" indent="-285750">
              <a:lnSpc>
                <a:spcPct val="150000"/>
              </a:lnSpc>
              <a:buFont typeface="Wingdings" panose="05000000000000000000" pitchFamily="2" charset="2"/>
              <a:buChar char="§"/>
            </a:pPr>
            <a:r>
              <a:rPr lang="de-CH" dirty="0"/>
              <a:t>Amazon Web Services (AWS)</a:t>
            </a:r>
          </a:p>
          <a:p>
            <a:pPr marL="285750" indent="-285750">
              <a:lnSpc>
                <a:spcPct val="150000"/>
              </a:lnSpc>
              <a:buFont typeface="Wingdings" panose="05000000000000000000" pitchFamily="2" charset="2"/>
              <a:buChar char="§"/>
            </a:pPr>
            <a:r>
              <a:rPr lang="de-CH" dirty="0"/>
              <a:t>GitHub (</a:t>
            </a:r>
            <a:r>
              <a:rPr lang="de-CH" dirty="0" err="1"/>
              <a:t>please</a:t>
            </a:r>
            <a:r>
              <a:rPr lang="de-CH" dirty="0"/>
              <a:t> </a:t>
            </a:r>
            <a:r>
              <a:rPr lang="de-CH" dirty="0" err="1"/>
              <a:t>provide</a:t>
            </a:r>
            <a:r>
              <a:rPr lang="de-CH" dirty="0"/>
              <a:t> </a:t>
            </a:r>
            <a:r>
              <a:rPr lang="de-CH" dirty="0" err="1"/>
              <a:t>your</a:t>
            </a:r>
            <a:r>
              <a:rPr lang="de-CH" dirty="0"/>
              <a:t> user-name </a:t>
            </a:r>
            <a:r>
              <a:rPr lang="de-CH" dirty="0" err="1"/>
              <a:t>here</a:t>
            </a:r>
            <a:r>
              <a:rPr lang="de-CH" dirty="0"/>
              <a:t>: </a:t>
            </a:r>
            <a:r>
              <a:rPr lang="de-CH"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Link</a:t>
            </a:r>
            <a:r>
              <a:rPr lang="de-CH" dirty="0"/>
              <a:t>)</a:t>
            </a:r>
          </a:p>
          <a:p>
            <a:pPr>
              <a:lnSpc>
                <a:spcPct val="150000"/>
              </a:lnSpc>
            </a:pPr>
            <a:endParaRPr lang="de-CH" sz="600" b="1" dirty="0"/>
          </a:p>
          <a:p>
            <a:pPr>
              <a:lnSpc>
                <a:spcPct val="150000"/>
              </a:lnSpc>
            </a:pPr>
            <a:r>
              <a:rPr lang="de-CH" b="1" dirty="0"/>
              <a:t>Material for </a:t>
            </a:r>
            <a:r>
              <a:rPr lang="de-CH" b="1" dirty="0" err="1"/>
              <a:t>exercises</a:t>
            </a:r>
            <a:endParaRPr lang="de-CH" b="1" dirty="0"/>
          </a:p>
          <a:p>
            <a:pPr marL="285750" indent="-285750">
              <a:lnSpc>
                <a:spcPct val="150000"/>
              </a:lnSpc>
              <a:buFont typeface="Wingdings" panose="05000000000000000000" pitchFamily="2" charset="2"/>
              <a:buChar char="§"/>
            </a:pPr>
            <a:r>
              <a:rPr lang="de-CH" dirty="0" err="1"/>
              <a:t>Jupyter</a:t>
            </a:r>
            <a:r>
              <a:rPr lang="de-CH" dirty="0"/>
              <a:t> Notebook (will </a:t>
            </a:r>
            <a:r>
              <a:rPr lang="de-CH" dirty="0" err="1"/>
              <a:t>be</a:t>
            </a:r>
            <a:r>
              <a:rPr lang="de-CH" dirty="0"/>
              <a:t> </a:t>
            </a:r>
            <a:r>
              <a:rPr lang="de-CH" dirty="0" err="1"/>
              <a:t>used</a:t>
            </a:r>
            <a:r>
              <a:rPr lang="de-CH" dirty="0"/>
              <a:t> </a:t>
            </a:r>
            <a:r>
              <a:rPr lang="de-CH" dirty="0" err="1"/>
              <a:t>to</a:t>
            </a:r>
            <a:r>
              <a:rPr lang="de-CH" dirty="0"/>
              <a:t> </a:t>
            </a:r>
            <a:r>
              <a:rPr lang="de-CH" dirty="0" err="1"/>
              <a:t>guide</a:t>
            </a:r>
            <a:r>
              <a:rPr lang="de-CH" dirty="0"/>
              <a:t> </a:t>
            </a:r>
            <a:r>
              <a:rPr lang="de-CH" dirty="0" err="1"/>
              <a:t>the</a:t>
            </a:r>
            <a:r>
              <a:rPr lang="de-CH" dirty="0"/>
              <a:t> </a:t>
            </a:r>
            <a:r>
              <a:rPr lang="de-CH" dirty="0" err="1"/>
              <a:t>exercises</a:t>
            </a:r>
            <a:r>
              <a:rPr lang="de-CH" dirty="0"/>
              <a:t> and </a:t>
            </a:r>
            <a:r>
              <a:rPr lang="de-CH" dirty="0" err="1"/>
              <a:t>provided</a:t>
            </a:r>
            <a:r>
              <a:rPr lang="de-CH" dirty="0"/>
              <a:t> by </a:t>
            </a:r>
            <a:r>
              <a:rPr lang="de-CH" dirty="0" err="1"/>
              <a:t>the</a:t>
            </a:r>
            <a:r>
              <a:rPr lang="de-CH" dirty="0"/>
              <a:t> end of </a:t>
            </a:r>
            <a:r>
              <a:rPr lang="de-CH" dirty="0" err="1"/>
              <a:t>the</a:t>
            </a:r>
            <a:r>
              <a:rPr lang="de-CH" dirty="0"/>
              <a:t> </a:t>
            </a:r>
            <a:r>
              <a:rPr lang="de-CH" dirty="0" err="1"/>
              <a:t>day</a:t>
            </a:r>
            <a:r>
              <a:rPr lang="de-CH" dirty="0"/>
              <a:t>)</a:t>
            </a:r>
          </a:p>
        </p:txBody>
      </p:sp>
    </p:spTree>
    <p:extLst>
      <p:ext uri="{BB962C8B-B14F-4D97-AF65-F5344CB8AC3E}">
        <p14:creationId xmlns:p14="http://schemas.microsoft.com/office/powerpoint/2010/main" val="17751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5</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CB6A8062-B177-4B99-A2B3-753F99C5004D}"/>
              </a:ext>
            </a:extLst>
          </p:cNvPr>
          <p:cNvSpPr/>
          <p:nvPr/>
        </p:nvSpPr>
        <p:spPr>
          <a:xfrm>
            <a:off x="1143000" y="1733550"/>
            <a:ext cx="6858000" cy="1524007"/>
          </a:xfrm>
          <a:prstGeom prst="rect">
            <a:avLst/>
          </a:prstGeom>
        </p:spPr>
        <p:txBody>
          <a:bodyPr wrap="square">
            <a:spAutoFit/>
          </a:bodyPr>
          <a:lstStyle/>
          <a:p>
            <a:pPr algn="ctr">
              <a:lnSpc>
                <a:spcPct val="150000"/>
              </a:lnSpc>
            </a:pPr>
            <a:r>
              <a:rPr lang="en-US" i="1" dirty="0"/>
              <a:t>“Credit risk, counterparty risk or default risk is a term used in the banking industry to refer to the risk that a borrower is unable or unwilling to repay the loans granted to it in full or in accordance with the contract. In general, credit risk is the most significant type of risk for credit institutions.”</a:t>
            </a:r>
          </a:p>
        </p:txBody>
      </p:sp>
      <p:sp>
        <p:nvSpPr>
          <p:cNvPr id="3" name="Textfeld 2">
            <a:extLst>
              <a:ext uri="{FF2B5EF4-FFF2-40B4-BE49-F238E27FC236}">
                <a16:creationId xmlns:a16="http://schemas.microsoft.com/office/drawing/2014/main" id="{F76906C0-BB62-4BF6-9F3D-33ADEE63D884}"/>
              </a:ext>
            </a:extLst>
          </p:cNvPr>
          <p:cNvSpPr txBox="1"/>
          <p:nvPr/>
        </p:nvSpPr>
        <p:spPr>
          <a:xfrm>
            <a:off x="6781800" y="3486150"/>
            <a:ext cx="1600200" cy="276999"/>
          </a:xfrm>
          <a:prstGeom prst="rect">
            <a:avLst/>
          </a:prstGeom>
          <a:noFill/>
        </p:spPr>
        <p:txBody>
          <a:bodyPr wrap="square" rtlCol="0">
            <a:spAutoFit/>
          </a:bodyPr>
          <a:lstStyle/>
          <a:p>
            <a:r>
              <a:rPr lang="de-CH" sz="1200" dirty="0"/>
              <a:t>Source: Wikipedia</a:t>
            </a:r>
          </a:p>
        </p:txBody>
      </p:sp>
    </p:spTree>
    <p:extLst>
      <p:ext uri="{BB962C8B-B14F-4D97-AF65-F5344CB8AC3E}">
        <p14:creationId xmlns:p14="http://schemas.microsoft.com/office/powerpoint/2010/main" val="15435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Available Data</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6</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6" name="Rechteck 5">
            <a:extLst>
              <a:ext uri="{FF2B5EF4-FFF2-40B4-BE49-F238E27FC236}">
                <a16:creationId xmlns:a16="http://schemas.microsoft.com/office/drawing/2014/main" id="{3505A540-6A72-4EED-89C5-AB65B15D7E81}"/>
              </a:ext>
            </a:extLst>
          </p:cNvPr>
          <p:cNvSpPr/>
          <p:nvPr/>
        </p:nvSpPr>
        <p:spPr>
          <a:xfrm>
            <a:off x="152400" y="1080074"/>
            <a:ext cx="8763000" cy="3480120"/>
          </a:xfrm>
          <a:prstGeom prst="rect">
            <a:avLst/>
          </a:prstGeom>
        </p:spPr>
        <p:txBody>
          <a:bodyPr wrap="square">
            <a:spAutoFit/>
          </a:bodyPr>
          <a:lstStyle/>
          <a:p>
            <a:pPr>
              <a:lnSpc>
                <a:spcPct val="150000"/>
              </a:lnSpc>
            </a:pPr>
            <a:r>
              <a:rPr lang="en-US" sz="1400" dirty="0"/>
              <a:t>The original data set contains 1000 persons with there attributes and a credit risk classification and is described under this Link: </a:t>
            </a:r>
            <a:r>
              <a:rPr lang="en-US" sz="1400"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https://archive.ics.uci.edu/ml/datasets/Statlog+%28German+Credit+Data%29 </a:t>
            </a:r>
            <a:endParaRPr lang="en-US" sz="1400" dirty="0">
              <a:solidFill>
                <a:schemeClr val="accent2">
                  <a:lumMod val="50000"/>
                  <a:lumOff val="50000"/>
                </a:schemeClr>
              </a:solidFill>
            </a:endParaRPr>
          </a:p>
          <a:p>
            <a:pPr>
              <a:lnSpc>
                <a:spcPct val="150000"/>
              </a:lnSpc>
            </a:pPr>
            <a:r>
              <a:rPr lang="en-US" sz="1400" dirty="0"/>
              <a:t>In the exercises, we will work with a subset containing the following variables:</a:t>
            </a:r>
          </a:p>
          <a:p>
            <a:pPr>
              <a:lnSpc>
                <a:spcPct val="150000"/>
              </a:lnSpc>
            </a:pPr>
            <a:endParaRPr lang="en-US" sz="600" dirty="0"/>
          </a:p>
          <a:p>
            <a:pPr>
              <a:lnSpc>
                <a:spcPct val="150000"/>
              </a:lnSpc>
            </a:pPr>
            <a:r>
              <a:rPr lang="en-US" sz="1000" dirty="0"/>
              <a:t>Risk 		(categorical </a:t>
            </a:r>
            <a:r>
              <a:rPr lang="en-US" sz="1000" b="1" dirty="0"/>
              <a:t>target variable</a:t>
            </a:r>
            <a:r>
              <a:rPr lang="en-US" sz="1000" dirty="0"/>
              <a:t>: the credit risk of each person in the data set is classified as low or high)</a:t>
            </a:r>
          </a:p>
          <a:p>
            <a:pPr>
              <a:lnSpc>
                <a:spcPct val="150000"/>
              </a:lnSpc>
            </a:pPr>
            <a:r>
              <a:rPr lang="en-US" sz="1000" dirty="0"/>
              <a:t>Age 		(numerical, age of borrowers)</a:t>
            </a:r>
          </a:p>
          <a:p>
            <a:pPr>
              <a:lnSpc>
                <a:spcPct val="150000"/>
              </a:lnSpc>
            </a:pPr>
            <a:r>
              <a:rPr lang="en-US" sz="1000" dirty="0"/>
              <a:t>Sex 		(categorical: male, female)</a:t>
            </a:r>
          </a:p>
          <a:p>
            <a:pPr>
              <a:lnSpc>
                <a:spcPct val="150000"/>
              </a:lnSpc>
            </a:pPr>
            <a:r>
              <a:rPr lang="en-US" sz="1000" dirty="0"/>
              <a:t>Job 		(numerical: 0 - unskilled and non-resident, 1 - unskilled and resident, 2 - skilled, 3 - highly skilled)</a:t>
            </a:r>
          </a:p>
          <a:p>
            <a:pPr>
              <a:lnSpc>
                <a:spcPct val="150000"/>
              </a:lnSpc>
            </a:pPr>
            <a:r>
              <a:rPr lang="en-US" sz="1000" dirty="0"/>
              <a:t>Housing 		(categorical: own, rent, for free)</a:t>
            </a:r>
          </a:p>
          <a:p>
            <a:pPr>
              <a:lnSpc>
                <a:spcPct val="150000"/>
              </a:lnSpc>
            </a:pPr>
            <a:r>
              <a:rPr lang="en-US" sz="1000" dirty="0"/>
              <a:t>Saving account 	(categorical: little, moderate, quite rich, rich)</a:t>
            </a:r>
          </a:p>
          <a:p>
            <a:pPr>
              <a:lnSpc>
                <a:spcPct val="150000"/>
              </a:lnSpc>
            </a:pPr>
            <a:r>
              <a:rPr lang="en-US" sz="1000" dirty="0"/>
              <a:t>Checking account 	(categorical: little, moderate, quite rich, rich)</a:t>
            </a:r>
          </a:p>
          <a:p>
            <a:pPr>
              <a:lnSpc>
                <a:spcPct val="150000"/>
              </a:lnSpc>
            </a:pPr>
            <a:r>
              <a:rPr lang="en-US" sz="1000" dirty="0"/>
              <a:t>Credit amount 	(numerical: national currency)</a:t>
            </a:r>
          </a:p>
          <a:p>
            <a:pPr>
              <a:lnSpc>
                <a:spcPct val="150000"/>
              </a:lnSpc>
            </a:pPr>
            <a:r>
              <a:rPr lang="en-US" sz="1000" dirty="0"/>
              <a:t>Duration 		(numerical: in month)</a:t>
            </a:r>
          </a:p>
          <a:p>
            <a:pPr>
              <a:lnSpc>
                <a:spcPct val="150000"/>
              </a:lnSpc>
            </a:pPr>
            <a:r>
              <a:rPr lang="en-US" sz="1000" dirty="0"/>
              <a:t>Purpose 		(categorical: car, furniture/equipment, radio/TV, domestic appliances, repairs, education, business, vacation/others</a:t>
            </a:r>
          </a:p>
        </p:txBody>
      </p:sp>
    </p:spTree>
    <p:extLst>
      <p:ext uri="{BB962C8B-B14F-4D97-AF65-F5344CB8AC3E}">
        <p14:creationId xmlns:p14="http://schemas.microsoft.com/office/powerpoint/2010/main" val="3781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Modeling method</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7</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5" name="Grafik 4">
            <a:extLst>
              <a:ext uri="{FF2B5EF4-FFF2-40B4-BE49-F238E27FC236}">
                <a16:creationId xmlns:a16="http://schemas.microsoft.com/office/drawing/2014/main" id="{3138DFAD-3D28-4A4D-BDF8-728683AD8145}"/>
              </a:ext>
            </a:extLst>
          </p:cNvPr>
          <p:cNvPicPr>
            <a:picLocks noChangeAspect="1"/>
          </p:cNvPicPr>
          <p:nvPr/>
        </p:nvPicPr>
        <p:blipFill>
          <a:blip r:embed="rId3"/>
          <a:stretch>
            <a:fillRect/>
          </a:stretch>
        </p:blipFill>
        <p:spPr>
          <a:xfrm>
            <a:off x="163945" y="1504950"/>
            <a:ext cx="3913120" cy="2667000"/>
          </a:xfrm>
          <a:prstGeom prst="rect">
            <a:avLst/>
          </a:prstGeom>
        </p:spPr>
      </p:pic>
      <p:sp>
        <p:nvSpPr>
          <p:cNvPr id="7" name="Textfeld 6">
            <a:extLst>
              <a:ext uri="{FF2B5EF4-FFF2-40B4-BE49-F238E27FC236}">
                <a16:creationId xmlns:a16="http://schemas.microsoft.com/office/drawing/2014/main" id="{22A077FA-E452-4FFB-93F4-E8747FB8F6A7}"/>
              </a:ext>
            </a:extLst>
          </p:cNvPr>
          <p:cNvSpPr txBox="1"/>
          <p:nvPr/>
        </p:nvSpPr>
        <p:spPr>
          <a:xfrm>
            <a:off x="4495800" y="1719519"/>
            <a:ext cx="4419599" cy="2262671"/>
          </a:xfrm>
          <a:prstGeom prst="rect">
            <a:avLst/>
          </a:prstGeom>
          <a:noFill/>
        </p:spPr>
        <p:txBody>
          <a:bodyPr wrap="square" rtlCol="0">
            <a:spAutoFit/>
          </a:bodyPr>
          <a:lstStyle/>
          <a:p>
            <a:pPr>
              <a:lnSpc>
                <a:spcPct val="150000"/>
              </a:lnSpc>
            </a:pPr>
            <a:r>
              <a:rPr lang="de-CH" dirty="0"/>
              <a:t>Due </a:t>
            </a:r>
            <a:r>
              <a:rPr lang="de-CH" dirty="0" err="1"/>
              <a:t>to</a:t>
            </a:r>
            <a:r>
              <a:rPr lang="de-CH" dirty="0"/>
              <a:t> </a:t>
            </a:r>
            <a:r>
              <a:rPr lang="de-CH" dirty="0" err="1"/>
              <a:t>the</a:t>
            </a:r>
            <a:r>
              <a:rPr lang="de-CH" dirty="0"/>
              <a:t> </a:t>
            </a:r>
            <a:r>
              <a:rPr lang="de-CH" dirty="0" err="1"/>
              <a:t>categorical</a:t>
            </a:r>
            <a:r>
              <a:rPr lang="de-CH" dirty="0"/>
              <a:t> (</a:t>
            </a:r>
            <a:r>
              <a:rPr lang="de-CH" dirty="0" err="1"/>
              <a:t>discrete</a:t>
            </a:r>
            <a:r>
              <a:rPr lang="de-CH" dirty="0"/>
              <a:t>) </a:t>
            </a:r>
            <a:r>
              <a:rPr lang="de-CH" dirty="0" err="1"/>
              <a:t>nature</a:t>
            </a:r>
            <a:r>
              <a:rPr lang="de-CH" dirty="0"/>
              <a:t> of </a:t>
            </a:r>
            <a:r>
              <a:rPr lang="de-CH" dirty="0" err="1"/>
              <a:t>the</a:t>
            </a:r>
            <a:r>
              <a:rPr lang="de-CH" dirty="0"/>
              <a:t> </a:t>
            </a:r>
            <a:r>
              <a:rPr lang="de-CH" dirty="0" err="1"/>
              <a:t>target</a:t>
            </a:r>
            <a:r>
              <a:rPr lang="de-CH" dirty="0"/>
              <a:t> variable (</a:t>
            </a:r>
            <a:r>
              <a:rPr lang="de-CH" dirty="0" err="1"/>
              <a:t>credit</a:t>
            </a:r>
            <a:r>
              <a:rPr lang="de-CH" dirty="0"/>
              <a:t> </a:t>
            </a:r>
            <a:r>
              <a:rPr lang="de-CH" dirty="0" err="1"/>
              <a:t>risk</a:t>
            </a:r>
            <a:r>
              <a:rPr lang="de-CH" dirty="0"/>
              <a:t>), and </a:t>
            </a:r>
            <a:r>
              <a:rPr lang="de-CH" dirty="0" err="1"/>
              <a:t>because</a:t>
            </a:r>
            <a:r>
              <a:rPr lang="de-CH" dirty="0"/>
              <a:t> </a:t>
            </a:r>
            <a:r>
              <a:rPr lang="de-CH" dirty="0" err="1"/>
              <a:t>there</a:t>
            </a:r>
            <a:r>
              <a:rPr lang="de-CH" dirty="0"/>
              <a:t> </a:t>
            </a:r>
            <a:r>
              <a:rPr lang="de-CH" dirty="0" err="1"/>
              <a:t>are</a:t>
            </a:r>
            <a:r>
              <a:rPr lang="de-CH" dirty="0"/>
              <a:t> </a:t>
            </a:r>
            <a:r>
              <a:rPr lang="de-CH" dirty="0" err="1"/>
              <a:t>labels</a:t>
            </a:r>
            <a:r>
              <a:rPr lang="de-CH" dirty="0"/>
              <a:t> </a:t>
            </a:r>
            <a:r>
              <a:rPr lang="de-CH" dirty="0" err="1"/>
              <a:t>available</a:t>
            </a:r>
            <a:r>
              <a:rPr lang="de-CH" dirty="0"/>
              <a:t> (</a:t>
            </a:r>
            <a:r>
              <a:rPr lang="de-CH" dirty="0" err="1"/>
              <a:t>low</a:t>
            </a:r>
            <a:r>
              <a:rPr lang="de-CH" dirty="0"/>
              <a:t>/high </a:t>
            </a:r>
            <a:r>
              <a:rPr lang="de-CH" dirty="0" err="1"/>
              <a:t>credit</a:t>
            </a:r>
            <a:r>
              <a:rPr lang="de-CH" dirty="0"/>
              <a:t> </a:t>
            </a:r>
            <a:r>
              <a:rPr lang="de-CH" dirty="0" err="1"/>
              <a:t>risk</a:t>
            </a:r>
            <a:r>
              <a:rPr lang="de-CH" dirty="0"/>
              <a:t>), </a:t>
            </a:r>
            <a:r>
              <a:rPr lang="de-CH" dirty="0" err="1"/>
              <a:t>classification</a:t>
            </a:r>
            <a:r>
              <a:rPr lang="de-CH" dirty="0"/>
              <a:t> </a:t>
            </a:r>
            <a:r>
              <a:rPr lang="de-CH" dirty="0" err="1"/>
              <a:t>is</a:t>
            </a:r>
            <a:r>
              <a:rPr lang="de-CH" dirty="0"/>
              <a:t> a </a:t>
            </a:r>
            <a:r>
              <a:rPr lang="de-CH" dirty="0" err="1"/>
              <a:t>useful</a:t>
            </a:r>
            <a:r>
              <a:rPr lang="de-CH" dirty="0"/>
              <a:t> </a:t>
            </a:r>
            <a:r>
              <a:rPr lang="de-CH" dirty="0" err="1"/>
              <a:t>modeling</a:t>
            </a:r>
            <a:r>
              <a:rPr lang="de-CH" dirty="0"/>
              <a:t> </a:t>
            </a:r>
            <a:r>
              <a:rPr lang="de-CH" dirty="0" err="1"/>
              <a:t>approach</a:t>
            </a:r>
            <a:r>
              <a:rPr lang="de-CH" dirty="0"/>
              <a:t>.</a:t>
            </a:r>
          </a:p>
          <a:p>
            <a:pPr>
              <a:lnSpc>
                <a:spcPct val="150000"/>
              </a:lnSpc>
            </a:pPr>
            <a:endParaRPr lang="de-CH" dirty="0"/>
          </a:p>
          <a:p>
            <a:pPr>
              <a:lnSpc>
                <a:spcPct val="150000"/>
              </a:lnSpc>
            </a:pPr>
            <a:r>
              <a:rPr lang="de-CH" dirty="0" err="1"/>
              <a:t>Which</a:t>
            </a:r>
            <a:r>
              <a:rPr lang="de-CH" dirty="0"/>
              <a:t> </a:t>
            </a:r>
            <a:r>
              <a:rPr lang="de-CH" dirty="0" err="1"/>
              <a:t>methods</a:t>
            </a:r>
            <a:r>
              <a:rPr lang="de-CH" dirty="0"/>
              <a:t> (</a:t>
            </a:r>
            <a:r>
              <a:rPr lang="de-CH" dirty="0" err="1"/>
              <a:t>classifiers</a:t>
            </a:r>
            <a:r>
              <a:rPr lang="de-CH" dirty="0"/>
              <a:t>) </a:t>
            </a:r>
            <a:r>
              <a:rPr lang="de-CH" dirty="0" err="1"/>
              <a:t>are</a:t>
            </a:r>
            <a:r>
              <a:rPr lang="de-CH" dirty="0"/>
              <a:t> </a:t>
            </a:r>
            <a:r>
              <a:rPr lang="de-CH" dirty="0" err="1"/>
              <a:t>appropriate</a:t>
            </a:r>
            <a:r>
              <a:rPr lang="de-CH" dirty="0"/>
              <a:t>?</a:t>
            </a:r>
          </a:p>
        </p:txBody>
      </p:sp>
    </p:spTree>
    <p:extLst>
      <p:ext uri="{BB962C8B-B14F-4D97-AF65-F5344CB8AC3E}">
        <p14:creationId xmlns:p14="http://schemas.microsoft.com/office/powerpoint/2010/main" val="302793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8</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76209" y="1193700"/>
            <a:ext cx="4315690" cy="1587294"/>
          </a:xfrm>
          <a:prstGeom prst="rect">
            <a:avLst/>
          </a:prstGeom>
          <a:solidFill>
            <a:srgbClr val="FAE38E"/>
          </a:solidFill>
        </p:spPr>
        <p:txBody>
          <a:bodyPr wrap="square" rtlCol="0">
            <a:spAutoFit/>
          </a:bodyPr>
          <a:lstStyle>
            <a:defPPr>
              <a:defRPr lang="fr-FR"/>
            </a:defPPr>
            <a:lvl1pPr>
              <a:defRPr sz="1200"/>
            </a:lvl1pPr>
          </a:lstStyle>
          <a:p>
            <a:r>
              <a:rPr lang="en-US" dirty="0"/>
              <a:t> (Topic 1) Working with Python </a:t>
            </a:r>
            <a:r>
              <a:rPr lang="en-US"/>
              <a:t>and Jupyter</a:t>
            </a:r>
            <a:r>
              <a:rPr lang="en-US" dirty="0"/>
              <a:t> Notebook</a:t>
            </a:r>
          </a:p>
          <a:p>
            <a:r>
              <a:rPr lang="de-CH" dirty="0"/>
              <a:t>-</a:t>
            </a:r>
          </a:p>
          <a:p>
            <a:r>
              <a:rPr lang="de-CH" dirty="0"/>
              <a:t>-</a:t>
            </a:r>
          </a:p>
          <a:p>
            <a:r>
              <a:rPr lang="de-CH" dirty="0"/>
              <a:t>-</a:t>
            </a:r>
          </a:p>
          <a:p>
            <a:r>
              <a:rPr lang="de-CH" dirty="0"/>
              <a:t>-</a:t>
            </a:r>
          </a:p>
          <a:p>
            <a:r>
              <a:rPr lang="de-CH" dirty="0"/>
              <a:t>-</a:t>
            </a:r>
          </a:p>
          <a:p>
            <a:r>
              <a:rPr lang="de-CH" dirty="0"/>
              <a:t>-</a:t>
            </a:r>
          </a:p>
          <a:p>
            <a:r>
              <a:rPr lang="de-CH" dirty="0"/>
              <a:t>-</a:t>
            </a:r>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1864293"/>
          </a:xfrm>
          <a:prstGeom prst="rect">
            <a:avLst/>
          </a:prstGeom>
          <a:solidFill>
            <a:srgbClr val="FAE38E"/>
          </a:solidFill>
        </p:spPr>
        <p:txBody>
          <a:bodyPr wrap="square" rtlCol="0">
            <a:spAutoFit/>
          </a:bodyPr>
          <a:lstStyle>
            <a:defPPr>
              <a:defRPr lang="fr-FR"/>
            </a:defPPr>
            <a:lvl1pPr>
              <a:defRPr sz="1200"/>
            </a:lvl1pPr>
          </a:lstStyle>
          <a:p>
            <a:r>
              <a:rPr lang="en-US" dirty="0"/>
              <a:t> (Topic 2) Explaining the data and working with data frames</a:t>
            </a:r>
          </a:p>
          <a:p>
            <a:r>
              <a:rPr lang="en-US" dirty="0"/>
              <a:t>-</a:t>
            </a:r>
          </a:p>
          <a:p>
            <a:r>
              <a:rPr lang="en-US" dirty="0"/>
              <a:t>-</a:t>
            </a:r>
          </a:p>
          <a:p>
            <a:r>
              <a:rPr lang="en-US" dirty="0"/>
              <a:t>-</a:t>
            </a:r>
          </a:p>
          <a:p>
            <a:r>
              <a:rPr lang="en-US" dirty="0"/>
              <a:t>-</a:t>
            </a:r>
          </a:p>
          <a:p>
            <a:r>
              <a:rPr lang="en-US" dirty="0"/>
              <a:t>-</a:t>
            </a:r>
          </a:p>
          <a:p>
            <a:r>
              <a:rPr lang="en-US" dirty="0"/>
              <a:t>-</a:t>
            </a:r>
          </a:p>
          <a:p>
            <a:r>
              <a:rPr lang="en-US" dirty="0"/>
              <a:t>-</a:t>
            </a:r>
          </a:p>
        </p:txBody>
      </p:sp>
      <p:sp>
        <p:nvSpPr>
          <p:cNvPr id="7" name="Textfeld 6">
            <a:extLst>
              <a:ext uri="{FF2B5EF4-FFF2-40B4-BE49-F238E27FC236}">
                <a16:creationId xmlns:a16="http://schemas.microsoft.com/office/drawing/2014/main" id="{25914228-B366-4A7A-9044-60FB254CA30E}"/>
              </a:ext>
            </a:extLst>
          </p:cNvPr>
          <p:cNvSpPr txBox="1"/>
          <p:nvPr/>
        </p:nvSpPr>
        <p:spPr>
          <a:xfrm>
            <a:off x="161926" y="2919403"/>
            <a:ext cx="4315690" cy="1569660"/>
          </a:xfrm>
          <a:prstGeom prst="rect">
            <a:avLst/>
          </a:prstGeom>
          <a:solidFill>
            <a:srgbClr val="FAE38E"/>
          </a:solidFill>
        </p:spPr>
        <p:txBody>
          <a:bodyPr wrap="square" rtlCol="0">
            <a:spAutoFit/>
          </a:bodyPr>
          <a:lstStyle/>
          <a:p>
            <a:r>
              <a:rPr lang="en-US" sz="1200" dirty="0"/>
              <a:t> (Topic 3) Exploratory Data Analysis</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8" name="Textfeld 7">
            <a:extLst>
              <a:ext uri="{FF2B5EF4-FFF2-40B4-BE49-F238E27FC236}">
                <a16:creationId xmlns:a16="http://schemas.microsoft.com/office/drawing/2014/main" id="{3E8C4585-1624-4290-80BE-B335837CBA44}"/>
              </a:ext>
            </a:extLst>
          </p:cNvPr>
          <p:cNvSpPr txBox="1"/>
          <p:nvPr/>
        </p:nvSpPr>
        <p:spPr>
          <a:xfrm>
            <a:off x="4574600" y="2919403"/>
            <a:ext cx="4343400" cy="1556516"/>
          </a:xfrm>
          <a:prstGeom prst="rect">
            <a:avLst/>
          </a:prstGeom>
          <a:solidFill>
            <a:srgbClr val="FAE38E"/>
          </a:solidFill>
        </p:spPr>
        <p:txBody>
          <a:bodyPr wrap="square" rtlCol="0">
            <a:spAutoFit/>
          </a:bodyPr>
          <a:lstStyle/>
          <a:p>
            <a:r>
              <a:rPr lang="en-US" sz="1200" dirty="0"/>
              <a:t> (Topic 4) Data Engineering, Preprocessing</a:t>
            </a:r>
          </a:p>
          <a:p>
            <a:r>
              <a:rPr lang="en-US" sz="1000" dirty="0"/>
              <a:t>- </a:t>
            </a:r>
          </a:p>
          <a:p>
            <a:r>
              <a:rPr lang="en-US" sz="1000" dirty="0"/>
              <a:t>-</a:t>
            </a:r>
          </a:p>
          <a:p>
            <a:r>
              <a:rPr lang="en-US" sz="1000" dirty="0"/>
              <a:t>-</a:t>
            </a:r>
          </a:p>
          <a:p>
            <a:r>
              <a:rPr lang="en-US" sz="1000" dirty="0"/>
              <a:t>-</a:t>
            </a:r>
          </a:p>
          <a:p>
            <a:r>
              <a:rPr lang="en-US" sz="1000" dirty="0"/>
              <a:t>-</a:t>
            </a:r>
          </a:p>
          <a:p>
            <a:r>
              <a:rPr lang="en-US" sz="1000" dirty="0"/>
              <a:t>-</a:t>
            </a:r>
          </a:p>
          <a:p>
            <a:r>
              <a:rPr lang="en-US" sz="1000" dirty="0"/>
              <a:t>-</a:t>
            </a:r>
          </a:p>
          <a:p>
            <a:pPr>
              <a:lnSpc>
                <a:spcPct val="150000"/>
              </a:lnSpc>
            </a:pPr>
            <a:r>
              <a:rPr lang="en-US" sz="1000" dirty="0"/>
              <a:t>-</a:t>
            </a:r>
          </a:p>
        </p:txBody>
      </p:sp>
    </p:spTree>
    <p:extLst>
      <p:ext uri="{BB962C8B-B14F-4D97-AF65-F5344CB8AC3E}">
        <p14:creationId xmlns:p14="http://schemas.microsoft.com/office/powerpoint/2010/main" val="227828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9</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7" name="Textfeld 6">
            <a:extLst>
              <a:ext uri="{FF2B5EF4-FFF2-40B4-BE49-F238E27FC236}">
                <a16:creationId xmlns:a16="http://schemas.microsoft.com/office/drawing/2014/main" id="{B5BA745E-AE67-45A6-AECF-882CC67CDE82}"/>
              </a:ext>
            </a:extLst>
          </p:cNvPr>
          <p:cNvSpPr txBox="1"/>
          <p:nvPr/>
        </p:nvSpPr>
        <p:spPr>
          <a:xfrm>
            <a:off x="176213" y="1147741"/>
            <a:ext cx="4343399" cy="1754326"/>
          </a:xfrm>
          <a:prstGeom prst="rect">
            <a:avLst/>
          </a:prstGeom>
          <a:solidFill>
            <a:srgbClr val="FAE38E"/>
          </a:solidFill>
        </p:spPr>
        <p:txBody>
          <a:bodyPr wrap="square" rtlCol="0">
            <a:spAutoFit/>
          </a:bodyPr>
          <a:lstStyle/>
          <a:p>
            <a:r>
              <a:rPr lang="en-US" sz="1200" dirty="0"/>
              <a:t> (Topic 5) Modeling (</a:t>
            </a:r>
            <a:r>
              <a:rPr lang="en-US" sz="1200" dirty="0" err="1"/>
              <a:t>LogReg</a:t>
            </a:r>
            <a:r>
              <a:rPr lang="en-US" sz="1200" dirty="0"/>
              <a:t>, KNN, </a:t>
            </a:r>
            <a:r>
              <a:rPr lang="en-US" sz="1200" dirty="0" err="1"/>
              <a:t>RandomForest</a:t>
            </a:r>
            <a:r>
              <a:rPr lang="en-US" sz="1200" dirty="0"/>
              <a:t>)</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8" name="Textfeld 7">
            <a:extLst>
              <a:ext uri="{FF2B5EF4-FFF2-40B4-BE49-F238E27FC236}">
                <a16:creationId xmlns:a16="http://schemas.microsoft.com/office/drawing/2014/main" id="{560B819D-BE24-4E6F-946D-6BF455940428}"/>
              </a:ext>
            </a:extLst>
          </p:cNvPr>
          <p:cNvSpPr txBox="1"/>
          <p:nvPr/>
        </p:nvSpPr>
        <p:spPr>
          <a:xfrm>
            <a:off x="4588888" y="1147741"/>
            <a:ext cx="4343400" cy="1754326"/>
          </a:xfrm>
          <a:prstGeom prst="rect">
            <a:avLst/>
          </a:prstGeom>
          <a:solidFill>
            <a:srgbClr val="FAE38E"/>
          </a:solidFill>
        </p:spPr>
        <p:txBody>
          <a:bodyPr wrap="square" rtlCol="0">
            <a:spAutoFit/>
          </a:bodyPr>
          <a:lstStyle/>
          <a:p>
            <a:r>
              <a:rPr lang="en-US" sz="1200" dirty="0"/>
              <a:t> (Topic 6) Modeling (CT, </a:t>
            </a:r>
            <a:r>
              <a:rPr lang="en-US" sz="1200" dirty="0" err="1"/>
              <a:t>XGBoost</a:t>
            </a:r>
            <a:r>
              <a:rPr lang="en-US" sz="1200" dirty="0"/>
              <a:t>, MLP)</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11" name="Textfeld 10">
            <a:extLst>
              <a:ext uri="{FF2B5EF4-FFF2-40B4-BE49-F238E27FC236}">
                <a16:creationId xmlns:a16="http://schemas.microsoft.com/office/drawing/2014/main" id="{35AC3D24-F629-4071-A665-696732D4C98C}"/>
              </a:ext>
            </a:extLst>
          </p:cNvPr>
          <p:cNvSpPr txBox="1"/>
          <p:nvPr/>
        </p:nvSpPr>
        <p:spPr>
          <a:xfrm>
            <a:off x="176213" y="2981220"/>
            <a:ext cx="4322616" cy="1754326"/>
          </a:xfrm>
          <a:prstGeom prst="rect">
            <a:avLst/>
          </a:prstGeom>
          <a:solidFill>
            <a:srgbClr val="FAE38E"/>
          </a:solidFill>
        </p:spPr>
        <p:txBody>
          <a:bodyPr wrap="square" rtlCol="0">
            <a:spAutoFit/>
          </a:bodyPr>
          <a:lstStyle/>
          <a:p>
            <a:r>
              <a:rPr lang="en-US" sz="1200" dirty="0"/>
              <a:t> (Topic 7) Model predictions and -performance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14" name="Textfeld 13">
            <a:extLst>
              <a:ext uri="{FF2B5EF4-FFF2-40B4-BE49-F238E27FC236}">
                <a16:creationId xmlns:a16="http://schemas.microsoft.com/office/drawing/2014/main" id="{D2DA87D1-5390-4921-AE0B-E0F975F17B8F}"/>
              </a:ext>
            </a:extLst>
          </p:cNvPr>
          <p:cNvSpPr txBox="1"/>
          <p:nvPr/>
        </p:nvSpPr>
        <p:spPr>
          <a:xfrm>
            <a:off x="4608368" y="2981220"/>
            <a:ext cx="4341092" cy="1754326"/>
          </a:xfrm>
          <a:prstGeom prst="rect">
            <a:avLst/>
          </a:prstGeom>
          <a:solidFill>
            <a:srgbClr val="FAE38E"/>
          </a:solidFill>
        </p:spPr>
        <p:txBody>
          <a:bodyPr wrap="square" rtlCol="0">
            <a:spAutoFit/>
          </a:bodyPr>
          <a:lstStyle/>
          <a:p>
            <a:r>
              <a:rPr lang="en-US" sz="1200" dirty="0"/>
              <a:t> (Topic 8) Model deployment with flask and Python</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2945310862"/>
      </p:ext>
    </p:extLst>
  </p:cSld>
  <p:clrMapOvr>
    <a:masterClrMapping/>
  </p:clrMapOvr>
</p:sld>
</file>

<file path=ppt/theme/theme1.xml><?xml version="1.0" encoding="utf-8"?>
<a:theme xmlns:a="http://schemas.openxmlformats.org/drawingml/2006/main" name="PP SML_englisch_AACSB">
  <a:themeElements>
    <a:clrScheme name="ZHAW_PPT_neu">
      <a:dk1>
        <a:srgbClr val="002C59"/>
      </a:dk1>
      <a:lt1>
        <a:srgbClr val="FFFFFF"/>
      </a:lt1>
      <a:dk2>
        <a:srgbClr val="EA5B0C"/>
      </a:dk2>
      <a:lt2>
        <a:srgbClr val="F2E61A"/>
      </a:lt2>
      <a:accent1>
        <a:srgbClr val="0064A6"/>
      </a:accent1>
      <a:accent2>
        <a:srgbClr val="012C59"/>
      </a:accent2>
      <a:accent3>
        <a:srgbClr val="6799CA"/>
      </a:accent3>
      <a:accent4>
        <a:srgbClr val="9DB9DD"/>
      </a:accent4>
      <a:accent5>
        <a:srgbClr val="646464"/>
      </a:accent5>
      <a:accent6>
        <a:srgbClr val="969696"/>
      </a:accent6>
      <a:hlink>
        <a:srgbClr val="000000"/>
      </a:hlink>
      <a:folHlink>
        <a:srgbClr val="6FBAED"/>
      </a:folHlink>
    </a:clrScheme>
    <a:fontScheme name="zhaw">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bg1"/>
          </a:solidFill>
          <a:miter lim="800000"/>
          <a:headEnd/>
          <a:tailEnd/>
        </a:ln>
      </a:spPr>
      <a:bodyPr wrap="square" lIns="36000" tIns="36000" rIns="36000" bIns="36000" anchor="ctr" anchorCtr="1"/>
      <a:lstStyle>
        <a:defPPr algn="l">
          <a:defRPr b="1" dirty="0" smtClean="0">
            <a:solidFill>
              <a:schemeClr val="bg1"/>
            </a:solidFill>
            <a:ea typeface="ＭＳ Ｐゴシック" pitchFamily="50" charset="-128"/>
          </a:defRPr>
        </a:defPPr>
      </a:lstStyle>
    </a:spDef>
  </a:objectDefaults>
  <a:extraClrSchemeLst/>
  <a:extLst>
    <a:ext uri="{05A4C25C-085E-4340-85A3-A5531E510DB2}">
      <thm15:themeFamily xmlns:thm15="http://schemas.microsoft.com/office/thememl/2012/main" name="PowerPoint_Vorlage_SML_16_9_DE.pptx" id="{45552644-2C6A-4776-87D9-B82E10B5F7D3}" vid="{F3C0B583-09E9-4ADC-99CB-4329C50121C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VariableList UniqueId="cbf17c5a-5824-4c10-889d-65c6df0b3ad2" Name="AD_HOC" ContentType="XML" MajorVersion="0" MinorVersion="1" isLocalCopy="False" IsBaseObject="False" DataSourceId="fa42598e-4842-4137-85b3-bc234252d283" DataSourceMajorVersion="0" DataSourceMinorVersion="1"/>
</file>

<file path=customXml/item2.xml><?xml version="1.0" encoding="utf-8"?>
<VariableListDefinition name="System" displayName="System" id="f9d12240-e4e0-447c-a279-5cfbdc1d54bc" isdomainofvalue="False" dataSourceId="e900a022-2ee3-47aa-95bc-cf4962dd15bc"/>
</file>

<file path=customXml/item3.xml><?xml version="1.0" encoding="utf-8"?>
<VariableList UniqueId="f9d12240-e4e0-447c-a279-5cfbdc1d54bc" Name="System" ContentType="XML" MajorVersion="0" MinorVersion="1" isLocalCopy="False" IsBaseObject="False" DataSourceId="e900a022-2ee3-47aa-95bc-cf4962dd15bc" DataSourceMajorVersion="0" DataSourceMinorVersion="1"/>
</file>

<file path=customXml/item4.xml><?xml version="1.0" encoding="utf-8"?>
<VariableList UniqueId="145657b4-b8f5-4796-b4d6-5ad0202156cb" Name="Computed" ContentType="XML" MajorVersion="0" MinorVersion="1" isLocalCopy="False" IsBaseObject="False" DataSourceId="d047bc2d-ea0e-4827-9c6c-eda3deaf492a" DataSourceMajorVersion="0" DataSourceMinorVersion="1"/>
</file>

<file path=customXml/item5.xml><?xml version="1.0" encoding="utf-8"?>
<AllExternalAdhocVariableMappings/>
</file>

<file path=customXml/item6.xml><?xml version="1.0" encoding="utf-8"?>
<VariableListDefinition name="AD_HOC" displayName="AD_HOC" id="cbf17c5a-5824-4c10-889d-65c6df0b3ad2" isdomainofvalue="False" dataSourceId="fa42598e-4842-4137-85b3-bc234252d283"/>
</file>

<file path=customXml/item7.xml><?xml version="1.0" encoding="utf-8"?>
<VariableListDefinition name="Computed" displayName="Computed" id="145657b4-b8f5-4796-b4d6-5ad0202156cb" isdomainofvalue="False" dataSourceId="d047bc2d-ea0e-4827-9c6c-eda3deaf492a"/>
</file>

<file path=customXml/itemProps1.xml><?xml version="1.0" encoding="utf-8"?>
<ds:datastoreItem xmlns:ds="http://schemas.openxmlformats.org/officeDocument/2006/customXml" ds:itemID="{C2C751EE-D757-44D7-B62C-B1794CD6BE59}">
  <ds:schemaRefs/>
</ds:datastoreItem>
</file>

<file path=customXml/itemProps2.xml><?xml version="1.0" encoding="utf-8"?>
<ds:datastoreItem xmlns:ds="http://schemas.openxmlformats.org/officeDocument/2006/customXml" ds:itemID="{76F94A71-2C14-4177-8C82-6A59E103E987}">
  <ds:schemaRefs/>
</ds:datastoreItem>
</file>

<file path=customXml/itemProps3.xml><?xml version="1.0" encoding="utf-8"?>
<ds:datastoreItem xmlns:ds="http://schemas.openxmlformats.org/officeDocument/2006/customXml" ds:itemID="{76A0325B-5F5F-43A2-8090-4A18AFB661F6}">
  <ds:schemaRefs/>
</ds:datastoreItem>
</file>

<file path=customXml/itemProps4.xml><?xml version="1.0" encoding="utf-8"?>
<ds:datastoreItem xmlns:ds="http://schemas.openxmlformats.org/officeDocument/2006/customXml" ds:itemID="{17A2846B-FC8E-49C9-8A38-DC56ED4E9F42}">
  <ds:schemaRefs/>
</ds:datastoreItem>
</file>

<file path=customXml/itemProps5.xml><?xml version="1.0" encoding="utf-8"?>
<ds:datastoreItem xmlns:ds="http://schemas.openxmlformats.org/officeDocument/2006/customXml" ds:itemID="{5B1DE78D-2B0B-4D0D-A586-18E6B2BB4502}">
  <ds:schemaRefs/>
</ds:datastoreItem>
</file>

<file path=customXml/itemProps6.xml><?xml version="1.0" encoding="utf-8"?>
<ds:datastoreItem xmlns:ds="http://schemas.openxmlformats.org/officeDocument/2006/customXml" ds:itemID="{E733264B-5ECE-46BF-8FE3-7F0E0F6E4E16}">
  <ds:schemaRefs/>
</ds:datastoreItem>
</file>

<file path=customXml/itemProps7.xml><?xml version="1.0" encoding="utf-8"?>
<ds:datastoreItem xmlns:ds="http://schemas.openxmlformats.org/officeDocument/2006/customXml" ds:itemID="{EA62E2AA-386B-4B90-8CBA-CD0EE7FB646E}">
  <ds:schemaRefs/>
</ds:datastoreItem>
</file>

<file path=docProps/app.xml><?xml version="1.0" encoding="utf-8"?>
<Properties xmlns="http://schemas.openxmlformats.org/officeDocument/2006/extended-properties" xmlns:vt="http://schemas.openxmlformats.org/officeDocument/2006/docPropsVTypes">
  <Template>PowerPoint_Vorlage_SML_16_9_DE</Template>
  <TotalTime>0</TotalTime>
  <Words>1074</Words>
  <Application>Microsoft Office PowerPoint</Application>
  <PresentationFormat>Bildschirmpräsentation (16:9)</PresentationFormat>
  <Paragraphs>197</Paragraphs>
  <Slides>12</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Symbol</vt:lpstr>
      <vt:lpstr>Wingdings</vt:lpstr>
      <vt:lpstr>PP SML_englisch_AACSB</vt:lpstr>
      <vt:lpstr>Applied Data Science in Fintech Summerschool Bayonne 2022 | Credit Risk Modeling Workshop </vt:lpstr>
      <vt:lpstr>Program for July 7</vt:lpstr>
      <vt:lpstr>Workshop procedure and philosophy</vt:lpstr>
      <vt:lpstr>Prerequisites for July 7</vt:lpstr>
      <vt:lpstr>Definition</vt:lpstr>
      <vt:lpstr>Available Data</vt:lpstr>
      <vt:lpstr>Modeling method</vt:lpstr>
      <vt:lpstr>Keyword pinboard (basis to define group tasks)</vt:lpstr>
      <vt:lpstr>Keyword pinboard (basis to define group tasks)</vt:lpstr>
      <vt:lpstr>Expert groups and definition of tasks</vt:lpstr>
      <vt:lpstr>Recommended structure of the «expert» sessions</vt:lpstr>
      <vt:lpstr>Minimal structure of the final presentation (Jupyter Notebook / HTML)</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Spindler Alexandre (desa)</dc:creator>
  <cp:lastModifiedBy>Gellrich Mario (gell)</cp:lastModifiedBy>
  <cp:revision>2289</cp:revision>
  <cp:lastPrinted>2020-10-19T09:51:31Z</cp:lastPrinted>
  <dcterms:created xsi:type="dcterms:W3CDTF">2018-09-19T12:23:48Z</dcterms:created>
  <dcterms:modified xsi:type="dcterms:W3CDTF">2022-07-07T06:51:36Z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2021-07-02T08:56:49Z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439becff-6a81-4d68-9793-8b374368be8c</vt:lpwstr>
  </property>
  <property fmtid="{D5CDD505-2E9C-101B-9397-08002B2CF9AE}" pid="8" name="MSIP_Label_10d9bad3-6dac-4e9a-89a3-89f3b8d247b2_ContentBits">
    <vt:lpwstr>0</vt:lpwstr>
  </property>
</Properties>
</file>