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8"/>
  </p:sldMasterIdLst>
  <p:notesMasterIdLst>
    <p:notesMasterId r:id="rId27"/>
  </p:notesMasterIdLst>
  <p:handoutMasterIdLst>
    <p:handoutMasterId r:id="rId28"/>
  </p:handoutMasterIdLst>
  <p:sldIdLst>
    <p:sldId id="327" r:id="rId9"/>
    <p:sldId id="481" r:id="rId10"/>
    <p:sldId id="499" r:id="rId11"/>
    <p:sldId id="484" r:id="rId12"/>
    <p:sldId id="504" r:id="rId13"/>
    <p:sldId id="505" r:id="rId14"/>
    <p:sldId id="492" r:id="rId15"/>
    <p:sldId id="503" r:id="rId16"/>
    <p:sldId id="502" r:id="rId17"/>
    <p:sldId id="493" r:id="rId18"/>
    <p:sldId id="495" r:id="rId19"/>
    <p:sldId id="496" r:id="rId20"/>
    <p:sldId id="501" r:id="rId21"/>
    <p:sldId id="500" r:id="rId22"/>
    <p:sldId id="498" r:id="rId23"/>
    <p:sldId id="487" r:id="rId24"/>
    <p:sldId id="488" r:id="rId25"/>
    <p:sldId id="489" r:id="rId26"/>
  </p:sldIdLst>
  <p:sldSz cx="9144000" cy="5143500" type="screen16x9"/>
  <p:notesSz cx="7099300" cy="10234613"/>
  <p:custDataLst>
    <p:custData r:id="rId6"/>
    <p:custData r:id="rId5"/>
    <p:custData r:id="rId3"/>
    <p:custData r:id="rId7"/>
    <p:custData r:id="rId4"/>
    <p:custData r:id="rId1"/>
    <p:custData r:id="rId2"/>
  </p:custDataLst>
  <p:defaultTextStyle>
    <a:defPPr>
      <a:defRPr lang="fr-FR"/>
    </a:defPPr>
    <a:lvl1pPr marL="0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89496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78993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68488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57986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47481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36979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26475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15973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3117" userDrawn="1">
          <p15:clr>
            <a:srgbClr val="A4A3A4"/>
          </p15:clr>
        </p15:guide>
        <p15:guide id="11" pos="2880" userDrawn="1">
          <p15:clr>
            <a:srgbClr val="A4A3A4"/>
          </p15:clr>
        </p15:guide>
        <p15:guide id="14" pos="385" userDrawn="1">
          <p15:clr>
            <a:srgbClr val="A4A3A4"/>
          </p15:clr>
        </p15:guide>
        <p15:guide id="15" pos="113">
          <p15:clr>
            <a:srgbClr val="A4A3A4"/>
          </p15:clr>
        </p15:guide>
        <p15:guide id="16" pos="748" userDrawn="1">
          <p15:clr>
            <a:srgbClr val="A4A3A4"/>
          </p15:clr>
        </p15:guide>
        <p15:guide id="17" orient="horz" pos="1665" userDrawn="1">
          <p15:clr>
            <a:srgbClr val="A4A3A4"/>
          </p15:clr>
        </p15:guide>
        <p15:guide id="18" orient="horz" pos="22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2C8"/>
    <a:srgbClr val="000000"/>
    <a:srgbClr val="FAE38E"/>
    <a:srgbClr val="C193E9"/>
    <a:srgbClr val="F2F2F2"/>
    <a:srgbClr val="456A90"/>
    <a:srgbClr val="DBE6D7"/>
    <a:srgbClr val="83B9B8"/>
    <a:srgbClr val="ECECEC"/>
    <a:srgbClr val="665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46" autoAdjust="0"/>
    <p:restoredTop sz="96598" autoAdjust="0"/>
  </p:normalViewPr>
  <p:slideViewPr>
    <p:cSldViewPr showGuides="1">
      <p:cViewPr varScale="1">
        <p:scale>
          <a:sx n="165" d="100"/>
          <a:sy n="165" d="100"/>
        </p:scale>
        <p:origin x="211" y="101"/>
      </p:cViewPr>
      <p:guideLst>
        <p:guide orient="horz" pos="3117"/>
        <p:guide pos="2880"/>
        <p:guide pos="385"/>
        <p:guide pos="113"/>
        <p:guide pos="748"/>
        <p:guide orient="horz" pos="1665"/>
        <p:guide orient="horz" pos="2210"/>
      </p:guideLst>
    </p:cSldViewPr>
  </p:slideViewPr>
  <p:outlineViewPr>
    <p:cViewPr>
      <p:scale>
        <a:sx n="33" d="100"/>
        <a:sy n="33" d="100"/>
      </p:scale>
      <p:origin x="0" y="-237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2" d="100"/>
        <a:sy n="72" d="100"/>
      </p:scale>
      <p:origin x="0" y="-1968"/>
    </p:cViewPr>
  </p:sorterViewPr>
  <p:notesViewPr>
    <p:cSldViewPr showGuides="1">
      <p:cViewPr varScale="1">
        <p:scale>
          <a:sx n="56" d="100"/>
          <a:sy n="56" d="100"/>
        </p:scale>
        <p:origin x="2220" y="3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938" y="0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/>
          <a:lstStyle>
            <a:lvl1pPr algn="r">
              <a:defRPr sz="1200"/>
            </a:lvl1pPr>
          </a:lstStyle>
          <a:p>
            <a:fld id="{AA48851D-549D-4785-8040-D1740898315D}" type="datetime1">
              <a:rPr lang="de-CH" smtClean="0"/>
              <a:pPr/>
              <a:t>04.07.2021</a:t>
            </a:fld>
            <a:endParaRPr lang="fr-FR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6" y="9721106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 anchor="b"/>
          <a:lstStyle>
            <a:lvl1pPr algn="r">
              <a:defRPr sz="1200"/>
            </a:lvl1pPr>
          </a:lstStyle>
          <a:p>
            <a:fld id="{13A0D4A6-8139-42B7-BC6D-3591E8363667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951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6" y="0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/>
          <a:lstStyle>
            <a:lvl1pPr algn="r">
              <a:defRPr sz="1200"/>
            </a:lvl1pPr>
          </a:lstStyle>
          <a:p>
            <a:fld id="{1C03A998-303B-4F86-9947-A49AF14B2D3A}" type="datetimeFigureOut">
              <a:rPr lang="fr-FR" smtClean="0"/>
              <a:pPr/>
              <a:t>04/07/2021</a:t>
            </a:fld>
            <a:endParaRPr lang="fr-FR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01" tIns="47451" rIns="94901" bIns="47451" rtlCol="0" anchor="ctr"/>
          <a:lstStyle/>
          <a:p>
            <a:endParaRPr lang="fr-FR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901" tIns="47451" rIns="94901" bIns="47451" rtlCol="0"/>
          <a:lstStyle/>
          <a:p>
            <a:pPr lvl="0"/>
            <a:r>
              <a:rPr lang="de-DE"/>
              <a:t>Edit Textmaster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fr-F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6" y="9721106"/>
            <a:ext cx="3076363" cy="511731"/>
          </a:xfrm>
          <a:prstGeom prst="rect">
            <a:avLst/>
          </a:prstGeom>
        </p:spPr>
        <p:txBody>
          <a:bodyPr vert="horz" lIns="94901" tIns="47451" rIns="94901" bIns="47451" rtlCol="0" anchor="b"/>
          <a:lstStyle>
            <a:lvl1pPr algn="r">
              <a:defRPr sz="1200"/>
            </a:lvl1pPr>
          </a:lstStyle>
          <a:p>
            <a:fld id="{4E9274FF-26F8-4AE0-B748-E0D66FCDF779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354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496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8993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488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7986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7481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6979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6475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5973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82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0985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1549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3752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3759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88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3174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8146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206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2504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7576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918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541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75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8228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628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463" y="766763"/>
            <a:ext cx="6807200" cy="3829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740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llustration_blau Verlauf">
    <p:bg>
      <p:bgPr>
        <a:gradFill flip="none" rotWithShape="1">
          <a:gsLst>
            <a:gs pos="0">
              <a:srgbClr val="002B58"/>
            </a:gs>
            <a:gs pos="100000">
              <a:srgbClr val="0064A6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925685" y="2093395"/>
            <a:ext cx="7616833" cy="2106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Illustration/Bild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39788" y="4654550"/>
            <a:ext cx="7616834" cy="2540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8993" rtl="0" eaLnBrk="1" fontAlgn="auto" latinLnBrk="0" hangingPunct="1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baseline="0">
                <a:solidFill>
                  <a:schemeClr val="bg1"/>
                </a:solidFill>
              </a:defRPr>
            </a:lvl1pPr>
            <a:lvl2pPr marL="155528" indent="0">
              <a:buFontTx/>
              <a:buNone/>
              <a:defRPr sz="1300"/>
            </a:lvl2pPr>
            <a:lvl3pPr marL="304294" indent="0">
              <a:buFontTx/>
              <a:buNone/>
              <a:defRPr sz="1300"/>
            </a:lvl3pPr>
            <a:lvl4pPr>
              <a:buFontTx/>
              <a:buNone/>
              <a:defRPr sz="1300"/>
            </a:lvl4pPr>
            <a:lvl5pPr>
              <a:buFontTx/>
              <a:buNone/>
              <a:defRPr sz="1300"/>
            </a:lvl5pPr>
          </a:lstStyle>
          <a:p>
            <a:r>
              <a:rPr lang="de-CH" dirty="0"/>
              <a:t>Titel Vorname Name (Arial </a:t>
            </a:r>
            <a:r>
              <a:rPr lang="de-CH" dirty="0" err="1"/>
              <a:t>bold</a:t>
            </a:r>
            <a:r>
              <a:rPr lang="de-CH" dirty="0"/>
              <a:t>, 14 </a:t>
            </a:r>
            <a:r>
              <a:rPr lang="de-CH" dirty="0" err="1"/>
              <a:t>pt</a:t>
            </a:r>
            <a:r>
              <a:rPr lang="de-CH" dirty="0"/>
              <a:t>, weiss)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860421" y="4847573"/>
            <a:ext cx="7616834" cy="21972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8993" rtl="0" eaLnBrk="1" fontAlgn="auto" latinLnBrk="0" hangingPunct="1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solidFill>
                  <a:schemeClr val="bg1"/>
                </a:solidFill>
              </a:defRPr>
            </a:lvl1pPr>
            <a:lvl2pPr marL="155528" indent="0">
              <a:buFontTx/>
              <a:buNone/>
              <a:defRPr sz="1300"/>
            </a:lvl2pPr>
            <a:lvl3pPr marL="304294" indent="0">
              <a:buFontTx/>
              <a:buNone/>
              <a:defRPr sz="1300"/>
            </a:lvl3pPr>
            <a:lvl4pPr>
              <a:buFontTx/>
              <a:buNone/>
              <a:defRPr sz="1300"/>
            </a:lvl4pPr>
            <a:lvl5pPr>
              <a:buFontTx/>
              <a:buNone/>
              <a:defRPr sz="1300"/>
            </a:lvl5pPr>
          </a:lstStyle>
          <a:p>
            <a:r>
              <a:rPr lang="de-CH" dirty="0"/>
              <a:t>vorname.name@zhaw.ch, TT Monat JJJJ (Arial, 14 </a:t>
            </a:r>
            <a:r>
              <a:rPr lang="de-CH" dirty="0" err="1"/>
              <a:t>pt</a:t>
            </a:r>
            <a:r>
              <a:rPr lang="de-CH" dirty="0"/>
              <a:t>, weiss) </a:t>
            </a:r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940247" y="1004286"/>
            <a:ext cx="7840540" cy="7133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1" y="180975"/>
            <a:ext cx="2307123" cy="88266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02" y="2210347"/>
            <a:ext cx="4434198" cy="190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8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D78439-BE38-4706-BADD-DC3DAA1D5E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58775" y="3003966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7E7759A-02D4-423F-9BC2-3BFF1C9D72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16016" y="3003966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D07E2B17-5862-4082-96B7-9A899ACD71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125" y="1312862"/>
            <a:ext cx="4134867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4869CF37-840D-4760-9C12-8A42147A71D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16016" y="1312862"/>
            <a:ext cx="4134867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702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971">
          <p15:clr>
            <a:srgbClr val="FBAE40"/>
          </p15:clr>
        </p15:guide>
        <p15:guide id="4" pos="283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ext mit Platzhalte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818714" y="2952249"/>
            <a:ext cx="2161750" cy="1676146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300"/>
            </a:lvl1pPr>
          </a:lstStyle>
          <a:p>
            <a:r>
              <a:rPr lang="de-CH" dirty="0"/>
              <a:t>Bild hier durch Klick </a:t>
            </a:r>
            <a:r>
              <a:rPr lang="de-CH" dirty="0" err="1"/>
              <a:t>einfücgen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6818714" y="1255712"/>
            <a:ext cx="2161750" cy="156244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300"/>
            </a:lvl1pPr>
          </a:lstStyle>
          <a:p>
            <a:r>
              <a:rPr lang="de-CH" dirty="0"/>
              <a:t>Bild hier durch Klick </a:t>
            </a:r>
            <a:r>
              <a:rPr lang="de-CH" dirty="0" err="1"/>
              <a:t>einfücgen</a:t>
            </a:r>
            <a:endParaRPr lang="de-CH" dirty="0"/>
          </a:p>
        </p:txBody>
      </p:sp>
      <p:sp>
        <p:nvSpPr>
          <p:cNvPr id="14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Rechteck 12"/>
          <p:cNvSpPr>
            <a:spLocks noChangeArrowheads="1"/>
          </p:cNvSpPr>
          <p:nvPr userDrawn="1"/>
        </p:nvSpPr>
        <p:spPr bwMode="hidden">
          <a:xfrm>
            <a:off x="176868" y="179808"/>
            <a:ext cx="8787196" cy="900000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de-DE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9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357197" y="1257933"/>
            <a:ext cx="8606867" cy="3201525"/>
          </a:xfrm>
          <a:prstGeom prst="rect">
            <a:avLst/>
          </a:prstGeom>
        </p:spPr>
        <p:txBody>
          <a:bodyPr/>
          <a:lstStyle>
            <a:lvl1pPr marL="277813" indent="-277813">
              <a:lnSpc>
                <a:spcPct val="120000"/>
              </a:lnSpc>
              <a:spcBef>
                <a:spcPts val="0"/>
              </a:spcBef>
              <a:defRPr sz="1600"/>
            </a:lvl1pPr>
            <a:lvl2pPr marL="562628" indent="-283178">
              <a:lnSpc>
                <a:spcPct val="120000"/>
              </a:lnSpc>
              <a:spcBef>
                <a:spcPts val="0"/>
              </a:spcBef>
              <a:defRPr sz="1400"/>
            </a:lvl2pPr>
            <a:lvl3pPr marL="840838" indent="-278209">
              <a:lnSpc>
                <a:spcPct val="120000"/>
              </a:lnSpc>
              <a:spcBef>
                <a:spcPts val="0"/>
              </a:spcBef>
              <a:defRPr sz="1400"/>
            </a:lvl3pPr>
            <a:lvl4pPr marL="1121529" indent="-280693">
              <a:lnSpc>
                <a:spcPct val="120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4pPr>
            <a:lvl5pPr marL="1398497" indent="-276968">
              <a:lnSpc>
                <a:spcPct val="120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23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4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5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5519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214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2">
            <a:extLst>
              <a:ext uri="{FF2B5EF4-FFF2-40B4-BE49-F238E27FC236}">
                <a16:creationId xmlns:a16="http://schemas.microsoft.com/office/drawing/2014/main" id="{4A893E88-2E06-4BD1-8A99-E6CED8937C40}"/>
              </a:ext>
            </a:extLst>
          </p:cNvPr>
          <p:cNvSpPr>
            <a:spLocks noChangeArrowheads="1"/>
          </p:cNvSpPr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de-DE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bg1"/>
                </a:solidFill>
              </a:defRPr>
            </a:lvl1pPr>
          </a:lstStyle>
          <a:p>
            <a:pPr algn="r"/>
            <a:fld id="{05F9AC53-F790-4868-97E7-45E3866EE614}" type="slidenum">
              <a:rPr lang="gsw-CH" smtClean="0"/>
              <a:pPr algn="r"/>
              <a:t>‹Nr.›</a:t>
            </a:fld>
            <a:r>
              <a:rPr lang="gsw-CH"/>
              <a:t> </a:t>
            </a:r>
            <a:endParaRPr lang="gsw-CH" dirty="0"/>
          </a:p>
        </p:txBody>
      </p:sp>
      <p:sp>
        <p:nvSpPr>
          <p:cNvPr id="16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de-CH"/>
              <a:t>Freies Feld für Dokumentbezeichnung</a:t>
            </a:r>
            <a:endParaRPr lang="de-CH" dirty="0"/>
          </a:p>
        </p:txBody>
      </p:sp>
      <p:sp>
        <p:nvSpPr>
          <p:cNvPr id="17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bg1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F654-5D24-4C6B-87B9-C62BD9FC61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6712" y="2093396"/>
            <a:ext cx="8597775" cy="21062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94DB25-7A50-4FEC-9FA3-CF76C92915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434" y="4737823"/>
            <a:ext cx="1439214" cy="282198"/>
          </a:xfrm>
          <a:prstGeom prst="rect">
            <a:avLst/>
          </a:prstGeom>
        </p:spPr>
      </p:pic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CE281D38-FA4F-4C5F-AF5F-D01CA2DA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1004286"/>
            <a:ext cx="8597775" cy="7133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6431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seite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13" y="4755029"/>
            <a:ext cx="1393179" cy="247785"/>
          </a:xfrm>
          <a:prstGeom prst="rect">
            <a:avLst/>
          </a:prstGeom>
        </p:spPr>
      </p:pic>
      <p:sp>
        <p:nvSpPr>
          <p:cNvPr id="1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tx1"/>
                </a:solidFill>
              </a:defRPr>
            </a:lvl1pPr>
          </a:lstStyle>
          <a:p>
            <a:pPr algn="r"/>
            <a:fld id="{05F9AC53-F790-4868-97E7-45E3866EE614}" type="slidenum">
              <a:rPr lang="gsw-CH" smtClean="0"/>
              <a:pPr algn="r"/>
              <a:t>‹Nr.›</a:t>
            </a:fld>
            <a:r>
              <a:rPr lang="gsw-CH" dirty="0"/>
              <a:t> </a:t>
            </a:r>
          </a:p>
        </p:txBody>
      </p:sp>
      <p:sp>
        <p:nvSpPr>
          <p:cNvPr id="16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Freies Feld für Dokumentbezeichnung</a:t>
            </a:r>
          </a:p>
        </p:txBody>
      </p:sp>
      <p:sp>
        <p:nvSpPr>
          <p:cNvPr id="17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tx1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F654-5D24-4C6B-87B9-C62BD9FC61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6712" y="2093396"/>
            <a:ext cx="8597775" cy="210623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CE281D38-FA4F-4C5F-AF5F-D01CA2DA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1004286"/>
            <a:ext cx="8597775" cy="7133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3558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13" y="4755029"/>
            <a:ext cx="1393179" cy="247785"/>
          </a:xfrm>
          <a:prstGeom prst="rect">
            <a:avLst/>
          </a:prstGeom>
        </p:spPr>
      </p:pic>
      <p:sp>
        <p:nvSpPr>
          <p:cNvPr id="1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tx1"/>
                </a:solidFill>
              </a:defRPr>
            </a:lvl1pPr>
          </a:lstStyle>
          <a:p>
            <a:pPr algn="r"/>
            <a:fld id="{05F9AC53-F790-4868-97E7-45E3866EE614}" type="slidenum">
              <a:rPr lang="gsw-CH" smtClean="0"/>
              <a:pPr algn="r"/>
              <a:t>‹Nr.›</a:t>
            </a:fld>
            <a:r>
              <a:rPr lang="gsw-CH" dirty="0"/>
              <a:t> </a:t>
            </a:r>
          </a:p>
        </p:txBody>
      </p:sp>
      <p:sp>
        <p:nvSpPr>
          <p:cNvPr id="16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Freies Feld für Dokumentbezeichnung</a:t>
            </a:r>
          </a:p>
        </p:txBody>
      </p:sp>
      <p:sp>
        <p:nvSpPr>
          <p:cNvPr id="17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tx1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16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llustration invers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lated imag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6" b="166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5685" y="2093395"/>
            <a:ext cx="7616833" cy="2106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64A6"/>
                </a:solidFill>
              </a:defRPr>
            </a:lvl1pPr>
          </a:lstStyle>
          <a:p>
            <a:r>
              <a:rPr lang="de-CH" dirty="0"/>
              <a:t>Illustration/Bild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33438" y="4654550"/>
            <a:ext cx="7616834" cy="24431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8993" rtl="0" eaLnBrk="1" fontAlgn="auto" latinLnBrk="0" hangingPunct="1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baseline="0">
                <a:solidFill>
                  <a:srgbClr val="0064A6"/>
                </a:solidFill>
              </a:defRPr>
            </a:lvl1pPr>
            <a:lvl2pPr marL="155528" indent="0">
              <a:buFontTx/>
              <a:buNone/>
              <a:defRPr sz="1300"/>
            </a:lvl2pPr>
            <a:lvl3pPr marL="304294" indent="0">
              <a:buFontTx/>
              <a:buNone/>
              <a:defRPr sz="1300"/>
            </a:lvl3pPr>
            <a:lvl4pPr>
              <a:buFontTx/>
              <a:buNone/>
              <a:defRPr sz="1300"/>
            </a:lvl4pPr>
            <a:lvl5pPr>
              <a:buFontTx/>
              <a:buNone/>
              <a:defRPr sz="1300"/>
            </a:lvl5pPr>
          </a:lstStyle>
          <a:p>
            <a:r>
              <a:rPr lang="de-CH" dirty="0"/>
              <a:t>Titel Vorname Name (Arial </a:t>
            </a:r>
            <a:r>
              <a:rPr lang="de-CH" dirty="0" err="1"/>
              <a:t>bold</a:t>
            </a:r>
            <a:r>
              <a:rPr lang="de-CH" dirty="0"/>
              <a:t>, 14 </a:t>
            </a:r>
            <a:r>
              <a:rPr lang="de-CH" dirty="0" err="1"/>
              <a:t>pt</a:t>
            </a:r>
            <a:r>
              <a:rPr lang="de-CH" dirty="0"/>
              <a:t>, weiss)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852488" y="4847573"/>
            <a:ext cx="7616834" cy="21972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8993" rtl="0" eaLnBrk="1" fontAlgn="auto" latinLnBrk="0" hangingPunct="1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solidFill>
                  <a:srgbClr val="0064A6"/>
                </a:solidFill>
              </a:defRPr>
            </a:lvl1pPr>
            <a:lvl2pPr marL="155528" indent="0">
              <a:buFontTx/>
              <a:buNone/>
              <a:defRPr sz="1300"/>
            </a:lvl2pPr>
            <a:lvl3pPr marL="304294" indent="0">
              <a:buFontTx/>
              <a:buNone/>
              <a:defRPr sz="1300"/>
            </a:lvl3pPr>
            <a:lvl4pPr>
              <a:buFontTx/>
              <a:buNone/>
              <a:defRPr sz="1300"/>
            </a:lvl4pPr>
            <a:lvl5pPr>
              <a:buFontTx/>
              <a:buNone/>
              <a:defRPr sz="1300"/>
            </a:lvl5pPr>
          </a:lstStyle>
          <a:p>
            <a:r>
              <a:rPr lang="de-CH" dirty="0"/>
              <a:t>vorname.name@zhaw.ch, TT Monat JJJJ (Arial, 14 </a:t>
            </a:r>
            <a:r>
              <a:rPr lang="de-CH" dirty="0" err="1"/>
              <a:t>pt</a:t>
            </a:r>
            <a:r>
              <a:rPr lang="de-CH" dirty="0"/>
              <a:t>, weiss) </a:t>
            </a:r>
          </a:p>
        </p:txBody>
      </p:sp>
      <p:sp>
        <p:nvSpPr>
          <p:cNvPr id="5" name="Bildplatzhalter 4" hidden="1"/>
          <p:cNvSpPr>
            <a:spLocks noGrp="1"/>
          </p:cNvSpPr>
          <p:nvPr>
            <p:ph type="pic" sz="quarter" idx="15"/>
          </p:nvPr>
        </p:nvSpPr>
        <p:spPr>
          <a:xfrm>
            <a:off x="2302290" y="2447023"/>
            <a:ext cx="4498696" cy="15420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928778" y="1001657"/>
            <a:ext cx="7733576" cy="7133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200">
                <a:solidFill>
                  <a:srgbClr val="0064A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14" y="180975"/>
            <a:ext cx="2306318" cy="88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8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5" y="1239838"/>
            <a:ext cx="8497888" cy="3276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86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 userDrawn="1">
          <p15:clr>
            <a:srgbClr val="FBAE40"/>
          </p15:clr>
        </p15:guide>
        <p15:guide id="2" orient="horz" pos="78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5" y="1239838"/>
            <a:ext cx="4141217" cy="3276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16016" y="1239838"/>
            <a:ext cx="4141217" cy="3276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515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971" userDrawn="1">
          <p15:clr>
            <a:srgbClr val="FBAE40"/>
          </p15:clr>
        </p15:guide>
        <p15:guide id="4" pos="283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-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5" y="1249200"/>
            <a:ext cx="4141217" cy="326723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16016" y="1249200"/>
            <a:ext cx="4141217" cy="326723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30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971">
          <p15:clr>
            <a:srgbClr val="FBAE40"/>
          </p15:clr>
        </p15:guide>
        <p15:guide id="4" pos="283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-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4" y="1248850"/>
            <a:ext cx="2700000" cy="3267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57475" y="1248850"/>
            <a:ext cx="2700000" cy="3267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375D04-E11A-4C13-BC8E-B231EFEF11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56176" y="1248850"/>
            <a:ext cx="2700000" cy="3267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036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048" userDrawn="1">
          <p15:clr>
            <a:srgbClr val="FBAE40"/>
          </p15:clr>
        </p15:guide>
        <p15:guide id="4" pos="1932" userDrawn="1">
          <p15:clr>
            <a:srgbClr val="FBAE40"/>
          </p15:clr>
        </p15:guide>
        <p15:guide id="5" pos="3756" userDrawn="1">
          <p15:clr>
            <a:srgbClr val="FBAE40"/>
          </p15:clr>
        </p15:guide>
        <p15:guide id="6" pos="387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4" y="3003966"/>
            <a:ext cx="2700000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57475" y="3003966"/>
            <a:ext cx="2700000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375D04-E11A-4C13-BC8E-B231EFEF11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56176" y="3003966"/>
            <a:ext cx="2700000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D83674F-1226-492D-8071-42CE84274A7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5125" y="1312862"/>
            <a:ext cx="2701925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7183A28E-828D-4F68-8D1C-9316882302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51200" y="1312862"/>
            <a:ext cx="2701925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EC752F38-42E0-4D32-8853-D8521AE5E3E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57335" y="1312862"/>
            <a:ext cx="2701925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507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781">
          <p15:clr>
            <a:srgbClr val="FBAE40"/>
          </p15:clr>
        </p15:guide>
        <p15:guide id="3" pos="2048">
          <p15:clr>
            <a:srgbClr val="FBAE40"/>
          </p15:clr>
        </p15:guide>
        <p15:guide id="4" pos="1932">
          <p15:clr>
            <a:srgbClr val="FBAE40"/>
          </p15:clr>
        </p15:guide>
        <p15:guide id="5" pos="3756">
          <p15:clr>
            <a:srgbClr val="FBAE40"/>
          </p15:clr>
        </p15:guide>
        <p15:guide id="6" pos="3877">
          <p15:clr>
            <a:srgbClr val="FBAE40"/>
          </p15:clr>
        </p15:guide>
        <p15:guide id="7" orient="horz" pos="1892" userDrawn="1">
          <p15:clr>
            <a:srgbClr val="FBAE40"/>
          </p15:clr>
        </p15:guide>
        <p15:guide id="8" orient="horz" pos="180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5" y="1249200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16016" y="1249200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D78439-BE38-4706-BADD-DC3DAA1D5E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58775" y="3003966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7E7759A-02D4-423F-9BC2-3BFF1C9D72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16016" y="3003966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69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971">
          <p15:clr>
            <a:srgbClr val="FBAE40"/>
          </p15:clr>
        </p15:guide>
        <p15:guide id="4" pos="283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mit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389" y="1249200"/>
            <a:ext cx="6480844" cy="3267238"/>
          </a:xfrm>
          <a:solidFill>
            <a:schemeClr val="tx1"/>
          </a:solidFill>
        </p:spPr>
        <p:txBody>
          <a:bodyPr lIns="18000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70000" indent="0">
              <a:buNone/>
              <a:defRPr sz="1200">
                <a:solidFill>
                  <a:schemeClr val="bg1"/>
                </a:solidFill>
              </a:defRPr>
            </a:lvl2pPr>
            <a:lvl3pPr marL="540000" indent="0">
              <a:buNone/>
              <a:defRPr sz="1200">
                <a:solidFill>
                  <a:schemeClr val="bg1"/>
                </a:solidFill>
              </a:defRPr>
            </a:lvl3pPr>
            <a:lvl4pPr marL="810000" indent="0">
              <a:buNone/>
              <a:defRPr sz="1200">
                <a:solidFill>
                  <a:schemeClr val="bg1"/>
                </a:solidFill>
              </a:defRPr>
            </a:lvl4pPr>
            <a:lvl5pPr marL="10800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848355" y="1249200"/>
            <a:ext cx="2008878" cy="3267238"/>
          </a:xfrm>
        </p:spPr>
        <p:txBody>
          <a:bodyPr/>
          <a:lstStyle>
            <a:lvl1pPr indent="-180000">
              <a:defRPr sz="1100"/>
            </a:lvl1pPr>
            <a:lvl2pPr indent="-180000">
              <a:defRPr sz="1050"/>
            </a:lvl2pPr>
            <a:lvl3pPr indent="-180000">
              <a:defRPr sz="1050"/>
            </a:lvl3pPr>
            <a:lvl4pPr indent="-180000">
              <a:defRPr sz="1050"/>
            </a:lvl4pPr>
            <a:lvl5pPr indent="-180000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60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4305" userDrawn="1">
          <p15:clr>
            <a:srgbClr val="FBAE40"/>
          </p15:clr>
        </p15:guide>
        <p15:guide id="4" pos="419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endParaRPr lang="de-CH"/>
          </a:p>
        </p:txBody>
      </p:sp>
      <p:sp>
        <p:nvSpPr>
          <p:cNvPr id="15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>
                <a:solidFill>
                  <a:srgbClr val="012C59"/>
                </a:solidFill>
              </a:rPr>
              <a:t>Freies Feld für Dokumentbezeichnung</a:t>
            </a:r>
            <a:endParaRPr lang="de-CH" dirty="0">
              <a:solidFill>
                <a:srgbClr val="012C59"/>
              </a:solidFill>
            </a:endParaRPr>
          </a:p>
        </p:txBody>
      </p:sp>
      <p:sp>
        <p:nvSpPr>
          <p:cNvPr id="7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1.9.2018</a:t>
            </a:r>
            <a:endParaRPr lang="de-DE" dirty="0"/>
          </a:p>
        </p:txBody>
      </p:sp>
      <p:sp>
        <p:nvSpPr>
          <p:cNvPr id="6" name="Rechteck 12">
            <a:extLst>
              <a:ext uri="{FF2B5EF4-FFF2-40B4-BE49-F238E27FC236}">
                <a16:creationId xmlns:a16="http://schemas.microsoft.com/office/drawing/2014/main" id="{9E899916-B2E2-4C53-813A-CE5AB56875B5}"/>
              </a:ext>
            </a:extLst>
          </p:cNvPr>
          <p:cNvSpPr>
            <a:spLocks noChangeArrowheads="1"/>
          </p:cNvSpPr>
          <p:nvPr userDrawn="1"/>
        </p:nvSpPr>
        <p:spPr bwMode="hidden">
          <a:xfrm>
            <a:off x="176868" y="179808"/>
            <a:ext cx="8787196" cy="900000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de-DE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6841C0-57AD-4613-AF97-70897D375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1239838"/>
            <a:ext cx="8496221" cy="3276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F1A53D24-7C78-4BAC-A0F2-BF75BD52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352915"/>
            <a:ext cx="8488283" cy="57183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Edit title master format by clicking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13" y="4755029"/>
            <a:ext cx="1393179" cy="24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2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5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86" r:id="rId11"/>
    <p:sldLayoutId id="2147483696" r:id="rId12"/>
    <p:sldLayoutId id="2147483684" r:id="rId13"/>
    <p:sldLayoutId id="2147483697" r:id="rId14"/>
    <p:sldLayoutId id="2147483698" r:id="rId15"/>
  </p:sldLayoutIdLst>
  <p:hf hdr="0" ftr="0" dt="0"/>
  <p:txStyles>
    <p:titleStyle>
      <a:lvl1pPr algn="l" defTabSz="778993" rtl="0" eaLnBrk="1" latinLnBrk="0" hangingPunct="1">
        <a:spcBef>
          <a:spcPct val="0"/>
        </a:spcBef>
        <a:buNone/>
        <a:defRPr sz="20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itchFamily="18" charset="2"/>
        <a:buChar char="-"/>
        <a:tabLst/>
        <a:defRPr sz="1600" kern="1200">
          <a:solidFill>
            <a:srgbClr val="012C59"/>
          </a:solidFill>
          <a:latin typeface="Arial" pitchFamily="34" charset="0"/>
          <a:ea typeface="+mn-ea"/>
          <a:cs typeface="Arial" pitchFamily="34" charset="0"/>
        </a:defRPr>
      </a:lvl1pPr>
      <a:lvl2pPr marL="54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itchFamily="18" charset="2"/>
        <a:buChar char="-"/>
        <a:tabLst/>
        <a:defRPr sz="1400" kern="1200">
          <a:solidFill>
            <a:srgbClr val="002C59"/>
          </a:solidFill>
          <a:latin typeface="+mn-lt"/>
          <a:ea typeface="+mn-ea"/>
          <a:cs typeface="Arial" pitchFamily="34" charset="0"/>
        </a:defRPr>
      </a:lvl2pPr>
      <a:lvl3pPr marL="81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"/>
        <a:defRPr sz="1400" kern="1200">
          <a:solidFill>
            <a:srgbClr val="002C59"/>
          </a:solidFill>
          <a:latin typeface="+mn-lt"/>
          <a:ea typeface="+mn-ea"/>
          <a:cs typeface="Arial" pitchFamily="34" charset="0"/>
        </a:defRPr>
      </a:lvl3pPr>
      <a:lvl4pPr marL="108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231" indent="-194748" algn="l" defTabSz="77899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1727" indent="-194748" algn="l" defTabSz="77899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224" indent="-194748" algn="l" defTabSz="77899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0720" indent="-194748" algn="l" defTabSz="77899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9496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8993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88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7986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481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36979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475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15973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13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3" pos="5579" userDrawn="1">
          <p15:clr>
            <a:srgbClr val="F26B43"/>
          </p15:clr>
        </p15:guide>
        <p15:guide id="4" pos="5647" userDrawn="1">
          <p15:clr>
            <a:srgbClr val="F26B43"/>
          </p15:clr>
        </p15:guide>
        <p15:guide id="5" orient="horz" pos="781" userDrawn="1">
          <p15:clr>
            <a:srgbClr val="F26B43"/>
          </p15:clr>
        </p15:guide>
        <p15:guide id="6" orient="horz" pos="2845" userDrawn="1">
          <p15:clr>
            <a:srgbClr val="F26B43"/>
          </p15:clr>
        </p15:guide>
        <p15:guide id="7" orient="horz" pos="827" userDrawn="1">
          <p15:clr>
            <a:srgbClr val="5ACBF0"/>
          </p15:clr>
        </p15:guide>
        <p15:guide id="8" orient="horz" pos="2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rio.gellrich@zhaw.c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sandbox.pro.coinbase.com/tra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B58"/>
            </a:gs>
            <a:gs pos="100000">
              <a:srgbClr val="0064A6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 flipH="1">
            <a:off x="839788" y="4567466"/>
            <a:ext cx="7616834" cy="254000"/>
          </a:xfrm>
        </p:spPr>
        <p:txBody>
          <a:bodyPr/>
          <a:lstStyle/>
          <a:p>
            <a:r>
              <a:rPr lang="de-CH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mario.gellrich@zhaw.ch</a:t>
            </a:r>
            <a:endParaRPr lang="de-CH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 flipH="1">
            <a:off x="853164" y="4782260"/>
            <a:ext cx="7616834" cy="219727"/>
          </a:xfrm>
        </p:spPr>
        <p:txBody>
          <a:bodyPr/>
          <a:lstStyle/>
          <a:p>
            <a:r>
              <a:rPr lang="de-CH" noProof="0" dirty="0"/>
              <a:t>Dr. Mario Gellrich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40247" y="1004286"/>
            <a:ext cx="7840540" cy="8816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lt1"/>
                </a:solidFill>
              </a:rPr>
              <a:t>Applied Data Science in Fintech</a:t>
            </a:r>
            <a:br>
              <a:rPr lang="en-US" sz="2400" dirty="0">
                <a:solidFill>
                  <a:schemeClr val="lt1"/>
                </a:solidFill>
              </a:rPr>
            </a:br>
            <a:r>
              <a:rPr lang="en-US" sz="1800" dirty="0" err="1">
                <a:solidFill>
                  <a:schemeClr val="lt1"/>
                </a:solidFill>
              </a:rPr>
              <a:t>Summerschool</a:t>
            </a:r>
            <a:r>
              <a:rPr lang="en-US" sz="1800" dirty="0">
                <a:solidFill>
                  <a:schemeClr val="lt1"/>
                </a:solidFill>
              </a:rPr>
              <a:t> Bayonne 2021 | Cryptocurrency Trading-Bot Workshop</a:t>
            </a:r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291771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Analysis (TA)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10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856A48F-993C-40E1-8FBE-65E98E80F4BE}"/>
              </a:ext>
            </a:extLst>
          </p:cNvPr>
          <p:cNvSpPr/>
          <p:nvPr/>
        </p:nvSpPr>
        <p:spPr>
          <a:xfrm>
            <a:off x="228600" y="1158108"/>
            <a:ext cx="8686800" cy="3370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CH" b="1" dirty="0"/>
              <a:t>Trend </a:t>
            </a:r>
            <a:r>
              <a:rPr lang="de-CH" b="1" dirty="0" err="1"/>
              <a:t>indicators</a:t>
            </a:r>
            <a:endParaRPr lang="de-CH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SMA (Simple Moving Average)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EMA (</a:t>
            </a:r>
            <a:r>
              <a:rPr lang="de-CH" dirty="0" err="1"/>
              <a:t>Exponential</a:t>
            </a:r>
            <a:r>
              <a:rPr lang="de-CH" dirty="0"/>
              <a:t> Moving Average)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MACD (Moving Average </a:t>
            </a:r>
            <a:r>
              <a:rPr lang="de-CH" dirty="0" err="1"/>
              <a:t>Convergence</a:t>
            </a:r>
            <a:r>
              <a:rPr lang="de-CH" dirty="0"/>
              <a:t> </a:t>
            </a:r>
            <a:r>
              <a:rPr lang="de-CH" dirty="0" err="1"/>
              <a:t>Divergence</a:t>
            </a:r>
            <a:r>
              <a:rPr lang="de-CH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>
                <a:ea typeface="ＭＳ Ｐゴシック" pitchFamily="50" charset="-128"/>
              </a:rPr>
              <a:t>Bollinger Bands</a:t>
            </a:r>
            <a:endParaRPr lang="de-CH" dirty="0"/>
          </a:p>
          <a:p>
            <a:pPr>
              <a:lnSpc>
                <a:spcPct val="150000"/>
              </a:lnSpc>
            </a:pPr>
            <a:r>
              <a:rPr lang="de-CH" dirty="0"/>
              <a:t>...</a:t>
            </a:r>
          </a:p>
          <a:p>
            <a:pPr>
              <a:lnSpc>
                <a:spcPct val="150000"/>
              </a:lnSpc>
            </a:pPr>
            <a:r>
              <a:rPr lang="de-CH" b="1" dirty="0" err="1"/>
              <a:t>Oscillators</a:t>
            </a:r>
            <a:endParaRPr lang="de-CH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RSI (Relative </a:t>
            </a:r>
            <a:r>
              <a:rPr lang="de-CH" dirty="0" err="1"/>
              <a:t>Strength</a:t>
            </a:r>
            <a:r>
              <a:rPr lang="de-CH" dirty="0"/>
              <a:t> Index)</a:t>
            </a:r>
          </a:p>
          <a:p>
            <a:pPr>
              <a:lnSpc>
                <a:spcPct val="150000"/>
              </a:lnSpc>
            </a:pPr>
            <a:r>
              <a:rPr lang="de-CH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5052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11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9F2F16F-B6D4-4E52-BDDE-EDA72C3DE0C1}"/>
              </a:ext>
            </a:extLst>
          </p:cNvPr>
          <p:cNvSpPr/>
          <p:nvPr/>
        </p:nvSpPr>
        <p:spPr>
          <a:xfrm>
            <a:off x="4267200" y="1578576"/>
            <a:ext cx="4557778" cy="231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i="1" dirty="0"/>
              <a:t>“In finance, a trading strategy is a fixed plan that is designed to achieve a profitable return by going long or short in markets. The main reasons that a properly researched trading strategy helps are its verifiability, quantifiability, consistency, and objectivity. For every trading strategy one needs to define assets to trade, entry/exit points and money management rules.” </a:t>
            </a:r>
            <a:endParaRPr lang="de-CH" sz="1400" i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0F1BE31-4188-4A66-9659-9BBF2EFEFB2F}"/>
              </a:ext>
            </a:extLst>
          </p:cNvPr>
          <p:cNvSpPr txBox="1"/>
          <p:nvPr/>
        </p:nvSpPr>
        <p:spPr>
          <a:xfrm>
            <a:off x="7886970" y="4057378"/>
            <a:ext cx="1065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Wikipedia</a:t>
            </a:r>
          </a:p>
        </p:txBody>
      </p:sp>
      <p:pic>
        <p:nvPicPr>
          <p:cNvPr id="2050" name="Picture 2" descr="Scalp trading">
            <a:extLst>
              <a:ext uri="{FF2B5EF4-FFF2-40B4-BE49-F238E27FC236}">
                <a16:creationId xmlns:a16="http://schemas.microsoft.com/office/drawing/2014/main" id="{E65B5557-42FC-4265-9792-6E55976DD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3" y="1494041"/>
            <a:ext cx="4214813" cy="257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174BD167-97EC-40F2-BD03-0168E9EA7987}"/>
              </a:ext>
            </a:extLst>
          </p:cNvPr>
          <p:cNvSpPr/>
          <p:nvPr/>
        </p:nvSpPr>
        <p:spPr>
          <a:xfrm>
            <a:off x="191513" y="4165022"/>
            <a:ext cx="3433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Image </a:t>
            </a:r>
            <a:r>
              <a:rPr lang="de-CH" sz="1000" dirty="0" err="1"/>
              <a:t>Credit</a:t>
            </a:r>
            <a:r>
              <a:rPr lang="de-CH" sz="1000" dirty="0"/>
              <a:t>: https://www.ig.com/en-ch/trading-strategies</a:t>
            </a:r>
          </a:p>
        </p:txBody>
      </p:sp>
    </p:spTree>
    <p:extLst>
      <p:ext uri="{BB962C8B-B14F-4D97-AF65-F5344CB8AC3E}">
        <p14:creationId xmlns:p14="http://schemas.microsoft.com/office/powerpoint/2010/main" val="3294377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12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A9F51AD-51DD-4486-B274-DE3ACA1EFA2D}"/>
              </a:ext>
            </a:extLst>
          </p:cNvPr>
          <p:cNvSpPr/>
          <p:nvPr/>
        </p:nvSpPr>
        <p:spPr>
          <a:xfrm>
            <a:off x="115455" y="1151658"/>
            <a:ext cx="8741064" cy="3493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 err="1"/>
              <a:t>Types</a:t>
            </a:r>
            <a:r>
              <a:rPr lang="de-CH" dirty="0"/>
              <a:t> of </a:t>
            </a:r>
            <a:r>
              <a:rPr lang="de-CH" dirty="0" err="1"/>
              <a:t>trading</a:t>
            </a:r>
            <a:r>
              <a:rPr lang="de-CH" dirty="0"/>
              <a:t> </a:t>
            </a:r>
            <a:r>
              <a:rPr lang="de-CH" dirty="0" err="1"/>
              <a:t>strategies</a:t>
            </a:r>
            <a:endParaRPr lang="de-CH" dirty="0"/>
          </a:p>
          <a:p>
            <a:endParaRPr lang="en-US" sz="1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Long/short equity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Pairs trade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Swing trading strategy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Scalping trading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Day trading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Trading the news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Trading signals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Social trading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01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Backtesting</a:t>
            </a:r>
            <a:r>
              <a:rPr lang="en-US" dirty="0"/>
              <a:t> a trading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13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29B53E9-66D3-4692-BFE3-B4B207587F98}"/>
              </a:ext>
            </a:extLst>
          </p:cNvPr>
          <p:cNvSpPr/>
          <p:nvPr/>
        </p:nvSpPr>
        <p:spPr>
          <a:xfrm>
            <a:off x="5169343" y="1366404"/>
            <a:ext cx="3733800" cy="2637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i="1" dirty="0"/>
              <a:t>“</a:t>
            </a:r>
            <a:r>
              <a:rPr lang="en-US" sz="1400" b="1" i="1" dirty="0" err="1"/>
              <a:t>Backtesting</a:t>
            </a:r>
            <a:r>
              <a:rPr lang="en-US" sz="1400" i="1" dirty="0"/>
              <a:t> is the general method for seeing how well a </a:t>
            </a:r>
            <a:r>
              <a:rPr lang="en-US" sz="1400" b="1" i="1" dirty="0"/>
              <a:t>strategy</a:t>
            </a:r>
            <a:r>
              <a:rPr lang="en-US" sz="1400" i="1" dirty="0"/>
              <a:t> or model would have done </a:t>
            </a:r>
            <a:r>
              <a:rPr lang="en-US" sz="1400" b="1" i="1" dirty="0"/>
              <a:t>ex-post</a:t>
            </a:r>
            <a:r>
              <a:rPr lang="en-US" sz="1400" i="1" dirty="0"/>
              <a:t>. </a:t>
            </a:r>
            <a:r>
              <a:rPr lang="en-US" sz="1400" i="1" dirty="0" err="1"/>
              <a:t>Backtesting</a:t>
            </a:r>
            <a:r>
              <a:rPr lang="en-US" sz="1400" i="1" dirty="0"/>
              <a:t> assesses the viability of a trading strategy by discovering how it would play out using historical data. If </a:t>
            </a:r>
            <a:r>
              <a:rPr lang="en-US" sz="1400" i="1" dirty="0" err="1"/>
              <a:t>backtesting</a:t>
            </a:r>
            <a:r>
              <a:rPr lang="en-US" sz="1400" i="1" dirty="0"/>
              <a:t> works, traders and analysts may have the confidence to employ it going forward.”</a:t>
            </a:r>
            <a:endParaRPr lang="de-CH" sz="1400" i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6CA0A7A-3BD3-4E6E-A232-5646B674C903}"/>
              </a:ext>
            </a:extLst>
          </p:cNvPr>
          <p:cNvSpPr txBox="1"/>
          <p:nvPr/>
        </p:nvSpPr>
        <p:spPr>
          <a:xfrm>
            <a:off x="6693840" y="4324350"/>
            <a:ext cx="2258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https://www.investopedia.com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6B4DFE7-3048-43CD-9D93-7136ADFD1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28750"/>
            <a:ext cx="5016943" cy="257536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0D15B41-F2D2-42DD-B00F-F798380828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229"/>
          <a:stretch/>
        </p:blipFill>
        <p:spPr>
          <a:xfrm>
            <a:off x="3581399" y="4101478"/>
            <a:ext cx="1380837" cy="501479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22DA044C-BED7-4D80-9B37-0862238904DD}"/>
              </a:ext>
            </a:extLst>
          </p:cNvPr>
          <p:cNvSpPr/>
          <p:nvPr/>
        </p:nvSpPr>
        <p:spPr>
          <a:xfrm>
            <a:off x="149951" y="4072660"/>
            <a:ext cx="21900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Image own, </a:t>
            </a:r>
            <a:r>
              <a:rPr lang="de-CH" sz="1000" dirty="0" err="1"/>
              <a:t>part</a:t>
            </a:r>
            <a:r>
              <a:rPr lang="de-CH" sz="1000" dirty="0"/>
              <a:t> of </a:t>
            </a:r>
            <a:r>
              <a:rPr lang="de-CH" sz="1000" dirty="0" err="1"/>
              <a:t>the</a:t>
            </a:r>
            <a:r>
              <a:rPr lang="de-CH" sz="1000" dirty="0"/>
              <a:t> </a:t>
            </a:r>
            <a:r>
              <a:rPr lang="de-CH" sz="1000" dirty="0" err="1"/>
              <a:t>exercises</a:t>
            </a:r>
            <a:r>
              <a:rPr lang="de-CH" sz="1000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489461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pinboard (basis to define group tasks)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14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19A3754-7476-450D-95B6-93C1875F5848}"/>
              </a:ext>
            </a:extLst>
          </p:cNvPr>
          <p:cNvSpPr txBox="1"/>
          <p:nvPr/>
        </p:nvSpPr>
        <p:spPr>
          <a:xfrm>
            <a:off x="159327" y="1200150"/>
            <a:ext cx="4315690" cy="1754326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(Topic 1) Advanced functionality of R and RStudio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CEBDC2E-4FF7-4C7D-B083-240C63E057F1}"/>
              </a:ext>
            </a:extLst>
          </p:cNvPr>
          <p:cNvSpPr txBox="1"/>
          <p:nvPr/>
        </p:nvSpPr>
        <p:spPr>
          <a:xfrm>
            <a:off x="4572001" y="1200150"/>
            <a:ext cx="4343400" cy="1754326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(Topic 2) Getting and exploring data from exchanges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0FC5704-BC39-4249-AB8C-0F35B4EDEBB0}"/>
              </a:ext>
            </a:extLst>
          </p:cNvPr>
          <p:cNvSpPr txBox="1"/>
          <p:nvPr/>
        </p:nvSpPr>
        <p:spPr>
          <a:xfrm>
            <a:off x="180108" y="3137476"/>
            <a:ext cx="4315691" cy="1569660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(Topic 3) Technical Analysis (TA)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B422D93-4AFA-4102-9CCA-D51BE5A5276F}"/>
              </a:ext>
            </a:extLst>
          </p:cNvPr>
          <p:cNvSpPr txBox="1"/>
          <p:nvPr/>
        </p:nvSpPr>
        <p:spPr>
          <a:xfrm>
            <a:off x="4574309" y="3137476"/>
            <a:ext cx="4341092" cy="1569660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(4) Defining the Trading Strategy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2348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pinboard (basis to define group tasks)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15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19A3754-7476-450D-95B6-93C1875F5848}"/>
              </a:ext>
            </a:extLst>
          </p:cNvPr>
          <p:cNvSpPr txBox="1"/>
          <p:nvPr/>
        </p:nvSpPr>
        <p:spPr>
          <a:xfrm>
            <a:off x="159326" y="1200150"/>
            <a:ext cx="4343399" cy="1754326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(5) </a:t>
            </a:r>
            <a:r>
              <a:rPr lang="en-US" sz="1200" dirty="0" err="1"/>
              <a:t>Backtesting</a:t>
            </a:r>
            <a:r>
              <a:rPr lang="en-US" sz="1200" dirty="0"/>
              <a:t> the Trading Strategy 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endParaRPr lang="en-US" sz="12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CEBDC2E-4FF7-4C7D-B083-240C63E057F1}"/>
              </a:ext>
            </a:extLst>
          </p:cNvPr>
          <p:cNvSpPr txBox="1"/>
          <p:nvPr/>
        </p:nvSpPr>
        <p:spPr>
          <a:xfrm>
            <a:off x="4572001" y="1200150"/>
            <a:ext cx="4343400" cy="1754326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(6) Programing the Trading Bot 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0FC5704-BC39-4249-AB8C-0F35B4EDEBB0}"/>
              </a:ext>
            </a:extLst>
          </p:cNvPr>
          <p:cNvSpPr txBox="1"/>
          <p:nvPr/>
        </p:nvSpPr>
        <p:spPr>
          <a:xfrm>
            <a:off x="180109" y="3137476"/>
            <a:ext cx="4322616" cy="1569660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(7) Performance Analysis 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B422D93-4AFA-4102-9CCA-D51BE5A5276F}"/>
              </a:ext>
            </a:extLst>
          </p:cNvPr>
          <p:cNvSpPr txBox="1"/>
          <p:nvPr/>
        </p:nvSpPr>
        <p:spPr>
          <a:xfrm>
            <a:off x="4574309" y="3137476"/>
            <a:ext cx="4341092" cy="1569660"/>
          </a:xfrm>
          <a:prstGeom prst="rect">
            <a:avLst/>
          </a:prstGeom>
          <a:solidFill>
            <a:srgbClr val="FAE38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Other?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  <a:p>
            <a:r>
              <a:rPr lang="en-US" sz="12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82036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 groups and definition of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16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037E902-4E91-49F0-B5D8-D40107E09CC9}"/>
              </a:ext>
            </a:extLst>
          </p:cNvPr>
          <p:cNvSpPr txBox="1"/>
          <p:nvPr/>
        </p:nvSpPr>
        <p:spPr>
          <a:xfrm>
            <a:off x="181264" y="1130876"/>
            <a:ext cx="8763000" cy="2683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b="1" dirty="0"/>
              <a:t>Expert Group (X): Technical </a:t>
            </a:r>
            <a:r>
              <a:rPr lang="de-CH" b="1" dirty="0" err="1"/>
              <a:t>analysis</a:t>
            </a:r>
            <a:r>
              <a:rPr lang="de-CH" b="1" dirty="0"/>
              <a:t> (TA)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Trend </a:t>
            </a:r>
            <a:r>
              <a:rPr lang="de-CH" sz="1400" dirty="0" err="1"/>
              <a:t>indicators</a:t>
            </a:r>
            <a:r>
              <a:rPr lang="de-CH" sz="1400" dirty="0"/>
              <a:t> &amp; </a:t>
            </a:r>
            <a:r>
              <a:rPr lang="de-CH" sz="1400" dirty="0" err="1"/>
              <a:t>oscillators</a:t>
            </a:r>
            <a:endParaRPr lang="de-CH" sz="14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Simple Moving Average (SMA)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 err="1"/>
              <a:t>Exponential</a:t>
            </a:r>
            <a:r>
              <a:rPr lang="de-CH" sz="1400" dirty="0"/>
              <a:t> Moving Average (EMA)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Relativ </a:t>
            </a:r>
            <a:r>
              <a:rPr lang="de-CH" sz="1400" dirty="0" err="1"/>
              <a:t>Strength</a:t>
            </a:r>
            <a:r>
              <a:rPr lang="de-CH" sz="1400" dirty="0"/>
              <a:t> </a:t>
            </a:r>
            <a:r>
              <a:rPr lang="de-CH" sz="1400" dirty="0" err="1"/>
              <a:t>Indicator</a:t>
            </a:r>
            <a:r>
              <a:rPr lang="de-CH" sz="1400" dirty="0"/>
              <a:t> (RSI)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Moving Average </a:t>
            </a:r>
            <a:r>
              <a:rPr lang="de-CH" sz="1400" dirty="0" err="1"/>
              <a:t>Convergence</a:t>
            </a:r>
            <a:r>
              <a:rPr lang="de-CH" sz="1400" dirty="0"/>
              <a:t> </a:t>
            </a:r>
            <a:r>
              <a:rPr lang="de-CH" sz="1400" dirty="0" err="1"/>
              <a:t>Divergence</a:t>
            </a:r>
            <a:r>
              <a:rPr lang="de-CH" sz="1400" dirty="0"/>
              <a:t> (MACD)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Candle Stick Chart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Bollinger Bands (BB)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BDC7BB2-703F-4B5B-A1AD-C10C1CD1470F}"/>
              </a:ext>
            </a:extLst>
          </p:cNvPr>
          <p:cNvSpPr txBox="1"/>
          <p:nvPr/>
        </p:nvSpPr>
        <p:spPr>
          <a:xfrm>
            <a:off x="6629400" y="2575791"/>
            <a:ext cx="129540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de-CH" sz="2000" dirty="0" err="1"/>
              <a:t>Example</a:t>
            </a:r>
            <a:r>
              <a:rPr lang="de-CH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44923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structure of the </a:t>
            </a:r>
            <a:r>
              <a:rPr lang="de-CH" dirty="0"/>
              <a:t>«</a:t>
            </a:r>
            <a:r>
              <a:rPr lang="en-US" dirty="0"/>
              <a:t>expert</a:t>
            </a:r>
            <a:r>
              <a:rPr lang="de-CH" dirty="0"/>
              <a:t>»</a:t>
            </a:r>
            <a:r>
              <a:rPr lang="en-US" dirty="0"/>
              <a:t> sessions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17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7DD5D79-00C9-4F98-91A0-54F9B5713B18}"/>
              </a:ext>
            </a:extLst>
          </p:cNvPr>
          <p:cNvSpPr/>
          <p:nvPr/>
        </p:nvSpPr>
        <p:spPr>
          <a:xfrm>
            <a:off x="126998" y="1100860"/>
            <a:ext cx="8788402" cy="2031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Questions which help to explain the software, functions, methods, etc. by each expert group</a:t>
            </a:r>
          </a:p>
          <a:p>
            <a:pPr>
              <a:lnSpc>
                <a:spcPct val="150000"/>
              </a:lnSpc>
            </a:pPr>
            <a:endParaRPr lang="en-US" sz="600" dirty="0"/>
          </a:p>
          <a:p>
            <a:pPr>
              <a:lnSpc>
                <a:spcPct val="150000"/>
              </a:lnSpc>
            </a:pPr>
            <a:r>
              <a:rPr lang="en-US" dirty="0"/>
              <a:t>Q: What is ...? / Explain ...! </a:t>
            </a:r>
          </a:p>
          <a:p>
            <a:pPr>
              <a:lnSpc>
                <a:spcPct val="150000"/>
              </a:lnSpc>
            </a:pPr>
            <a:r>
              <a:rPr lang="en-US" dirty="0"/>
              <a:t>Q: What problem is solved with ...? </a:t>
            </a:r>
          </a:p>
          <a:p>
            <a:pPr>
              <a:lnSpc>
                <a:spcPct val="150000"/>
              </a:lnSpc>
            </a:pPr>
            <a:r>
              <a:rPr lang="en-US" dirty="0"/>
              <a:t>Q: How does ... work? </a:t>
            </a:r>
          </a:p>
          <a:p>
            <a:pPr>
              <a:lnSpc>
                <a:spcPct val="150000"/>
              </a:lnSpc>
            </a:pPr>
            <a:r>
              <a:rPr lang="en-US" dirty="0"/>
              <a:t>Q: What applications are there for ...?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6666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structure of the final presentation (</a:t>
            </a:r>
            <a:r>
              <a:rPr lang="en-US" dirty="0" err="1"/>
              <a:t>Jupyter</a:t>
            </a:r>
            <a:r>
              <a:rPr lang="en-US" dirty="0"/>
              <a:t> Notebook/HTML)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18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0EF563D-2388-4021-A3FA-A67DB9A1A4E5}"/>
              </a:ext>
            </a:extLst>
          </p:cNvPr>
          <p:cNvSpPr/>
          <p:nvPr/>
        </p:nvSpPr>
        <p:spPr>
          <a:xfrm>
            <a:off x="174334" y="1107783"/>
            <a:ext cx="8787245" cy="3584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1   Introduction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 </a:t>
            </a:r>
            <a:r>
              <a:rPr lang="en-US" sz="1200" dirty="0"/>
              <a:t>1.1 Problem framing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1.2 Objectives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1.3 Research question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2 Materials and Methods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2.1 Data sources, -description &amp; -preparation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2.2 Technical Analysis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2.3 Trading Strategy &amp; </a:t>
            </a:r>
            <a:r>
              <a:rPr lang="en-US" sz="1200" dirty="0" err="1"/>
              <a:t>Backtesting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 2.4 Programing the trading bot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2.5 Performance Analysis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3 Results &amp; Discussion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4 Conclusions</a:t>
            </a:r>
            <a:endParaRPr lang="de-CH" sz="1400" b="1" dirty="0"/>
          </a:p>
        </p:txBody>
      </p:sp>
    </p:spTree>
    <p:extLst>
      <p:ext uri="{BB962C8B-B14F-4D97-AF65-F5344CB8AC3E}">
        <p14:creationId xmlns:p14="http://schemas.microsoft.com/office/powerpoint/2010/main" val="8096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Programe</a:t>
            </a:r>
            <a:r>
              <a:rPr lang="en-US" dirty="0"/>
              <a:t> for the 8</a:t>
            </a:r>
            <a:r>
              <a:rPr lang="en-US" baseline="30000" dirty="0"/>
              <a:t>th</a:t>
            </a:r>
            <a:r>
              <a:rPr lang="en-US" dirty="0"/>
              <a:t> of July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2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graphicFrame>
        <p:nvGraphicFramePr>
          <p:cNvPr id="9" name="Tabelle 2">
            <a:extLst>
              <a:ext uri="{FF2B5EF4-FFF2-40B4-BE49-F238E27FC236}">
                <a16:creationId xmlns:a16="http://schemas.microsoft.com/office/drawing/2014/main" id="{0F186248-0E8A-42A1-8A58-29BDA7B14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53602"/>
              </p:ext>
            </p:extLst>
          </p:nvPr>
        </p:nvGraphicFramePr>
        <p:xfrm>
          <a:off x="152400" y="1428751"/>
          <a:ext cx="8702596" cy="2294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130959939"/>
                    </a:ext>
                  </a:extLst>
                </a:gridCol>
                <a:gridCol w="7330996">
                  <a:extLst>
                    <a:ext uri="{9D8B030D-6E8A-4147-A177-3AD203B41FA5}">
                      <a16:colId xmlns:a16="http://schemas.microsoft.com/office/drawing/2014/main" val="3021686694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r>
                        <a:rPr lang="de-CH" dirty="0"/>
                        <a:t>Time*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Program</a:t>
                      </a:r>
                      <a:r>
                        <a:rPr lang="de-CH" dirty="0"/>
                        <a:t>: </a:t>
                      </a:r>
                      <a:r>
                        <a:rPr lang="de-CH" dirty="0" err="1"/>
                        <a:t>Automated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Cryptocurrency</a:t>
                      </a:r>
                      <a:r>
                        <a:rPr lang="de-CH" dirty="0"/>
                        <a:t> Trading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43867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  9:00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/>
                        <a:t>Introduction</a:t>
                      </a:r>
                      <a:r>
                        <a:rPr lang="de-CH" sz="1400" dirty="0"/>
                        <a:t>, </a:t>
                      </a:r>
                      <a:r>
                        <a:rPr lang="de-CH" sz="1400" dirty="0" err="1"/>
                        <a:t>installation</a:t>
                      </a:r>
                      <a:r>
                        <a:rPr lang="de-CH" sz="1400" dirty="0"/>
                        <a:t> of </a:t>
                      </a:r>
                      <a:r>
                        <a:rPr lang="de-CH" sz="1400" dirty="0" err="1"/>
                        <a:t>software</a:t>
                      </a:r>
                      <a:r>
                        <a:rPr lang="de-CH" sz="1400" dirty="0"/>
                        <a:t>, </a:t>
                      </a:r>
                      <a:r>
                        <a:rPr lang="de-CH" sz="1400" dirty="0" err="1"/>
                        <a:t>brainstorming</a:t>
                      </a:r>
                      <a:r>
                        <a:rPr lang="de-CH" sz="1400" dirty="0"/>
                        <a:t>-sessions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376577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11:00 – 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Working in groups on the tasks; technical sessions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513093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12:00 – 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Lunch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50785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13:00 – 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Working in groups on the tasks; technical sessions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638440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Working in groups on the tasks; technical sessions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140815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de-CH" sz="1400" dirty="0"/>
                        <a:t>15:00 – 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/>
                        <a:t>Presentation</a:t>
                      </a:r>
                      <a:r>
                        <a:rPr lang="de-CH" sz="1400" dirty="0"/>
                        <a:t> of </a:t>
                      </a:r>
                      <a:r>
                        <a:rPr lang="de-CH" sz="1400" dirty="0" err="1"/>
                        <a:t>topics</a:t>
                      </a:r>
                      <a:r>
                        <a:rPr lang="de-CH" sz="1400" dirty="0"/>
                        <a:t> and </a:t>
                      </a:r>
                      <a:r>
                        <a:rPr lang="de-CH" sz="1400" dirty="0" err="1"/>
                        <a:t>results</a:t>
                      </a:r>
                      <a:r>
                        <a:rPr lang="de-CH" sz="1400" dirty="0"/>
                        <a:t> (ca. 7x15’)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40105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3C93352D-82F6-4FD2-99E5-6E96CE67EFE0}"/>
              </a:ext>
            </a:extLst>
          </p:cNvPr>
          <p:cNvSpPr txBox="1"/>
          <p:nvPr/>
        </p:nvSpPr>
        <p:spPr>
          <a:xfrm>
            <a:off x="76200" y="379095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*additional </a:t>
            </a:r>
            <a:r>
              <a:rPr lang="de-CH" sz="1200" dirty="0" err="1"/>
              <a:t>breaks</a:t>
            </a:r>
            <a:r>
              <a:rPr lang="de-CH" sz="1200" dirty="0"/>
              <a:t> </a:t>
            </a:r>
            <a:r>
              <a:rPr lang="de-CH" sz="1200" dirty="0" err="1"/>
              <a:t>are</a:t>
            </a:r>
            <a:r>
              <a:rPr lang="de-CH" sz="1200" dirty="0"/>
              <a:t> </a:t>
            </a:r>
            <a:r>
              <a:rPr lang="de-CH" sz="1200" dirty="0" err="1"/>
              <a:t>included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145752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procedure and philosophy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3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pic>
        <p:nvPicPr>
          <p:cNvPr id="1026" name="Picture 2" descr="What Solving Puzzles Can Teach Students">
            <a:extLst>
              <a:ext uri="{FF2B5EF4-FFF2-40B4-BE49-F238E27FC236}">
                <a16:creationId xmlns:a16="http://schemas.microsoft.com/office/drawing/2014/main" id="{1EE4B6AC-4898-4796-AA44-5B2E5295E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04950"/>
            <a:ext cx="3505200" cy="278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7ABD307-9E88-4D5E-9A3F-6604308F3E50}"/>
              </a:ext>
            </a:extLst>
          </p:cNvPr>
          <p:cNvSpPr txBox="1"/>
          <p:nvPr/>
        </p:nvSpPr>
        <p:spPr>
          <a:xfrm>
            <a:off x="3810000" y="1417829"/>
            <a:ext cx="5257800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 err="1"/>
              <a:t>No</a:t>
            </a:r>
            <a:r>
              <a:rPr lang="de-CH" sz="1400" dirty="0"/>
              <a:t> permanent </a:t>
            </a:r>
            <a:r>
              <a:rPr lang="de-CH" sz="1400" dirty="0" err="1"/>
              <a:t>presentations</a:t>
            </a:r>
            <a:r>
              <a:rPr lang="de-CH" sz="1400" dirty="0"/>
              <a:t> by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lecturer</a:t>
            </a:r>
            <a:endParaRPr lang="de-CH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Group </a:t>
            </a:r>
            <a:r>
              <a:rPr lang="de-CH" sz="1400" dirty="0" err="1"/>
              <a:t>work</a:t>
            </a:r>
            <a:r>
              <a:rPr lang="de-CH" sz="1400" dirty="0"/>
              <a:t> (7 </a:t>
            </a:r>
            <a:r>
              <a:rPr lang="de-CH" sz="1400" dirty="0" err="1"/>
              <a:t>groups</a:t>
            </a:r>
            <a:r>
              <a:rPr lang="de-CH" sz="1400" dirty="0"/>
              <a:t> </a:t>
            </a:r>
            <a:r>
              <a:rPr lang="de-CH" sz="1400" dirty="0" err="1"/>
              <a:t>each</a:t>
            </a:r>
            <a:r>
              <a:rPr lang="de-CH" sz="1400" dirty="0"/>
              <a:t> with 3 </a:t>
            </a:r>
            <a:r>
              <a:rPr lang="de-CH" sz="1400" dirty="0" err="1"/>
              <a:t>students</a:t>
            </a:r>
            <a:r>
              <a:rPr lang="de-CH" sz="14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Groups </a:t>
            </a:r>
            <a:r>
              <a:rPr lang="de-CH" sz="1400" dirty="0" err="1"/>
              <a:t>are</a:t>
            </a:r>
            <a:r>
              <a:rPr lang="de-CH" sz="1400" dirty="0"/>
              <a:t> </a:t>
            </a:r>
            <a:r>
              <a:rPr lang="de-CH" sz="1400" dirty="0" err="1"/>
              <a:t>mixed</a:t>
            </a:r>
            <a:r>
              <a:rPr lang="de-CH" sz="1400" dirty="0"/>
              <a:t> (Bachelor and Master </a:t>
            </a:r>
            <a:r>
              <a:rPr lang="de-CH" sz="1400" dirty="0" err="1"/>
              <a:t>students</a:t>
            </a:r>
            <a:r>
              <a:rPr lang="de-CH" sz="14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 err="1"/>
              <a:t>Each</a:t>
            </a:r>
            <a:r>
              <a:rPr lang="de-CH" sz="1400" dirty="0"/>
              <a:t> «expert» </a:t>
            </a:r>
            <a:r>
              <a:rPr lang="de-CH" sz="1400" dirty="0" err="1"/>
              <a:t>group</a:t>
            </a:r>
            <a:r>
              <a:rPr lang="de-CH" sz="1400" dirty="0"/>
              <a:t> </a:t>
            </a:r>
            <a:r>
              <a:rPr lang="de-CH" sz="1400" dirty="0" err="1"/>
              <a:t>is</a:t>
            </a:r>
            <a:r>
              <a:rPr lang="de-CH" sz="1400" dirty="0"/>
              <a:t> </a:t>
            </a:r>
            <a:r>
              <a:rPr lang="de-CH" sz="1400" dirty="0" err="1"/>
              <a:t>responsible</a:t>
            </a:r>
            <a:r>
              <a:rPr lang="de-CH" sz="1400" dirty="0"/>
              <a:t> for </a:t>
            </a:r>
            <a:r>
              <a:rPr lang="de-CH" sz="1400" dirty="0" err="1"/>
              <a:t>one</a:t>
            </a:r>
            <a:r>
              <a:rPr lang="de-CH" sz="1400" dirty="0"/>
              <a:t> «</a:t>
            </a:r>
            <a:r>
              <a:rPr lang="de-CH" sz="1400" dirty="0" err="1"/>
              <a:t>topic</a:t>
            </a:r>
            <a:r>
              <a:rPr lang="de-CH" sz="1400" dirty="0"/>
              <a:t>»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Methods </a:t>
            </a:r>
            <a:r>
              <a:rPr lang="de-CH" sz="1400" dirty="0" err="1"/>
              <a:t>are</a:t>
            </a:r>
            <a:r>
              <a:rPr lang="de-CH" sz="1400" dirty="0"/>
              <a:t> </a:t>
            </a:r>
            <a:r>
              <a:rPr lang="de-CH" sz="1400" dirty="0" err="1"/>
              <a:t>explained</a:t>
            </a:r>
            <a:r>
              <a:rPr lang="de-CH" sz="1400" dirty="0"/>
              <a:t> in </a:t>
            </a:r>
            <a:r>
              <a:rPr lang="de-CH" sz="1400" dirty="0" err="1"/>
              <a:t>detail</a:t>
            </a:r>
            <a:r>
              <a:rPr lang="de-CH" sz="1400" dirty="0"/>
              <a:t> in «</a:t>
            </a:r>
            <a:r>
              <a:rPr lang="de-CH" sz="1400" dirty="0" err="1"/>
              <a:t>technical</a:t>
            </a:r>
            <a:r>
              <a:rPr lang="de-CH" sz="1400" dirty="0"/>
              <a:t> </a:t>
            </a:r>
            <a:r>
              <a:rPr lang="de-CH" sz="1400" dirty="0" err="1"/>
              <a:t>sessions</a:t>
            </a:r>
            <a:r>
              <a:rPr lang="de-CH" sz="1400" dirty="0"/>
              <a:t>»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 err="1"/>
              <a:t>Students</a:t>
            </a:r>
            <a:r>
              <a:rPr lang="de-CH" sz="1400" dirty="0"/>
              <a:t> </a:t>
            </a:r>
            <a:r>
              <a:rPr lang="de-CH" sz="1400" dirty="0" err="1"/>
              <a:t>ask</a:t>
            </a:r>
            <a:r>
              <a:rPr lang="de-CH" sz="1400" dirty="0"/>
              <a:t> </a:t>
            </a:r>
            <a:r>
              <a:rPr lang="de-CH" sz="1400" dirty="0" err="1"/>
              <a:t>members</a:t>
            </a:r>
            <a:r>
              <a:rPr lang="de-CH" sz="1400" dirty="0"/>
              <a:t> of «expert </a:t>
            </a:r>
            <a:r>
              <a:rPr lang="de-CH" sz="1400" dirty="0" err="1"/>
              <a:t>groups</a:t>
            </a:r>
            <a:r>
              <a:rPr lang="de-CH" sz="1400" dirty="0"/>
              <a:t>» for </a:t>
            </a:r>
            <a:r>
              <a:rPr lang="de-CH" sz="1400" dirty="0" err="1"/>
              <a:t>help</a:t>
            </a:r>
            <a:r>
              <a:rPr lang="de-CH" sz="1400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The </a:t>
            </a:r>
            <a:r>
              <a:rPr lang="de-CH" sz="1400" dirty="0" err="1"/>
              <a:t>more</a:t>
            </a:r>
            <a:r>
              <a:rPr lang="de-CH" sz="1400" dirty="0"/>
              <a:t> </a:t>
            </a:r>
            <a:r>
              <a:rPr lang="de-CH" sz="1400" dirty="0" err="1"/>
              <a:t>experienced</a:t>
            </a:r>
            <a:r>
              <a:rPr lang="de-CH" sz="1400" dirty="0"/>
              <a:t> </a:t>
            </a:r>
            <a:r>
              <a:rPr lang="de-CH" sz="1400" dirty="0" err="1"/>
              <a:t>students</a:t>
            </a:r>
            <a:r>
              <a:rPr lang="de-CH" sz="1400" dirty="0"/>
              <a:t> </a:t>
            </a:r>
            <a:r>
              <a:rPr lang="de-CH" sz="1400" dirty="0" err="1"/>
              <a:t>help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others</a:t>
            </a:r>
            <a:endParaRPr lang="de-CH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/>
              <a:t>At </a:t>
            </a:r>
            <a:r>
              <a:rPr lang="de-CH" sz="1400" dirty="0" err="1"/>
              <a:t>the</a:t>
            </a:r>
            <a:r>
              <a:rPr lang="de-CH" sz="1400" dirty="0"/>
              <a:t> end of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day</a:t>
            </a:r>
            <a:r>
              <a:rPr lang="de-CH" sz="1400" dirty="0"/>
              <a:t>, </a:t>
            </a:r>
            <a:r>
              <a:rPr lang="de-CH" sz="1400" dirty="0" err="1"/>
              <a:t>groups</a:t>
            </a:r>
            <a:r>
              <a:rPr lang="de-CH" sz="1400" dirty="0"/>
              <a:t> </a:t>
            </a:r>
            <a:r>
              <a:rPr lang="de-CH" sz="1400" dirty="0" err="1"/>
              <a:t>present</a:t>
            </a:r>
            <a:r>
              <a:rPr lang="de-CH" sz="1400" dirty="0"/>
              <a:t> </a:t>
            </a:r>
            <a:r>
              <a:rPr lang="de-CH" sz="1400" dirty="0" err="1"/>
              <a:t>their</a:t>
            </a:r>
            <a:r>
              <a:rPr lang="de-CH" sz="1400" dirty="0"/>
              <a:t> </a:t>
            </a:r>
            <a:r>
              <a:rPr lang="de-CH" sz="1400" dirty="0" err="1"/>
              <a:t>topics</a:t>
            </a:r>
            <a:r>
              <a:rPr lang="de-CH" sz="1400" dirty="0"/>
              <a:t> and </a:t>
            </a:r>
            <a:r>
              <a:rPr lang="de-CH" sz="1400" dirty="0" err="1"/>
              <a:t>results</a:t>
            </a:r>
            <a:r>
              <a:rPr lang="de-CH" sz="1400" dirty="0"/>
              <a:t>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400" dirty="0" err="1"/>
              <a:t>Presentations</a:t>
            </a:r>
            <a:r>
              <a:rPr lang="de-CH" sz="1400" dirty="0"/>
              <a:t> </a:t>
            </a:r>
            <a:r>
              <a:rPr lang="de-CH" sz="1400" dirty="0" err="1"/>
              <a:t>are</a:t>
            </a:r>
            <a:r>
              <a:rPr lang="de-CH" sz="1400" dirty="0"/>
              <a:t> </a:t>
            </a:r>
            <a:r>
              <a:rPr lang="de-CH" sz="1400" dirty="0" err="1"/>
              <a:t>evaluated</a:t>
            </a:r>
            <a:r>
              <a:rPr lang="de-CH" sz="1400" dirty="0"/>
              <a:t> with pass/fail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74F1265-2AFF-4DC8-869B-B409EEB93145}"/>
              </a:ext>
            </a:extLst>
          </p:cNvPr>
          <p:cNvSpPr/>
          <p:nvPr/>
        </p:nvSpPr>
        <p:spPr>
          <a:xfrm>
            <a:off x="147782" y="4345800"/>
            <a:ext cx="26901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000" dirty="0"/>
              <a:t>Image </a:t>
            </a:r>
            <a:r>
              <a:rPr lang="de-CH" sz="1000" dirty="0" err="1"/>
              <a:t>Credit</a:t>
            </a:r>
            <a:r>
              <a:rPr lang="de-CH" sz="1000" dirty="0"/>
              <a:t>: https://revistaempresarial.com</a:t>
            </a:r>
          </a:p>
        </p:txBody>
      </p:sp>
    </p:spTree>
    <p:extLst>
      <p:ext uri="{BB962C8B-B14F-4D97-AF65-F5344CB8AC3E}">
        <p14:creationId xmlns:p14="http://schemas.microsoft.com/office/powerpoint/2010/main" val="404378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4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9B5718-8AAA-43E9-840A-136F8CF55879}"/>
              </a:ext>
            </a:extLst>
          </p:cNvPr>
          <p:cNvSpPr txBox="1"/>
          <p:nvPr/>
        </p:nvSpPr>
        <p:spPr>
          <a:xfrm>
            <a:off x="177802" y="1126262"/>
            <a:ext cx="8788396" cy="3524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Software: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R (</a:t>
            </a:r>
            <a:r>
              <a:rPr lang="de-CH" dirty="0" err="1"/>
              <a:t>latest</a:t>
            </a:r>
            <a:r>
              <a:rPr lang="de-CH" dirty="0"/>
              <a:t> </a:t>
            </a:r>
            <a:r>
              <a:rPr lang="de-CH" dirty="0" err="1"/>
              <a:t>version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CRAN: https://cran.r-project.org)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 err="1"/>
              <a:t>RStudio</a:t>
            </a:r>
            <a:r>
              <a:rPr lang="de-CH" dirty="0"/>
              <a:t> (</a:t>
            </a:r>
            <a:r>
              <a:rPr lang="de-CH" dirty="0" err="1"/>
              <a:t>latest</a:t>
            </a:r>
            <a:r>
              <a:rPr lang="de-CH" dirty="0"/>
              <a:t> </a:t>
            </a:r>
            <a:r>
              <a:rPr lang="de-CH" dirty="0" err="1"/>
              <a:t>desktop</a:t>
            </a:r>
            <a:r>
              <a:rPr lang="de-CH" dirty="0"/>
              <a:t> </a:t>
            </a:r>
            <a:r>
              <a:rPr lang="de-CH" dirty="0" err="1"/>
              <a:t>version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: https://www.rstudio.com/products/rstudio)</a:t>
            </a:r>
          </a:p>
          <a:p>
            <a:pPr>
              <a:lnSpc>
                <a:spcPct val="150000"/>
              </a:lnSpc>
            </a:pPr>
            <a:endParaRPr lang="de-CH" sz="600" dirty="0"/>
          </a:p>
          <a:p>
            <a:pPr>
              <a:lnSpc>
                <a:spcPct val="150000"/>
              </a:lnSpc>
            </a:pPr>
            <a:r>
              <a:rPr lang="de-CH" b="1" dirty="0"/>
              <a:t>Accounts: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GitHub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 err="1"/>
              <a:t>Coinbase</a:t>
            </a:r>
            <a:r>
              <a:rPr lang="de-CH" dirty="0"/>
              <a:t> Pro (</a:t>
            </a:r>
            <a:r>
              <a:rPr lang="de-CH" dirty="0" err="1"/>
              <a:t>we</a:t>
            </a:r>
            <a:r>
              <a:rPr lang="de-CH" dirty="0"/>
              <a:t> will </a:t>
            </a:r>
            <a:r>
              <a:rPr lang="de-CH" dirty="0" err="1"/>
              <a:t>work</a:t>
            </a:r>
            <a:r>
              <a:rPr lang="de-CH" dirty="0"/>
              <a:t> with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public</a:t>
            </a:r>
            <a:r>
              <a:rPr lang="de-CH" dirty="0"/>
              <a:t> </a:t>
            </a:r>
            <a:r>
              <a:rPr lang="de-CH" dirty="0" err="1"/>
              <a:t>sandbox</a:t>
            </a:r>
            <a:r>
              <a:rPr lang="de-CH" dirty="0"/>
              <a:t> </a:t>
            </a:r>
            <a:r>
              <a:rPr lang="de-CH" dirty="0" err="1"/>
              <a:t>environment</a:t>
            </a:r>
            <a:r>
              <a:rPr lang="de-CH" dirty="0"/>
              <a:t>)</a:t>
            </a:r>
          </a:p>
          <a:p>
            <a:pPr>
              <a:lnSpc>
                <a:spcPct val="150000"/>
              </a:lnSpc>
            </a:pPr>
            <a:r>
              <a:rPr lang="de-CH" dirty="0"/>
              <a:t>     Link: </a:t>
            </a:r>
            <a:r>
              <a:rPr lang="de-CH" dirty="0">
                <a:hlinkClick r:id="rId3"/>
              </a:rPr>
              <a:t>https://public.sandbox.pro.coinbase.com/trade</a:t>
            </a:r>
            <a:endParaRPr lang="de-CH" dirty="0"/>
          </a:p>
          <a:p>
            <a:pPr>
              <a:lnSpc>
                <a:spcPct val="150000"/>
              </a:lnSpc>
            </a:pPr>
            <a:endParaRPr lang="de-CH" sz="600" dirty="0"/>
          </a:p>
          <a:p>
            <a:pPr>
              <a:lnSpc>
                <a:spcPct val="150000"/>
              </a:lnSpc>
            </a:pPr>
            <a:r>
              <a:rPr lang="de-CH" b="1" dirty="0"/>
              <a:t>Material for </a:t>
            </a:r>
            <a:r>
              <a:rPr lang="de-CH" b="1" dirty="0" err="1"/>
              <a:t>exercises</a:t>
            </a:r>
            <a:endParaRPr lang="de-CH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dirty="0"/>
              <a:t>R-Scripts (will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guide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exercises</a:t>
            </a:r>
            <a:r>
              <a:rPr lang="de-CH" dirty="0"/>
              <a:t> and </a:t>
            </a:r>
            <a:r>
              <a:rPr lang="de-CH" dirty="0" err="1"/>
              <a:t>provided</a:t>
            </a:r>
            <a:r>
              <a:rPr lang="de-CH" dirty="0"/>
              <a:t> by </a:t>
            </a:r>
            <a:r>
              <a:rPr lang="de-CH" dirty="0" err="1"/>
              <a:t>the</a:t>
            </a:r>
            <a:r>
              <a:rPr lang="de-CH" dirty="0"/>
              <a:t> end of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day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577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5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6912BF-30D2-43CE-AA5B-4E1CB2B8BE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3"/>
          <a:stretch/>
        </p:blipFill>
        <p:spPr bwMode="auto">
          <a:xfrm>
            <a:off x="207644" y="1517319"/>
            <a:ext cx="1773555" cy="3057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8655422-C1E5-41DF-B69B-FC19933D4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252" y="1498889"/>
            <a:ext cx="6689434" cy="191004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581C137-3F41-46CC-A315-BAB003538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8253" y="3492854"/>
            <a:ext cx="2449948" cy="1168630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69FF7522-C8B4-43EA-B178-7143ADAE946D}"/>
              </a:ext>
            </a:extLst>
          </p:cNvPr>
          <p:cNvSpPr/>
          <p:nvPr/>
        </p:nvSpPr>
        <p:spPr>
          <a:xfrm>
            <a:off x="106219" y="1095286"/>
            <a:ext cx="89615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Self-Experiment April to July 2021 using </a:t>
            </a:r>
            <a:r>
              <a:rPr lang="en-US" dirty="0" err="1"/>
              <a:t>Binance</a:t>
            </a:r>
            <a:r>
              <a:rPr lang="en-US" dirty="0"/>
              <a:t> (exchange) and </a:t>
            </a:r>
            <a:r>
              <a:rPr lang="en-US" dirty="0" err="1"/>
              <a:t>Cryptohopper</a:t>
            </a:r>
            <a:r>
              <a:rPr lang="en-US" dirty="0"/>
              <a:t> (commercial bot)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012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6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9FF7522-C8B4-43EA-B178-7143ADAE946D}"/>
              </a:ext>
            </a:extLst>
          </p:cNvPr>
          <p:cNvSpPr/>
          <p:nvPr/>
        </p:nvSpPr>
        <p:spPr>
          <a:xfrm>
            <a:off x="106219" y="1095286"/>
            <a:ext cx="89615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Self-Experiment April to July 2021 using </a:t>
            </a:r>
            <a:r>
              <a:rPr lang="en-US" dirty="0" err="1"/>
              <a:t>Binance</a:t>
            </a:r>
            <a:r>
              <a:rPr lang="en-US" dirty="0"/>
              <a:t> (exchange) and </a:t>
            </a:r>
            <a:r>
              <a:rPr lang="en-US" dirty="0" err="1"/>
              <a:t>Cryptohopper</a:t>
            </a:r>
            <a:r>
              <a:rPr lang="en-US" dirty="0"/>
              <a:t> (commercial bot)</a:t>
            </a:r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0CC6DA3-CD0C-4C4B-99EF-CAB1ED730232}"/>
              </a:ext>
            </a:extLst>
          </p:cNvPr>
          <p:cNvSpPr txBox="1"/>
          <p:nvPr/>
        </p:nvSpPr>
        <p:spPr>
          <a:xfrm>
            <a:off x="138545" y="1502644"/>
            <a:ext cx="5347855" cy="2874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err="1"/>
              <a:t>Findings</a:t>
            </a:r>
            <a:r>
              <a:rPr lang="de-CH" sz="1400" b="1" dirty="0"/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/>
              <a:t>Setting </a:t>
            </a:r>
            <a:r>
              <a:rPr lang="de-CH" sz="1200" dirty="0" err="1"/>
              <a:t>up</a:t>
            </a:r>
            <a:r>
              <a:rPr lang="de-CH" sz="1200" dirty="0"/>
              <a:t> </a:t>
            </a:r>
            <a:r>
              <a:rPr lang="de-CH" sz="1200" dirty="0" err="1"/>
              <a:t>Binance</a:t>
            </a:r>
            <a:r>
              <a:rPr lang="de-CH" sz="1200" dirty="0"/>
              <a:t> (online wallet)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straightforward</a:t>
            </a:r>
            <a:r>
              <a:rPr lang="de-CH" sz="12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/>
              <a:t>Setting </a:t>
            </a:r>
            <a:r>
              <a:rPr lang="de-CH" sz="1200" dirty="0" err="1"/>
              <a:t>up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Cryptohopper</a:t>
            </a:r>
            <a:r>
              <a:rPr lang="de-CH" sz="1200" dirty="0"/>
              <a:t>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more</a:t>
            </a:r>
            <a:r>
              <a:rPr lang="de-CH" sz="1200" dirty="0"/>
              <a:t> </a:t>
            </a:r>
            <a:r>
              <a:rPr lang="de-CH" sz="1200" dirty="0" err="1"/>
              <a:t>complex</a:t>
            </a:r>
            <a:r>
              <a:rPr lang="de-CH" sz="12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 err="1"/>
              <a:t>Cryptohopper</a:t>
            </a:r>
            <a:r>
              <a:rPr lang="de-CH" sz="1200" dirty="0"/>
              <a:t> </a:t>
            </a:r>
            <a:r>
              <a:rPr lang="de-CH" sz="1200" dirty="0" err="1"/>
              <a:t>works</a:t>
            </a:r>
            <a:r>
              <a:rPr lang="de-CH" sz="1200" dirty="0"/>
              <a:t> </a:t>
            </a:r>
            <a:r>
              <a:rPr lang="de-CH" sz="1200" dirty="0" err="1"/>
              <a:t>fine</a:t>
            </a:r>
            <a:r>
              <a:rPr lang="de-CH" sz="1200" dirty="0"/>
              <a:t> (and </a:t>
            </a:r>
            <a:r>
              <a:rPr lang="de-CH" sz="1200" dirty="0" err="1"/>
              <a:t>makes</a:t>
            </a:r>
            <a:r>
              <a:rPr lang="de-CH" sz="1200" dirty="0"/>
              <a:t> </a:t>
            </a:r>
            <a:r>
              <a:rPr lang="de-CH" sz="1200" dirty="0" err="1"/>
              <a:t>fun</a:t>
            </a:r>
            <a:r>
              <a:rPr lang="de-CH" sz="1200" dirty="0"/>
              <a:t>) but </a:t>
            </a:r>
            <a:r>
              <a:rPr lang="de-CH" sz="1200" dirty="0" err="1"/>
              <a:t>has</a:t>
            </a:r>
            <a:r>
              <a:rPr lang="de-CH" sz="1200" dirty="0"/>
              <a:t> </a:t>
            </a:r>
            <a:r>
              <a:rPr lang="de-CH" sz="1200" dirty="0" err="1"/>
              <a:t>some</a:t>
            </a:r>
            <a:r>
              <a:rPr lang="de-CH" sz="1200" dirty="0"/>
              <a:t> </a:t>
            </a:r>
            <a:r>
              <a:rPr lang="de-CH" sz="1200" dirty="0" err="1"/>
              <a:t>limitations</a:t>
            </a:r>
            <a:r>
              <a:rPr lang="de-CH" sz="12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 err="1"/>
              <a:t>Limitations</a:t>
            </a:r>
            <a:r>
              <a:rPr lang="de-CH" sz="1200" dirty="0"/>
              <a:t> </a:t>
            </a:r>
            <a:r>
              <a:rPr lang="de-CH" sz="1200" dirty="0" err="1"/>
              <a:t>were</a:t>
            </a:r>
            <a:r>
              <a:rPr lang="de-CH" sz="1200" dirty="0"/>
              <a:t> </a:t>
            </a:r>
            <a:r>
              <a:rPr lang="de-CH" sz="1200" dirty="0" err="1"/>
              <a:t>found</a:t>
            </a:r>
            <a:r>
              <a:rPr lang="de-CH" sz="1200" dirty="0"/>
              <a:t> e.g. with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shortage</a:t>
            </a:r>
            <a:r>
              <a:rPr lang="de-CH" sz="1200" dirty="0"/>
              <a:t> </a:t>
            </a:r>
            <a:r>
              <a:rPr lang="de-CH" sz="1200" dirty="0" err="1"/>
              <a:t>functionality</a:t>
            </a:r>
            <a:r>
              <a:rPr lang="de-CH" sz="12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/>
              <a:t>Very volatile </a:t>
            </a:r>
            <a:r>
              <a:rPr lang="de-CH" sz="1200" dirty="0" err="1"/>
              <a:t>market</a:t>
            </a:r>
            <a:r>
              <a:rPr lang="de-CH" sz="1200" dirty="0"/>
              <a:t> in </a:t>
            </a:r>
            <a:r>
              <a:rPr lang="de-CH" sz="1200" dirty="0" err="1"/>
              <a:t>both</a:t>
            </a:r>
            <a:r>
              <a:rPr lang="de-CH" sz="1200" dirty="0"/>
              <a:t> </a:t>
            </a:r>
            <a:r>
              <a:rPr lang="de-CH" sz="1200" dirty="0" err="1"/>
              <a:t>directions</a:t>
            </a:r>
            <a:r>
              <a:rPr lang="de-CH" sz="1200" dirty="0"/>
              <a:t> (-30% </a:t>
            </a:r>
            <a:r>
              <a:rPr lang="de-CH" sz="1200" dirty="0" err="1"/>
              <a:t>to</a:t>
            </a:r>
            <a:r>
              <a:rPr lang="de-CH" sz="1200" dirty="0"/>
              <a:t> +30% per </a:t>
            </a:r>
            <a:r>
              <a:rPr lang="de-CH" sz="1200" dirty="0" err="1"/>
              <a:t>day</a:t>
            </a:r>
            <a:r>
              <a:rPr lang="de-CH" sz="1200" dirty="0"/>
              <a:t> </a:t>
            </a:r>
            <a:r>
              <a:rPr lang="de-CH" sz="1200" dirty="0" err="1"/>
              <a:t>observed</a:t>
            </a:r>
            <a:r>
              <a:rPr lang="de-CH" sz="12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 err="1"/>
              <a:t>Current</a:t>
            </a:r>
            <a:r>
              <a:rPr lang="de-CH" sz="1200" dirty="0"/>
              <a:t> </a:t>
            </a:r>
            <a:r>
              <a:rPr lang="de-CH" sz="1200" dirty="0" err="1"/>
              <a:t>market</a:t>
            </a:r>
            <a:r>
              <a:rPr lang="de-CH" sz="1200" dirty="0"/>
              <a:t>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under</a:t>
            </a:r>
            <a:r>
              <a:rPr lang="de-CH" sz="1200" dirty="0"/>
              <a:t> </a:t>
            </a:r>
            <a:r>
              <a:rPr lang="de-CH" sz="1200" dirty="0" err="1"/>
              <a:t>presure</a:t>
            </a:r>
            <a:r>
              <a:rPr lang="de-CH" sz="1200" dirty="0"/>
              <a:t> (e.g. due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regulations</a:t>
            </a:r>
            <a:r>
              <a:rPr lang="de-CH" sz="1200" dirty="0"/>
              <a:t>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/>
              <a:t>Price </a:t>
            </a:r>
            <a:r>
              <a:rPr lang="de-CH" sz="1200" dirty="0" err="1"/>
              <a:t>development</a:t>
            </a:r>
            <a:r>
              <a:rPr lang="de-CH" sz="1200" dirty="0"/>
              <a:t> of diff. </a:t>
            </a:r>
            <a:r>
              <a:rPr lang="de-CH" sz="1200" dirty="0" err="1"/>
              <a:t>coins</a:t>
            </a:r>
            <a:r>
              <a:rPr lang="de-CH" sz="1200" dirty="0"/>
              <a:t> </a:t>
            </a:r>
            <a:r>
              <a:rPr lang="de-CH" sz="1200" dirty="0" err="1"/>
              <a:t>seem</a:t>
            </a:r>
            <a:r>
              <a:rPr lang="de-CH" sz="1200" dirty="0"/>
              <a:t>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be</a:t>
            </a:r>
            <a:r>
              <a:rPr lang="de-CH" sz="1200" dirty="0"/>
              <a:t> «</a:t>
            </a:r>
            <a:r>
              <a:rPr lang="de-CH" sz="1200" dirty="0" err="1"/>
              <a:t>linked</a:t>
            </a:r>
            <a:r>
              <a:rPr lang="de-CH" sz="1200" dirty="0"/>
              <a:t>».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/>
              <a:t>Prices of different </a:t>
            </a:r>
            <a:r>
              <a:rPr lang="de-CH" sz="1200" dirty="0" err="1"/>
              <a:t>coins</a:t>
            </a:r>
            <a:r>
              <a:rPr lang="de-CH" sz="1200" dirty="0"/>
              <a:t> </a:t>
            </a:r>
            <a:r>
              <a:rPr lang="de-CH" sz="1200" dirty="0" err="1"/>
              <a:t>seem</a:t>
            </a:r>
            <a:r>
              <a:rPr lang="de-CH" sz="1200" dirty="0"/>
              <a:t>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increase</a:t>
            </a:r>
            <a:r>
              <a:rPr lang="de-CH" sz="1200" dirty="0"/>
              <a:t> and </a:t>
            </a:r>
            <a:r>
              <a:rPr lang="de-CH" sz="1200" dirty="0" err="1"/>
              <a:t>decrease</a:t>
            </a:r>
            <a:r>
              <a:rPr lang="de-CH" sz="1200" dirty="0"/>
              <a:t> in «</a:t>
            </a:r>
            <a:r>
              <a:rPr lang="de-CH" sz="1200" dirty="0" err="1"/>
              <a:t>waves</a:t>
            </a:r>
            <a:r>
              <a:rPr lang="de-CH" sz="1200" dirty="0"/>
              <a:t>».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CH" sz="1200" dirty="0" err="1"/>
              <a:t>Number</a:t>
            </a:r>
            <a:r>
              <a:rPr lang="de-CH" sz="1200" dirty="0"/>
              <a:t> of </a:t>
            </a:r>
            <a:r>
              <a:rPr lang="de-CH" sz="1200" dirty="0" err="1"/>
              <a:t>coins</a:t>
            </a:r>
            <a:r>
              <a:rPr lang="de-CH" sz="1200" dirty="0"/>
              <a:t> on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market</a:t>
            </a:r>
            <a:r>
              <a:rPr lang="de-CH" sz="1200" dirty="0"/>
              <a:t>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rising</a:t>
            </a:r>
            <a:r>
              <a:rPr lang="de-CH" sz="1200" dirty="0"/>
              <a:t> (e.g. on </a:t>
            </a:r>
            <a:r>
              <a:rPr lang="de-CH" sz="1200" dirty="0" err="1"/>
              <a:t>Binance</a:t>
            </a:r>
            <a:r>
              <a:rPr lang="de-CH" sz="1200" dirty="0"/>
              <a:t> ~ 150 </a:t>
            </a:r>
            <a:r>
              <a:rPr lang="de-CH" sz="1200" dirty="0" err="1"/>
              <a:t>coins</a:t>
            </a:r>
            <a:r>
              <a:rPr lang="de-CH" sz="1200" dirty="0"/>
              <a:t>).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9256006-A5EB-4E30-885D-95BB343C8A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76"/>
          <a:stretch/>
        </p:blipFill>
        <p:spPr>
          <a:xfrm>
            <a:off x="5772726" y="1838379"/>
            <a:ext cx="2659595" cy="2396797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5853C7D5-BDDF-4556-BDAC-4B54C1982DE5}"/>
              </a:ext>
            </a:extLst>
          </p:cNvPr>
          <p:cNvSpPr/>
          <p:nvPr/>
        </p:nvSpPr>
        <p:spPr>
          <a:xfrm>
            <a:off x="5666507" y="1604376"/>
            <a:ext cx="2819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200" b="1" dirty="0" err="1">
                <a:solidFill>
                  <a:srgbClr val="131722"/>
                </a:solidFill>
              </a:rPr>
              <a:t>Example</a:t>
            </a:r>
            <a:r>
              <a:rPr lang="de-CH" sz="1200" b="1" dirty="0">
                <a:solidFill>
                  <a:srgbClr val="131722"/>
                </a:solidFill>
              </a:rPr>
              <a:t>: DOGEUSDT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30CAC74-68D4-4379-BC9B-360B97D885E8}"/>
              </a:ext>
            </a:extLst>
          </p:cNvPr>
          <p:cNvSpPr txBox="1"/>
          <p:nvPr/>
        </p:nvSpPr>
        <p:spPr>
          <a:xfrm>
            <a:off x="5742706" y="4324350"/>
            <a:ext cx="274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Image </a:t>
            </a:r>
            <a:r>
              <a:rPr lang="de-CH" sz="1000" dirty="0" err="1"/>
              <a:t>Credit</a:t>
            </a:r>
            <a:r>
              <a:rPr lang="de-CH" sz="1000" dirty="0"/>
              <a:t>: https://de.tradingview.com </a:t>
            </a:r>
          </a:p>
        </p:txBody>
      </p:sp>
    </p:spTree>
    <p:extLst>
      <p:ext uri="{BB962C8B-B14F-4D97-AF65-F5344CB8AC3E}">
        <p14:creationId xmlns:p14="http://schemas.microsoft.com/office/powerpoint/2010/main" val="172190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Analysis (TA)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7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B585D02-2440-41BF-B4CA-D89AA0701248}"/>
              </a:ext>
            </a:extLst>
          </p:cNvPr>
          <p:cNvSpPr/>
          <p:nvPr/>
        </p:nvSpPr>
        <p:spPr>
          <a:xfrm>
            <a:off x="5334000" y="1830026"/>
            <a:ext cx="3657600" cy="19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i="1" dirty="0"/>
              <a:t>“Technical analysis is a trading discipline employed to evaluate investments and identify trading opportunities by analyzing statistical trends </a:t>
            </a:r>
            <a:r>
              <a:rPr lang="en-US" sz="1400" i="1" u="sng" dirty="0"/>
              <a:t>gathered from trading activity</a:t>
            </a:r>
            <a:r>
              <a:rPr lang="en-US" sz="1400" i="1" dirty="0"/>
              <a:t>, such as price movement and volume.”</a:t>
            </a:r>
            <a:endParaRPr lang="de-CH" sz="1400" i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9360AAB-1CE3-4325-888E-CE113136461A}"/>
              </a:ext>
            </a:extLst>
          </p:cNvPr>
          <p:cNvSpPr txBox="1"/>
          <p:nvPr/>
        </p:nvSpPr>
        <p:spPr>
          <a:xfrm>
            <a:off x="6724453" y="3937849"/>
            <a:ext cx="2258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https://www.investopedia.com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2AC7951-86BA-428D-8578-C9A87B9FA4E5}"/>
              </a:ext>
            </a:extLst>
          </p:cNvPr>
          <p:cNvSpPr txBox="1"/>
          <p:nvPr/>
        </p:nvSpPr>
        <p:spPr>
          <a:xfrm>
            <a:off x="152399" y="1233894"/>
            <a:ext cx="5181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Example</a:t>
            </a:r>
            <a:r>
              <a:rPr lang="de-CH" dirty="0"/>
              <a:t> of a </a:t>
            </a:r>
            <a:r>
              <a:rPr lang="de-CH" dirty="0" err="1"/>
              <a:t>trading</a:t>
            </a:r>
            <a:r>
              <a:rPr lang="de-CH" dirty="0"/>
              <a:t> </a:t>
            </a:r>
            <a:r>
              <a:rPr lang="de-CH" dirty="0" err="1"/>
              <a:t>chart</a:t>
            </a:r>
            <a:r>
              <a:rPr lang="de-CH" dirty="0"/>
              <a:t> (Bitcoin </a:t>
            </a:r>
            <a:r>
              <a:rPr lang="de-CH" dirty="0" err="1"/>
              <a:t>price</a:t>
            </a:r>
            <a:r>
              <a:rPr lang="de-CH" dirty="0"/>
              <a:t> </a:t>
            </a:r>
            <a:r>
              <a:rPr lang="de-CH" dirty="0" err="1"/>
              <a:t>development</a:t>
            </a:r>
            <a:r>
              <a:rPr lang="de-CH" dirty="0"/>
              <a:t>)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1C1A444-F520-45AC-AEC0-4BBED2F83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95044"/>
            <a:ext cx="4953000" cy="2938402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84C367AF-6AAC-4BB9-8AC0-569BB240CFB6}"/>
              </a:ext>
            </a:extLst>
          </p:cNvPr>
          <p:cNvSpPr/>
          <p:nvPr/>
        </p:nvSpPr>
        <p:spPr>
          <a:xfrm>
            <a:off x="161634" y="4549816"/>
            <a:ext cx="50292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200" dirty="0"/>
              <a:t>Image own, </a:t>
            </a:r>
            <a:r>
              <a:rPr lang="de-CH" sz="1200" dirty="0" err="1"/>
              <a:t>part</a:t>
            </a:r>
            <a:r>
              <a:rPr lang="de-CH" sz="1200" dirty="0"/>
              <a:t> of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exercises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90297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Analysis (TA)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8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78F65A-25E3-4C88-9A32-C7DED776F294}"/>
              </a:ext>
            </a:extLst>
          </p:cNvPr>
          <p:cNvSpPr txBox="1"/>
          <p:nvPr/>
        </p:nvSpPr>
        <p:spPr>
          <a:xfrm>
            <a:off x="177801" y="4255162"/>
            <a:ext cx="495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Image </a:t>
            </a:r>
            <a:r>
              <a:rPr lang="de-CH" sz="1200" dirty="0" err="1"/>
              <a:t>Credit</a:t>
            </a:r>
            <a:r>
              <a:rPr lang="de-CH" sz="1200" dirty="0"/>
              <a:t>: </a:t>
            </a:r>
            <a:r>
              <a:rPr lang="de-CH" sz="1200" dirty="0" err="1"/>
              <a:t>Credit</a:t>
            </a:r>
            <a:r>
              <a:rPr lang="de-CH" sz="1200" dirty="0"/>
              <a:t> Suisse (</a:t>
            </a:r>
            <a:r>
              <a:rPr lang="de-CH" sz="1200" dirty="0" err="1"/>
              <a:t>n.d</a:t>
            </a:r>
            <a:r>
              <a:rPr lang="de-CH" sz="1200" dirty="0"/>
              <a:t>.) Technical Analysis </a:t>
            </a:r>
            <a:r>
              <a:rPr lang="de-CH" sz="1200" dirty="0" err="1"/>
              <a:t>Explained</a:t>
            </a:r>
            <a:r>
              <a:rPr lang="de-CH" sz="1200" dirty="0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75860CD-131F-4854-9337-D254077F5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46" y="1387187"/>
            <a:ext cx="4814454" cy="279530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2F71296-87B5-4714-8238-E43AD53DAD8E}"/>
              </a:ext>
            </a:extLst>
          </p:cNvPr>
          <p:cNvSpPr/>
          <p:nvPr/>
        </p:nvSpPr>
        <p:spPr>
          <a:xfrm>
            <a:off x="5334000" y="1830026"/>
            <a:ext cx="365760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de-CH" sz="14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CED5907-37E2-43AC-AAF5-995028EF819E}"/>
              </a:ext>
            </a:extLst>
          </p:cNvPr>
          <p:cNvSpPr/>
          <p:nvPr/>
        </p:nvSpPr>
        <p:spPr>
          <a:xfrm>
            <a:off x="5257800" y="1634968"/>
            <a:ext cx="3657599" cy="231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/>
              <a:t>Unlike </a:t>
            </a:r>
            <a:r>
              <a:rPr lang="en-US" sz="1400" b="1" dirty="0"/>
              <a:t>Fundamental Analysis,</a:t>
            </a:r>
            <a:r>
              <a:rPr lang="en-US" sz="1400" dirty="0"/>
              <a:t> which is a practice of analyzing securities by determining the intrinsic value of the stock, the </a:t>
            </a:r>
            <a:r>
              <a:rPr lang="en-US" sz="1400" b="1" dirty="0"/>
              <a:t>Technical Analysis</a:t>
            </a:r>
            <a:r>
              <a:rPr lang="en-US" sz="1400" dirty="0"/>
              <a:t> is a method of determining the future price of the stock using charts to identify the patterns and trends.</a:t>
            </a:r>
            <a:endParaRPr lang="en-US" sz="1400" i="1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E2B6756-584B-4B72-A890-4711EBB17F35}"/>
              </a:ext>
            </a:extLst>
          </p:cNvPr>
          <p:cNvSpPr/>
          <p:nvPr/>
        </p:nvSpPr>
        <p:spPr>
          <a:xfrm>
            <a:off x="5402301" y="4162445"/>
            <a:ext cx="33685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000" dirty="0"/>
              <a:t>Source: https://keydifferences.com/difference-between-fundamental-and-technical-analysis.html</a:t>
            </a:r>
          </a:p>
        </p:txBody>
      </p:sp>
    </p:spTree>
    <p:extLst>
      <p:ext uri="{BB962C8B-B14F-4D97-AF65-F5344CB8AC3E}">
        <p14:creationId xmlns:p14="http://schemas.microsoft.com/office/powerpoint/2010/main" val="87903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6289C-2826-479E-8A46-7374B31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Analysis (TA)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7F0D-0FFC-4237-A1D9-A9E618ED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7077" y="4920437"/>
            <a:ext cx="565892" cy="107722"/>
          </a:xfrm>
        </p:spPr>
        <p:txBody>
          <a:bodyPr/>
          <a:lstStyle/>
          <a:p>
            <a:pPr algn="r"/>
            <a:fld id="{86CA04C2-9DE3-449B-BEE1-2211725B6BF1}" type="slidenum">
              <a:rPr lang="de-CH"/>
              <a:t>9</a:t>
            </a:fld>
            <a:endParaRPr lang="de-CH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D4B5637-160C-4252-86E7-26CCB45F80D0}"/>
              </a:ext>
            </a:extLst>
          </p:cNvPr>
          <p:cNvSpPr txBox="1">
            <a:spLocks/>
          </p:cNvSpPr>
          <p:nvPr/>
        </p:nvSpPr>
        <p:spPr>
          <a:xfrm>
            <a:off x="152400" y="4943760"/>
            <a:ext cx="1752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fr-FR"/>
            </a:defPPr>
            <a:lvl1pPr marL="0" algn="l" defTabSz="778993" rtl="0" eaLnBrk="1" latinLnBrk="0" hangingPunct="1">
              <a:defRPr lang="de-CH" sz="700" kern="1200" smtClean="0">
                <a:solidFill>
                  <a:srgbClr val="012C59"/>
                </a:solidFill>
                <a:latin typeface="+mn-lt"/>
                <a:ea typeface="+mn-ea"/>
                <a:cs typeface="+mn-cs"/>
              </a:defRPr>
            </a:lvl1pPr>
            <a:lvl2pPr marL="38949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899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88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7986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481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6979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6475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5973" algn="l" defTabSz="778993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Dr. Mario Gellrich, Summer School 2021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1BB7F26-E044-4FFC-85E6-87556B1E7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1179587"/>
            <a:ext cx="3352801" cy="352576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D78F65A-25E3-4C88-9A32-C7DED776F294}"/>
              </a:ext>
            </a:extLst>
          </p:cNvPr>
          <p:cNvSpPr txBox="1"/>
          <p:nvPr/>
        </p:nvSpPr>
        <p:spPr>
          <a:xfrm>
            <a:off x="3673764" y="4438796"/>
            <a:ext cx="495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Image </a:t>
            </a:r>
            <a:r>
              <a:rPr lang="de-CH" sz="1200" dirty="0" err="1"/>
              <a:t>Credit</a:t>
            </a:r>
            <a:r>
              <a:rPr lang="de-CH" sz="1200" dirty="0"/>
              <a:t>: </a:t>
            </a:r>
            <a:r>
              <a:rPr lang="de-CH" sz="1200" dirty="0" err="1"/>
              <a:t>Credit</a:t>
            </a:r>
            <a:r>
              <a:rPr lang="de-CH" sz="1200" dirty="0"/>
              <a:t> Suisse (</a:t>
            </a:r>
            <a:r>
              <a:rPr lang="de-CH" sz="1200" dirty="0" err="1"/>
              <a:t>n.d</a:t>
            </a:r>
            <a:r>
              <a:rPr lang="de-CH" sz="1200" dirty="0"/>
              <a:t>.) Technical Analysis </a:t>
            </a:r>
            <a:r>
              <a:rPr lang="de-CH" sz="1200" dirty="0" err="1"/>
              <a:t>Explained</a:t>
            </a:r>
            <a:r>
              <a:rPr lang="de-CH" sz="1200" dirty="0"/>
              <a:t>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BF090B1-AC2F-4B4A-93A7-7872C954681B}"/>
              </a:ext>
            </a:extLst>
          </p:cNvPr>
          <p:cNvSpPr/>
          <p:nvPr/>
        </p:nvSpPr>
        <p:spPr>
          <a:xfrm>
            <a:off x="3810000" y="1276350"/>
            <a:ext cx="510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Optimism, pessimism, greed and fear …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326633"/>
      </p:ext>
    </p:extLst>
  </p:cSld>
  <p:clrMapOvr>
    <a:masterClrMapping/>
  </p:clrMapOvr>
</p:sld>
</file>

<file path=ppt/theme/theme1.xml><?xml version="1.0" encoding="utf-8"?>
<a:theme xmlns:a="http://schemas.openxmlformats.org/drawingml/2006/main" name="PP SML_englisch_AACSB">
  <a:themeElements>
    <a:clrScheme name="ZHAW_PPT_neu">
      <a:dk1>
        <a:srgbClr val="002C59"/>
      </a:dk1>
      <a:lt1>
        <a:srgbClr val="FFFFFF"/>
      </a:lt1>
      <a:dk2>
        <a:srgbClr val="EA5B0C"/>
      </a:dk2>
      <a:lt2>
        <a:srgbClr val="F2E61A"/>
      </a:lt2>
      <a:accent1>
        <a:srgbClr val="0064A6"/>
      </a:accent1>
      <a:accent2>
        <a:srgbClr val="012C59"/>
      </a:accent2>
      <a:accent3>
        <a:srgbClr val="6799CA"/>
      </a:accent3>
      <a:accent4>
        <a:srgbClr val="9DB9DD"/>
      </a:accent4>
      <a:accent5>
        <a:srgbClr val="646464"/>
      </a:accent5>
      <a:accent6>
        <a:srgbClr val="969696"/>
      </a:accent6>
      <a:hlink>
        <a:srgbClr val="000000"/>
      </a:hlink>
      <a:folHlink>
        <a:srgbClr val="6FBAED"/>
      </a:folHlink>
    </a:clrScheme>
    <a:fontScheme name="zhaw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>
          <a:solidFill>
            <a:schemeClr val="bg1"/>
          </a:solidFill>
          <a:miter lim="800000"/>
          <a:headEnd/>
          <a:tailEnd/>
        </a:ln>
      </a:spPr>
      <a:bodyPr wrap="square" lIns="36000" tIns="36000" rIns="36000" bIns="36000" anchor="ctr" anchorCtr="1"/>
      <a:lstStyle>
        <a:defPPr algn="l">
          <a:defRPr b="1" dirty="0" smtClean="0">
            <a:solidFill>
              <a:schemeClr val="bg1"/>
            </a:solidFill>
            <a:ea typeface="ＭＳ Ｐゴシック" pitchFamily="50" charset="-128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PowerPoint_Vorlage_SML_16_9_DE.pptx" id="{45552644-2C6A-4776-87D9-B82E10B5F7D3}" vid="{F3C0B583-09E9-4ADC-99CB-4329C50121C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VariableListDefinition name="Computed" displayName="Computed" id="145657b4-b8f5-4796-b4d6-5ad0202156cb" isdomainofvalue="False" dataSourceId="d047bc2d-ea0e-4827-9c6c-eda3deaf492a"/>
</file>

<file path=customXml/item2.xml><?xml version="1.0" encoding="utf-8"?>
<VariableList UniqueId="cbf17c5a-5824-4c10-889d-65c6df0b3ad2" Name="AD_HOC" ContentType="XML" MajorVersion="0" MinorVersion="1" isLocalCopy="False" IsBaseObject="False" DataSourceId="fa42598e-4842-4137-85b3-bc234252d283" DataSourceMajorVersion="0" DataSourceMinorVersion="1"/>
</file>

<file path=customXml/item3.xml><?xml version="1.0" encoding="utf-8"?>
<AllExternalAdhocVariableMappings/>
</file>

<file path=customXml/item4.xml><?xml version="1.0" encoding="utf-8"?>
<VariableListDefinition name="System" displayName="System" id="f9d12240-e4e0-447c-a279-5cfbdc1d54bc" isdomainofvalue="False" dataSourceId="e900a022-2ee3-47aa-95bc-cf4962dd15bc"/>
</file>

<file path=customXml/item5.xml><?xml version="1.0" encoding="utf-8"?>
<VariableListDefinition name="AD_HOC" displayName="AD_HOC" id="cbf17c5a-5824-4c10-889d-65c6df0b3ad2" isdomainofvalue="False" dataSourceId="fa42598e-4842-4137-85b3-bc234252d283"/>
</file>

<file path=customXml/item6.xml><?xml version="1.0" encoding="utf-8"?>
<VariableList UniqueId="145657b4-b8f5-4796-b4d6-5ad0202156cb" Name="Computed" ContentType="XML" MajorVersion="0" MinorVersion="1" isLocalCopy="False" IsBaseObject="False" DataSourceId="d047bc2d-ea0e-4827-9c6c-eda3deaf492a" DataSourceMajorVersion="0" DataSourceMinorVersion="1"/>
</file>

<file path=customXml/item7.xml><?xml version="1.0" encoding="utf-8"?>
<VariableList UniqueId="f9d12240-e4e0-447c-a279-5cfbdc1d54bc" Name="System" ContentType="XML" MajorVersion="0" MinorVersion="1" isLocalCopy="False" IsBaseObject="False" DataSourceId="e900a022-2ee3-47aa-95bc-cf4962dd15bc" DataSourceMajorVersion="0" DataSourceMinorVersion="1"/>
</file>

<file path=customXml/itemProps1.xml><?xml version="1.0" encoding="utf-8"?>
<ds:datastoreItem xmlns:ds="http://schemas.openxmlformats.org/officeDocument/2006/customXml" ds:itemID="{EA62E2AA-386B-4B90-8CBA-CD0EE7FB646E}">
  <ds:schemaRefs/>
</ds:datastoreItem>
</file>

<file path=customXml/itemProps2.xml><?xml version="1.0" encoding="utf-8"?>
<ds:datastoreItem xmlns:ds="http://schemas.openxmlformats.org/officeDocument/2006/customXml" ds:itemID="{C2C751EE-D757-44D7-B62C-B1794CD6BE59}">
  <ds:schemaRefs/>
</ds:datastoreItem>
</file>

<file path=customXml/itemProps3.xml><?xml version="1.0" encoding="utf-8"?>
<ds:datastoreItem xmlns:ds="http://schemas.openxmlformats.org/officeDocument/2006/customXml" ds:itemID="{5B1DE78D-2B0B-4D0D-A586-18E6B2BB4502}">
  <ds:schemaRefs/>
</ds:datastoreItem>
</file>

<file path=customXml/itemProps4.xml><?xml version="1.0" encoding="utf-8"?>
<ds:datastoreItem xmlns:ds="http://schemas.openxmlformats.org/officeDocument/2006/customXml" ds:itemID="{76F94A71-2C14-4177-8C82-6A59E103E987}">
  <ds:schemaRefs/>
</ds:datastoreItem>
</file>

<file path=customXml/itemProps5.xml><?xml version="1.0" encoding="utf-8"?>
<ds:datastoreItem xmlns:ds="http://schemas.openxmlformats.org/officeDocument/2006/customXml" ds:itemID="{E733264B-5ECE-46BF-8FE3-7F0E0F6E4E16}">
  <ds:schemaRefs/>
</ds:datastoreItem>
</file>

<file path=customXml/itemProps6.xml><?xml version="1.0" encoding="utf-8"?>
<ds:datastoreItem xmlns:ds="http://schemas.openxmlformats.org/officeDocument/2006/customXml" ds:itemID="{17A2846B-FC8E-49C9-8A38-DC56ED4E9F42}">
  <ds:schemaRefs/>
</ds:datastoreItem>
</file>

<file path=customXml/itemProps7.xml><?xml version="1.0" encoding="utf-8"?>
<ds:datastoreItem xmlns:ds="http://schemas.openxmlformats.org/officeDocument/2006/customXml" ds:itemID="{76A0325B-5F5F-43A2-8090-4A18AFB661F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PowerPoint_Vorlage_SML_16_9_DE</Template>
  <TotalTime>0</TotalTime>
  <Words>1329</Words>
  <Application>Microsoft Office PowerPoint</Application>
  <PresentationFormat>Bildschirmpräsentation (16:9)</PresentationFormat>
  <Paragraphs>249</Paragraphs>
  <Slides>18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Symbol</vt:lpstr>
      <vt:lpstr>Wingdings</vt:lpstr>
      <vt:lpstr>PP SML_englisch_AACSB</vt:lpstr>
      <vt:lpstr>Applied Data Science in Fintech Summerschool Bayonne 2021 | Cryptocurrency Trading-Bot Workshop</vt:lpstr>
      <vt:lpstr>Programe for the 8th of July</vt:lpstr>
      <vt:lpstr>Workshop procedure and philosophy</vt:lpstr>
      <vt:lpstr>Prerequisites</vt:lpstr>
      <vt:lpstr>Motivation</vt:lpstr>
      <vt:lpstr>Motivation</vt:lpstr>
      <vt:lpstr>Technical Analysis (TA)</vt:lpstr>
      <vt:lpstr>Technical Analysis (TA)</vt:lpstr>
      <vt:lpstr>Technical Analysis (TA)</vt:lpstr>
      <vt:lpstr>Technical Analysis (TA)</vt:lpstr>
      <vt:lpstr>Trading Strategies</vt:lpstr>
      <vt:lpstr>Trading Strategies</vt:lpstr>
      <vt:lpstr>Backtesting a trading strategy</vt:lpstr>
      <vt:lpstr>Keyword pinboard (basis to define group tasks)</vt:lpstr>
      <vt:lpstr>Keyword pinboard (basis to define group tasks)</vt:lpstr>
      <vt:lpstr>Expert groups and definition of tasks</vt:lpstr>
      <vt:lpstr>Recommended structure of the «expert» sessions</vt:lpstr>
      <vt:lpstr>Minimal structure of the final presentation (Jupyter Notebook/HTML)</vt:lpstr>
    </vt:vector>
  </TitlesOfParts>
  <Company>ZHAW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Spindler Alexandre (desa)</dc:creator>
  <cp:lastModifiedBy>Gellrich Mario (gell)</cp:lastModifiedBy>
  <cp:revision>2279</cp:revision>
  <cp:lastPrinted>2020-10-19T09:51:31Z</cp:lastPrinted>
  <dcterms:created xsi:type="dcterms:W3CDTF">2018-09-19T12:23:48Z</dcterms:created>
  <dcterms:modified xsi:type="dcterms:W3CDTF">2021-07-04T14:19:02Z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2021-07-02T08:56:49Z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439becff-6a81-4d68-9793-8b374368be8c</vt:lpwstr>
  </property>
  <property fmtid="{D5CDD505-2E9C-101B-9397-08002B2CF9AE}" pid="8" name="MSIP_Label_10d9bad3-6dac-4e9a-89a3-89f3b8d247b2_ContentBits">
    <vt:lpwstr>0</vt:lpwstr>
  </property>
</Properties>
</file>