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1"/>
  </p:notesMasterIdLst>
  <p:handoutMasterIdLst>
    <p:handoutMasterId r:id="rId22"/>
  </p:handoutMasterIdLst>
  <p:sldIdLst>
    <p:sldId id="327" r:id="rId9"/>
    <p:sldId id="482" r:id="rId10"/>
    <p:sldId id="497" r:id="rId11"/>
    <p:sldId id="483" r:id="rId12"/>
    <p:sldId id="490" r:id="rId13"/>
    <p:sldId id="491" r:id="rId14"/>
    <p:sldId id="492" r:id="rId15"/>
    <p:sldId id="484" r:id="rId16"/>
    <p:sldId id="498" r:id="rId17"/>
    <p:sldId id="485" r:id="rId18"/>
    <p:sldId id="487" r:id="rId19"/>
    <p:sldId id="488" r:id="rId20"/>
  </p:sldIdLst>
  <p:sldSz cx="9144000" cy="5143500" type="screen16x9"/>
  <p:notesSz cx="7099300" cy="10234613"/>
  <p:custDataLst>
    <p:custData r:id="rId3"/>
    <p:custData r:id="rId7"/>
    <p:custData r:id="rId1"/>
    <p:custData r:id="rId4"/>
    <p:custData r:id="rId2"/>
    <p:custData r:id="rId6"/>
    <p:custData r:id="rId5"/>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6598" autoAdjust="0"/>
  </p:normalViewPr>
  <p:slideViewPr>
    <p:cSldViewPr showGuides="1">
      <p:cViewPr varScale="1">
        <p:scale>
          <a:sx n="113" d="100"/>
          <a:sy n="113" d="100"/>
        </p:scale>
        <p:origin x="466" y="91"/>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06.07.2021</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06/07/2021</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76375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288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42317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2021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with Amazon </a:t>
            </a:r>
            <a:r>
              <a:rPr lang="de-CH" sz="1200" dirty="0" err="1"/>
              <a:t>SageMaker</a:t>
            </a:r>
            <a:endParaRPr lang="de-CH" sz="1200" dirty="0"/>
          </a:p>
          <a:p>
            <a:pPr marL="171450" indent="-171450">
              <a:lnSpc>
                <a:spcPct val="150000"/>
              </a:lnSpc>
              <a:buFont typeface="Wingdings" panose="05000000000000000000" pitchFamily="2" charset="2"/>
              <a:buChar char="§"/>
            </a:pPr>
            <a:r>
              <a:rPr lang="de-CH" sz="1200" dirty="0"/>
              <a:t>….</a:t>
            </a:r>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Rechteck 2">
            <a:extLst>
              <a:ext uri="{FF2B5EF4-FFF2-40B4-BE49-F238E27FC236}">
                <a16:creationId xmlns:a16="http://schemas.microsoft.com/office/drawing/2014/main" id="{B7DD5D79-00C9-4F98-91A0-54F9B5713B18}"/>
              </a:ext>
            </a:extLst>
          </p:cNvPr>
          <p:cNvSpPr/>
          <p:nvPr/>
        </p:nvSpPr>
        <p:spPr>
          <a:xfrm>
            <a:off x="126998" y="1100860"/>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 What is ...? / Explain ...! </a:t>
            </a:r>
          </a:p>
          <a:p>
            <a:pPr>
              <a:lnSpc>
                <a:spcPct val="150000"/>
              </a:lnSpc>
            </a:pPr>
            <a:r>
              <a:rPr lang="en-US" dirty="0"/>
              <a:t>Q: What problem is solved with ...? </a:t>
            </a:r>
          </a:p>
          <a:p>
            <a:pPr>
              <a:lnSpc>
                <a:spcPct val="150000"/>
              </a:lnSpc>
            </a:pPr>
            <a:r>
              <a:rPr lang="en-US" dirty="0"/>
              <a:t>Q: How does ... work? </a:t>
            </a:r>
          </a:p>
          <a:p>
            <a:pPr>
              <a:lnSpc>
                <a:spcPct val="150000"/>
              </a:lnSpc>
            </a:pPr>
            <a:r>
              <a:rPr lang="en-US" dirty="0"/>
              <a:t>Q: What applications are there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2" name="Rechteck 1">
            <a:extLst>
              <a:ext uri="{FF2B5EF4-FFF2-40B4-BE49-F238E27FC236}">
                <a16:creationId xmlns:a16="http://schemas.microsoft.com/office/drawing/2014/main" id="{60EF563D-2388-4021-A3FA-A67DB9A1A4E5}"/>
              </a:ext>
            </a:extLst>
          </p:cNvPr>
          <p:cNvSpPr/>
          <p:nvPr/>
        </p:nvSpPr>
        <p:spPr>
          <a:xfrm>
            <a:off x="174334" y="1107783"/>
            <a:ext cx="8787245" cy="3445623"/>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Problem framing</a:t>
            </a:r>
          </a:p>
          <a:p>
            <a:pPr>
              <a:lnSpc>
                <a:spcPct val="150000"/>
              </a:lnSpc>
            </a:pPr>
            <a:r>
              <a:rPr lang="en-US" sz="1300" dirty="0"/>
              <a:t> 1.2 Objectives</a:t>
            </a:r>
          </a:p>
          <a:p>
            <a:pPr>
              <a:lnSpc>
                <a:spcPct val="150000"/>
              </a:lnSpc>
            </a:pPr>
            <a:r>
              <a:rPr lang="en-US" sz="1300" dirty="0"/>
              <a:t> 1.3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err="1"/>
              <a:t>Programe</a:t>
            </a:r>
            <a:r>
              <a:rPr lang="en-US" dirty="0"/>
              <a:t> for the 7</a:t>
            </a:r>
            <a:r>
              <a:rPr lang="en-US" baseline="30000" dirty="0"/>
              <a:t>th</a:t>
            </a:r>
            <a:r>
              <a:rPr lang="en-US" dirty="0"/>
              <a:t> of July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1109508138"/>
              </p:ext>
            </p:extLst>
          </p:nvPr>
        </p:nvGraphicFramePr>
        <p:xfrm>
          <a:off x="175490" y="1428751"/>
          <a:ext cx="8739910" cy="2294706"/>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  9:00 – 10:00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11:00 – 12:00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1251750785"/>
                  </a:ext>
                </a:extLst>
              </a:tr>
              <a:tr h="326571">
                <a:tc>
                  <a:txBody>
                    <a:bodyPr/>
                    <a:lstStyle/>
                    <a:p>
                      <a:r>
                        <a:rPr lang="de-CH" sz="1400" dirty="0"/>
                        <a:t>13:00 – 14:00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3671638440"/>
                  </a:ext>
                </a:extLst>
              </a:tr>
              <a:tr h="326571">
                <a:tc>
                  <a:txBody>
                    <a:bodyPr/>
                    <a:lstStyle/>
                    <a:p>
                      <a:r>
                        <a:rPr lang="de-CH" sz="1400" dirty="0"/>
                        <a:t>14:00 – 15:00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67440105"/>
                  </a:ext>
                </a:extLst>
              </a:tr>
              <a:tr h="326571">
                <a:tc>
                  <a:txBody>
                    <a:bodyPr/>
                    <a:lstStyle/>
                    <a:p>
                      <a:r>
                        <a:rPr lang="de-CH" sz="1400" dirty="0"/>
                        <a:t>15:00 – 16:00</a:t>
                      </a:r>
                    </a:p>
                  </a:txBody>
                  <a:tcPr/>
                </a:tc>
                <a:tc>
                  <a:txBody>
                    <a:bodyPr/>
                    <a:lstStyle/>
                    <a:p>
                      <a:r>
                        <a:rPr lang="de-CH" sz="1400" dirty="0" err="1"/>
                        <a:t>Presentation</a:t>
                      </a:r>
                      <a:r>
                        <a:rPr lang="de-CH" sz="1400" dirty="0"/>
                        <a:t> of </a:t>
                      </a:r>
                      <a:r>
                        <a:rPr lang="de-CH" sz="1400" dirty="0" err="1"/>
                        <a:t>results</a:t>
                      </a:r>
                      <a:r>
                        <a:rPr lang="de-CH" sz="1400" dirty="0"/>
                        <a:t> by </a:t>
                      </a:r>
                      <a:r>
                        <a:rPr lang="de-CH" sz="1400"/>
                        <a:t>groups</a:t>
                      </a:r>
                      <a:endParaRPr lang="de-CH" sz="1400" dirty="0"/>
                    </a:p>
                  </a:txBody>
                  <a:tcPr/>
                </a:tc>
                <a:extLst>
                  <a:ext uri="{0D108BD9-81ED-4DB2-BD59-A6C34878D82A}">
                    <a16:rowId xmlns:a16="http://schemas.microsoft.com/office/drawing/2014/main" val="295231511"/>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90054" y="376786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10000"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(7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(Bachelor and Master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endParaRPr lang="de-CH" sz="1400" dirty="0"/>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topics</a:t>
            </a:r>
            <a:r>
              <a:rPr lang="de-CH" sz="1400" dirty="0"/>
              <a:t> and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the 7</a:t>
            </a:r>
            <a:r>
              <a:rPr lang="en-US" baseline="30000" dirty="0"/>
              <a:t>th</a:t>
            </a:r>
            <a:r>
              <a:rPr lang="en-US" dirty="0"/>
              <a:t> of July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a:t>
            </a:r>
          </a:p>
          <a:p>
            <a:pPr marL="675246" lvl="1" indent="-285750">
              <a:lnSpc>
                <a:spcPct val="150000"/>
              </a:lnSpc>
              <a:buFont typeface="Wingdings" panose="05000000000000000000" pitchFamily="2" charset="2"/>
              <a:buChar char="§"/>
            </a:pP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a:t>Python Scripts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295400" cy="246221"/>
          </a:xfrm>
          <a:prstGeom prst="rect">
            <a:avLst/>
          </a:prstGeom>
          <a:noFill/>
        </p:spPr>
        <p:txBody>
          <a:bodyPr wrap="square" rtlCol="0">
            <a:spAutoFit/>
          </a:bodyPr>
          <a:lstStyle/>
          <a:p>
            <a:r>
              <a:rPr lang="de-CH" sz="10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 </a:t>
            </a:r>
            <a:r>
              <a:rPr lang="de-CH" dirty="0" err="1"/>
              <a:t>discret</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Textfeld 2">
            <a:extLst>
              <a:ext uri="{FF2B5EF4-FFF2-40B4-BE49-F238E27FC236}">
                <a16:creationId xmlns:a16="http://schemas.microsoft.com/office/drawing/2014/main" id="{819A3754-7476-450D-95B6-93C1875F5848}"/>
              </a:ext>
            </a:extLst>
          </p:cNvPr>
          <p:cNvSpPr txBox="1"/>
          <p:nvPr/>
        </p:nvSpPr>
        <p:spPr>
          <a:xfrm>
            <a:off x="159327" y="1200150"/>
            <a:ext cx="4315690" cy="1754326"/>
          </a:xfrm>
          <a:prstGeom prst="rect">
            <a:avLst/>
          </a:prstGeom>
          <a:solidFill>
            <a:srgbClr val="FAE38E"/>
          </a:solidFill>
        </p:spPr>
        <p:txBody>
          <a:bodyPr wrap="square" rtlCol="0">
            <a:spAutoFit/>
          </a:bodyPr>
          <a:lstStyle/>
          <a:p>
            <a:r>
              <a:rPr lang="en-US" sz="1200" dirty="0"/>
              <a:t> (Topic 1) Working with Python and </a:t>
            </a:r>
            <a:r>
              <a:rPr lang="en-US" sz="1200" dirty="0" err="1"/>
              <a:t>Jupyter</a:t>
            </a:r>
            <a:r>
              <a:rPr lang="en-US" sz="1200" dirty="0"/>
              <a:t> Notebook</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2" name="Textfeld 31">
            <a:extLst>
              <a:ext uri="{FF2B5EF4-FFF2-40B4-BE49-F238E27FC236}">
                <a16:creationId xmlns:a16="http://schemas.microsoft.com/office/drawing/2014/main" id="{8CEBDC2E-4FF7-4C7D-B083-240C63E057F1}"/>
              </a:ext>
            </a:extLst>
          </p:cNvPr>
          <p:cNvSpPr txBox="1"/>
          <p:nvPr/>
        </p:nvSpPr>
        <p:spPr>
          <a:xfrm>
            <a:off x="4572001" y="1200150"/>
            <a:ext cx="4343400" cy="1754326"/>
          </a:xfrm>
          <a:prstGeom prst="rect">
            <a:avLst/>
          </a:prstGeom>
          <a:solidFill>
            <a:srgbClr val="FAE38E"/>
          </a:solidFill>
        </p:spPr>
        <p:txBody>
          <a:bodyPr wrap="square" rtlCol="0">
            <a:spAutoFit/>
          </a:bodyPr>
          <a:lstStyle/>
          <a:p>
            <a:r>
              <a:rPr lang="en-US" sz="1200" dirty="0"/>
              <a:t> (Topic 2) Explaining the data and working with data frames</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80108" y="3137476"/>
            <a:ext cx="4315691" cy="1569660"/>
          </a:xfrm>
          <a:prstGeom prst="rect">
            <a:avLst/>
          </a:prstGeom>
          <a:solidFill>
            <a:srgbClr val="FAE38E"/>
          </a:solidFill>
        </p:spPr>
        <p:txBody>
          <a:bodyPr wrap="square" rtlCol="0">
            <a:spAutoFit/>
          </a:bodyPr>
          <a:lstStyle/>
          <a:p>
            <a:r>
              <a:rPr lang="en-US" sz="1200" dirty="0"/>
              <a:t> (Topic 3) Exploratory data analysis (non-graphical, graphical)</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574309" y="3137476"/>
            <a:ext cx="4341092" cy="1569660"/>
          </a:xfrm>
          <a:prstGeom prst="rect">
            <a:avLst/>
          </a:prstGeom>
          <a:solidFill>
            <a:srgbClr val="FAE38E"/>
          </a:solidFill>
        </p:spPr>
        <p:txBody>
          <a:bodyPr wrap="square" rtlCol="0">
            <a:spAutoFit/>
          </a:bodyPr>
          <a:lstStyle/>
          <a:p>
            <a:r>
              <a:rPr lang="en-US" sz="1200" dirty="0"/>
              <a:t> (4) Data engineering and preprocessing</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41234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2021 </a:t>
            </a:r>
          </a:p>
        </p:txBody>
      </p:sp>
      <p:sp>
        <p:nvSpPr>
          <p:cNvPr id="3" name="Textfeld 2">
            <a:extLst>
              <a:ext uri="{FF2B5EF4-FFF2-40B4-BE49-F238E27FC236}">
                <a16:creationId xmlns:a16="http://schemas.microsoft.com/office/drawing/2014/main" id="{819A3754-7476-450D-95B6-93C1875F5848}"/>
              </a:ext>
            </a:extLst>
          </p:cNvPr>
          <p:cNvSpPr txBox="1"/>
          <p:nvPr/>
        </p:nvSpPr>
        <p:spPr>
          <a:xfrm>
            <a:off x="159326" y="1200150"/>
            <a:ext cx="4343399" cy="1754326"/>
          </a:xfrm>
          <a:prstGeom prst="rect">
            <a:avLst/>
          </a:prstGeom>
          <a:solidFill>
            <a:srgbClr val="FAE38E"/>
          </a:solidFill>
        </p:spPr>
        <p:txBody>
          <a:bodyPr wrap="square" rtlCol="0">
            <a:spAutoFit/>
          </a:bodyPr>
          <a:lstStyle/>
          <a:p>
            <a:r>
              <a:rPr lang="en-US" sz="1200" dirty="0"/>
              <a:t> (5) Modeling (</a:t>
            </a:r>
            <a:r>
              <a:rPr lang="en-US" sz="1200" dirty="0" err="1"/>
              <a:t>LogReg</a:t>
            </a:r>
            <a:r>
              <a:rPr lang="en-US" sz="1200" dirty="0"/>
              <a:t>, KNN, </a:t>
            </a:r>
            <a:r>
              <a:rPr lang="en-US" sz="1200" dirty="0" err="1"/>
              <a:t>RandomForest</a:t>
            </a:r>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endParaRPr lang="en-US" sz="1200" dirty="0"/>
          </a:p>
        </p:txBody>
      </p:sp>
      <p:sp>
        <p:nvSpPr>
          <p:cNvPr id="32" name="Textfeld 31">
            <a:extLst>
              <a:ext uri="{FF2B5EF4-FFF2-40B4-BE49-F238E27FC236}">
                <a16:creationId xmlns:a16="http://schemas.microsoft.com/office/drawing/2014/main" id="{8CEBDC2E-4FF7-4C7D-B083-240C63E057F1}"/>
              </a:ext>
            </a:extLst>
          </p:cNvPr>
          <p:cNvSpPr txBox="1"/>
          <p:nvPr/>
        </p:nvSpPr>
        <p:spPr>
          <a:xfrm>
            <a:off x="4572001" y="1200150"/>
            <a:ext cx="4343400" cy="1754326"/>
          </a:xfrm>
          <a:prstGeom prst="rect">
            <a:avLst/>
          </a:prstGeom>
          <a:solidFill>
            <a:srgbClr val="FAE38E"/>
          </a:solidFill>
        </p:spPr>
        <p:txBody>
          <a:bodyPr wrap="square" rtlCol="0">
            <a:spAutoFit/>
          </a:bodyPr>
          <a:lstStyle/>
          <a:p>
            <a:r>
              <a:rPr lang="en-US" sz="1200" dirty="0"/>
              <a:t>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80109" y="3137476"/>
            <a:ext cx="4322616" cy="1569660"/>
          </a:xfrm>
          <a:prstGeom prst="rect">
            <a:avLst/>
          </a:prstGeom>
          <a:solidFill>
            <a:srgbClr val="FAE38E"/>
          </a:solidFill>
        </p:spPr>
        <p:txBody>
          <a:bodyPr wrap="square" rtlCol="0">
            <a:spAutoFit/>
          </a:bodyPr>
          <a:lstStyle/>
          <a:p>
            <a:r>
              <a:rPr lang="en-US" sz="1200" dirty="0"/>
              <a:t>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574309" y="3137476"/>
            <a:ext cx="4341092" cy="1569660"/>
          </a:xfrm>
          <a:prstGeom prst="rect">
            <a:avLst/>
          </a:prstGeom>
          <a:solidFill>
            <a:srgbClr val="FAE38E"/>
          </a:solidFill>
        </p:spPr>
        <p:txBody>
          <a:bodyPr wrap="square" rtlCol="0">
            <a:spAutoFit/>
          </a:bodyPr>
          <a:lstStyle/>
          <a:p>
            <a:r>
              <a:rPr lang="en-US" sz="1200" dirty="0"/>
              <a:t> Other?</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1582036201"/>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AllExternalAdhocVariableMappings/>
</file>

<file path=customXml/item2.xml><?xml version="1.0" encoding="utf-8"?>
<VariableListDefinition name="System" displayName="System" id="f9d12240-e4e0-447c-a279-5cfbdc1d54bc" isdomainofvalue="False" dataSourceId="e900a022-2ee3-47aa-95bc-cf4962dd15bc"/>
</file>

<file path=customXml/item3.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4.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5.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6.xml><?xml version="1.0" encoding="utf-8"?>
<VariableListDefinition name="Computed" displayName="Computed" id="145657b4-b8f5-4796-b4d6-5ad0202156cb" isdomainofvalue="False" dataSourceId="d047bc2d-ea0e-4827-9c6c-eda3deaf492a"/>
</file>

<file path=customXml/item7.xml><?xml version="1.0" encoding="utf-8"?>
<VariableListDefinition name="AD_HOC" displayName="AD_HOC" id="cbf17c5a-5824-4c10-889d-65c6df0b3ad2" isdomainofvalue="False" dataSourceId="fa42598e-4842-4137-85b3-bc234252d283"/>
</file>

<file path=customXml/itemProps1.xml><?xml version="1.0" encoding="utf-8"?>
<ds:datastoreItem xmlns:ds="http://schemas.openxmlformats.org/officeDocument/2006/customXml" ds:itemID="{5B1DE78D-2B0B-4D0D-A586-18E6B2BB4502}">
  <ds:schemaRefs/>
</ds:datastoreItem>
</file>

<file path=customXml/itemProps2.xml><?xml version="1.0" encoding="utf-8"?>
<ds:datastoreItem xmlns:ds="http://schemas.openxmlformats.org/officeDocument/2006/customXml" ds:itemID="{76F94A71-2C14-4177-8C82-6A59E103E987}">
  <ds:schemaRefs/>
</ds:datastoreItem>
</file>

<file path=customXml/itemProps3.xml><?xml version="1.0" encoding="utf-8"?>
<ds:datastoreItem xmlns:ds="http://schemas.openxmlformats.org/officeDocument/2006/customXml" ds:itemID="{17A2846B-FC8E-49C9-8A38-DC56ED4E9F42}">
  <ds:schemaRefs/>
</ds:datastoreItem>
</file>

<file path=customXml/itemProps4.xml><?xml version="1.0" encoding="utf-8"?>
<ds:datastoreItem xmlns:ds="http://schemas.openxmlformats.org/officeDocument/2006/customXml" ds:itemID="{76A0325B-5F5F-43A2-8090-4A18AFB661F6}">
  <ds:schemaRefs/>
</ds:datastoreItem>
</file>

<file path=customXml/itemProps5.xml><?xml version="1.0" encoding="utf-8"?>
<ds:datastoreItem xmlns:ds="http://schemas.openxmlformats.org/officeDocument/2006/customXml" ds:itemID="{C2C751EE-D757-44D7-B62C-B1794CD6BE59}">
  <ds:schemaRefs/>
</ds:datastoreItem>
</file>

<file path=customXml/itemProps6.xml><?xml version="1.0" encoding="utf-8"?>
<ds:datastoreItem xmlns:ds="http://schemas.openxmlformats.org/officeDocument/2006/customXml" ds:itemID="{EA62E2AA-386B-4B90-8CBA-CD0EE7FB646E}">
  <ds:schemaRefs/>
</ds:datastoreItem>
</file>

<file path=customXml/itemProps7.xml><?xml version="1.0" encoding="utf-8"?>
<ds:datastoreItem xmlns:ds="http://schemas.openxmlformats.org/officeDocument/2006/customXml" ds:itemID="{E733264B-5ECE-46BF-8FE3-7F0E0F6E4E16}">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1050</Words>
  <Application>Microsoft Office PowerPoint</Application>
  <PresentationFormat>Bildschirmpräsentation (16:9)</PresentationFormat>
  <Paragraphs>196</Paragraphs>
  <Slides>12</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Symbol</vt:lpstr>
      <vt:lpstr>Wingdings</vt:lpstr>
      <vt:lpstr>PP SML_englisch_AACSB</vt:lpstr>
      <vt:lpstr>Applied Data Science in Fintech Summerschool Bayonne 2021 | Credit Risk Modeling Workshop </vt:lpstr>
      <vt:lpstr>Programe for the 7th of July</vt:lpstr>
      <vt:lpstr>Workshop procedure and philosophy</vt:lpstr>
      <vt:lpstr>Prerequisites for the 7th of July</vt:lpstr>
      <vt:lpstr>Definition</vt:lpstr>
      <vt:lpstr>Available Data</vt:lpstr>
      <vt:lpstr>Modeling method</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2259</cp:revision>
  <cp:lastPrinted>2020-10-19T09:51:31Z</cp:lastPrinted>
  <dcterms:created xsi:type="dcterms:W3CDTF">2018-09-19T12:23:48Z</dcterms:created>
  <dcterms:modified xsi:type="dcterms:W3CDTF">2021-07-06T08:23:29Z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