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58" r:id="rId7"/>
    <p:sldId id="283" r:id="rId8"/>
    <p:sldId id="266" r:id="rId9"/>
    <p:sldId id="267" r:id="rId10"/>
    <p:sldId id="268" r:id="rId11"/>
    <p:sldId id="269" r:id="rId12"/>
    <p:sldId id="270" r:id="rId13"/>
    <p:sldId id="284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9F9"/>
    <a:srgbClr val="05080A"/>
    <a:srgbClr val="049996"/>
    <a:srgbClr val="013231"/>
    <a:srgbClr val="04A4C4"/>
    <a:srgbClr val="05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4694"/>
  </p:normalViewPr>
  <p:slideViewPr>
    <p:cSldViewPr>
      <p:cViewPr varScale="1">
        <p:scale>
          <a:sx n="121" d="100"/>
          <a:sy n="121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FE8C3-D1E1-1545-BB1A-16C752439B2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83D740-1766-C34B-9DE7-550520EA4D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Exec Level communication</a:t>
          </a:r>
        </a:p>
      </dgm:t>
    </dgm:pt>
    <dgm:pt modelId="{16DF0325-D5A6-E94F-9FC9-B1829AA0D2B9}" type="parTrans" cxnId="{61021894-73B4-9541-81C0-25712FC31C03}">
      <dgm:prSet/>
      <dgm:spPr/>
      <dgm:t>
        <a:bodyPr/>
        <a:lstStyle/>
        <a:p>
          <a:endParaRPr lang="en-GB"/>
        </a:p>
      </dgm:t>
    </dgm:pt>
    <dgm:pt modelId="{9E50B711-315B-8F41-A1C2-65F0CAE1A275}" type="sibTrans" cxnId="{61021894-73B4-9541-81C0-25712FC31C03}">
      <dgm:prSet/>
      <dgm:spPr/>
      <dgm:t>
        <a:bodyPr/>
        <a:lstStyle/>
        <a:p>
          <a:endParaRPr lang="en-GB"/>
        </a:p>
      </dgm:t>
    </dgm:pt>
    <dgm:pt modelId="{A2025886-8C25-B549-86AE-CDDD4D9AF16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Overall Cyber Security Frameworks</a:t>
          </a:r>
        </a:p>
      </dgm:t>
    </dgm:pt>
    <dgm:pt modelId="{542EB8E7-F63D-6447-9209-D735050DC7FB}" type="parTrans" cxnId="{5E4CE608-6A04-EC48-AFC6-2A0A4CDFF520}">
      <dgm:prSet/>
      <dgm:spPr/>
      <dgm:t>
        <a:bodyPr/>
        <a:lstStyle/>
        <a:p>
          <a:endParaRPr lang="en-GB"/>
        </a:p>
      </dgm:t>
    </dgm:pt>
    <dgm:pt modelId="{3B4CA3EE-912C-234F-B07A-232D31C63588}" type="sibTrans" cxnId="{5E4CE608-6A04-EC48-AFC6-2A0A4CDFF520}">
      <dgm:prSet/>
      <dgm:spPr/>
      <dgm:t>
        <a:bodyPr/>
        <a:lstStyle/>
        <a:p>
          <a:endParaRPr lang="en-GB"/>
        </a:p>
      </dgm:t>
    </dgm:pt>
    <dgm:pt modelId="{E0B7659E-5519-5846-B58C-CEFE0FCA7169}">
      <dgm:prSet phldrT="[Text]"/>
      <dgm:spPr/>
      <dgm:t>
        <a:bodyPr/>
        <a:lstStyle/>
        <a:p>
          <a:r>
            <a:rPr lang="en-GB" dirty="0"/>
            <a:t>Detail-Oriented Controls</a:t>
          </a:r>
        </a:p>
      </dgm:t>
    </dgm:pt>
    <dgm:pt modelId="{13F64F28-F0CC-2348-91DD-F78E9F9D5918}" type="parTrans" cxnId="{0F4DFF0A-8CF0-D949-B85B-8CBE3F50A86B}">
      <dgm:prSet/>
      <dgm:spPr/>
      <dgm:t>
        <a:bodyPr/>
        <a:lstStyle/>
        <a:p>
          <a:endParaRPr lang="en-GB"/>
        </a:p>
      </dgm:t>
    </dgm:pt>
    <dgm:pt modelId="{DCD7DFF2-0A47-F147-B218-E46218609255}" type="sibTrans" cxnId="{0F4DFF0A-8CF0-D949-B85B-8CBE3F50A86B}">
      <dgm:prSet/>
      <dgm:spPr/>
      <dgm:t>
        <a:bodyPr/>
        <a:lstStyle/>
        <a:p>
          <a:endParaRPr lang="en-GB"/>
        </a:p>
      </dgm:t>
    </dgm:pt>
    <dgm:pt modelId="{5BB15AF6-5828-4045-809C-79AA8B28202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bg1">
                  <a:lumMod val="50000"/>
                </a:schemeClr>
              </a:solidFill>
            </a:rPr>
            <a:t>NIST</a:t>
          </a:r>
        </a:p>
      </dgm:t>
    </dgm:pt>
    <dgm:pt modelId="{5F5E64C1-1045-354A-B7A3-ABE0610BBB0D}" type="parTrans" cxnId="{2BA7E65E-DD9B-7F48-99A6-353D02328CE3}">
      <dgm:prSet/>
      <dgm:spPr/>
      <dgm:t>
        <a:bodyPr/>
        <a:lstStyle/>
        <a:p>
          <a:endParaRPr lang="en-GB"/>
        </a:p>
      </dgm:t>
    </dgm:pt>
    <dgm:pt modelId="{66EAB735-EF31-8549-8D73-8681EC76FABD}" type="sibTrans" cxnId="{2BA7E65E-DD9B-7F48-99A6-353D02328CE3}">
      <dgm:prSet/>
      <dgm:spPr/>
      <dgm:t>
        <a:bodyPr/>
        <a:lstStyle/>
        <a:p>
          <a:endParaRPr lang="en-GB"/>
        </a:p>
      </dgm:t>
    </dgm:pt>
    <dgm:pt modelId="{573455BA-275B-1647-81BB-B7A3E7F350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bg1">
                  <a:lumMod val="50000"/>
                </a:schemeClr>
              </a:solidFill>
            </a:rPr>
            <a:t>COBIT</a:t>
          </a:r>
        </a:p>
      </dgm:t>
    </dgm:pt>
    <dgm:pt modelId="{C9E3D0A0-ADAB-D846-A5D2-8EE202BBC6F2}" type="parTrans" cxnId="{A04CBC2D-0F1A-B746-B214-D7E4E763D29B}">
      <dgm:prSet/>
      <dgm:spPr/>
      <dgm:t>
        <a:bodyPr/>
        <a:lstStyle/>
        <a:p>
          <a:endParaRPr lang="en-GB"/>
        </a:p>
      </dgm:t>
    </dgm:pt>
    <dgm:pt modelId="{365374E5-6BA8-8D4A-9A88-73B54A0A3238}" type="sibTrans" cxnId="{A04CBC2D-0F1A-B746-B214-D7E4E763D29B}">
      <dgm:prSet/>
      <dgm:spPr/>
      <dgm:t>
        <a:bodyPr/>
        <a:lstStyle/>
        <a:p>
          <a:endParaRPr lang="en-GB"/>
        </a:p>
      </dgm:t>
    </dgm:pt>
    <dgm:pt modelId="{6D555CF8-C5CC-1340-9210-E5134366871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HIPAA</a:t>
          </a:r>
        </a:p>
      </dgm:t>
    </dgm:pt>
    <dgm:pt modelId="{9576F950-E5BC-1F4D-8B69-45E8F98C962E}" type="parTrans" cxnId="{D301733E-F318-624B-9544-ADE74F963BF6}">
      <dgm:prSet/>
      <dgm:spPr/>
      <dgm:t>
        <a:bodyPr/>
        <a:lstStyle/>
        <a:p>
          <a:endParaRPr lang="en-GB"/>
        </a:p>
      </dgm:t>
    </dgm:pt>
    <dgm:pt modelId="{FCBF6BC5-9791-D94D-9C5C-DCDAD3AE212B}" type="sibTrans" cxnId="{D301733E-F318-624B-9544-ADE74F963BF6}">
      <dgm:prSet/>
      <dgm:spPr/>
      <dgm:t>
        <a:bodyPr/>
        <a:lstStyle/>
        <a:p>
          <a:endParaRPr lang="en-GB"/>
        </a:p>
      </dgm:t>
    </dgm:pt>
    <dgm:pt modelId="{0DC7F196-3846-0A4C-B56B-F670F5570CA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ITIL</a:t>
          </a:r>
        </a:p>
      </dgm:t>
    </dgm:pt>
    <dgm:pt modelId="{918E7E84-56E1-094F-8C7C-C90EDF3D586C}" type="parTrans" cxnId="{367EDB49-9191-4043-871D-CDD9E5615E9D}">
      <dgm:prSet/>
      <dgm:spPr/>
      <dgm:t>
        <a:bodyPr/>
        <a:lstStyle/>
        <a:p>
          <a:endParaRPr lang="en-GB"/>
        </a:p>
      </dgm:t>
    </dgm:pt>
    <dgm:pt modelId="{67D2FE4C-5023-9147-B8CE-47342E2C10A2}" type="sibTrans" cxnId="{367EDB49-9191-4043-871D-CDD9E5615E9D}">
      <dgm:prSet/>
      <dgm:spPr/>
      <dgm:t>
        <a:bodyPr/>
        <a:lstStyle/>
        <a:p>
          <a:endParaRPr lang="en-GB"/>
        </a:p>
      </dgm:t>
    </dgm:pt>
    <dgm:pt modelId="{2595B8F4-D251-CE44-B71C-FF4E074C9B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PCI DSS</a:t>
          </a:r>
        </a:p>
      </dgm:t>
    </dgm:pt>
    <dgm:pt modelId="{0F2E9CC0-36AD-D54C-B844-E596787F3DE9}" type="parTrans" cxnId="{FE700300-8609-E242-BE6E-D9D2D37DDFB4}">
      <dgm:prSet/>
      <dgm:spPr/>
      <dgm:t>
        <a:bodyPr/>
        <a:lstStyle/>
        <a:p>
          <a:endParaRPr lang="en-GB"/>
        </a:p>
      </dgm:t>
    </dgm:pt>
    <dgm:pt modelId="{B0B3B0D0-FADA-DD46-9EB6-4ED7693832F5}" type="sibTrans" cxnId="{FE700300-8609-E242-BE6E-D9D2D37DDFB4}">
      <dgm:prSet/>
      <dgm:spPr/>
      <dgm:t>
        <a:bodyPr/>
        <a:lstStyle/>
        <a:p>
          <a:endParaRPr lang="en-GB"/>
        </a:p>
      </dgm:t>
    </dgm:pt>
    <dgm:pt modelId="{489A7303-528C-3647-AB95-C5BD4BC5045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ISO 27001:2013 ISMS</a:t>
          </a:r>
        </a:p>
      </dgm:t>
    </dgm:pt>
    <dgm:pt modelId="{F9D75D05-D00A-E948-AA5C-1AA08ABD5B28}" type="parTrans" cxnId="{93D75898-66B3-1445-9BE8-817FA02B9593}">
      <dgm:prSet/>
      <dgm:spPr/>
      <dgm:t>
        <a:bodyPr/>
        <a:lstStyle/>
        <a:p>
          <a:endParaRPr lang="en-GB"/>
        </a:p>
      </dgm:t>
    </dgm:pt>
    <dgm:pt modelId="{F21A4585-AD8C-9147-B929-75FD37FE6DEC}" type="sibTrans" cxnId="{93D75898-66B3-1445-9BE8-817FA02B9593}">
      <dgm:prSet/>
      <dgm:spPr/>
      <dgm:t>
        <a:bodyPr/>
        <a:lstStyle/>
        <a:p>
          <a:endParaRPr lang="en-GB"/>
        </a:p>
      </dgm:t>
    </dgm:pt>
    <dgm:pt modelId="{EA1CB36B-BBDA-D94A-87C4-CEB2F49F0E6F}">
      <dgm:prSet phldrT="[Text]"/>
      <dgm:spPr/>
      <dgm:t>
        <a:bodyPr/>
        <a:lstStyle/>
        <a:p>
          <a:r>
            <a:rPr lang="en-GB" dirty="0"/>
            <a:t>OWASP Top 10 &amp; </a:t>
          </a:r>
          <a:r>
            <a:rPr lang="en-GB" dirty="0" err="1"/>
            <a:t>CheatSheets</a:t>
          </a:r>
          <a:endParaRPr lang="en-GB" dirty="0"/>
        </a:p>
      </dgm:t>
    </dgm:pt>
    <dgm:pt modelId="{AB64F58F-1775-BA4E-B380-B0BA4D168292}" type="parTrans" cxnId="{4D9458CE-1A42-404E-996E-29DA14BE108F}">
      <dgm:prSet/>
      <dgm:spPr/>
      <dgm:t>
        <a:bodyPr/>
        <a:lstStyle/>
        <a:p>
          <a:endParaRPr lang="en-GB"/>
        </a:p>
      </dgm:t>
    </dgm:pt>
    <dgm:pt modelId="{A338320D-C505-CD4B-85C1-107DC9E480D7}" type="sibTrans" cxnId="{4D9458CE-1A42-404E-996E-29DA14BE108F}">
      <dgm:prSet/>
      <dgm:spPr/>
      <dgm:t>
        <a:bodyPr/>
        <a:lstStyle/>
        <a:p>
          <a:endParaRPr lang="en-GB"/>
        </a:p>
      </dgm:t>
    </dgm:pt>
    <dgm:pt modelId="{8D59B1C2-CF1B-404B-BB4B-64E6DEEF9BBB}">
      <dgm:prSet phldrT="[Text]"/>
      <dgm:spPr/>
      <dgm:t>
        <a:bodyPr/>
        <a:lstStyle/>
        <a:p>
          <a:r>
            <a:rPr lang="en-GB" dirty="0"/>
            <a:t>CIS Benchmarks</a:t>
          </a:r>
        </a:p>
      </dgm:t>
    </dgm:pt>
    <dgm:pt modelId="{4AB021CB-B9CC-AC4F-917E-F28E0C0AE3B4}" type="parTrans" cxnId="{17936246-185B-914B-B3BC-CC5D228F6853}">
      <dgm:prSet/>
      <dgm:spPr/>
      <dgm:t>
        <a:bodyPr/>
        <a:lstStyle/>
        <a:p>
          <a:endParaRPr lang="en-GB"/>
        </a:p>
      </dgm:t>
    </dgm:pt>
    <dgm:pt modelId="{55A2A335-67D3-6B44-A488-326E91179717}" type="sibTrans" cxnId="{17936246-185B-914B-B3BC-CC5D228F6853}">
      <dgm:prSet/>
      <dgm:spPr/>
      <dgm:t>
        <a:bodyPr/>
        <a:lstStyle/>
        <a:p>
          <a:endParaRPr lang="en-GB"/>
        </a:p>
      </dgm:t>
    </dgm:pt>
    <dgm:pt modelId="{B3DA51C0-5038-E043-9B19-62B7A62AD35E}">
      <dgm:prSet phldrT="[Text]"/>
      <dgm:spPr/>
      <dgm:t>
        <a:bodyPr/>
        <a:lstStyle/>
        <a:p>
          <a:r>
            <a:rPr lang="en-GB" dirty="0"/>
            <a:t>Vendor hardening guidelines</a:t>
          </a:r>
        </a:p>
      </dgm:t>
    </dgm:pt>
    <dgm:pt modelId="{2A91CC9F-8E87-0B48-893E-EBDED63E39F7}" type="parTrans" cxnId="{D5996E08-A03C-7541-AC10-FA468765D4E5}">
      <dgm:prSet/>
      <dgm:spPr/>
      <dgm:t>
        <a:bodyPr/>
        <a:lstStyle/>
        <a:p>
          <a:endParaRPr lang="en-GB"/>
        </a:p>
      </dgm:t>
    </dgm:pt>
    <dgm:pt modelId="{D515A31B-11B8-4443-B800-31F9B929A136}" type="sibTrans" cxnId="{D5996E08-A03C-7541-AC10-FA468765D4E5}">
      <dgm:prSet/>
      <dgm:spPr/>
      <dgm:t>
        <a:bodyPr/>
        <a:lstStyle/>
        <a:p>
          <a:endParaRPr lang="en-GB"/>
        </a:p>
      </dgm:t>
    </dgm:pt>
    <dgm:pt modelId="{18A14FDE-6163-3943-9923-9A932A8C3A06}">
      <dgm:prSet phldrT="[Text]"/>
      <dgm:spPr/>
      <dgm:t>
        <a:bodyPr/>
        <a:lstStyle/>
        <a:p>
          <a:r>
            <a:rPr lang="en-GB" dirty="0"/>
            <a:t>ASVS</a:t>
          </a:r>
        </a:p>
      </dgm:t>
    </dgm:pt>
    <dgm:pt modelId="{2559E3A0-C2FC-1D4E-B043-B305A2DC72A4}" type="parTrans" cxnId="{481416F5-BEBB-6648-9F3A-545BE9562897}">
      <dgm:prSet/>
      <dgm:spPr/>
      <dgm:t>
        <a:bodyPr/>
        <a:lstStyle/>
        <a:p>
          <a:endParaRPr lang="en-GB"/>
        </a:p>
      </dgm:t>
    </dgm:pt>
    <dgm:pt modelId="{603FD42B-98A2-8D44-A33E-A2895D670190}" type="sibTrans" cxnId="{481416F5-BEBB-6648-9F3A-545BE9562897}">
      <dgm:prSet/>
      <dgm:spPr/>
      <dgm:t>
        <a:bodyPr/>
        <a:lstStyle/>
        <a:p>
          <a:endParaRPr lang="en-GB"/>
        </a:p>
      </dgm:t>
    </dgm:pt>
    <dgm:pt modelId="{1B3AFDBD-C815-9B4A-B8AD-846976F653E0}" type="pres">
      <dgm:prSet presAssocID="{AD9FE8C3-D1E1-1545-BB1A-16C752439B21}" presName="linear" presStyleCnt="0">
        <dgm:presLayoutVars>
          <dgm:dir/>
          <dgm:animLvl val="lvl"/>
          <dgm:resizeHandles val="exact"/>
        </dgm:presLayoutVars>
      </dgm:prSet>
      <dgm:spPr/>
    </dgm:pt>
    <dgm:pt modelId="{A80A1A8B-693F-8A4B-AAC3-07C320CDA52E}" type="pres">
      <dgm:prSet presAssocID="{8283D740-1766-C34B-9DE7-550520EA4D3C}" presName="parentLin" presStyleCnt="0"/>
      <dgm:spPr/>
    </dgm:pt>
    <dgm:pt modelId="{60EE1CC0-6FB8-BC48-B555-C7F963E35EFD}" type="pres">
      <dgm:prSet presAssocID="{8283D740-1766-C34B-9DE7-550520EA4D3C}" presName="parentLeftMargin" presStyleLbl="node1" presStyleIdx="0" presStyleCnt="3"/>
      <dgm:spPr/>
    </dgm:pt>
    <dgm:pt modelId="{033DD73D-2148-8B4B-9D0C-6479B9684D02}" type="pres">
      <dgm:prSet presAssocID="{8283D740-1766-C34B-9DE7-550520EA4D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65783F-44F9-4944-B6B1-324CE5903BBB}" type="pres">
      <dgm:prSet presAssocID="{8283D740-1766-C34B-9DE7-550520EA4D3C}" presName="negativeSpace" presStyleCnt="0"/>
      <dgm:spPr/>
    </dgm:pt>
    <dgm:pt modelId="{45582DE7-023F-9047-BE63-372EE21631B5}" type="pres">
      <dgm:prSet presAssocID="{8283D740-1766-C34B-9DE7-550520EA4D3C}" presName="childText" presStyleLbl="conFgAcc1" presStyleIdx="0" presStyleCnt="3">
        <dgm:presLayoutVars>
          <dgm:bulletEnabled val="1"/>
        </dgm:presLayoutVars>
      </dgm:prSet>
      <dgm:spPr/>
    </dgm:pt>
    <dgm:pt modelId="{B8FE4DB5-ACFC-E84B-86BB-B5C5A51DB4E5}" type="pres">
      <dgm:prSet presAssocID="{9E50B711-315B-8F41-A1C2-65F0CAE1A275}" presName="spaceBetweenRectangles" presStyleCnt="0"/>
      <dgm:spPr/>
    </dgm:pt>
    <dgm:pt modelId="{39B2B919-CB66-BD44-8621-AF63CC3A64A6}" type="pres">
      <dgm:prSet presAssocID="{A2025886-8C25-B549-86AE-CDDD4D9AF16F}" presName="parentLin" presStyleCnt="0"/>
      <dgm:spPr/>
    </dgm:pt>
    <dgm:pt modelId="{AC2A82B9-D912-1B41-AF73-F5E2A9E87011}" type="pres">
      <dgm:prSet presAssocID="{A2025886-8C25-B549-86AE-CDDD4D9AF16F}" presName="parentLeftMargin" presStyleLbl="node1" presStyleIdx="0" presStyleCnt="3"/>
      <dgm:spPr/>
    </dgm:pt>
    <dgm:pt modelId="{9B09B038-CD58-F34A-B8CB-5EBC2D4B7993}" type="pres">
      <dgm:prSet presAssocID="{A2025886-8C25-B549-86AE-CDDD4D9AF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B2868A-8B93-1F46-B801-1ABD06283049}" type="pres">
      <dgm:prSet presAssocID="{A2025886-8C25-B549-86AE-CDDD4D9AF16F}" presName="negativeSpace" presStyleCnt="0"/>
      <dgm:spPr/>
    </dgm:pt>
    <dgm:pt modelId="{D69DFB7A-E7DD-9A43-B319-78CECA6CF361}" type="pres">
      <dgm:prSet presAssocID="{A2025886-8C25-B549-86AE-CDDD4D9AF16F}" presName="childText" presStyleLbl="conFgAcc1" presStyleIdx="1" presStyleCnt="3">
        <dgm:presLayoutVars>
          <dgm:bulletEnabled val="1"/>
        </dgm:presLayoutVars>
      </dgm:prSet>
      <dgm:spPr/>
    </dgm:pt>
    <dgm:pt modelId="{454ADCEC-2AA3-094C-8E30-23F0D20F4D92}" type="pres">
      <dgm:prSet presAssocID="{3B4CA3EE-912C-234F-B07A-232D31C63588}" presName="spaceBetweenRectangles" presStyleCnt="0"/>
      <dgm:spPr/>
    </dgm:pt>
    <dgm:pt modelId="{423EBF1A-1B96-6E41-B60B-808E876FD96E}" type="pres">
      <dgm:prSet presAssocID="{E0B7659E-5519-5846-B58C-CEFE0FCA7169}" presName="parentLin" presStyleCnt="0"/>
      <dgm:spPr/>
    </dgm:pt>
    <dgm:pt modelId="{3A2D3245-DF5C-8748-BABF-EB0F1CC63640}" type="pres">
      <dgm:prSet presAssocID="{E0B7659E-5519-5846-B58C-CEFE0FCA7169}" presName="parentLeftMargin" presStyleLbl="node1" presStyleIdx="1" presStyleCnt="3"/>
      <dgm:spPr/>
    </dgm:pt>
    <dgm:pt modelId="{95FB4945-5754-6947-8E1F-5C0476321A82}" type="pres">
      <dgm:prSet presAssocID="{E0B7659E-5519-5846-B58C-CEFE0FCA71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A0FCE1-C2B9-E648-B489-657C89FB8C24}" type="pres">
      <dgm:prSet presAssocID="{E0B7659E-5519-5846-B58C-CEFE0FCA7169}" presName="negativeSpace" presStyleCnt="0"/>
      <dgm:spPr/>
    </dgm:pt>
    <dgm:pt modelId="{0C2FDDB1-E090-2A4B-8525-C718CEA42FE6}" type="pres">
      <dgm:prSet presAssocID="{E0B7659E-5519-5846-B58C-CEFE0FCA71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700300-8609-E242-BE6E-D9D2D37DDFB4}" srcId="{A2025886-8C25-B549-86AE-CDDD4D9AF16F}" destId="{2595B8F4-D251-CE44-B71C-FF4E074C9BD1}" srcOrd="2" destOrd="0" parTransId="{0F2E9CC0-36AD-D54C-B844-E596787F3DE9}" sibTransId="{B0B3B0D0-FADA-DD46-9EB6-4ED7693832F5}"/>
    <dgm:cxn modelId="{D5996E08-A03C-7541-AC10-FA468765D4E5}" srcId="{E0B7659E-5519-5846-B58C-CEFE0FCA7169}" destId="{B3DA51C0-5038-E043-9B19-62B7A62AD35E}" srcOrd="3" destOrd="0" parTransId="{2A91CC9F-8E87-0B48-893E-EBDED63E39F7}" sibTransId="{D515A31B-11B8-4443-B800-31F9B929A136}"/>
    <dgm:cxn modelId="{5E4CE608-6A04-EC48-AFC6-2A0A4CDFF520}" srcId="{AD9FE8C3-D1E1-1545-BB1A-16C752439B21}" destId="{A2025886-8C25-B549-86AE-CDDD4D9AF16F}" srcOrd="1" destOrd="0" parTransId="{542EB8E7-F63D-6447-9209-D735050DC7FB}" sibTransId="{3B4CA3EE-912C-234F-B07A-232D31C63588}"/>
    <dgm:cxn modelId="{4EBEA00A-D42E-0046-A82A-7D2DDD67D88B}" type="presOf" srcId="{E0B7659E-5519-5846-B58C-CEFE0FCA7169}" destId="{95FB4945-5754-6947-8E1F-5C0476321A82}" srcOrd="1" destOrd="0" presId="urn:microsoft.com/office/officeart/2005/8/layout/list1"/>
    <dgm:cxn modelId="{0F4DFF0A-8CF0-D949-B85B-8CBE3F50A86B}" srcId="{AD9FE8C3-D1E1-1545-BB1A-16C752439B21}" destId="{E0B7659E-5519-5846-B58C-CEFE0FCA7169}" srcOrd="2" destOrd="0" parTransId="{13F64F28-F0CC-2348-91DD-F78E9F9D5918}" sibTransId="{DCD7DFF2-0A47-F147-B218-E46218609255}"/>
    <dgm:cxn modelId="{B0EB5E11-9A3B-9943-9B8A-C5451E8C5FB8}" type="presOf" srcId="{2595B8F4-D251-CE44-B71C-FF4E074C9BD1}" destId="{D69DFB7A-E7DD-9A43-B319-78CECA6CF361}" srcOrd="0" destOrd="2" presId="urn:microsoft.com/office/officeart/2005/8/layout/list1"/>
    <dgm:cxn modelId="{A04CBC2D-0F1A-B746-B214-D7E4E763D29B}" srcId="{8283D740-1766-C34B-9DE7-550520EA4D3C}" destId="{573455BA-275B-1647-81BB-B7A3E7F35084}" srcOrd="1" destOrd="0" parTransId="{C9E3D0A0-ADAB-D846-A5D2-8EE202BBC6F2}" sibTransId="{365374E5-6BA8-8D4A-9A88-73B54A0A3238}"/>
    <dgm:cxn modelId="{E8489039-ABBA-7749-AF41-6892D42E7831}" type="presOf" srcId="{A2025886-8C25-B549-86AE-CDDD4D9AF16F}" destId="{9B09B038-CD58-F34A-B8CB-5EBC2D4B7993}" srcOrd="1" destOrd="0" presId="urn:microsoft.com/office/officeart/2005/8/layout/list1"/>
    <dgm:cxn modelId="{3EE87E3A-7621-8440-BACE-0E392A1F3659}" type="presOf" srcId="{573455BA-275B-1647-81BB-B7A3E7F35084}" destId="{45582DE7-023F-9047-BE63-372EE21631B5}" srcOrd="0" destOrd="1" presId="urn:microsoft.com/office/officeart/2005/8/layout/list1"/>
    <dgm:cxn modelId="{4566EE3C-1FA7-CB4E-8248-3D54EEE97B43}" type="presOf" srcId="{5BB15AF6-5828-4045-809C-79AA8B282021}" destId="{45582DE7-023F-9047-BE63-372EE21631B5}" srcOrd="0" destOrd="0" presId="urn:microsoft.com/office/officeart/2005/8/layout/list1"/>
    <dgm:cxn modelId="{D301733E-F318-624B-9544-ADE74F963BF6}" srcId="{A2025886-8C25-B549-86AE-CDDD4D9AF16F}" destId="{6D555CF8-C5CC-1340-9210-E51343668711}" srcOrd="0" destOrd="0" parTransId="{9576F950-E5BC-1F4D-8B69-45E8F98C962E}" sibTransId="{FCBF6BC5-9791-D94D-9C5C-DCDAD3AE212B}"/>
    <dgm:cxn modelId="{3F16493F-6AC0-A04B-976E-222D4B692BE1}" type="presOf" srcId="{8283D740-1766-C34B-9DE7-550520EA4D3C}" destId="{60EE1CC0-6FB8-BC48-B555-C7F963E35EFD}" srcOrd="0" destOrd="0" presId="urn:microsoft.com/office/officeart/2005/8/layout/list1"/>
    <dgm:cxn modelId="{17936246-185B-914B-B3BC-CC5D228F6853}" srcId="{E0B7659E-5519-5846-B58C-CEFE0FCA7169}" destId="{8D59B1C2-CF1B-404B-BB4B-64E6DEEF9BBB}" srcOrd="1" destOrd="0" parTransId="{4AB021CB-B9CC-AC4F-917E-F28E0C0AE3B4}" sibTransId="{55A2A335-67D3-6B44-A488-326E91179717}"/>
    <dgm:cxn modelId="{367EDB49-9191-4043-871D-CDD9E5615E9D}" srcId="{A2025886-8C25-B549-86AE-CDDD4D9AF16F}" destId="{0DC7F196-3846-0A4C-B56B-F670F5570CA6}" srcOrd="1" destOrd="0" parTransId="{918E7E84-56E1-094F-8C7C-C90EDF3D586C}" sibTransId="{67D2FE4C-5023-9147-B8CE-47342E2C10A2}"/>
    <dgm:cxn modelId="{2BA7E65E-DD9B-7F48-99A6-353D02328CE3}" srcId="{8283D740-1766-C34B-9DE7-550520EA4D3C}" destId="{5BB15AF6-5828-4045-809C-79AA8B282021}" srcOrd="0" destOrd="0" parTransId="{5F5E64C1-1045-354A-B7A3-ABE0610BBB0D}" sibTransId="{66EAB735-EF31-8549-8D73-8681EC76FABD}"/>
    <dgm:cxn modelId="{1F655E63-072E-9043-9199-C9387166269C}" type="presOf" srcId="{B3DA51C0-5038-E043-9B19-62B7A62AD35E}" destId="{0C2FDDB1-E090-2A4B-8525-C718CEA42FE6}" srcOrd="0" destOrd="3" presId="urn:microsoft.com/office/officeart/2005/8/layout/list1"/>
    <dgm:cxn modelId="{0E06416E-D10C-6244-869C-52072FB539DA}" type="presOf" srcId="{8283D740-1766-C34B-9DE7-550520EA4D3C}" destId="{033DD73D-2148-8B4B-9D0C-6479B9684D02}" srcOrd="1" destOrd="0" presId="urn:microsoft.com/office/officeart/2005/8/layout/list1"/>
    <dgm:cxn modelId="{BE926A72-223B-2044-8BA9-2FE8A55D149B}" type="presOf" srcId="{6D555CF8-C5CC-1340-9210-E51343668711}" destId="{D69DFB7A-E7DD-9A43-B319-78CECA6CF361}" srcOrd="0" destOrd="0" presId="urn:microsoft.com/office/officeart/2005/8/layout/list1"/>
    <dgm:cxn modelId="{A0DE0E88-5B87-4241-873F-953E32D792A9}" type="presOf" srcId="{EA1CB36B-BBDA-D94A-87C4-CEB2F49F0E6F}" destId="{0C2FDDB1-E090-2A4B-8525-C718CEA42FE6}" srcOrd="0" destOrd="0" presId="urn:microsoft.com/office/officeart/2005/8/layout/list1"/>
    <dgm:cxn modelId="{D3A6998B-9EEB-5746-8935-66C37CA4ED4E}" type="presOf" srcId="{A2025886-8C25-B549-86AE-CDDD4D9AF16F}" destId="{AC2A82B9-D912-1B41-AF73-F5E2A9E87011}" srcOrd="0" destOrd="0" presId="urn:microsoft.com/office/officeart/2005/8/layout/list1"/>
    <dgm:cxn modelId="{14EC108E-C2D7-404B-81BA-9D8058B2513C}" type="presOf" srcId="{18A14FDE-6163-3943-9923-9A932A8C3A06}" destId="{0C2FDDB1-E090-2A4B-8525-C718CEA42FE6}" srcOrd="0" destOrd="2" presId="urn:microsoft.com/office/officeart/2005/8/layout/list1"/>
    <dgm:cxn modelId="{61021894-73B4-9541-81C0-25712FC31C03}" srcId="{AD9FE8C3-D1E1-1545-BB1A-16C752439B21}" destId="{8283D740-1766-C34B-9DE7-550520EA4D3C}" srcOrd="0" destOrd="0" parTransId="{16DF0325-D5A6-E94F-9FC9-B1829AA0D2B9}" sibTransId="{9E50B711-315B-8F41-A1C2-65F0CAE1A275}"/>
    <dgm:cxn modelId="{93D75898-66B3-1445-9BE8-817FA02B9593}" srcId="{A2025886-8C25-B549-86AE-CDDD4D9AF16F}" destId="{489A7303-528C-3647-AB95-C5BD4BC50453}" srcOrd="3" destOrd="0" parTransId="{F9D75D05-D00A-E948-AA5C-1AA08ABD5B28}" sibTransId="{F21A4585-AD8C-9147-B929-75FD37FE6DEC}"/>
    <dgm:cxn modelId="{31D9D3CB-14D1-1A40-A7A5-F05DD43CB2F3}" type="presOf" srcId="{489A7303-528C-3647-AB95-C5BD4BC50453}" destId="{D69DFB7A-E7DD-9A43-B319-78CECA6CF361}" srcOrd="0" destOrd="3" presId="urn:microsoft.com/office/officeart/2005/8/layout/list1"/>
    <dgm:cxn modelId="{4D9458CE-1A42-404E-996E-29DA14BE108F}" srcId="{E0B7659E-5519-5846-B58C-CEFE0FCA7169}" destId="{EA1CB36B-BBDA-D94A-87C4-CEB2F49F0E6F}" srcOrd="0" destOrd="0" parTransId="{AB64F58F-1775-BA4E-B380-B0BA4D168292}" sibTransId="{A338320D-C505-CD4B-85C1-107DC9E480D7}"/>
    <dgm:cxn modelId="{69D6BFD3-6532-EE41-8BCA-075713A8AAD0}" type="presOf" srcId="{8D59B1C2-CF1B-404B-BB4B-64E6DEEF9BBB}" destId="{0C2FDDB1-E090-2A4B-8525-C718CEA42FE6}" srcOrd="0" destOrd="1" presId="urn:microsoft.com/office/officeart/2005/8/layout/list1"/>
    <dgm:cxn modelId="{3A263AE6-1B54-6944-A629-B516BA8726C3}" type="presOf" srcId="{E0B7659E-5519-5846-B58C-CEFE0FCA7169}" destId="{3A2D3245-DF5C-8748-BABF-EB0F1CC63640}" srcOrd="0" destOrd="0" presId="urn:microsoft.com/office/officeart/2005/8/layout/list1"/>
    <dgm:cxn modelId="{A3CC86E7-86C1-B94B-A3D2-FF044D57F53C}" type="presOf" srcId="{0DC7F196-3846-0A4C-B56B-F670F5570CA6}" destId="{D69DFB7A-E7DD-9A43-B319-78CECA6CF361}" srcOrd="0" destOrd="1" presId="urn:microsoft.com/office/officeart/2005/8/layout/list1"/>
    <dgm:cxn modelId="{D8A17BEB-7DBA-D246-B30C-147346229202}" type="presOf" srcId="{AD9FE8C3-D1E1-1545-BB1A-16C752439B21}" destId="{1B3AFDBD-C815-9B4A-B8AD-846976F653E0}" srcOrd="0" destOrd="0" presId="urn:microsoft.com/office/officeart/2005/8/layout/list1"/>
    <dgm:cxn modelId="{481416F5-BEBB-6648-9F3A-545BE9562897}" srcId="{E0B7659E-5519-5846-B58C-CEFE0FCA7169}" destId="{18A14FDE-6163-3943-9923-9A932A8C3A06}" srcOrd="2" destOrd="0" parTransId="{2559E3A0-C2FC-1D4E-B043-B305A2DC72A4}" sibTransId="{603FD42B-98A2-8D44-A33E-A2895D670190}"/>
    <dgm:cxn modelId="{8C1CD1B6-8D79-7142-B4D0-AF96FE0EB1AD}" type="presParOf" srcId="{1B3AFDBD-C815-9B4A-B8AD-846976F653E0}" destId="{A80A1A8B-693F-8A4B-AAC3-07C320CDA52E}" srcOrd="0" destOrd="0" presId="urn:microsoft.com/office/officeart/2005/8/layout/list1"/>
    <dgm:cxn modelId="{785A4600-A542-BB41-AA9C-F5F624653BFB}" type="presParOf" srcId="{A80A1A8B-693F-8A4B-AAC3-07C320CDA52E}" destId="{60EE1CC0-6FB8-BC48-B555-C7F963E35EFD}" srcOrd="0" destOrd="0" presId="urn:microsoft.com/office/officeart/2005/8/layout/list1"/>
    <dgm:cxn modelId="{77790B0C-1C81-2540-ADBE-84C24AD4DCAE}" type="presParOf" srcId="{A80A1A8B-693F-8A4B-AAC3-07C320CDA52E}" destId="{033DD73D-2148-8B4B-9D0C-6479B9684D02}" srcOrd="1" destOrd="0" presId="urn:microsoft.com/office/officeart/2005/8/layout/list1"/>
    <dgm:cxn modelId="{593723E3-B03C-D348-81B3-7CAE9A432A2E}" type="presParOf" srcId="{1B3AFDBD-C815-9B4A-B8AD-846976F653E0}" destId="{1365783F-44F9-4944-B6B1-324CE5903BBB}" srcOrd="1" destOrd="0" presId="urn:microsoft.com/office/officeart/2005/8/layout/list1"/>
    <dgm:cxn modelId="{EC7FC059-6975-FF49-B62F-D63E536D82CD}" type="presParOf" srcId="{1B3AFDBD-C815-9B4A-B8AD-846976F653E0}" destId="{45582DE7-023F-9047-BE63-372EE21631B5}" srcOrd="2" destOrd="0" presId="urn:microsoft.com/office/officeart/2005/8/layout/list1"/>
    <dgm:cxn modelId="{E3CF48CE-F93C-F44F-BFBF-410B5C06EB38}" type="presParOf" srcId="{1B3AFDBD-C815-9B4A-B8AD-846976F653E0}" destId="{B8FE4DB5-ACFC-E84B-86BB-B5C5A51DB4E5}" srcOrd="3" destOrd="0" presId="urn:microsoft.com/office/officeart/2005/8/layout/list1"/>
    <dgm:cxn modelId="{0BB6E08E-E5DA-A643-9513-5350F9CDD535}" type="presParOf" srcId="{1B3AFDBD-C815-9B4A-B8AD-846976F653E0}" destId="{39B2B919-CB66-BD44-8621-AF63CC3A64A6}" srcOrd="4" destOrd="0" presId="urn:microsoft.com/office/officeart/2005/8/layout/list1"/>
    <dgm:cxn modelId="{386ABF33-FB33-6240-A769-B1C971F4F143}" type="presParOf" srcId="{39B2B919-CB66-BD44-8621-AF63CC3A64A6}" destId="{AC2A82B9-D912-1B41-AF73-F5E2A9E87011}" srcOrd="0" destOrd="0" presId="urn:microsoft.com/office/officeart/2005/8/layout/list1"/>
    <dgm:cxn modelId="{0D31E7E5-5EAC-EC43-B3E3-9BCDD8ECEBE2}" type="presParOf" srcId="{39B2B919-CB66-BD44-8621-AF63CC3A64A6}" destId="{9B09B038-CD58-F34A-B8CB-5EBC2D4B7993}" srcOrd="1" destOrd="0" presId="urn:microsoft.com/office/officeart/2005/8/layout/list1"/>
    <dgm:cxn modelId="{7C9E4780-08A9-744C-B270-ADF82A6AF3D4}" type="presParOf" srcId="{1B3AFDBD-C815-9B4A-B8AD-846976F653E0}" destId="{97B2868A-8B93-1F46-B801-1ABD06283049}" srcOrd="5" destOrd="0" presId="urn:microsoft.com/office/officeart/2005/8/layout/list1"/>
    <dgm:cxn modelId="{80FA821F-B1D7-8A49-BAE3-F1FBA624E36D}" type="presParOf" srcId="{1B3AFDBD-C815-9B4A-B8AD-846976F653E0}" destId="{D69DFB7A-E7DD-9A43-B319-78CECA6CF361}" srcOrd="6" destOrd="0" presId="urn:microsoft.com/office/officeart/2005/8/layout/list1"/>
    <dgm:cxn modelId="{DAFF092C-970F-6642-A1FE-FD111E2FF952}" type="presParOf" srcId="{1B3AFDBD-C815-9B4A-B8AD-846976F653E0}" destId="{454ADCEC-2AA3-094C-8E30-23F0D20F4D92}" srcOrd="7" destOrd="0" presId="urn:microsoft.com/office/officeart/2005/8/layout/list1"/>
    <dgm:cxn modelId="{3766FE8E-E403-5941-AF75-94BAB7515A9A}" type="presParOf" srcId="{1B3AFDBD-C815-9B4A-B8AD-846976F653E0}" destId="{423EBF1A-1B96-6E41-B60B-808E876FD96E}" srcOrd="8" destOrd="0" presId="urn:microsoft.com/office/officeart/2005/8/layout/list1"/>
    <dgm:cxn modelId="{B5F95A09-2553-9F4A-A8F2-3E4DE4BE72E5}" type="presParOf" srcId="{423EBF1A-1B96-6E41-B60B-808E876FD96E}" destId="{3A2D3245-DF5C-8748-BABF-EB0F1CC63640}" srcOrd="0" destOrd="0" presId="urn:microsoft.com/office/officeart/2005/8/layout/list1"/>
    <dgm:cxn modelId="{0561C202-9734-3546-A1B6-2FB64D794B57}" type="presParOf" srcId="{423EBF1A-1B96-6E41-B60B-808E876FD96E}" destId="{95FB4945-5754-6947-8E1F-5C0476321A82}" srcOrd="1" destOrd="0" presId="urn:microsoft.com/office/officeart/2005/8/layout/list1"/>
    <dgm:cxn modelId="{6CE65B20-B76F-4C4C-BD9F-9575F18B1787}" type="presParOf" srcId="{1B3AFDBD-C815-9B4A-B8AD-846976F653E0}" destId="{C7A0FCE1-C2B9-E648-B489-657C89FB8C24}" srcOrd="9" destOrd="0" presId="urn:microsoft.com/office/officeart/2005/8/layout/list1"/>
    <dgm:cxn modelId="{31F3FCAE-B5D7-CF48-922D-34B6BA987998}" type="presParOf" srcId="{1B3AFDBD-C815-9B4A-B8AD-846976F653E0}" destId="{0C2FDDB1-E090-2A4B-8525-C718CEA42F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82DE7-023F-9047-BE63-372EE21631B5}">
      <dsp:nvSpPr>
        <dsp:cNvPr id="0" name=""/>
        <dsp:cNvSpPr/>
      </dsp:nvSpPr>
      <dsp:spPr>
        <a:xfrm>
          <a:off x="0" y="238097"/>
          <a:ext cx="6096000" cy="8804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bg1">
                  <a:lumMod val="50000"/>
                </a:schemeClr>
              </a:solidFill>
            </a:rPr>
            <a:t>NIST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bg1">
                  <a:lumMod val="50000"/>
                </a:schemeClr>
              </a:solidFill>
            </a:rPr>
            <a:t>COBIT</a:t>
          </a:r>
        </a:p>
      </dsp:txBody>
      <dsp:txXfrm>
        <a:off x="0" y="238097"/>
        <a:ext cx="6096000" cy="880425"/>
      </dsp:txXfrm>
    </dsp:sp>
    <dsp:sp modelId="{033DD73D-2148-8B4B-9D0C-6479B9684D02}">
      <dsp:nvSpPr>
        <dsp:cNvPr id="0" name=""/>
        <dsp:cNvSpPr/>
      </dsp:nvSpPr>
      <dsp:spPr>
        <a:xfrm>
          <a:off x="304800" y="46217"/>
          <a:ext cx="4267200" cy="383760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Exec Level communication</a:t>
          </a:r>
        </a:p>
      </dsp:txBody>
      <dsp:txXfrm>
        <a:off x="323534" y="64951"/>
        <a:ext cx="4229732" cy="346292"/>
      </dsp:txXfrm>
    </dsp:sp>
    <dsp:sp modelId="{D69DFB7A-E7DD-9A43-B319-78CECA6CF361}">
      <dsp:nvSpPr>
        <dsp:cNvPr id="0" name=""/>
        <dsp:cNvSpPr/>
      </dsp:nvSpPr>
      <dsp:spPr>
        <a:xfrm>
          <a:off x="0" y="1380602"/>
          <a:ext cx="6096000" cy="118755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HIPAA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ITIL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PCI DSS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ISO 27001:2013 ISMS</a:t>
          </a:r>
        </a:p>
      </dsp:txBody>
      <dsp:txXfrm>
        <a:off x="0" y="1380602"/>
        <a:ext cx="6096000" cy="1187550"/>
      </dsp:txXfrm>
    </dsp:sp>
    <dsp:sp modelId="{9B09B038-CD58-F34A-B8CB-5EBC2D4B7993}">
      <dsp:nvSpPr>
        <dsp:cNvPr id="0" name=""/>
        <dsp:cNvSpPr/>
      </dsp:nvSpPr>
      <dsp:spPr>
        <a:xfrm>
          <a:off x="304800" y="1188722"/>
          <a:ext cx="4267200" cy="383760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Overall Cyber Security Frameworks</a:t>
          </a:r>
        </a:p>
      </dsp:txBody>
      <dsp:txXfrm>
        <a:off x="323534" y="1207456"/>
        <a:ext cx="4229732" cy="346292"/>
      </dsp:txXfrm>
    </dsp:sp>
    <dsp:sp modelId="{0C2FDDB1-E090-2A4B-8525-C718CEA42FE6}">
      <dsp:nvSpPr>
        <dsp:cNvPr id="0" name=""/>
        <dsp:cNvSpPr/>
      </dsp:nvSpPr>
      <dsp:spPr>
        <a:xfrm>
          <a:off x="0" y="2830232"/>
          <a:ext cx="6096000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OWASP Top 10 &amp; </a:t>
          </a:r>
          <a:r>
            <a:rPr lang="en-GB" sz="1300" kern="1200" dirty="0" err="1"/>
            <a:t>CheatSheets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CIS Benchmarks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ASVS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Vendor hardening guidelines</a:t>
          </a:r>
        </a:p>
      </dsp:txBody>
      <dsp:txXfrm>
        <a:off x="0" y="2830232"/>
        <a:ext cx="6096000" cy="1187550"/>
      </dsp:txXfrm>
    </dsp:sp>
    <dsp:sp modelId="{95FB4945-5754-6947-8E1F-5C0476321A82}">
      <dsp:nvSpPr>
        <dsp:cNvPr id="0" name=""/>
        <dsp:cNvSpPr/>
      </dsp:nvSpPr>
      <dsp:spPr>
        <a:xfrm>
          <a:off x="304800" y="2638352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Detail-Oriented Controls</a:t>
          </a:r>
        </a:p>
      </dsp:txBody>
      <dsp:txXfrm>
        <a:off x="323534" y="2657086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Privacy Beacon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B1EB7-C7AE-40A9-9E4E-973B40A9E9C8}" type="datetimeFigureOut">
              <a:rPr lang="pt-PT" smtClean="0"/>
              <a:t>12/09/19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3585-036F-41EA-A1CD-D0FB5DB44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5890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300AC-307D-4A35-8A95-995CF9C3A61D}" type="datetimeFigureOut">
              <a:rPr lang="pt-PT" smtClean="0"/>
              <a:t>12/09/19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C4AB1-FAA2-407D-9B05-F26EF570D2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07589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77531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083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50949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880346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6017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40810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1708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54942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411964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6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11814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18771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047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22736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provide</a:t>
            </a:r>
            <a:r>
              <a:rPr lang="pt-PT" dirty="0"/>
              <a:t> </a:t>
            </a:r>
            <a:r>
              <a:rPr lang="pt-PT" dirty="0" err="1"/>
              <a:t>info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Session</a:t>
            </a:r>
            <a:r>
              <a:rPr lang="pt-PT" dirty="0"/>
              <a:t> ID </a:t>
            </a:r>
            <a:r>
              <a:rPr lang="pt-PT" dirty="0" err="1"/>
              <a:t>fingerprinting</a:t>
            </a:r>
            <a:r>
              <a:rPr lang="pt-PT" dirty="0"/>
              <a:t>, </a:t>
            </a:r>
            <a:r>
              <a:rPr lang="pt-PT" dirty="0" err="1"/>
              <a:t>lenght</a:t>
            </a:r>
            <a:r>
              <a:rPr lang="pt-PT" dirty="0"/>
              <a:t>, ID </a:t>
            </a:r>
            <a:r>
              <a:rPr lang="pt-PT" dirty="0" err="1"/>
              <a:t>entropy</a:t>
            </a:r>
            <a:r>
              <a:rPr lang="pt-PT" dirty="0"/>
              <a:t>,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others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430342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841217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025525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06394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0174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51372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86650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pipelines,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plumbers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containers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a </a:t>
            </a:r>
            <a:r>
              <a:rPr lang="pt-PT" dirty="0" err="1"/>
              <a:t>shipping</a:t>
            </a:r>
            <a:r>
              <a:rPr lang="pt-PT" dirty="0"/>
              <a:t> </a:t>
            </a:r>
            <a:r>
              <a:rPr lang="pt-PT" dirty="0" err="1"/>
              <a:t>company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orchestration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maestro’s</a:t>
            </a:r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confusing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9623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7753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6741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pipelines,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plumbers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containers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a </a:t>
            </a:r>
            <a:r>
              <a:rPr lang="pt-PT" dirty="0" err="1"/>
              <a:t>shipping</a:t>
            </a:r>
            <a:r>
              <a:rPr lang="pt-PT" dirty="0"/>
              <a:t> </a:t>
            </a:r>
            <a:r>
              <a:rPr lang="pt-PT" dirty="0" err="1"/>
              <a:t>company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orchestration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maestro’s</a:t>
            </a:r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confusing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4284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spending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org</a:t>
            </a:r>
            <a:r>
              <a:rPr lang="pt-PT" dirty="0"/>
              <a:t> policies </a:t>
            </a:r>
            <a:r>
              <a:rPr lang="pt-PT" dirty="0" err="1"/>
              <a:t>mean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,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? </a:t>
            </a:r>
            <a:r>
              <a:rPr lang="pt-PT" dirty="0" err="1"/>
              <a:t>How</a:t>
            </a:r>
            <a:r>
              <a:rPr lang="pt-PT" dirty="0"/>
              <a:t> do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ensure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pipelines are Setup to </a:t>
            </a:r>
            <a:r>
              <a:rPr lang="pt-PT" dirty="0" err="1"/>
              <a:t>achieve</a:t>
            </a:r>
            <a:r>
              <a:rPr lang="pt-PT" dirty="0"/>
              <a:t> to </a:t>
            </a:r>
            <a:r>
              <a:rPr lang="pt-PT" dirty="0" err="1"/>
              <a:t>meet</a:t>
            </a:r>
            <a:r>
              <a:rPr lang="pt-PT" dirty="0"/>
              <a:t> </a:t>
            </a:r>
            <a:r>
              <a:rPr lang="pt-PT" dirty="0" err="1"/>
              <a:t>those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to </a:t>
            </a:r>
            <a:r>
              <a:rPr lang="pt-PT" dirty="0" err="1"/>
              <a:t>re-do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? </a:t>
            </a:r>
            <a:r>
              <a:rPr lang="pt-PT" dirty="0" err="1"/>
              <a:t>How</a:t>
            </a:r>
            <a:r>
              <a:rPr lang="pt-PT" dirty="0"/>
              <a:t> do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?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5289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8AF-36EF-427B-AC7C-748DFB36B48C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71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B3-E001-41A4-8165-6A9224F612B5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59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81F0-79C2-43FD-B372-ED0B72C1FEA9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67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1C8-2DF2-4155-9F8C-881833EC871C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F3D1-8035-4541-9528-858F36D0D3CB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45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8A3-D69A-4A63-9692-21C03049F111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47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5C70-EC3E-4CE9-A179-ACF429C0B352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16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7AE9-CDE8-4D0A-9C1F-C5EDE656228B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338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8344-9BC0-4BA9-A11C-DA4F006FCD9E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89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CAC-6547-4F2B-928A-42D771259BE4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78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9A42-3C8C-44C4-AEA3-0FEC3FBF34C0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704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A675-5C30-4C99-8300-8BD963527DED}" type="datetime1">
              <a:rPr lang="pt-PT" smtClean="0"/>
              <a:t>12/09/19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327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ario.Platt@privacybeacon.i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medium.com/@marioplatt" TargetMode="External"/><Relationship Id="rId4" Type="http://schemas.openxmlformats.org/officeDocument/2006/relationships/hyperlink" Target="https://www.linkedin.com/in/marioplat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Compliance as Code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7776864" cy="2469875"/>
          </a:xfrm>
        </p:spPr>
        <p:txBody>
          <a:bodyPr>
            <a:noAutofit/>
          </a:bodyPr>
          <a:lstStyle/>
          <a:p>
            <a:pPr algn="l"/>
            <a:endParaRPr lang="pt-PT" sz="13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683568" y="2255270"/>
            <a:ext cx="77768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Bring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your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Compliance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team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along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for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the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DevOps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ride</a:t>
            </a: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D4C8F03-009A-7B49-940D-618D8630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0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7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7C85CF61-A0DA-491F-87FB-272AB0F6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989F6-24AD-6C48-BFD2-12F89C462954}"/>
              </a:ext>
            </a:extLst>
          </p:cNvPr>
          <p:cNvSpPr txBox="1"/>
          <p:nvPr/>
        </p:nvSpPr>
        <p:spPr>
          <a:xfrm>
            <a:off x="323528" y="1484784"/>
            <a:ext cx="1648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74%</a:t>
            </a:r>
          </a:p>
          <a:p>
            <a:r>
              <a:rPr lang="en-GB" sz="1400" dirty="0"/>
              <a:t>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9861-AB4D-3142-99CC-8331FDD232E7}"/>
              </a:ext>
            </a:extLst>
          </p:cNvPr>
          <p:cNvSpPr txBox="1"/>
          <p:nvPr/>
        </p:nvSpPr>
        <p:spPr>
          <a:xfrm>
            <a:off x="4244466" y="1484784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69%</a:t>
            </a:r>
          </a:p>
          <a:p>
            <a:r>
              <a:rPr lang="en-GB" sz="1400" dirty="0"/>
              <a:t>Compliance mandates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CFF9-A306-3248-AB87-AEFAED9D584A}"/>
              </a:ext>
            </a:extLst>
          </p:cNvPr>
          <p:cNvSpPr txBox="1"/>
          <p:nvPr/>
        </p:nvSpPr>
        <p:spPr>
          <a:xfrm>
            <a:off x="5724128" y="5816297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IDG Security Priorities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10C36-EB51-1E45-8DF9-4216E002BE36}"/>
              </a:ext>
            </a:extLst>
          </p:cNvPr>
          <p:cNvSpPr txBox="1"/>
          <p:nvPr/>
        </p:nvSpPr>
        <p:spPr>
          <a:xfrm>
            <a:off x="323528" y="260648"/>
            <a:ext cx="349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Security spending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AC41A-E26A-EC45-A69F-973F9A30C064}"/>
              </a:ext>
            </a:extLst>
          </p:cNvPr>
          <p:cNvSpPr txBox="1"/>
          <p:nvPr/>
        </p:nvSpPr>
        <p:spPr>
          <a:xfrm>
            <a:off x="323528" y="3558614"/>
            <a:ext cx="247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$124B</a:t>
            </a:r>
          </a:p>
          <a:p>
            <a:r>
              <a:rPr lang="en-GB" sz="1400" dirty="0"/>
              <a:t>Security spend in 2019 (Forbes)</a:t>
            </a:r>
          </a:p>
        </p:txBody>
      </p:sp>
    </p:spTree>
    <p:extLst>
      <p:ext uri="{BB962C8B-B14F-4D97-AF65-F5344CB8AC3E}">
        <p14:creationId xmlns:p14="http://schemas.microsoft.com/office/powerpoint/2010/main" val="5964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10" name="Picture 9" descr="A picture containing photo, newspaper, text, person&#10;&#10;Description automatically generated">
            <a:extLst>
              <a:ext uri="{FF2B5EF4-FFF2-40B4-BE49-F238E27FC236}">
                <a16:creationId xmlns:a16="http://schemas.microsoft.com/office/drawing/2014/main" id="{62B4D485-4DC9-864C-A663-22360C38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36" y="1340768"/>
            <a:ext cx="6294728" cy="3474690"/>
          </a:xfrm>
          <a:prstGeom prst="rect">
            <a:avLst/>
          </a:prstGeom>
        </p:spPr>
      </p:pic>
      <p:pic>
        <p:nvPicPr>
          <p:cNvPr id="11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F5F6F940-D7DC-F04D-ADBE-5D43E539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5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2F0C0-4C4E-294A-A689-0F59081ED48A}"/>
              </a:ext>
            </a:extLst>
          </p:cNvPr>
          <p:cNvSpPr/>
          <p:nvPr/>
        </p:nvSpPr>
        <p:spPr>
          <a:xfrm>
            <a:off x="971600" y="1380832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‘Compliance as Code’ can be summarised as the organisational capability to automate the implementation, verification, remediation, monitoring and reporting of compliance status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. 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A0E4737-DD76-8E44-B5A7-7EF8C9B3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6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A0E4737-DD76-8E44-B5A7-7EF8C9B3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6A054-C15A-D649-ACB2-BFFE0095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412776"/>
            <a:ext cx="759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2F0C0-4C4E-294A-A689-0F59081ED48A}"/>
              </a:ext>
            </a:extLst>
          </p:cNvPr>
          <p:cNvSpPr/>
          <p:nvPr/>
        </p:nvSpPr>
        <p:spPr>
          <a:xfrm>
            <a:off x="971600" y="169674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Doing ‘Compliance as Code’ means that Compliance requirements are expressed as re-usable code and integrated into DevOps feedback loops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94929F04-B38A-F64C-9B1D-D6E33C51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0" y="0"/>
            <a:ext cx="2699792" cy="6858000"/>
          </a:xfrm>
          <a:prstGeom prst="rect">
            <a:avLst/>
          </a:prstGeom>
          <a:solidFill>
            <a:srgbClr val="050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1944216" cy="620688"/>
          </a:xfrm>
        </p:spPr>
        <p:txBody>
          <a:bodyPr/>
          <a:lstStyle/>
          <a:p>
            <a:pPr algn="l"/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251520" y="2328523"/>
            <a:ext cx="2232248" cy="1892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Pitching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at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the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right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level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?</a:t>
            </a:r>
          </a:p>
        </p:txBody>
      </p:sp>
      <p:pic>
        <p:nvPicPr>
          <p:cNvPr id="2050" name="Picture 2" descr="D:\Documents\_Sistema\Desktop\templates privacyb\privacybeacon_logo_small_inve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283"/>
            <a:ext cx="1296144" cy="6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BFEB7-498D-A348-8606-3B3393C82923}"/>
              </a:ext>
            </a:extLst>
          </p:cNvPr>
          <p:cNvSpPr txBox="1"/>
          <p:nvPr/>
        </p:nvSpPr>
        <p:spPr>
          <a:xfrm>
            <a:off x="2699792" y="6503476"/>
            <a:ext cx="489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Security control frameworks and industry standards, CISO Compass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70678A-3B5F-CE4C-81BF-764A0006B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50719"/>
              </p:ext>
            </p:extLst>
          </p:nvPr>
        </p:nvGraphicFramePr>
        <p:xfrm>
          <a:off x="2915816" y="13812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67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Inspec.io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D50F-AEE3-1E45-8E36-75571212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80" y="1120946"/>
            <a:ext cx="6594439" cy="4616107"/>
          </a:xfrm>
          <a:prstGeom prst="rect">
            <a:avLst/>
          </a:prstGeom>
        </p:spPr>
      </p:pic>
      <p:pic>
        <p:nvPicPr>
          <p:cNvPr id="10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EDFEC8AF-4F16-794B-9C55-563ECC51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Inspec.io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63CE8-AF0C-5944-A4F3-A4BE271E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4" y="1047065"/>
            <a:ext cx="7956376" cy="4386413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F1CD39FB-A40B-FE4B-8F27-CDEF5221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9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Dev-</a:t>
            </a:r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sec.io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22863-0D59-8545-AA25-BFF0399F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148"/>
            <a:ext cx="7035130" cy="4769244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Adding to CI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1E5398D-AD45-3242-8D4C-A09675CF7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" y="2348880"/>
            <a:ext cx="913617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The take-aways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194062"/>
            <a:ext cx="7776864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Using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current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skills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for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career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move to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Infosec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Help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organisation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develop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more secure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apps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Avoid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delays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shipping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software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Reduce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attrition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improve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collaboration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with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Compliance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12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Adding to CI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5F348-744F-8D45-AB9C-1D4E78B06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70" y="1066924"/>
            <a:ext cx="5924074" cy="48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4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Best practices with pre-made templates only get you so far though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6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Enables developing policy by actually understanding operational implications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7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261893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Understanding what they’re on about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437E472D-A3E9-024D-B26C-E2897BBF1755}"/>
              </a:ext>
            </a:extLst>
          </p:cNvPr>
          <p:cNvSpPr txBox="1">
            <a:spLocks/>
          </p:cNvSpPr>
          <p:nvPr/>
        </p:nvSpPr>
        <p:spPr>
          <a:xfrm>
            <a:off x="501824" y="1844824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Code Pro Light" panose="020B0409030403020204" pitchFamily="49" charset="0"/>
              </a:rPr>
              <a:t>Requirements</a:t>
            </a:r>
            <a:endParaRPr lang="pt-PT" sz="1800" b="1" dirty="0">
              <a:solidFill>
                <a:schemeClr val="tx1">
                  <a:lumMod val="50000"/>
                  <a:lumOff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9B7B694-D41E-DC46-B6C1-21FC30CDDA35}"/>
              </a:ext>
            </a:extLst>
          </p:cNvPr>
          <p:cNvSpPr txBox="1">
            <a:spLocks/>
          </p:cNvSpPr>
          <p:nvPr/>
        </p:nvSpPr>
        <p:spPr>
          <a:xfrm>
            <a:off x="5651862" y="1844824"/>
            <a:ext cx="219624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Implementation</a:t>
            </a:r>
            <a:endParaRPr lang="pt-PT" sz="18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B7EAFC9-A79D-F94D-A174-F685298C4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03119"/>
            <a:ext cx="3169566" cy="1152128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5DEBEF2-E844-374D-966B-F90DDEF4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88" y="2692600"/>
            <a:ext cx="2849792" cy="1973165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35A02BC8-84A5-2045-930A-A6791D759EFE}"/>
              </a:ext>
            </a:extLst>
          </p:cNvPr>
          <p:cNvSpPr txBox="1">
            <a:spLocks/>
          </p:cNvSpPr>
          <p:nvPr/>
        </p:nvSpPr>
        <p:spPr>
          <a:xfrm>
            <a:off x="490388" y="5085184"/>
            <a:ext cx="3169566" cy="607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V3: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Session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Management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Verification</a:t>
            </a:r>
            <a:endParaRPr lang="pt-PT" sz="16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7D7AAE0-2AD1-514F-B83F-3F7863643080}"/>
              </a:ext>
            </a:extLst>
          </p:cNvPr>
          <p:cNvSpPr txBox="1">
            <a:spLocks/>
          </p:cNvSpPr>
          <p:nvPr/>
        </p:nvSpPr>
        <p:spPr>
          <a:xfrm>
            <a:off x="5325088" y="5081493"/>
            <a:ext cx="3169566" cy="607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Session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Management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Cheat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Sheet</a:t>
            </a:r>
            <a:endParaRPr lang="pt-PT" sz="16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EC5CBE8-F5D5-2444-B764-02390D64AB81}"/>
              </a:ext>
            </a:extLst>
          </p:cNvPr>
          <p:cNvSpPr/>
          <p:nvPr/>
        </p:nvSpPr>
        <p:spPr>
          <a:xfrm>
            <a:off x="4049051" y="3429000"/>
            <a:ext cx="936104" cy="36004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14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Control stories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232B1E-77DE-C847-9D09-61ED6187B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4585048" cy="48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Top Tips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DF1A3-33E9-354B-A6AD-53F802556BB6}"/>
              </a:ext>
            </a:extLst>
          </p:cNvPr>
          <p:cNvSpPr txBox="1"/>
          <p:nvPr/>
        </p:nvSpPr>
        <p:spPr>
          <a:xfrm>
            <a:off x="611560" y="2098591"/>
            <a:ext cx="725871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Software ate the world. Some didn’t get the memo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Many may feel inadequate. Empathy goes a long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Traceability 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Show them what it looks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Aim for scale and re-use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Listen to their key concerns and writing control stories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42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The take-aways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194062"/>
            <a:ext cx="7776864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Using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current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skills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for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career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move to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Infosec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Help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organisation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develop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more secure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apps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Avoid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delays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shipping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software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Reduce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attrition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improve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collaboration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with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Compliance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1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Questions ?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687317"/>
            <a:ext cx="7776864" cy="2469875"/>
          </a:xfrm>
        </p:spPr>
        <p:txBody>
          <a:bodyPr>
            <a:noAutofit/>
          </a:bodyPr>
          <a:lstStyle/>
          <a:p>
            <a:pPr algn="l"/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  <a:hlinkClick r:id="rId3"/>
              </a:rPr>
              <a:t>Mario.Platt@privacybeacon.io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Twitter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: @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madplatt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LinkedIn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: </a:t>
            </a:r>
            <a:r>
              <a:rPr lang="en-GB" sz="2000" dirty="0">
                <a:hlinkClick r:id="rId4"/>
              </a:rPr>
              <a:t>https://www.linkedin.com/in/marioplatt/</a:t>
            </a:r>
            <a:endParaRPr lang="en-GB" sz="2000" dirty="0"/>
          </a:p>
          <a:p>
            <a:pPr algn="l"/>
            <a:r>
              <a:rPr lang="en-GB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Medium: </a:t>
            </a:r>
            <a:r>
              <a:rPr lang="en-GB" sz="2000" dirty="0">
                <a:hlinkClick r:id="rId5"/>
              </a:rPr>
              <a:t>https://medium.com/@marioplatt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E24DCCD3-9DCC-6C4E-807C-D286E1D2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8" y="361156"/>
            <a:ext cx="7162800" cy="5372100"/>
          </a:xfrm>
          <a:prstGeom prst="rect">
            <a:avLst/>
          </a:prstGeom>
        </p:spPr>
      </p:pic>
      <p:pic>
        <p:nvPicPr>
          <p:cNvPr id="11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0099EB88-44FF-8F44-A0B1-7DE78F95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5" name="Picture 4" descr="A picture containing text, cat, person, man&#10;&#10;Description automatically generated">
            <a:extLst>
              <a:ext uri="{FF2B5EF4-FFF2-40B4-BE49-F238E27FC236}">
                <a16:creationId xmlns:a16="http://schemas.microsoft.com/office/drawing/2014/main" id="{C3E4F190-2506-9C4B-9126-11001EA4C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1052736"/>
            <a:ext cx="6276107" cy="4176464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CEFEF6B3-6D84-114A-AEE7-19CCD1D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20A93071-F025-BA4C-B26E-27C5512C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268760"/>
            <a:ext cx="5400600" cy="3922109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FD65241-8F00-C84D-9097-5032EA38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0" y="0"/>
            <a:ext cx="2699792" cy="6858000"/>
          </a:xfrm>
          <a:prstGeom prst="rect">
            <a:avLst/>
          </a:prstGeom>
          <a:solidFill>
            <a:srgbClr val="050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1944216" cy="620688"/>
          </a:xfrm>
        </p:spPr>
        <p:txBody>
          <a:bodyPr/>
          <a:lstStyle/>
          <a:p>
            <a:pPr algn="l"/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251520" y="2328523"/>
            <a:ext cx="2232248" cy="18925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What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is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the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state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of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Compliance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in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your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organisation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?</a:t>
            </a: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2966516" y="1967237"/>
            <a:ext cx="5472608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‘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Fuzzy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’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front-end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policies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Spreadsheets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box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ticking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Mostly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done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of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Dev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cycles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for major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releases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Attrition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last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No real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understanding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of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feedback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loops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Certainly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not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‘sexy’</a:t>
            </a:r>
          </a:p>
        </p:txBody>
      </p:sp>
      <p:pic>
        <p:nvPicPr>
          <p:cNvPr id="2050" name="Picture 2" descr="D:\Documents\_Sistema\Desktop\templates privacyb\privacybeacon_logo_small_inve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283"/>
            <a:ext cx="1296144" cy="6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But do we need it ?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2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2D9C3F4-0EF0-7A4F-AFAE-DB3F8A5A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6456196" cy="626611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BD0F9E-A695-5D41-9F86-42A5462F2237}"/>
              </a:ext>
            </a:extLst>
          </p:cNvPr>
          <p:cNvSpPr/>
          <p:nvPr/>
        </p:nvSpPr>
        <p:spPr>
          <a:xfrm>
            <a:off x="4686866" y="1457400"/>
            <a:ext cx="936104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5FB8E7C-7133-F84E-9F0F-000699B999F2}"/>
              </a:ext>
            </a:extLst>
          </p:cNvPr>
          <p:cNvSpPr/>
          <p:nvPr/>
        </p:nvSpPr>
        <p:spPr>
          <a:xfrm>
            <a:off x="4830882" y="2798168"/>
            <a:ext cx="1008112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A7471-B590-7A4C-BB98-8B14066672E3}"/>
              </a:ext>
            </a:extLst>
          </p:cNvPr>
          <p:cNvSpPr txBox="1"/>
          <p:nvPr/>
        </p:nvSpPr>
        <p:spPr>
          <a:xfrm>
            <a:off x="6762433" y="6151914"/>
            <a:ext cx="239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Global Risks Report 2019, World Economic Forum</a:t>
            </a:r>
          </a:p>
        </p:txBody>
      </p:sp>
    </p:spTree>
    <p:extLst>
      <p:ext uri="{BB962C8B-B14F-4D97-AF65-F5344CB8AC3E}">
        <p14:creationId xmlns:p14="http://schemas.microsoft.com/office/powerpoint/2010/main" val="18335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989F6-24AD-6C48-BFD2-12F89C462954}"/>
              </a:ext>
            </a:extLst>
          </p:cNvPr>
          <p:cNvSpPr txBox="1"/>
          <p:nvPr/>
        </p:nvSpPr>
        <p:spPr>
          <a:xfrm>
            <a:off x="395536" y="2414498"/>
            <a:ext cx="2839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$3.86M</a:t>
            </a:r>
          </a:p>
          <a:p>
            <a:r>
              <a:rPr lang="en-GB" sz="1400" dirty="0"/>
              <a:t>Average cost of data breach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9861-AB4D-3142-99CC-8331FDD232E7}"/>
              </a:ext>
            </a:extLst>
          </p:cNvPr>
          <p:cNvSpPr txBox="1"/>
          <p:nvPr/>
        </p:nvSpPr>
        <p:spPr>
          <a:xfrm>
            <a:off x="4316474" y="2414498"/>
            <a:ext cx="19837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$148</a:t>
            </a:r>
          </a:p>
          <a:p>
            <a:r>
              <a:rPr lang="en-GB" sz="1400" dirty="0"/>
              <a:t>Average cost per lost or stolen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CFF9-A306-3248-AB87-AEFAED9D584A}"/>
              </a:ext>
            </a:extLst>
          </p:cNvPr>
          <p:cNvSpPr txBox="1"/>
          <p:nvPr/>
        </p:nvSpPr>
        <p:spPr>
          <a:xfrm>
            <a:off x="5724128" y="5816297"/>
            <a:ext cx="3370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2018 Cost of Data Breach Study, </a:t>
            </a:r>
            <a:r>
              <a:rPr lang="en-GB" sz="1200" dirty="0" err="1"/>
              <a:t>Ponemon</a:t>
            </a:r>
            <a:r>
              <a:rPr lang="en-GB" sz="1200" dirty="0"/>
              <a:t> Institute</a:t>
            </a: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0C6F5CE-2EB3-7943-83D5-AD9BEA26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4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887</Words>
  <Application>Microsoft Macintosh PowerPoint</Application>
  <PresentationFormat>On-screen Show (4:3)</PresentationFormat>
  <Paragraphs>143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medium-content-serif-font</vt:lpstr>
      <vt:lpstr>Source Code Pro</vt:lpstr>
      <vt:lpstr>Source Code Pro ExtraLight</vt:lpstr>
      <vt:lpstr>Source Code Pro Light</vt:lpstr>
      <vt:lpstr>Source Code Pro Semibold</vt:lpstr>
      <vt:lpstr>Source Sans Pro</vt:lpstr>
      <vt:lpstr>Source Sans Pro Light</vt:lpstr>
      <vt:lpstr>Tema do Office</vt:lpstr>
      <vt:lpstr>Compliance as Code</vt:lpstr>
      <vt:lpstr>The take-aways</vt:lpstr>
      <vt:lpstr>PowerPoint Presentation</vt:lpstr>
      <vt:lpstr>PowerPoint Presentation</vt:lpstr>
      <vt:lpstr>PowerPoint Presentation</vt:lpstr>
      <vt:lpstr>What is the state of Compliance in your organisation ?</vt:lpstr>
      <vt:lpstr>But do we need it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Pitching at the right level ?</vt:lpstr>
      <vt:lpstr>Inspec.io</vt:lpstr>
      <vt:lpstr>Inspec.io</vt:lpstr>
      <vt:lpstr>Dev-sec.io</vt:lpstr>
      <vt:lpstr>Adding to CI</vt:lpstr>
      <vt:lpstr>Adding to CI</vt:lpstr>
      <vt:lpstr>Best practices with pre-made templates only get you so far though</vt:lpstr>
      <vt:lpstr>Enables developing policy by actually understanding operational implications</vt:lpstr>
      <vt:lpstr>Understanding what they’re on about</vt:lpstr>
      <vt:lpstr>Control stories</vt:lpstr>
      <vt:lpstr>Top Tips</vt:lpstr>
      <vt:lpstr>The take-aways</vt:lpstr>
      <vt:lpstr>Questions ?</vt:lpstr>
    </vt:vector>
  </TitlesOfParts>
  <Company>C.M.Lisboa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Pires (SG/DMC)</dc:creator>
  <cp:lastModifiedBy>Mario Platt</cp:lastModifiedBy>
  <cp:revision>30</cp:revision>
  <dcterms:created xsi:type="dcterms:W3CDTF">2019-07-01T13:56:57Z</dcterms:created>
  <dcterms:modified xsi:type="dcterms:W3CDTF">2019-09-12T06:43:13Z</dcterms:modified>
</cp:coreProperties>
</file>