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2775" y="452628"/>
            <a:ext cx="5887084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63382" y="3547364"/>
            <a:ext cx="8865234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42947"/>
            <a:ext cx="4013835" cy="422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62604" y="1697228"/>
            <a:ext cx="3180715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2233" y="2871335"/>
            <a:ext cx="9927533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4195" y="1795779"/>
            <a:ext cx="10083608" cy="160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marinecablema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0168" y="2496432"/>
            <a:ext cx="1872614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75" dirty="0">
                <a:latin typeface="Calibri Light"/>
                <a:cs typeface="Calibri Light"/>
              </a:rPr>
              <a:t>HY</a:t>
            </a:r>
            <a:r>
              <a:rPr sz="5850" spc="85" dirty="0">
                <a:latin typeface="Calibri Light"/>
                <a:cs typeface="Calibri Light"/>
              </a:rPr>
              <a:t>R</a:t>
            </a:r>
            <a:r>
              <a:rPr sz="5850" spc="60" dirty="0">
                <a:latin typeface="Calibri Light"/>
                <a:cs typeface="Calibri Light"/>
              </a:rPr>
              <a:t>JE</a:t>
            </a:r>
            <a:endParaRPr sz="58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3193" y="3583940"/>
            <a:ext cx="680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Network,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Internet,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15" dirty="0">
                <a:latin typeface="Calibri"/>
                <a:cs typeface="Calibri"/>
              </a:rPr>
              <a:t> browsers,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Server,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Client-Server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3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>
                <a:solidFill>
                  <a:srgbClr val="000000"/>
                </a:solidFill>
              </a:rPr>
              <a:t>T</a:t>
            </a:r>
            <a:r>
              <a:rPr sz="4400" dirty="0">
                <a:solidFill>
                  <a:srgbClr val="000000"/>
                </a:solidFill>
              </a:rPr>
              <a:t>ags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644765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Elementet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 </a:t>
            </a:r>
            <a:r>
              <a:rPr sz="2800" spc="-5" dirty="0">
                <a:latin typeface="Calibri"/>
                <a:cs typeface="Calibri"/>
              </a:rPr>
              <a:t>quhen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etiketa</a:t>
            </a:r>
            <a:r>
              <a:rPr sz="2800" spc="-5" dirty="0">
                <a:latin typeface="Calibri"/>
                <a:cs typeface="Calibri"/>
              </a:rPr>
              <a:t> (ang.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Tags)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Një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etiketë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përbëhet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nga</a:t>
            </a:r>
            <a:r>
              <a:rPr sz="2800" spc="-5" dirty="0">
                <a:latin typeface="Calibri"/>
                <a:cs typeface="Calibri"/>
              </a:rPr>
              <a:t> pse</a:t>
            </a:r>
            <a:r>
              <a:rPr sz="2800" spc="-10" dirty="0">
                <a:latin typeface="Calibri"/>
                <a:cs typeface="Calibri"/>
              </a:rPr>
              <a:t> hapërse</a:t>
            </a:r>
            <a:r>
              <a:rPr sz="2800" dirty="0">
                <a:latin typeface="Calibri"/>
                <a:cs typeface="Calibri"/>
              </a:rPr>
              <a:t> 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mbyllëse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Ekzistojnë</a:t>
            </a:r>
            <a:r>
              <a:rPr sz="2800" spc="-5" dirty="0">
                <a:latin typeface="Calibri"/>
                <a:cs typeface="Calibri"/>
              </a:rPr>
              <a:t> edhe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etiketa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vetmbyllëse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Etiketat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kenë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atribute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765" y="4301066"/>
            <a:ext cx="6349999" cy="1917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0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solidFill>
                  <a:srgbClr val="000000"/>
                </a:solidFill>
              </a:rPr>
              <a:t>Paragraphs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966" y="2564076"/>
            <a:ext cx="9156698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32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>
                <a:solidFill>
                  <a:srgbClr val="000000"/>
                </a:solidFill>
              </a:rPr>
              <a:t>T</a:t>
            </a:r>
            <a:r>
              <a:rPr sz="4400" spc="-70" dirty="0">
                <a:solidFill>
                  <a:srgbClr val="000000"/>
                </a:solidFill>
              </a:rPr>
              <a:t>e</a:t>
            </a:r>
            <a:r>
              <a:rPr sz="4400" spc="15" dirty="0">
                <a:solidFill>
                  <a:srgbClr val="000000"/>
                </a:solidFill>
              </a:rPr>
              <a:t>x</a:t>
            </a:r>
            <a:r>
              <a:rPr sz="4400" dirty="0">
                <a:solidFill>
                  <a:srgbClr val="000000"/>
                </a:solidFill>
              </a:rPr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729739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Paragrafet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Titujt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140" y="1716532"/>
            <a:ext cx="489458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5" dirty="0">
                <a:latin typeface="Calibri"/>
                <a:cs typeface="Calibri"/>
              </a:rPr>
              <a:t>&lt;p&gt;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Calibri"/>
                <a:cs typeface="Calibri"/>
              </a:rPr>
              <a:t>&lt;h1&gt;,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&lt;h2&gt;,&lt;h3&gt;,&lt;h4&gt;,&lt;h5&gt;,&lt;h6&gt;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249676"/>
            <a:ext cx="3291204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Bold,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Italic,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Emphasis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Sup,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34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Semantic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markup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52984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&lt;strong&gt;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&lt;em&gt;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&lt;blockquote&gt;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&lt;abbr&gt;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&lt;cite&gt;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&lt;dfn&gt;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&lt;address&gt;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&lt;ins&gt;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&lt;del&gt;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L</a:t>
            </a: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5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3874770" cy="3017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Ekzistojnë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 </a:t>
            </a:r>
            <a:r>
              <a:rPr sz="2800" spc="-5" dirty="0">
                <a:latin typeface="Calibri"/>
                <a:cs typeface="Calibri"/>
              </a:rPr>
              <a:t>lloje</a:t>
            </a:r>
            <a:r>
              <a:rPr sz="2800" spc="-15" dirty="0">
                <a:latin typeface="Calibri"/>
                <a:cs typeface="Calibri"/>
              </a:rPr>
              <a:t> listash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Listat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panumëruara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Elementi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brenda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listës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Listat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numëruara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Elementi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brenda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listës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Listat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definuara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Titulli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Përshkrimi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8940" y="2216607"/>
            <a:ext cx="560070" cy="2562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Calibri"/>
                <a:cs typeface="Calibri"/>
              </a:rPr>
              <a:t>&lt;u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&lt;li&gt;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&lt;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Calibri"/>
                <a:cs typeface="Calibri"/>
              </a:rPr>
              <a:t>&lt;li&gt;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&lt;d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Calibri"/>
                <a:cs typeface="Calibri"/>
              </a:rPr>
              <a:t>&lt;dt&gt;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alibri"/>
                <a:cs typeface="Calibri"/>
              </a:rPr>
              <a:t>&lt;dd&gt;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150611"/>
            <a:ext cx="731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Listat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ndërthuren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brenda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njëra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tjetrë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siç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shohim</a:t>
            </a:r>
            <a:r>
              <a:rPr sz="1800" dirty="0">
                <a:latin typeface="Calibri"/>
                <a:cs typeface="Calibri"/>
              </a:rPr>
              <a:t> në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vijim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29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L</a:t>
            </a:r>
            <a:r>
              <a:rPr sz="4400" dirty="0">
                <a:solidFill>
                  <a:srgbClr val="000000"/>
                </a:solidFill>
              </a:rPr>
              <a:t>in</a:t>
            </a:r>
            <a:r>
              <a:rPr sz="4400" spc="-50" dirty="0">
                <a:solidFill>
                  <a:srgbClr val="000000"/>
                </a:solidFill>
              </a:rPr>
              <a:t>k</a:t>
            </a:r>
            <a:r>
              <a:rPr sz="4400" dirty="0">
                <a:solidFill>
                  <a:srgbClr val="000000"/>
                </a:solidFill>
              </a:rPr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8329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Vegëzat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apo lidhjet</a:t>
            </a:r>
            <a:r>
              <a:rPr sz="2800" dirty="0">
                <a:latin typeface="Calibri"/>
                <a:cs typeface="Calibri"/>
              </a:rPr>
              <a:t> në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definohen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etiketën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&lt;a&gt;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2629693"/>
            <a:ext cx="74295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29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L</a:t>
            </a:r>
            <a:r>
              <a:rPr sz="4400" dirty="0">
                <a:solidFill>
                  <a:srgbClr val="000000"/>
                </a:solidFill>
              </a:rPr>
              <a:t>in</a:t>
            </a:r>
            <a:r>
              <a:rPr sz="4400" spc="-50" dirty="0">
                <a:solidFill>
                  <a:srgbClr val="000000"/>
                </a:solidFill>
              </a:rPr>
              <a:t>k</a:t>
            </a:r>
            <a:r>
              <a:rPr sz="4400" dirty="0">
                <a:solidFill>
                  <a:srgbClr val="000000"/>
                </a:solidFill>
              </a:rPr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3141345" cy="17824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Attributet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lidhjeve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Anchors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(spirancat)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727" y="1611515"/>
            <a:ext cx="5508257" cy="21372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6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10" dirty="0">
                <a:solidFill>
                  <a:srgbClr val="000000"/>
                </a:solidFill>
              </a:rPr>
              <a:t>m</a:t>
            </a:r>
            <a:r>
              <a:rPr sz="4400" dirty="0">
                <a:solidFill>
                  <a:srgbClr val="000000"/>
                </a:solidFill>
              </a:rPr>
              <a:t>a</a:t>
            </a:r>
            <a:r>
              <a:rPr sz="4400" spc="-35" dirty="0">
                <a:solidFill>
                  <a:srgbClr val="000000"/>
                </a:solidFill>
              </a:rPr>
              <a:t>g</a:t>
            </a:r>
            <a:r>
              <a:rPr sz="4400" dirty="0">
                <a:solidFill>
                  <a:srgbClr val="000000"/>
                </a:solidFill>
              </a:rPr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71577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Imazhet </a:t>
            </a:r>
            <a:r>
              <a:rPr sz="2600" spc="-5" dirty="0">
                <a:latin typeface="Calibri"/>
                <a:cs typeface="Calibri"/>
              </a:rPr>
              <a:t>në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definohen </a:t>
            </a:r>
            <a:r>
              <a:rPr sz="2600" spc="-5" dirty="0">
                <a:latin typeface="Calibri"/>
                <a:cs typeface="Calibri"/>
              </a:rPr>
              <a:t>përmes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etiketës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&lt;img&gt;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546348"/>
            <a:ext cx="3140075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Atributet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imazheve: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Src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Alt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Title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5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Align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Width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Height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6298" y="2541126"/>
            <a:ext cx="5725747" cy="21798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22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>
                <a:solidFill>
                  <a:srgbClr val="000000"/>
                </a:solidFill>
              </a:rPr>
              <a:t>T</a:t>
            </a:r>
            <a:r>
              <a:rPr sz="4400" dirty="0">
                <a:solidFill>
                  <a:srgbClr val="000000"/>
                </a:solidFill>
              </a:rPr>
              <a:t>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119380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40" dirty="0">
                <a:latin typeface="Calibri"/>
                <a:cs typeface="Calibri"/>
              </a:rPr>
              <a:t>Tabela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Rreshti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Qelia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739" y="1732788"/>
            <a:ext cx="103378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Calibri"/>
                <a:cs typeface="Calibri"/>
              </a:rPr>
              <a:t>&lt;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&gt;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dirty="0">
                <a:latin typeface="Calibri"/>
                <a:cs typeface="Calibri"/>
              </a:rPr>
              <a:t>&lt;tr&gt;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spc="-10" dirty="0">
                <a:latin typeface="Calibri"/>
                <a:cs typeface="Calibri"/>
              </a:rPr>
              <a:t>&lt;td&gt;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62755"/>
            <a:ext cx="6447790" cy="2044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6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35" dirty="0">
                <a:latin typeface="Calibri"/>
                <a:cs typeface="Calibri"/>
              </a:rPr>
              <a:t>Tabelat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gjata: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&lt;thead&gt;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&lt;tbody&gt;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5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&lt;tfoot&gt;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Në shembujt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në </a:t>
            </a:r>
            <a:r>
              <a:rPr sz="1900" spc="-5" dirty="0">
                <a:latin typeface="Calibri"/>
                <a:cs typeface="Calibri"/>
              </a:rPr>
              <a:t>vijim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</a:t>
            </a:r>
            <a:r>
              <a:rPr sz="1900" spc="-10" dirty="0">
                <a:latin typeface="Calibri"/>
                <a:cs typeface="Calibri"/>
              </a:rPr>
              <a:t> të</a:t>
            </a:r>
            <a:r>
              <a:rPr sz="1900" spc="-5" dirty="0">
                <a:latin typeface="Calibri"/>
                <a:cs typeface="Calibri"/>
              </a:rPr>
              <a:t> shohim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edhe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përdorimin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 </a:t>
            </a:r>
            <a:r>
              <a:rPr sz="1900" spc="-5" dirty="0">
                <a:latin typeface="Calibri"/>
                <a:cs typeface="Calibri"/>
              </a:rPr>
              <a:t>atributeve.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4866" y="1130300"/>
            <a:ext cx="2971800" cy="46227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244043"/>
            <a:ext cx="4281805" cy="187769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pc="60" dirty="0">
                <a:solidFill>
                  <a:srgbClr val="000000"/>
                </a:solidFill>
              </a:rPr>
              <a:t>Bootcamp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65" dirty="0">
                <a:solidFill>
                  <a:srgbClr val="000000"/>
                </a:solidFill>
              </a:rPr>
              <a:t>’20</a:t>
            </a: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SESIONI</a:t>
            </a:r>
            <a:r>
              <a:rPr sz="36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6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0000"/>
                </a:solidFill>
                <a:latin typeface="Calibri"/>
                <a:cs typeface="Calibri"/>
              </a:rPr>
              <a:t>DYTË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1188" y="397932"/>
            <a:ext cx="4445942" cy="2226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1188" y="4097865"/>
            <a:ext cx="4446412" cy="2319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5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810763"/>
            <a:ext cx="10351135" cy="31438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919480" indent="-228600">
              <a:lnSpc>
                <a:spcPts val="3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Një </a:t>
            </a:r>
            <a:r>
              <a:rPr sz="2800" spc="-10" dirty="0">
                <a:latin typeface="Calibri"/>
                <a:cs typeface="Calibri"/>
              </a:rPr>
              <a:t>rrjet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kompjuterik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është</a:t>
            </a:r>
            <a:r>
              <a:rPr sz="2800" dirty="0">
                <a:latin typeface="Calibri"/>
                <a:cs typeface="Calibri"/>
              </a:rPr>
              <a:t> një </a:t>
            </a:r>
            <a:r>
              <a:rPr sz="2800" spc="-5" dirty="0">
                <a:latin typeface="Calibri"/>
                <a:cs typeface="Calibri"/>
              </a:rPr>
              <a:t>grup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kompjuterash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autonomë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të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ndërlidhur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 ndihmën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një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teknologjie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caktuar.</a:t>
            </a:r>
            <a:endParaRPr sz="2800">
              <a:latin typeface="Calibri"/>
              <a:cs typeface="Calibri"/>
            </a:endParaRPr>
          </a:p>
          <a:p>
            <a:pPr marL="241300" marR="31305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kompjutera</a:t>
            </a:r>
            <a:r>
              <a:rPr sz="2800" spc="-5" dirty="0">
                <a:latin typeface="Calibri"/>
                <a:cs typeface="Calibri"/>
              </a:rPr>
              <a:t> quhen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ndërlidhur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nëse </a:t>
            </a:r>
            <a:r>
              <a:rPr sz="2800" dirty="0">
                <a:latin typeface="Calibri"/>
                <a:cs typeface="Calibri"/>
              </a:rPr>
              <a:t>janë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aftë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shkëmbejnë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informacion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midis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tyre.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Lidhja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realizohet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 </a:t>
            </a:r>
            <a:r>
              <a:rPr sz="2800" spc="-5" dirty="0">
                <a:latin typeface="Calibri"/>
                <a:cs typeface="Calibri"/>
              </a:rPr>
              <a:t>anën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15" dirty="0">
                <a:latin typeface="Calibri"/>
                <a:cs typeface="Calibri"/>
              </a:rPr>
              <a:t>kabllove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elektrikë,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fibrave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optike,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mikrovalëve,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rrezeve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kuqe</a:t>
            </a:r>
            <a:r>
              <a:rPr sz="2800" spc="-5" dirty="0">
                <a:latin typeface="Calibri"/>
                <a:cs typeface="Calibri"/>
              </a:rPr>
              <a:t> apo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anën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satelitëve.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Rrjetet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5" dirty="0">
                <a:latin typeface="Calibri"/>
                <a:cs typeface="Calibri"/>
              </a:rPr>
              <a:t> madhësi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ndryshme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(PAN,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WAN,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GAN)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900" y="372532"/>
            <a:ext cx="33401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1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>
                <a:solidFill>
                  <a:srgbClr val="000000"/>
                </a:solidFill>
              </a:rPr>
              <a:t>F</a:t>
            </a:r>
            <a:r>
              <a:rPr sz="4400" spc="5" dirty="0">
                <a:solidFill>
                  <a:srgbClr val="000000"/>
                </a:solidFill>
              </a:rPr>
              <a:t>o</a:t>
            </a:r>
            <a:r>
              <a:rPr sz="4400" spc="-5" dirty="0">
                <a:solidFill>
                  <a:srgbClr val="000000"/>
                </a:solidFill>
              </a:rPr>
              <a:t>r</a:t>
            </a:r>
            <a:r>
              <a:rPr sz="4400" spc="-10" dirty="0">
                <a:solidFill>
                  <a:srgbClr val="000000"/>
                </a:solidFill>
              </a:rPr>
              <a:t>m</a:t>
            </a:r>
            <a:r>
              <a:rPr sz="4400" dirty="0">
                <a:solidFill>
                  <a:srgbClr val="000000"/>
                </a:solidFill>
              </a:rPr>
              <a:t>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799" y="1690687"/>
            <a:ext cx="3701301" cy="2621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4333747"/>
            <a:ext cx="1621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Formularët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klasik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8433" y="1678515"/>
            <a:ext cx="5499100" cy="4038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83672" y="5815076"/>
            <a:ext cx="1455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Ueb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formularët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1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>
                <a:solidFill>
                  <a:srgbClr val="000000"/>
                </a:solidFill>
              </a:rPr>
              <a:t>F</a:t>
            </a:r>
            <a:r>
              <a:rPr sz="4400" spc="5" dirty="0">
                <a:solidFill>
                  <a:srgbClr val="000000"/>
                </a:solidFill>
              </a:rPr>
              <a:t>o</a:t>
            </a:r>
            <a:r>
              <a:rPr sz="4400" spc="-5" dirty="0">
                <a:solidFill>
                  <a:srgbClr val="000000"/>
                </a:solidFill>
              </a:rPr>
              <a:t>r</a:t>
            </a:r>
            <a:r>
              <a:rPr sz="4400" spc="-10" dirty="0">
                <a:solidFill>
                  <a:srgbClr val="000000"/>
                </a:solidFill>
              </a:rPr>
              <a:t>m</a:t>
            </a:r>
            <a:r>
              <a:rPr sz="4400" dirty="0">
                <a:solidFill>
                  <a:srgbClr val="000000"/>
                </a:solidFill>
              </a:rPr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772223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Formularët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në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definohen </a:t>
            </a:r>
            <a:r>
              <a:rPr sz="2600" spc="-5" dirty="0">
                <a:latin typeface="Calibri"/>
                <a:cs typeface="Calibri"/>
              </a:rPr>
              <a:t>përmes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etiketës </a:t>
            </a:r>
            <a:r>
              <a:rPr sz="2600" spc="-10" dirty="0">
                <a:latin typeface="Calibri"/>
                <a:cs typeface="Calibri"/>
              </a:rPr>
              <a:t>&lt;form&gt;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97579"/>
            <a:ext cx="9778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Formularët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mund </a:t>
            </a:r>
            <a:r>
              <a:rPr sz="2600" spc="-15" dirty="0">
                <a:latin typeface="Calibri"/>
                <a:cs typeface="Calibri"/>
              </a:rPr>
              <a:t>të</a:t>
            </a:r>
            <a:r>
              <a:rPr sz="2600" spc="-10" dirty="0">
                <a:latin typeface="Calibri"/>
                <a:cs typeface="Calibri"/>
              </a:rPr>
              <a:t> paraqesin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rrezik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serioz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nëse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validohen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62755"/>
            <a:ext cx="722884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trajtohen 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kujdes </a:t>
            </a:r>
            <a:r>
              <a:rPr sz="2600" spc="-20" dirty="0">
                <a:latin typeface="Calibri"/>
                <a:cs typeface="Calibri"/>
              </a:rPr>
              <a:t>nga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ana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servuesit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01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Validimi</a:t>
            </a:r>
            <a:r>
              <a:rPr sz="2600" dirty="0">
                <a:latin typeface="Calibri"/>
                <a:cs typeface="Calibri"/>
              </a:rPr>
              <a:t> i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formularëve </a:t>
            </a:r>
            <a:r>
              <a:rPr sz="2600" spc="-5" dirty="0">
                <a:latin typeface="Calibri"/>
                <a:cs typeface="Calibri"/>
              </a:rPr>
              <a:t>mund</a:t>
            </a:r>
            <a:r>
              <a:rPr sz="2600" spc="-15" dirty="0">
                <a:latin typeface="Calibri"/>
                <a:cs typeface="Calibri"/>
              </a:rPr>
              <a:t> të </a:t>
            </a:r>
            <a:r>
              <a:rPr sz="2600" spc="-10" dirty="0">
                <a:latin typeface="Calibri"/>
                <a:cs typeface="Calibri"/>
              </a:rPr>
              <a:t>bëhet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në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mënyra: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Nga</a:t>
            </a:r>
            <a:r>
              <a:rPr sz="2200" spc="-5" dirty="0">
                <a:latin typeface="Calibri"/>
                <a:cs typeface="Calibri"/>
              </a:rPr>
              <a:t> ana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10" dirty="0">
                <a:latin typeface="Calibri"/>
                <a:cs typeface="Calibri"/>
              </a:rPr>
              <a:t>klientit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zakonisht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 </a:t>
            </a:r>
            <a:r>
              <a:rPr sz="2200" spc="-15" dirty="0">
                <a:latin typeface="Calibri"/>
                <a:cs typeface="Calibri"/>
              </a:rPr>
              <a:t>JavaScript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Nga</a:t>
            </a:r>
            <a:r>
              <a:rPr sz="2200" spc="-5" dirty="0">
                <a:latin typeface="Calibri"/>
                <a:cs typeface="Calibri"/>
              </a:rPr>
              <a:t> ana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servuesit</a:t>
            </a:r>
            <a:r>
              <a:rPr sz="2200" dirty="0">
                <a:latin typeface="Calibri"/>
                <a:cs typeface="Calibri"/>
              </a:rPr>
              <a:t> – me </a:t>
            </a:r>
            <a:r>
              <a:rPr sz="2200" spc="-70" dirty="0">
                <a:latin typeface="Calibri"/>
                <a:cs typeface="Calibri"/>
              </a:rPr>
              <a:t>PHP,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Python, </a:t>
            </a:r>
            <a:r>
              <a:rPr sz="2200" spc="-5" dirty="0">
                <a:latin typeface="Calibri"/>
                <a:cs typeface="Calibri"/>
              </a:rPr>
              <a:t>etj.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173980"/>
            <a:ext cx="9878060" cy="69913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Është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praktikë</a:t>
            </a:r>
            <a:r>
              <a:rPr sz="2600" dirty="0">
                <a:latin typeface="Calibri"/>
                <a:cs typeface="Calibri"/>
              </a:rPr>
              <a:t> 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mirë </a:t>
            </a:r>
            <a:r>
              <a:rPr sz="2600" spc="-5" dirty="0">
                <a:latin typeface="Calibri"/>
                <a:cs typeface="Calibri"/>
              </a:rPr>
              <a:t>që </a:t>
            </a:r>
            <a:r>
              <a:rPr sz="2600" spc="-15" dirty="0">
                <a:latin typeface="Calibri"/>
                <a:cs typeface="Calibri"/>
              </a:rPr>
              <a:t>formularët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të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validohen </a:t>
            </a:r>
            <a:r>
              <a:rPr sz="2600" spc="-5" dirty="0">
                <a:latin typeface="Calibri"/>
                <a:cs typeface="Calibri"/>
              </a:rPr>
              <a:t>edhe në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anën</a:t>
            </a:r>
            <a:r>
              <a:rPr sz="2600" dirty="0">
                <a:latin typeface="Calibri"/>
                <a:cs typeface="Calibri"/>
              </a:rPr>
              <a:t> e</a:t>
            </a:r>
            <a:r>
              <a:rPr sz="2600" spc="-5" dirty="0">
                <a:latin typeface="Calibri"/>
                <a:cs typeface="Calibri"/>
              </a:rPr>
              <a:t> klientit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dhe</a:t>
            </a:r>
            <a:r>
              <a:rPr sz="2600" spc="-15" dirty="0">
                <a:latin typeface="Calibri"/>
                <a:cs typeface="Calibri"/>
              </a:rPr>
              <a:t> të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servuesit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700" y="2235994"/>
            <a:ext cx="8682567" cy="1027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512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Form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attributes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616" y="1524911"/>
            <a:ext cx="8475167" cy="50731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39207" y="6031483"/>
            <a:ext cx="1029969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15" dirty="0">
                <a:latin typeface="Calibri"/>
                <a:cs typeface="Calibri"/>
              </a:rPr>
              <a:t>Atributet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formularit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512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Form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attributes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12473" y="3873500"/>
            <a:ext cx="1029969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15" dirty="0">
                <a:latin typeface="Calibri"/>
                <a:cs typeface="Calibri"/>
              </a:rPr>
              <a:t>Atributet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formularit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783" y="1846527"/>
            <a:ext cx="6311899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150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Input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controls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15" dirty="0"/>
              <a:t> </a:t>
            </a:r>
            <a:r>
              <a:rPr spc="-10" dirty="0"/>
              <a:t>type="button"&gt;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35" dirty="0"/>
              <a:t> </a:t>
            </a:r>
            <a:r>
              <a:rPr spc="-5" dirty="0"/>
              <a:t>type="checkbox"&gt;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30" dirty="0"/>
              <a:t> </a:t>
            </a:r>
            <a:r>
              <a:rPr spc="-5" dirty="0"/>
              <a:t>type="color"&gt;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40" dirty="0"/>
              <a:t> </a:t>
            </a:r>
            <a:r>
              <a:rPr spc="-5" dirty="0"/>
              <a:t>type="date"&gt;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40" dirty="0"/>
              <a:t> </a:t>
            </a:r>
            <a:r>
              <a:rPr spc="-5" dirty="0"/>
              <a:t>type="datetime"&gt;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20" dirty="0"/>
              <a:t> </a:t>
            </a:r>
            <a:r>
              <a:rPr spc="-10" dirty="0"/>
              <a:t>type="datetime-local"&gt;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30" dirty="0"/>
              <a:t> </a:t>
            </a:r>
            <a:r>
              <a:rPr spc="-5" dirty="0"/>
              <a:t>type="email"&gt;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40" dirty="0"/>
              <a:t> </a:t>
            </a:r>
            <a:r>
              <a:rPr dirty="0"/>
              <a:t>type="file"&gt;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40" dirty="0"/>
              <a:t> </a:t>
            </a:r>
            <a:r>
              <a:rPr dirty="0"/>
              <a:t>type="hidden"&gt;</a:t>
            </a: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25" dirty="0"/>
              <a:t> </a:t>
            </a:r>
            <a:r>
              <a:rPr spc="-5" dirty="0"/>
              <a:t>type="image"&gt;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&lt;input</a:t>
            </a:r>
            <a:r>
              <a:rPr spc="-30" dirty="0"/>
              <a:t> </a:t>
            </a:r>
            <a:r>
              <a:rPr spc="-5" dirty="0"/>
              <a:t>type="month"&gt;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&lt;input</a:t>
            </a:r>
            <a:r>
              <a:rPr spc="-40" dirty="0"/>
              <a:t> </a:t>
            </a:r>
            <a:r>
              <a:rPr dirty="0"/>
              <a:t>type="number"&gt;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&lt;input</a:t>
            </a:r>
            <a:r>
              <a:rPr spc="-15" dirty="0"/>
              <a:t> </a:t>
            </a:r>
            <a:r>
              <a:rPr spc="-10" dirty="0"/>
              <a:t>type="password"&gt;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&lt;input</a:t>
            </a:r>
            <a:r>
              <a:rPr spc="-40" dirty="0"/>
              <a:t> </a:t>
            </a:r>
            <a:r>
              <a:rPr spc="-5" dirty="0"/>
              <a:t>type="radio"&gt;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&lt;input</a:t>
            </a:r>
            <a:r>
              <a:rPr spc="-20" dirty="0"/>
              <a:t> </a:t>
            </a:r>
            <a:r>
              <a:rPr spc="-10" dirty="0"/>
              <a:t>type="range"&gt;</a:t>
            </a:r>
          </a:p>
          <a:p>
            <a:pPr marL="12700">
              <a:lnSpc>
                <a:spcPts val="2830"/>
              </a:lnSpc>
              <a:spcBef>
                <a:spcPts val="25"/>
              </a:spcBef>
            </a:pPr>
            <a:r>
              <a:rPr spc="-5" dirty="0"/>
              <a:t>&lt;input</a:t>
            </a:r>
            <a:r>
              <a:rPr spc="-35" dirty="0"/>
              <a:t> </a:t>
            </a:r>
            <a:r>
              <a:rPr spc="-5" dirty="0"/>
              <a:t>type="reset"&gt;</a:t>
            </a:r>
          </a:p>
          <a:p>
            <a:pPr marL="12700">
              <a:lnSpc>
                <a:spcPts val="2830"/>
              </a:lnSpc>
            </a:pPr>
            <a:r>
              <a:rPr spc="-5" dirty="0"/>
              <a:t>&lt;input</a:t>
            </a:r>
            <a:r>
              <a:rPr spc="-30" dirty="0"/>
              <a:t> </a:t>
            </a:r>
            <a:r>
              <a:rPr spc="-5" dirty="0"/>
              <a:t>type="search"&gt;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&lt;input</a:t>
            </a:r>
            <a:r>
              <a:rPr spc="-20" dirty="0"/>
              <a:t> </a:t>
            </a:r>
            <a:r>
              <a:rPr spc="-5" dirty="0"/>
              <a:t>type="submit"&gt;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&lt;input</a:t>
            </a:r>
            <a:r>
              <a:rPr spc="-30" dirty="0"/>
              <a:t> </a:t>
            </a:r>
            <a:r>
              <a:rPr spc="-5" dirty="0"/>
              <a:t>type="tel"&gt;</a:t>
            </a: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&lt;input</a:t>
            </a:r>
            <a:r>
              <a:rPr spc="-30" dirty="0"/>
              <a:t> </a:t>
            </a:r>
            <a:r>
              <a:rPr spc="-10" dirty="0"/>
              <a:t>type="text"&gt;</a:t>
            </a:r>
          </a:p>
          <a:p>
            <a:pPr marL="12700">
              <a:lnSpc>
                <a:spcPts val="2830"/>
              </a:lnSpc>
              <a:spcBef>
                <a:spcPts val="25"/>
              </a:spcBef>
            </a:pPr>
            <a:r>
              <a:rPr spc="-5" dirty="0"/>
              <a:t>&lt;input</a:t>
            </a:r>
            <a:r>
              <a:rPr spc="-35" dirty="0"/>
              <a:t> </a:t>
            </a:r>
            <a:r>
              <a:rPr spc="-5" dirty="0"/>
              <a:t>type="time"&gt;</a:t>
            </a:r>
          </a:p>
          <a:p>
            <a:pPr marL="80645">
              <a:lnSpc>
                <a:spcPts val="2830"/>
              </a:lnSpc>
            </a:pPr>
            <a:r>
              <a:rPr spc="-5" dirty="0"/>
              <a:t>&lt;input</a:t>
            </a:r>
            <a:r>
              <a:rPr spc="-40" dirty="0"/>
              <a:t> </a:t>
            </a:r>
            <a:r>
              <a:rPr dirty="0"/>
              <a:t>type="url"&gt;</a:t>
            </a: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&lt;input</a:t>
            </a:r>
            <a:r>
              <a:rPr spc="-25" dirty="0"/>
              <a:t> </a:t>
            </a:r>
            <a:r>
              <a:rPr spc="-5" dirty="0"/>
              <a:t>type="week"&gt;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08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5" dirty="0">
                <a:solidFill>
                  <a:srgbClr val="000000"/>
                </a:solidFill>
              </a:rPr>
              <a:t>type=”text”&gt;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1997627"/>
            <a:ext cx="9372600" cy="9186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400" y="3907826"/>
            <a:ext cx="1943100" cy="266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3939" y="3382771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675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type="tel"&gt;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369" y="3429000"/>
            <a:ext cx="3798497" cy="26209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08" y="1761067"/>
            <a:ext cx="10131057" cy="9818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0708" y="4203969"/>
            <a:ext cx="1943100" cy="266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30549" y="3660140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73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10" dirty="0">
                <a:solidFill>
                  <a:srgbClr val="000000"/>
                </a:solidFill>
              </a:rPr>
              <a:t> type="search”&gt;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00" y="4232009"/>
            <a:ext cx="1943100" cy="266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1239" y="3806444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00" y="2261923"/>
            <a:ext cx="101346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32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1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type="email”&gt;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3873" y="3361320"/>
            <a:ext cx="3448010" cy="2792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384" y="1690687"/>
            <a:ext cx="9461498" cy="1269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3958668"/>
            <a:ext cx="1943100" cy="266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3449828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39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type="password”&gt;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0" y="4852192"/>
            <a:ext cx="2146300" cy="431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050" y="1862265"/>
            <a:ext cx="9482667" cy="85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7806" y="3388867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7966" y="3827965"/>
            <a:ext cx="1943100" cy="266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7806" y="4416044"/>
            <a:ext cx="1942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Pasi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kemi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shkruar: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41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45" dirty="0">
                <a:solidFill>
                  <a:srgbClr val="000000"/>
                </a:solidFill>
              </a:rPr>
              <a:t>nt</a:t>
            </a:r>
            <a:r>
              <a:rPr sz="4400" dirty="0">
                <a:solidFill>
                  <a:srgbClr val="000000"/>
                </a:solidFill>
              </a:rPr>
              <a:t>e</a:t>
            </a:r>
            <a:r>
              <a:rPr sz="4400" spc="-1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n</a:t>
            </a:r>
            <a:r>
              <a:rPr sz="4400" spc="-20" dirty="0">
                <a:solidFill>
                  <a:srgbClr val="000000"/>
                </a:solidFill>
              </a:rPr>
              <a:t>e</a:t>
            </a:r>
            <a:r>
              <a:rPr sz="4400" dirty="0">
                <a:solidFill>
                  <a:srgbClr val="000000"/>
                </a:solidFill>
              </a:rPr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253345" cy="41224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1006475" indent="-228600" algn="just">
              <a:lnSpc>
                <a:spcPct val="804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Interneti është </a:t>
            </a:r>
            <a:r>
              <a:rPr sz="2800" spc="-10" dirty="0">
                <a:latin typeface="Calibri"/>
                <a:cs typeface="Calibri"/>
              </a:rPr>
              <a:t>sistemi </a:t>
            </a:r>
            <a:r>
              <a:rPr sz="2800" spc="-15" dirty="0">
                <a:latin typeface="Calibri"/>
                <a:cs typeface="Calibri"/>
              </a:rPr>
              <a:t>rrjeteve </a:t>
            </a:r>
            <a:r>
              <a:rPr sz="2800" spc="-20" dirty="0">
                <a:latin typeface="Calibri"/>
                <a:cs typeface="Calibri"/>
              </a:rPr>
              <a:t>kompjuterike të </a:t>
            </a:r>
            <a:r>
              <a:rPr sz="2800" spc="-10" dirty="0">
                <a:latin typeface="Calibri"/>
                <a:cs typeface="Calibri"/>
              </a:rPr>
              <a:t>ndërlidhura </a:t>
            </a:r>
            <a:r>
              <a:rPr sz="2800" dirty="0">
                <a:latin typeface="Calibri"/>
                <a:cs typeface="Calibri"/>
              </a:rPr>
              <a:t>që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përdorë </a:t>
            </a:r>
            <a:r>
              <a:rPr sz="2800" spc="-10" dirty="0">
                <a:latin typeface="Calibri"/>
                <a:cs typeface="Calibri"/>
              </a:rPr>
              <a:t>Suitën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Protokollit të </a:t>
            </a:r>
            <a:r>
              <a:rPr sz="2800" spc="-15" dirty="0">
                <a:latin typeface="Calibri"/>
                <a:cs typeface="Calibri"/>
              </a:rPr>
              <a:t>Internetit </a:t>
            </a:r>
            <a:r>
              <a:rPr sz="2800" spc="-30" dirty="0">
                <a:latin typeface="Calibri"/>
                <a:cs typeface="Calibri"/>
              </a:rPr>
              <a:t>(TCP/IP) </a:t>
            </a:r>
            <a:r>
              <a:rPr sz="2800" spc="-5" dirty="0">
                <a:latin typeface="Calibri"/>
                <a:cs typeface="Calibri"/>
              </a:rPr>
              <a:t>për </a:t>
            </a:r>
            <a:r>
              <a:rPr sz="2800" spc="-20" dirty="0">
                <a:latin typeface="Calibri"/>
                <a:cs typeface="Calibri"/>
              </a:rPr>
              <a:t>të </a:t>
            </a:r>
            <a:r>
              <a:rPr sz="2800" spc="-5" dirty="0">
                <a:latin typeface="Calibri"/>
                <a:cs typeface="Calibri"/>
              </a:rPr>
              <a:t>lidhur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miliarda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pajisje </a:t>
            </a:r>
            <a:r>
              <a:rPr sz="2800" dirty="0">
                <a:latin typeface="Calibri"/>
                <a:cs typeface="Calibri"/>
              </a:rPr>
              <a:t>në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gjithë </a:t>
            </a:r>
            <a:r>
              <a:rPr sz="2800" spc="-10" dirty="0">
                <a:latin typeface="Calibri"/>
                <a:cs typeface="Calibri"/>
              </a:rPr>
              <a:t>botën.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ts val="3035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është</a:t>
            </a:r>
            <a:r>
              <a:rPr sz="2800" dirty="0">
                <a:latin typeface="Calibri"/>
                <a:cs typeface="Calibri"/>
              </a:rPr>
              <a:t> një </a:t>
            </a:r>
            <a:r>
              <a:rPr sz="2800" spc="-10" dirty="0">
                <a:latin typeface="Calibri"/>
                <a:cs typeface="Calibri"/>
              </a:rPr>
              <a:t>rrjet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15" dirty="0">
                <a:latin typeface="Calibri"/>
                <a:cs typeface="Calibri"/>
              </a:rPr>
              <a:t>rrjeteve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që </a:t>
            </a:r>
            <a:r>
              <a:rPr sz="2800" spc="-10" dirty="0">
                <a:latin typeface="Calibri"/>
                <a:cs typeface="Calibri"/>
              </a:rPr>
              <a:t>përbëhet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nga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miliona </a:t>
            </a:r>
            <a:r>
              <a:rPr sz="2800" spc="-15" dirty="0">
                <a:latin typeface="Calibri"/>
                <a:cs typeface="Calibri"/>
              </a:rPr>
              <a:t>rrjete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private,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ct val="78900"/>
              </a:lnSpc>
              <a:spcBef>
                <a:spcPts val="384"/>
              </a:spcBef>
            </a:pPr>
            <a:r>
              <a:rPr sz="2800" spc="-15" dirty="0">
                <a:latin typeface="Calibri"/>
                <a:cs typeface="Calibri"/>
              </a:rPr>
              <a:t>publike,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akademike,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biznese,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qeveritare,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fushëveprim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lokal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deri </a:t>
            </a:r>
            <a:r>
              <a:rPr sz="2800" dirty="0">
                <a:latin typeface="Calibri"/>
                <a:cs typeface="Calibri"/>
              </a:rPr>
              <a:t>në</a:t>
            </a:r>
            <a:r>
              <a:rPr sz="2800" spc="-5" dirty="0">
                <a:latin typeface="Calibri"/>
                <a:cs typeface="Calibri"/>
              </a:rPr>
              <a:t> global,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lidhura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nga</a:t>
            </a:r>
            <a:r>
              <a:rPr sz="2800" dirty="0">
                <a:latin typeface="Calibri"/>
                <a:cs typeface="Calibri"/>
              </a:rPr>
              <a:t> një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koleksion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gjerë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elektronik,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wireless,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10" dirty="0">
                <a:latin typeface="Calibri"/>
                <a:cs typeface="Calibri"/>
              </a:rPr>
              <a:t> teknologjitë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rrjeteve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optike.</a:t>
            </a:r>
            <a:endParaRPr sz="2800">
              <a:latin typeface="Calibri"/>
              <a:cs typeface="Calibri"/>
            </a:endParaRPr>
          </a:p>
          <a:p>
            <a:pPr marL="241300" marR="360680" indent="-228600">
              <a:lnSpc>
                <a:spcPct val="802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Interneti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mbart</a:t>
            </a:r>
            <a:r>
              <a:rPr sz="2800" dirty="0">
                <a:latin typeface="Calibri"/>
                <a:cs typeface="Calibri"/>
              </a:rPr>
              <a:t> një </a:t>
            </a:r>
            <a:r>
              <a:rPr sz="2800" spc="-20" dirty="0">
                <a:latin typeface="Calibri"/>
                <a:cs typeface="Calibri"/>
              </a:rPr>
              <a:t>gamë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gjerë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burimeve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informacionit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shërbimeve,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të</a:t>
            </a:r>
            <a:r>
              <a:rPr sz="2800" spc="-5" dirty="0">
                <a:latin typeface="Calibri"/>
                <a:cs typeface="Calibri"/>
              </a:rPr>
              <a:t> tilla </a:t>
            </a:r>
            <a:r>
              <a:rPr sz="2800" dirty="0">
                <a:latin typeface="Calibri"/>
                <a:cs typeface="Calibri"/>
              </a:rPr>
              <a:t>si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dokumentet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ndërlidhura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hypertext</a:t>
            </a:r>
            <a:r>
              <a:rPr sz="2800" dirty="0">
                <a:latin typeface="Calibri"/>
                <a:cs typeface="Calibri"/>
              </a:rPr>
              <a:t> dhe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aplikacionet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World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Wide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(WWW),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posta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elektronike,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telephony,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rrjetet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peer-to-peer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për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sharing.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70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1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type="number"&gt;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7865" y="3429000"/>
            <a:ext cx="3526685" cy="24262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567" y="1690688"/>
            <a:ext cx="10678984" cy="10609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3550411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001532"/>
            <a:ext cx="5334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764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10" dirty="0">
                <a:solidFill>
                  <a:srgbClr val="000000"/>
                </a:solidFill>
              </a:rPr>
              <a:t>type="color”&gt;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1435984"/>
            <a:ext cx="11142980" cy="4267200"/>
            <a:chOff x="838200" y="1435984"/>
            <a:chExt cx="11142980" cy="426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880" y="1435984"/>
              <a:ext cx="7107889" cy="40767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623330"/>
              <a:ext cx="6565900" cy="1079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08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type="date”&gt;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483" y="4338082"/>
            <a:ext cx="2171699" cy="5079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483" y="1936750"/>
            <a:ext cx="6286499" cy="1257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7223" y="3855211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31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type="datetime”&gt;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733" y="1784350"/>
            <a:ext cx="5892799" cy="10540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473" y="3501644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733" y="3797301"/>
            <a:ext cx="2057399" cy="444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5716" y="5184775"/>
            <a:ext cx="8534398" cy="12064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83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10" dirty="0">
                <a:solidFill>
                  <a:srgbClr val="000000"/>
                </a:solidFill>
              </a:rPr>
              <a:t> type="datetime-local”&gt;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00" y="1818764"/>
            <a:ext cx="6908798" cy="1193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600" y="4065587"/>
            <a:ext cx="3035300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5540" y="3449828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13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2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type="time"&gt;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4213754"/>
            <a:ext cx="1485900" cy="45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00" y="1767415"/>
            <a:ext cx="5461000" cy="1206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1239" y="3830828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82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type="month"&gt;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215" y="4627826"/>
            <a:ext cx="2476499" cy="45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4955" y="4108195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482" y="2324893"/>
            <a:ext cx="5372100" cy="11302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278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2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type="file"&gt;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716" y="4416160"/>
            <a:ext cx="3771900" cy="406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0073" y="3940555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716" y="2175933"/>
            <a:ext cx="7010400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66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&lt;input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type="image”&gt;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235" y="2706404"/>
            <a:ext cx="1898689" cy="37973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933" y="1757008"/>
            <a:ext cx="10941332" cy="838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65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45" dirty="0">
                <a:solidFill>
                  <a:srgbClr val="000000"/>
                </a:solidFill>
              </a:rPr>
              <a:t>nt</a:t>
            </a:r>
            <a:r>
              <a:rPr sz="4400" dirty="0">
                <a:solidFill>
                  <a:srgbClr val="000000"/>
                </a:solidFill>
              </a:rPr>
              <a:t>e</a:t>
            </a:r>
            <a:r>
              <a:rPr sz="4400" spc="-1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n</a:t>
            </a:r>
            <a:r>
              <a:rPr sz="4400" spc="-20" dirty="0">
                <a:solidFill>
                  <a:srgbClr val="000000"/>
                </a:solidFill>
              </a:rPr>
              <a:t>e</a:t>
            </a:r>
            <a:r>
              <a:rPr sz="4400" dirty="0">
                <a:solidFill>
                  <a:srgbClr val="000000"/>
                </a:solidFill>
              </a:rPr>
              <a:t>ti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195" y="1486957"/>
            <a:ext cx="8443977" cy="52440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46219" y="6043676"/>
            <a:ext cx="2910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www.submarinecablemap.com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226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>
                <a:solidFill>
                  <a:srgbClr val="000000"/>
                </a:solidFill>
              </a:rPr>
              <a:t>Web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browsers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709164"/>
            <a:ext cx="9768840" cy="3082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035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r>
              <a:rPr sz="2400" dirty="0">
                <a:latin typeface="Calibri"/>
                <a:cs typeface="Calibri"/>
              </a:rPr>
              <a:t> apo</a:t>
            </a:r>
            <a:r>
              <a:rPr sz="2400" spc="-5" dirty="0">
                <a:latin typeface="Calibri"/>
                <a:cs typeface="Calibri"/>
              </a:rPr>
              <a:t> Shfletues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rrjeti </a:t>
            </a:r>
            <a:r>
              <a:rPr sz="2400" dirty="0">
                <a:latin typeface="Calibri"/>
                <a:cs typeface="Calibri"/>
              </a:rPr>
              <a:t>apo</a:t>
            </a:r>
            <a:r>
              <a:rPr sz="2400" spc="-5" dirty="0">
                <a:latin typeface="Calibri"/>
                <a:cs typeface="Calibri"/>
              </a:rPr>
              <a:t> Shfletuesi</a:t>
            </a:r>
            <a:r>
              <a:rPr sz="2400" spc="-10" dirty="0">
                <a:latin typeface="Calibri"/>
                <a:cs typeface="Calibri"/>
              </a:rPr>
              <a:t> elektronik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është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kompjuterit </a:t>
            </a:r>
            <a:r>
              <a:rPr sz="2400" dirty="0">
                <a:latin typeface="Calibri"/>
                <a:cs typeface="Calibri"/>
              </a:rPr>
              <a:t>për</a:t>
            </a:r>
            <a:r>
              <a:rPr sz="2400" spc="-5" dirty="0">
                <a:latin typeface="Calibri"/>
                <a:cs typeface="Calibri"/>
              </a:rPr>
              <a:t> shikimin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faqeve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Internet-it.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Përkrah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dhe</a:t>
            </a:r>
            <a:r>
              <a:rPr sz="2400" spc="-5" dirty="0">
                <a:latin typeface="Calibri"/>
                <a:cs typeface="Calibri"/>
              </a:rPr>
              <a:t> tipe</a:t>
            </a:r>
            <a:r>
              <a:rPr sz="2400" spc="-10" dirty="0">
                <a:latin typeface="Calibri"/>
                <a:cs typeface="Calibri"/>
              </a:rPr>
              <a:t> tjera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dokumenteve.</a:t>
            </a:r>
            <a:endParaRPr sz="2400">
              <a:latin typeface="Calibri"/>
              <a:cs typeface="Calibri"/>
            </a:endParaRPr>
          </a:p>
          <a:p>
            <a:pPr marL="241300" marR="431165" indent="-228600">
              <a:lnSpc>
                <a:spcPts val="26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Shfletuesi </a:t>
            </a:r>
            <a:r>
              <a:rPr sz="2400" spc="-10" dirty="0">
                <a:latin typeface="Calibri"/>
                <a:cs typeface="Calibri"/>
              </a:rPr>
              <a:t>elektronik </a:t>
            </a:r>
            <a:r>
              <a:rPr sz="2400" spc="-20" dirty="0">
                <a:latin typeface="Calibri"/>
                <a:cs typeface="Calibri"/>
              </a:rPr>
              <a:t>zakonisht </a:t>
            </a:r>
            <a:r>
              <a:rPr sz="2400" spc="-5" dirty="0">
                <a:latin typeface="Calibri"/>
                <a:cs typeface="Calibri"/>
              </a:rPr>
              <a:t>kryen më së </a:t>
            </a:r>
            <a:r>
              <a:rPr sz="2400" spc="-10" dirty="0">
                <a:latin typeface="Calibri"/>
                <a:cs typeface="Calibri"/>
              </a:rPr>
              <a:t>paku </a:t>
            </a:r>
            <a:r>
              <a:rPr sz="2400" dirty="0">
                <a:latin typeface="Calibri"/>
                <a:cs typeface="Calibri"/>
              </a:rPr>
              <a:t>dy </a:t>
            </a:r>
            <a:r>
              <a:rPr sz="2400" spc="-5" dirty="0">
                <a:latin typeface="Calibri"/>
                <a:cs typeface="Calibri"/>
              </a:rPr>
              <a:t>funksione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shfletimin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(gjurmimin)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dhe </a:t>
            </a:r>
            <a:r>
              <a:rPr sz="2400" spc="-10" dirty="0">
                <a:latin typeface="Calibri"/>
                <a:cs typeface="Calibri"/>
              </a:rPr>
              <a:t>interpretimin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faqeve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gjetura </a:t>
            </a:r>
            <a:r>
              <a:rPr sz="2400" dirty="0">
                <a:latin typeface="Calibri"/>
                <a:cs typeface="Calibri"/>
              </a:rPr>
              <a:t>në </a:t>
            </a:r>
            <a:r>
              <a:rPr sz="2400" spc="-10" dirty="0"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Në </a:t>
            </a:r>
            <a:r>
              <a:rPr sz="2400" spc="-25" dirty="0">
                <a:latin typeface="Calibri"/>
                <a:cs typeface="Calibri"/>
              </a:rPr>
              <a:t>praktikë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këto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kanë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komponent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tjera</a:t>
            </a:r>
            <a:r>
              <a:rPr sz="2400" dirty="0">
                <a:latin typeface="Calibri"/>
                <a:cs typeface="Calibri"/>
              </a:rPr>
              <a:t> që ju </a:t>
            </a:r>
            <a:r>
              <a:rPr sz="2400" spc="-5" dirty="0">
                <a:latin typeface="Calibri"/>
                <a:cs typeface="Calibri"/>
              </a:rPr>
              <a:t>mundësojnë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kryerjen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shumë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funksioneve</a:t>
            </a:r>
            <a:r>
              <a:rPr sz="2400" spc="-5" dirty="0">
                <a:latin typeface="Calibri"/>
                <a:cs typeface="Calibri"/>
              </a:rPr>
              <a:t> si </a:t>
            </a:r>
            <a:r>
              <a:rPr sz="2400" dirty="0">
                <a:latin typeface="Calibri"/>
                <a:cs typeface="Calibri"/>
              </a:rPr>
              <a:t>p.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bllokimin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faqeve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padëshiruara,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inspektimin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kodit,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rruajtjen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histories </a:t>
            </a:r>
            <a:r>
              <a:rPr sz="2400" spc="-5" dirty="0">
                <a:latin typeface="Calibri"/>
                <a:cs typeface="Calibri"/>
              </a:rPr>
              <a:t>së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shfletimeve,</a:t>
            </a:r>
            <a:r>
              <a:rPr sz="2400" spc="-5" dirty="0">
                <a:latin typeface="Calibri"/>
                <a:cs typeface="Calibri"/>
              </a:rPr>
              <a:t> etj.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1372" y="451164"/>
            <a:ext cx="2667227" cy="1978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62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e</a:t>
            </a:r>
            <a:r>
              <a:rPr sz="4400" spc="35" dirty="0">
                <a:solidFill>
                  <a:srgbClr val="000000"/>
                </a:solidFill>
              </a:rPr>
              <a:t>r</a:t>
            </a:r>
            <a:r>
              <a:rPr sz="4400" spc="-45" dirty="0">
                <a:solidFill>
                  <a:srgbClr val="000000"/>
                </a:solidFill>
              </a:rPr>
              <a:t>v</a:t>
            </a:r>
            <a:r>
              <a:rPr sz="4400" dirty="0">
                <a:solidFill>
                  <a:srgbClr val="000000"/>
                </a:solidFill>
              </a:rPr>
              <a:t>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901" y="3505200"/>
            <a:ext cx="2920998" cy="3162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5735" y="3517900"/>
            <a:ext cx="2921000" cy="228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766" y="3517900"/>
            <a:ext cx="2920999" cy="2717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1473" y="1535684"/>
            <a:ext cx="9500870" cy="13912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442595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Servuesit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janë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zakonisht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kompjuter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softuer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posatshëm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cilët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kompjuterëve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tjerë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ofrojnë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shërbime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të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ndryshme.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Serverët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zakonisht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në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ndonjërën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prej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kategorive: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servers,</a:t>
            </a:r>
            <a:r>
              <a:rPr sz="1800" dirty="0">
                <a:latin typeface="Calibri"/>
                <a:cs typeface="Calibri"/>
              </a:rPr>
              <a:t> dhe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0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Client-Server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740" y="1895386"/>
            <a:ext cx="8859637" cy="4185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7925" y="2496432"/>
            <a:ext cx="2215515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85" dirty="0">
                <a:latin typeface="Calibri Light"/>
                <a:cs typeface="Calibri Light"/>
              </a:rPr>
              <a:t>H</a:t>
            </a:r>
            <a:r>
              <a:rPr sz="5850" spc="70" dirty="0">
                <a:latin typeface="Calibri Light"/>
                <a:cs typeface="Calibri Light"/>
              </a:rPr>
              <a:t>T</a:t>
            </a:r>
            <a:r>
              <a:rPr sz="5850" spc="130" dirty="0">
                <a:latin typeface="Calibri Light"/>
                <a:cs typeface="Calibri Light"/>
              </a:rPr>
              <a:t>M</a:t>
            </a:r>
            <a:r>
              <a:rPr sz="5850" spc="60" dirty="0">
                <a:latin typeface="Calibri Light"/>
                <a:cs typeface="Calibri Light"/>
              </a:rPr>
              <a:t>L5</a:t>
            </a:r>
            <a:endParaRPr sz="58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91130" marR="5080" indent="-2635250">
              <a:lnSpc>
                <a:spcPts val="2590"/>
              </a:lnSpc>
              <a:spcBef>
                <a:spcPts val="425"/>
              </a:spcBef>
            </a:pPr>
            <a:r>
              <a:rPr sz="2400" spc="-5" dirty="0"/>
              <a:t>Structure, </a:t>
            </a:r>
            <a:r>
              <a:rPr sz="2400" spc="-50" dirty="0"/>
              <a:t>Text,</a:t>
            </a:r>
            <a:r>
              <a:rPr sz="2400" spc="-5" dirty="0"/>
              <a:t> </a:t>
            </a:r>
            <a:r>
              <a:rPr sz="2400" spc="-10" dirty="0"/>
              <a:t>Lists,</a:t>
            </a:r>
            <a:r>
              <a:rPr sz="2400" spc="-5" dirty="0"/>
              <a:t> </a:t>
            </a:r>
            <a:r>
              <a:rPr sz="2400" spc="-10" dirty="0"/>
              <a:t>Links,</a:t>
            </a:r>
            <a:r>
              <a:rPr sz="2400" spc="-5" dirty="0"/>
              <a:t> Images,</a:t>
            </a:r>
            <a:r>
              <a:rPr sz="2400" dirty="0"/>
              <a:t> </a:t>
            </a:r>
            <a:r>
              <a:rPr sz="2400" spc="-30" dirty="0"/>
              <a:t>Tables,</a:t>
            </a:r>
            <a:r>
              <a:rPr sz="2400" spc="-5" dirty="0"/>
              <a:t> </a:t>
            </a:r>
            <a:r>
              <a:rPr sz="2400" spc="-10" dirty="0"/>
              <a:t>Forms,</a:t>
            </a:r>
            <a:r>
              <a:rPr sz="2400" spc="-5" dirty="0"/>
              <a:t> </a:t>
            </a:r>
            <a:r>
              <a:rPr sz="2400" spc="-10" dirty="0"/>
              <a:t>Extra</a:t>
            </a:r>
            <a:r>
              <a:rPr sz="2400" spc="-5" dirty="0"/>
              <a:t> </a:t>
            </a:r>
            <a:r>
              <a:rPr sz="2400" spc="-10" dirty="0"/>
              <a:t>Markup,</a:t>
            </a:r>
            <a:r>
              <a:rPr sz="2400" spc="-5" dirty="0"/>
              <a:t> Flash, </a:t>
            </a:r>
            <a:r>
              <a:rPr sz="2400" spc="-525" dirty="0"/>
              <a:t> </a:t>
            </a:r>
            <a:r>
              <a:rPr sz="2400" dirty="0"/>
              <a:t>Video</a:t>
            </a:r>
            <a:r>
              <a:rPr sz="2400" spc="-15" dirty="0"/>
              <a:t> </a:t>
            </a:r>
            <a:r>
              <a:rPr sz="2400" dirty="0"/>
              <a:t>&amp;</a:t>
            </a:r>
            <a:r>
              <a:rPr sz="2400" spc="-5" dirty="0"/>
              <a:t> </a:t>
            </a:r>
            <a:r>
              <a:rPr sz="2400" spc="-10" dirty="0"/>
              <a:t>Audio, </a:t>
            </a:r>
            <a:r>
              <a:rPr sz="2400" dirty="0"/>
              <a:t>HTML5</a:t>
            </a:r>
            <a:r>
              <a:rPr sz="2400" spc="-10" dirty="0"/>
              <a:t> </a:t>
            </a:r>
            <a:r>
              <a:rPr sz="2400" spc="-5" dirty="0"/>
              <a:t>APIs.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17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t</a:t>
            </a:r>
            <a:r>
              <a:rPr sz="4400" spc="-5" dirty="0">
                <a:solidFill>
                  <a:srgbClr val="000000"/>
                </a:solidFill>
              </a:rPr>
              <a:t>ru</a:t>
            </a:r>
            <a:r>
              <a:rPr sz="4400" dirty="0">
                <a:solidFill>
                  <a:srgbClr val="000000"/>
                </a:solidFill>
              </a:rPr>
              <a:t>ctu</a:t>
            </a:r>
            <a:r>
              <a:rPr sz="4400" spc="-75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94524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HTML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dokumentet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kanë prapashtesën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.html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Një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përbëhet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prej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(kokës)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dhe</a:t>
            </a:r>
            <a:r>
              <a:rPr sz="2800" spc="-5" dirty="0">
                <a:latin typeface="Calibri"/>
                <a:cs typeface="Calibri"/>
              </a:rPr>
              <a:t> trupit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(body)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Struktura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bazë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një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dokumenti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250" y="3511550"/>
            <a:ext cx="7378700" cy="2476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972</Words>
  <Application>Microsoft Office PowerPoint</Application>
  <PresentationFormat>Custom</PresentationFormat>
  <Paragraphs>166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Network</vt:lpstr>
      <vt:lpstr>Internet</vt:lpstr>
      <vt:lpstr>Interneti</vt:lpstr>
      <vt:lpstr>Web browsers</vt:lpstr>
      <vt:lpstr>Server</vt:lpstr>
      <vt:lpstr>Client-Server</vt:lpstr>
      <vt:lpstr>Slide 8</vt:lpstr>
      <vt:lpstr>Structure</vt:lpstr>
      <vt:lpstr>Tags</vt:lpstr>
      <vt:lpstr>Paragraphs</vt:lpstr>
      <vt:lpstr>Text</vt:lpstr>
      <vt:lpstr>Semantic markup</vt:lpstr>
      <vt:lpstr>Lists</vt:lpstr>
      <vt:lpstr>Links</vt:lpstr>
      <vt:lpstr>Links</vt:lpstr>
      <vt:lpstr>Images</vt:lpstr>
      <vt:lpstr>Tables</vt:lpstr>
      <vt:lpstr>Bootcamp ’20 SESIONI I DYTË</vt:lpstr>
      <vt:lpstr>Forms</vt:lpstr>
      <vt:lpstr>Forms</vt:lpstr>
      <vt:lpstr>Form attributes</vt:lpstr>
      <vt:lpstr>Form attributes</vt:lpstr>
      <vt:lpstr>Input controls</vt:lpstr>
      <vt:lpstr>&lt;input type=”text”&gt;</vt:lpstr>
      <vt:lpstr>&lt;input type="tel"&gt;</vt:lpstr>
      <vt:lpstr>&lt;input type="search”&gt;</vt:lpstr>
      <vt:lpstr>&lt;input type="email”&gt;</vt:lpstr>
      <vt:lpstr>&lt;input type="password”&gt;</vt:lpstr>
      <vt:lpstr>&lt;input type="number"&gt;</vt:lpstr>
      <vt:lpstr>&lt;input type="color”&gt;</vt:lpstr>
      <vt:lpstr>&lt;input type="date”&gt;</vt:lpstr>
      <vt:lpstr>&lt;input type="datetime”&gt;</vt:lpstr>
      <vt:lpstr>&lt;input type="datetime-local”&gt;</vt:lpstr>
      <vt:lpstr>&lt;input type="time"&gt;</vt:lpstr>
      <vt:lpstr>&lt;input type="month"&gt;</vt:lpstr>
      <vt:lpstr>&lt;input type="file"&gt;</vt:lpstr>
      <vt:lpstr>&lt;input type="image”&gt;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Genci Vaqo</dc:creator>
  <cp:lastModifiedBy>Genci Vaqo</cp:lastModifiedBy>
  <cp:revision>1</cp:revision>
  <dcterms:created xsi:type="dcterms:W3CDTF">2024-11-25T15:30:10Z</dcterms:created>
  <dcterms:modified xsi:type="dcterms:W3CDTF">2024-11-25T15:31:24Z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2020-09-04T00:00:00Z</vt:filetime>
  </property>
  <property fmtid="{D5CDD505-2E9C-101B-9397-08002B2CF9AE}" pid="3" name="LastSaved">
    <vt:filetime>2024-11-25T00:00:00Z</vt:filetime>
  </property>
</Properties>
</file>