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4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52775" y="452628"/>
            <a:ext cx="5887084" cy="1976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63382" y="3547364"/>
            <a:ext cx="8865234" cy="1564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5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5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939" y="1742947"/>
            <a:ext cx="4013835" cy="4229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62604" y="1697228"/>
            <a:ext cx="3180715" cy="4417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5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2233" y="2871335"/>
            <a:ext cx="9927533" cy="922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5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4195" y="1795779"/>
            <a:ext cx="10083608" cy="1607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marinecablemap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0168" y="2496432"/>
            <a:ext cx="1872614" cy="9220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850" spc="75" dirty="0">
                <a:latin typeface="Calibri Light"/>
                <a:cs typeface="Calibri Light"/>
              </a:rPr>
              <a:t>HY</a:t>
            </a:r>
            <a:r>
              <a:rPr sz="5850" spc="85" dirty="0">
                <a:latin typeface="Calibri Light"/>
                <a:cs typeface="Calibri Light"/>
              </a:rPr>
              <a:t>R</a:t>
            </a:r>
            <a:r>
              <a:rPr sz="5850" spc="60" dirty="0">
                <a:latin typeface="Calibri Light"/>
                <a:cs typeface="Calibri Light"/>
              </a:rPr>
              <a:t>JE</a:t>
            </a:r>
            <a:endParaRPr sz="585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3193" y="3583940"/>
            <a:ext cx="6805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Network,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Internet, </a:t>
            </a:r>
            <a:r>
              <a:rPr sz="2400" spc="-30" dirty="0">
                <a:latin typeface="Calibri"/>
                <a:cs typeface="Calibri"/>
              </a:rPr>
              <a:t>Web</a:t>
            </a:r>
            <a:r>
              <a:rPr sz="2400" spc="-15" dirty="0">
                <a:latin typeface="Calibri"/>
                <a:cs typeface="Calibri"/>
              </a:rPr>
              <a:t> browsers,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Server,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Client-Server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9931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50" dirty="0">
                <a:solidFill>
                  <a:srgbClr val="000000"/>
                </a:solidFill>
              </a:rPr>
              <a:t>T</a:t>
            </a:r>
            <a:r>
              <a:rPr sz="4400" dirty="0">
                <a:solidFill>
                  <a:srgbClr val="000000"/>
                </a:solidFill>
              </a:rPr>
              <a:t>ags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7644765" cy="2067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Elementet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në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 </a:t>
            </a:r>
            <a:r>
              <a:rPr sz="2800" spc="-5" dirty="0">
                <a:latin typeface="Calibri"/>
                <a:cs typeface="Calibri"/>
              </a:rPr>
              <a:t>quhen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etiketa</a:t>
            </a:r>
            <a:r>
              <a:rPr sz="2800" spc="-5" dirty="0">
                <a:latin typeface="Calibri"/>
                <a:cs typeface="Calibri"/>
              </a:rPr>
              <a:t> (ang.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Tags)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Një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etiketë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përbëhet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nga</a:t>
            </a:r>
            <a:r>
              <a:rPr sz="2800" spc="-5" dirty="0">
                <a:latin typeface="Calibri"/>
                <a:cs typeface="Calibri"/>
              </a:rPr>
              <a:t> pse</a:t>
            </a:r>
            <a:r>
              <a:rPr sz="2800" spc="-10" dirty="0">
                <a:latin typeface="Calibri"/>
                <a:cs typeface="Calibri"/>
              </a:rPr>
              <a:t> hapërse</a:t>
            </a:r>
            <a:r>
              <a:rPr sz="2800" dirty="0">
                <a:latin typeface="Calibri"/>
                <a:cs typeface="Calibri"/>
              </a:rPr>
              <a:t> dhe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mbyllëse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Ekzistojnë</a:t>
            </a:r>
            <a:r>
              <a:rPr sz="2800" spc="-5" dirty="0">
                <a:latin typeface="Calibri"/>
                <a:cs typeface="Calibri"/>
              </a:rPr>
              <a:t> edhe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etiketa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vetmbyllëse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Etiketat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mund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të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kenë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edhe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atribute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765" y="4301066"/>
            <a:ext cx="6349999" cy="19176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509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 dirty="0">
                <a:solidFill>
                  <a:srgbClr val="000000"/>
                </a:solidFill>
              </a:rPr>
              <a:t>Paragraphs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966" y="2564076"/>
            <a:ext cx="9156698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9328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0" dirty="0">
                <a:solidFill>
                  <a:srgbClr val="000000"/>
                </a:solidFill>
              </a:rPr>
              <a:t>T</a:t>
            </a:r>
            <a:r>
              <a:rPr sz="4400" spc="-70" dirty="0">
                <a:solidFill>
                  <a:srgbClr val="000000"/>
                </a:solidFill>
              </a:rPr>
              <a:t>e</a:t>
            </a:r>
            <a:r>
              <a:rPr sz="4400" spc="15" dirty="0">
                <a:solidFill>
                  <a:srgbClr val="000000"/>
                </a:solidFill>
              </a:rPr>
              <a:t>x</a:t>
            </a:r>
            <a:r>
              <a:rPr sz="4400" dirty="0">
                <a:solidFill>
                  <a:srgbClr val="000000"/>
                </a:solidFill>
              </a:rPr>
              <a:t>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1729739" cy="1037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latin typeface="Calibri"/>
                <a:cs typeface="Calibri"/>
              </a:rPr>
              <a:t>Paragrafet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Titujt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0140" y="1716532"/>
            <a:ext cx="4894580" cy="1037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800" spc="5" dirty="0">
                <a:latin typeface="Calibri"/>
                <a:cs typeface="Calibri"/>
              </a:rPr>
              <a:t>&lt;p&gt;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800" dirty="0">
                <a:latin typeface="Calibri"/>
                <a:cs typeface="Calibri"/>
              </a:rPr>
              <a:t>&lt;h1&gt;,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&lt;h2&gt;,&lt;h3&gt;,&lt;h4&gt;,&lt;h5&gt;,&lt;h6&gt;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249676"/>
            <a:ext cx="3291204" cy="10439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Bold,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Italic,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Emphasis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Sup,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9344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000000"/>
                </a:solidFill>
              </a:rPr>
              <a:t>Semantic</a:t>
            </a:r>
            <a:r>
              <a:rPr sz="4400" spc="-55" dirty="0">
                <a:solidFill>
                  <a:srgbClr val="000000"/>
                </a:solidFill>
              </a:rPr>
              <a:t> </a:t>
            </a:r>
            <a:r>
              <a:rPr sz="4400" spc="-15" dirty="0">
                <a:solidFill>
                  <a:srgbClr val="000000"/>
                </a:solidFill>
              </a:rPr>
              <a:t>markup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2529840" cy="41128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&lt;strong&gt;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&lt;em&gt;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&lt;blockquote&gt;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&lt;abbr&gt;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&lt;cite&gt;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&lt;dfn&gt;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&lt;address&gt;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&lt;ins&gt;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&lt;del&gt;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9925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000000"/>
                </a:solidFill>
              </a:rPr>
              <a:t>L</a:t>
            </a:r>
            <a:r>
              <a:rPr sz="4400" dirty="0">
                <a:solidFill>
                  <a:srgbClr val="000000"/>
                </a:solidFill>
              </a:rPr>
              <a:t>i</a:t>
            </a:r>
            <a:r>
              <a:rPr sz="4400" spc="-55" dirty="0">
                <a:solidFill>
                  <a:srgbClr val="000000"/>
                </a:solidFill>
              </a:rPr>
              <a:t>s</a:t>
            </a:r>
            <a:r>
              <a:rPr sz="4400" dirty="0">
                <a:solidFill>
                  <a:srgbClr val="000000"/>
                </a:solidFill>
              </a:rPr>
              <a:t>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3874770" cy="30175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Ekzistojnë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tre </a:t>
            </a:r>
            <a:r>
              <a:rPr sz="2800" spc="-5" dirty="0">
                <a:latin typeface="Calibri"/>
                <a:cs typeface="Calibri"/>
              </a:rPr>
              <a:t>lloje</a:t>
            </a:r>
            <a:r>
              <a:rPr sz="2800" spc="-15" dirty="0">
                <a:latin typeface="Calibri"/>
                <a:cs typeface="Calibri"/>
              </a:rPr>
              <a:t> listash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20" dirty="0">
                <a:latin typeface="Calibri"/>
                <a:cs typeface="Calibri"/>
              </a:rPr>
              <a:t>Listat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panumëruara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Calibri"/>
                <a:cs typeface="Calibri"/>
              </a:rPr>
              <a:t>Elementi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brenda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listës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20" dirty="0">
                <a:latin typeface="Calibri"/>
                <a:cs typeface="Calibri"/>
              </a:rPr>
              <a:t>Listat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numëruara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Calibri"/>
                <a:cs typeface="Calibri"/>
              </a:rPr>
              <a:t>Elementi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brenda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listës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20" dirty="0">
                <a:latin typeface="Calibri"/>
                <a:cs typeface="Calibri"/>
              </a:rPr>
              <a:t>Listat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definuara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Titulli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10" dirty="0">
                <a:latin typeface="Calibri"/>
                <a:cs typeface="Calibri"/>
              </a:rPr>
              <a:t>Përshkrimi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8940" y="2216607"/>
            <a:ext cx="560070" cy="25622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400" dirty="0">
                <a:latin typeface="Calibri"/>
                <a:cs typeface="Calibri"/>
              </a:rPr>
              <a:t>&lt;u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000" dirty="0">
                <a:latin typeface="Calibri"/>
                <a:cs typeface="Calibri"/>
              </a:rPr>
              <a:t>&lt;li&gt;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400" dirty="0">
                <a:latin typeface="Calibri"/>
                <a:cs typeface="Calibri"/>
              </a:rPr>
              <a:t>&lt;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dirty="0">
                <a:latin typeface="Calibri"/>
                <a:cs typeface="Calibri"/>
              </a:rPr>
              <a:t>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latin typeface="Calibri"/>
                <a:cs typeface="Calibri"/>
              </a:rPr>
              <a:t>&lt;li&gt;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400" dirty="0">
                <a:latin typeface="Calibri"/>
                <a:cs typeface="Calibri"/>
              </a:rPr>
              <a:t>&lt;d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000" spc="-5" dirty="0">
                <a:latin typeface="Calibri"/>
                <a:cs typeface="Calibri"/>
              </a:rPr>
              <a:t>&lt;dt&gt;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latin typeface="Calibri"/>
                <a:cs typeface="Calibri"/>
              </a:rPr>
              <a:t>&lt;dd&gt;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5150611"/>
            <a:ext cx="7310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Listat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edhe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të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ndërthuren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brenda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njëra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tjetrë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siç</a:t>
            </a:r>
            <a:r>
              <a:rPr sz="1800" dirty="0">
                <a:latin typeface="Calibri"/>
                <a:cs typeface="Calibri"/>
              </a:rPr>
              <a:t> 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të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shohim</a:t>
            </a:r>
            <a:r>
              <a:rPr sz="1800" dirty="0">
                <a:latin typeface="Calibri"/>
                <a:cs typeface="Calibri"/>
              </a:rPr>
              <a:t> në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vijim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129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000000"/>
                </a:solidFill>
              </a:rPr>
              <a:t>L</a:t>
            </a:r>
            <a:r>
              <a:rPr sz="4400" dirty="0">
                <a:solidFill>
                  <a:srgbClr val="000000"/>
                </a:solidFill>
              </a:rPr>
              <a:t>in</a:t>
            </a:r>
            <a:r>
              <a:rPr sz="4400" spc="-50" dirty="0">
                <a:solidFill>
                  <a:srgbClr val="000000"/>
                </a:solidFill>
              </a:rPr>
              <a:t>k</a:t>
            </a:r>
            <a:r>
              <a:rPr sz="4400" dirty="0">
                <a:solidFill>
                  <a:srgbClr val="000000"/>
                </a:solidFill>
              </a:rPr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8329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45" dirty="0">
                <a:latin typeface="Calibri"/>
                <a:cs typeface="Calibri"/>
              </a:rPr>
              <a:t>Vegëzat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apo lidhjet</a:t>
            </a:r>
            <a:r>
              <a:rPr sz="2800" dirty="0">
                <a:latin typeface="Calibri"/>
                <a:cs typeface="Calibri"/>
              </a:rPr>
              <a:t> në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definohen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etiketën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&lt;a&gt;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2050" y="2629693"/>
            <a:ext cx="74295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955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solidFill>
                  <a:srgbClr val="000000"/>
                </a:solidFill>
              </a:rPr>
              <a:t>Network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2810763"/>
            <a:ext cx="10351135" cy="31438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marR="919480" indent="-228600">
              <a:lnSpc>
                <a:spcPts val="31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Një </a:t>
            </a:r>
            <a:r>
              <a:rPr sz="2800" spc="-10" dirty="0">
                <a:latin typeface="Calibri"/>
                <a:cs typeface="Calibri"/>
              </a:rPr>
              <a:t>rrjet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kompjuterik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është</a:t>
            </a:r>
            <a:r>
              <a:rPr sz="2800" dirty="0">
                <a:latin typeface="Calibri"/>
                <a:cs typeface="Calibri"/>
              </a:rPr>
              <a:t> një </a:t>
            </a:r>
            <a:r>
              <a:rPr sz="2800" spc="-5" dirty="0">
                <a:latin typeface="Calibri"/>
                <a:cs typeface="Calibri"/>
              </a:rPr>
              <a:t>grup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kompjuterash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autonomë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të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ndërlidhur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</a:t>
            </a:r>
            <a:r>
              <a:rPr sz="2800" spc="-5" dirty="0">
                <a:latin typeface="Calibri"/>
                <a:cs typeface="Calibri"/>
              </a:rPr>
              <a:t> ndihmën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një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teknologjie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të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caktuar.</a:t>
            </a:r>
            <a:endParaRPr sz="2800">
              <a:latin typeface="Calibri"/>
              <a:cs typeface="Calibri"/>
            </a:endParaRPr>
          </a:p>
          <a:p>
            <a:pPr marL="241300" marR="313055" indent="-228600">
              <a:lnSpc>
                <a:spcPts val="300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Dy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kompjutera</a:t>
            </a:r>
            <a:r>
              <a:rPr sz="2800" spc="-5" dirty="0">
                <a:latin typeface="Calibri"/>
                <a:cs typeface="Calibri"/>
              </a:rPr>
              <a:t> quhen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të</a:t>
            </a:r>
            <a:r>
              <a:rPr sz="2800" spc="-5" dirty="0">
                <a:latin typeface="Calibri"/>
                <a:cs typeface="Calibri"/>
              </a:rPr>
              <a:t> ndërlidhur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nëse </a:t>
            </a:r>
            <a:r>
              <a:rPr sz="2800" dirty="0">
                <a:latin typeface="Calibri"/>
                <a:cs typeface="Calibri"/>
              </a:rPr>
              <a:t>janë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të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aftë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të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shkëmbejnë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informacion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midis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tyre.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100"/>
              </a:lnSpc>
              <a:spcBef>
                <a:spcPts val="9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Lidhja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të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realizohet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 </a:t>
            </a:r>
            <a:r>
              <a:rPr sz="2800" spc="-5" dirty="0">
                <a:latin typeface="Calibri"/>
                <a:cs typeface="Calibri"/>
              </a:rPr>
              <a:t>anën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 </a:t>
            </a:r>
            <a:r>
              <a:rPr sz="2800" spc="-15" dirty="0">
                <a:latin typeface="Calibri"/>
                <a:cs typeface="Calibri"/>
              </a:rPr>
              <a:t>kabllove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elektrikë,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fibrave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optike,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mikrovalëve,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rrezeve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infra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të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kuqe</a:t>
            </a:r>
            <a:r>
              <a:rPr sz="2800" spc="-5" dirty="0">
                <a:latin typeface="Calibri"/>
                <a:cs typeface="Calibri"/>
              </a:rPr>
              <a:t> apo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anën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satelitëve.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Rrjetet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kanë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forma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dhe</a:t>
            </a:r>
            <a:r>
              <a:rPr sz="2800" spc="-5" dirty="0">
                <a:latin typeface="Calibri"/>
                <a:cs typeface="Calibri"/>
              </a:rPr>
              <a:t> madhësi </a:t>
            </a:r>
            <a:r>
              <a:rPr sz="2800" spc="-20" dirty="0">
                <a:latin typeface="Calibri"/>
                <a:cs typeface="Calibri"/>
              </a:rPr>
              <a:t>të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ndryshme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(PAN,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LAN,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MAN,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WAN,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GAN)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9900" y="372532"/>
            <a:ext cx="3340100" cy="223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8415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0000"/>
                </a:solidFill>
              </a:rPr>
              <a:t>I</a:t>
            </a:r>
            <a:r>
              <a:rPr sz="4400" spc="-45" dirty="0">
                <a:solidFill>
                  <a:srgbClr val="000000"/>
                </a:solidFill>
              </a:rPr>
              <a:t>nt</a:t>
            </a:r>
            <a:r>
              <a:rPr sz="4400" dirty="0">
                <a:solidFill>
                  <a:srgbClr val="000000"/>
                </a:solidFill>
              </a:rPr>
              <a:t>e</a:t>
            </a:r>
            <a:r>
              <a:rPr sz="4400" spc="-10" dirty="0">
                <a:solidFill>
                  <a:srgbClr val="000000"/>
                </a:solidFill>
              </a:rPr>
              <a:t>r</a:t>
            </a:r>
            <a:r>
              <a:rPr sz="4400" dirty="0">
                <a:solidFill>
                  <a:srgbClr val="000000"/>
                </a:solidFill>
              </a:rPr>
              <a:t>n</a:t>
            </a:r>
            <a:r>
              <a:rPr sz="4400" spc="-20" dirty="0">
                <a:solidFill>
                  <a:srgbClr val="000000"/>
                </a:solidFill>
              </a:rPr>
              <a:t>e</a:t>
            </a:r>
            <a:r>
              <a:rPr sz="4400" dirty="0">
                <a:solidFill>
                  <a:srgbClr val="000000"/>
                </a:solidFill>
              </a:rPr>
              <a:t>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6155"/>
            <a:ext cx="10253345" cy="412242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marR="1006475" indent="-228600" algn="just">
              <a:lnSpc>
                <a:spcPct val="804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Interneti është </a:t>
            </a:r>
            <a:r>
              <a:rPr sz="2800" spc="-10" dirty="0">
                <a:latin typeface="Calibri"/>
                <a:cs typeface="Calibri"/>
              </a:rPr>
              <a:t>sistemi </a:t>
            </a:r>
            <a:r>
              <a:rPr sz="2800" spc="-15" dirty="0">
                <a:latin typeface="Calibri"/>
                <a:cs typeface="Calibri"/>
              </a:rPr>
              <a:t>rrjeteve </a:t>
            </a:r>
            <a:r>
              <a:rPr sz="2800" spc="-20" dirty="0">
                <a:latin typeface="Calibri"/>
                <a:cs typeface="Calibri"/>
              </a:rPr>
              <a:t>kompjuterike të </a:t>
            </a:r>
            <a:r>
              <a:rPr sz="2800" spc="-10" dirty="0">
                <a:latin typeface="Calibri"/>
                <a:cs typeface="Calibri"/>
              </a:rPr>
              <a:t>ndërlidhura </a:t>
            </a:r>
            <a:r>
              <a:rPr sz="2800" dirty="0">
                <a:latin typeface="Calibri"/>
                <a:cs typeface="Calibri"/>
              </a:rPr>
              <a:t>që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përdorë </a:t>
            </a:r>
            <a:r>
              <a:rPr sz="2800" spc="-10" dirty="0">
                <a:latin typeface="Calibri"/>
                <a:cs typeface="Calibri"/>
              </a:rPr>
              <a:t>Suitën </a:t>
            </a:r>
            <a:r>
              <a:rPr sz="2800" dirty="0">
                <a:latin typeface="Calibri"/>
                <a:cs typeface="Calibri"/>
              </a:rPr>
              <a:t>e </a:t>
            </a:r>
            <a:r>
              <a:rPr sz="2800" spc="-20" dirty="0">
                <a:latin typeface="Calibri"/>
                <a:cs typeface="Calibri"/>
              </a:rPr>
              <a:t>Protokollit të </a:t>
            </a:r>
            <a:r>
              <a:rPr sz="2800" spc="-15" dirty="0">
                <a:latin typeface="Calibri"/>
                <a:cs typeface="Calibri"/>
              </a:rPr>
              <a:t>Internetit </a:t>
            </a:r>
            <a:r>
              <a:rPr sz="2800" spc="-30" dirty="0">
                <a:latin typeface="Calibri"/>
                <a:cs typeface="Calibri"/>
              </a:rPr>
              <a:t>(TCP/IP) </a:t>
            </a:r>
            <a:r>
              <a:rPr sz="2800" spc="-5" dirty="0">
                <a:latin typeface="Calibri"/>
                <a:cs typeface="Calibri"/>
              </a:rPr>
              <a:t>për </a:t>
            </a:r>
            <a:r>
              <a:rPr sz="2800" spc="-20" dirty="0">
                <a:latin typeface="Calibri"/>
                <a:cs typeface="Calibri"/>
              </a:rPr>
              <a:t>të </a:t>
            </a:r>
            <a:r>
              <a:rPr sz="2800" spc="-5" dirty="0">
                <a:latin typeface="Calibri"/>
                <a:cs typeface="Calibri"/>
              </a:rPr>
              <a:t>lidhur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miliarda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pajisje </a:t>
            </a:r>
            <a:r>
              <a:rPr sz="2800" dirty="0">
                <a:latin typeface="Calibri"/>
                <a:cs typeface="Calibri"/>
              </a:rPr>
              <a:t>në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të</a:t>
            </a:r>
            <a:r>
              <a:rPr sz="2800" spc="-5" dirty="0">
                <a:latin typeface="Calibri"/>
                <a:cs typeface="Calibri"/>
              </a:rPr>
              <a:t> gjithë </a:t>
            </a:r>
            <a:r>
              <a:rPr sz="2800" spc="-10" dirty="0">
                <a:latin typeface="Calibri"/>
                <a:cs typeface="Calibri"/>
              </a:rPr>
              <a:t>botën.</a:t>
            </a:r>
            <a:endParaRPr sz="2800">
              <a:latin typeface="Calibri"/>
              <a:cs typeface="Calibri"/>
            </a:endParaRPr>
          </a:p>
          <a:p>
            <a:pPr marL="241300" indent="-228600" algn="just">
              <a:lnSpc>
                <a:spcPts val="3035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është</a:t>
            </a:r>
            <a:r>
              <a:rPr sz="2800" dirty="0">
                <a:latin typeface="Calibri"/>
                <a:cs typeface="Calibri"/>
              </a:rPr>
              <a:t> një </a:t>
            </a:r>
            <a:r>
              <a:rPr sz="2800" spc="-10" dirty="0">
                <a:latin typeface="Calibri"/>
                <a:cs typeface="Calibri"/>
              </a:rPr>
              <a:t>rrjet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 </a:t>
            </a:r>
            <a:r>
              <a:rPr sz="2800" spc="-15" dirty="0">
                <a:latin typeface="Calibri"/>
                <a:cs typeface="Calibri"/>
              </a:rPr>
              <a:t>rrjeteve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që </a:t>
            </a:r>
            <a:r>
              <a:rPr sz="2800" spc="-10" dirty="0">
                <a:latin typeface="Calibri"/>
                <a:cs typeface="Calibri"/>
              </a:rPr>
              <a:t>përbëhet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nga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miliona </a:t>
            </a:r>
            <a:r>
              <a:rPr sz="2800" spc="-15" dirty="0">
                <a:latin typeface="Calibri"/>
                <a:cs typeface="Calibri"/>
              </a:rPr>
              <a:t>rrjete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private,</a:t>
            </a:r>
            <a:endParaRPr sz="2800">
              <a:latin typeface="Calibri"/>
              <a:cs typeface="Calibri"/>
            </a:endParaRPr>
          </a:p>
          <a:p>
            <a:pPr marL="241300" marR="5080">
              <a:lnSpc>
                <a:spcPct val="78900"/>
              </a:lnSpc>
              <a:spcBef>
                <a:spcPts val="384"/>
              </a:spcBef>
            </a:pPr>
            <a:r>
              <a:rPr sz="2800" spc="-15" dirty="0">
                <a:latin typeface="Calibri"/>
                <a:cs typeface="Calibri"/>
              </a:rPr>
              <a:t>publike,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akademike,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biznese,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qeveritare,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fushëveprim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lokal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deri </a:t>
            </a:r>
            <a:r>
              <a:rPr sz="2800" dirty="0">
                <a:latin typeface="Calibri"/>
                <a:cs typeface="Calibri"/>
              </a:rPr>
              <a:t>në</a:t>
            </a:r>
            <a:r>
              <a:rPr sz="2800" spc="-5" dirty="0">
                <a:latin typeface="Calibri"/>
                <a:cs typeface="Calibri"/>
              </a:rPr>
              <a:t> global,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të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lidhura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nga</a:t>
            </a:r>
            <a:r>
              <a:rPr sz="2800" dirty="0">
                <a:latin typeface="Calibri"/>
                <a:cs typeface="Calibri"/>
              </a:rPr>
              <a:t> një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koleksion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gjerë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elektronik,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wireless,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dhe</a:t>
            </a:r>
            <a:r>
              <a:rPr sz="2800" spc="-10" dirty="0">
                <a:latin typeface="Calibri"/>
                <a:cs typeface="Calibri"/>
              </a:rPr>
              <a:t> teknologjitë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rrjeteve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optike.</a:t>
            </a:r>
            <a:endParaRPr sz="2800">
              <a:latin typeface="Calibri"/>
              <a:cs typeface="Calibri"/>
            </a:endParaRPr>
          </a:p>
          <a:p>
            <a:pPr marL="241300" marR="360680" indent="-228600">
              <a:lnSpc>
                <a:spcPct val="802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Interneti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mbart</a:t>
            </a:r>
            <a:r>
              <a:rPr sz="2800" dirty="0">
                <a:latin typeface="Calibri"/>
                <a:cs typeface="Calibri"/>
              </a:rPr>
              <a:t> një </a:t>
            </a:r>
            <a:r>
              <a:rPr sz="2800" spc="-20" dirty="0">
                <a:latin typeface="Calibri"/>
                <a:cs typeface="Calibri"/>
              </a:rPr>
              <a:t>gamë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të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gjerë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të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burimeve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të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informacionit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shërbimeve,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të</a:t>
            </a:r>
            <a:r>
              <a:rPr sz="2800" spc="-5" dirty="0">
                <a:latin typeface="Calibri"/>
                <a:cs typeface="Calibri"/>
              </a:rPr>
              <a:t> tilla </a:t>
            </a:r>
            <a:r>
              <a:rPr sz="2800" dirty="0">
                <a:latin typeface="Calibri"/>
                <a:cs typeface="Calibri"/>
              </a:rPr>
              <a:t>si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dokumentet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 </a:t>
            </a:r>
            <a:r>
              <a:rPr sz="2800" spc="-10" dirty="0">
                <a:latin typeface="Calibri"/>
                <a:cs typeface="Calibri"/>
              </a:rPr>
              <a:t>ndërlidhura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hypertext</a:t>
            </a:r>
            <a:r>
              <a:rPr sz="2800" dirty="0">
                <a:latin typeface="Calibri"/>
                <a:cs typeface="Calibri"/>
              </a:rPr>
              <a:t> dhe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aplikacionet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World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Wide </a:t>
            </a:r>
            <a:r>
              <a:rPr sz="2800" spc="-40" dirty="0">
                <a:latin typeface="Calibri"/>
                <a:cs typeface="Calibri"/>
              </a:rPr>
              <a:t>Web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(WWW),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posta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elektronike,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telephony,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rrjetet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peer-to-peer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për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file sharing.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965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0000"/>
                </a:solidFill>
              </a:rPr>
              <a:t>I</a:t>
            </a:r>
            <a:r>
              <a:rPr sz="4400" spc="-45" dirty="0">
                <a:solidFill>
                  <a:srgbClr val="000000"/>
                </a:solidFill>
              </a:rPr>
              <a:t>nt</a:t>
            </a:r>
            <a:r>
              <a:rPr sz="4400" dirty="0">
                <a:solidFill>
                  <a:srgbClr val="000000"/>
                </a:solidFill>
              </a:rPr>
              <a:t>e</a:t>
            </a:r>
            <a:r>
              <a:rPr sz="4400" spc="-10" dirty="0">
                <a:solidFill>
                  <a:srgbClr val="000000"/>
                </a:solidFill>
              </a:rPr>
              <a:t>r</a:t>
            </a:r>
            <a:r>
              <a:rPr sz="4400" dirty="0">
                <a:solidFill>
                  <a:srgbClr val="000000"/>
                </a:solidFill>
              </a:rPr>
              <a:t>n</a:t>
            </a:r>
            <a:r>
              <a:rPr sz="4400" spc="-20" dirty="0">
                <a:solidFill>
                  <a:srgbClr val="000000"/>
                </a:solidFill>
              </a:rPr>
              <a:t>e</a:t>
            </a:r>
            <a:r>
              <a:rPr sz="4400" dirty="0">
                <a:solidFill>
                  <a:srgbClr val="000000"/>
                </a:solidFill>
              </a:rPr>
              <a:t>ti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195" y="1486957"/>
            <a:ext cx="8443977" cy="52440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46219" y="6043676"/>
            <a:ext cx="2910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3"/>
              </a:rPr>
              <a:t>www.submarinecablemap.com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2264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5" dirty="0">
                <a:solidFill>
                  <a:srgbClr val="000000"/>
                </a:solidFill>
              </a:rPr>
              <a:t>Web</a:t>
            </a:r>
            <a:r>
              <a:rPr sz="4400" spc="-70" dirty="0">
                <a:solidFill>
                  <a:srgbClr val="000000"/>
                </a:solidFill>
              </a:rPr>
              <a:t> </a:t>
            </a:r>
            <a:r>
              <a:rPr sz="4400" spc="-35" dirty="0">
                <a:solidFill>
                  <a:srgbClr val="000000"/>
                </a:solidFill>
              </a:rPr>
              <a:t>browsers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2709164"/>
            <a:ext cx="9768840" cy="30829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00355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30" dirty="0">
                <a:latin typeface="Calibri"/>
                <a:cs typeface="Calibri"/>
              </a:rPr>
              <a:t>Web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browser</a:t>
            </a:r>
            <a:r>
              <a:rPr sz="2400" dirty="0">
                <a:latin typeface="Calibri"/>
                <a:cs typeface="Calibri"/>
              </a:rPr>
              <a:t> apo</a:t>
            </a:r>
            <a:r>
              <a:rPr sz="2400" spc="-5" dirty="0">
                <a:latin typeface="Calibri"/>
                <a:cs typeface="Calibri"/>
              </a:rPr>
              <a:t> Shfletues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rrjeti </a:t>
            </a:r>
            <a:r>
              <a:rPr sz="2400" dirty="0">
                <a:latin typeface="Calibri"/>
                <a:cs typeface="Calibri"/>
              </a:rPr>
              <a:t>apo</a:t>
            </a:r>
            <a:r>
              <a:rPr sz="2400" spc="-5" dirty="0">
                <a:latin typeface="Calibri"/>
                <a:cs typeface="Calibri"/>
              </a:rPr>
              <a:t> Shfletuesi</a:t>
            </a:r>
            <a:r>
              <a:rPr sz="2400" spc="-10" dirty="0">
                <a:latin typeface="Calibri"/>
                <a:cs typeface="Calibri"/>
              </a:rPr>
              <a:t> elektronik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është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kompjuterit </a:t>
            </a:r>
            <a:r>
              <a:rPr sz="2400" dirty="0">
                <a:latin typeface="Calibri"/>
                <a:cs typeface="Calibri"/>
              </a:rPr>
              <a:t>për</a:t>
            </a:r>
            <a:r>
              <a:rPr sz="2400" spc="-5" dirty="0">
                <a:latin typeface="Calibri"/>
                <a:cs typeface="Calibri"/>
              </a:rPr>
              <a:t> shikimin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5" dirty="0">
                <a:latin typeface="Calibri"/>
                <a:cs typeface="Calibri"/>
              </a:rPr>
              <a:t>faqeve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të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Internet-it.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Përkrah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dhe</a:t>
            </a:r>
            <a:r>
              <a:rPr sz="2400" spc="-5" dirty="0">
                <a:latin typeface="Calibri"/>
                <a:cs typeface="Calibri"/>
              </a:rPr>
              <a:t> tipe</a:t>
            </a:r>
            <a:r>
              <a:rPr sz="2400" spc="-10" dirty="0">
                <a:latin typeface="Calibri"/>
                <a:cs typeface="Calibri"/>
              </a:rPr>
              <a:t> tjera </a:t>
            </a:r>
            <a:r>
              <a:rPr sz="2400" spc="-15" dirty="0">
                <a:latin typeface="Calibri"/>
                <a:cs typeface="Calibri"/>
              </a:rPr>
              <a:t>të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dokumenteve.</a:t>
            </a:r>
            <a:endParaRPr sz="2400">
              <a:latin typeface="Calibri"/>
              <a:cs typeface="Calibri"/>
            </a:endParaRPr>
          </a:p>
          <a:p>
            <a:pPr marL="241300" marR="431165" indent="-228600">
              <a:lnSpc>
                <a:spcPts val="262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Shfletuesi </a:t>
            </a:r>
            <a:r>
              <a:rPr sz="2400" spc="-10" dirty="0">
                <a:latin typeface="Calibri"/>
                <a:cs typeface="Calibri"/>
              </a:rPr>
              <a:t>elektronik </a:t>
            </a:r>
            <a:r>
              <a:rPr sz="2400" spc="-20" dirty="0">
                <a:latin typeface="Calibri"/>
                <a:cs typeface="Calibri"/>
              </a:rPr>
              <a:t>zakonisht </a:t>
            </a:r>
            <a:r>
              <a:rPr sz="2400" spc="-5" dirty="0">
                <a:latin typeface="Calibri"/>
                <a:cs typeface="Calibri"/>
              </a:rPr>
              <a:t>kryen më së </a:t>
            </a:r>
            <a:r>
              <a:rPr sz="2400" spc="-10" dirty="0">
                <a:latin typeface="Calibri"/>
                <a:cs typeface="Calibri"/>
              </a:rPr>
              <a:t>paku </a:t>
            </a:r>
            <a:r>
              <a:rPr sz="2400" dirty="0">
                <a:latin typeface="Calibri"/>
                <a:cs typeface="Calibri"/>
              </a:rPr>
              <a:t>dy </a:t>
            </a:r>
            <a:r>
              <a:rPr sz="2400" spc="-5" dirty="0">
                <a:latin typeface="Calibri"/>
                <a:cs typeface="Calibri"/>
              </a:rPr>
              <a:t>funksione 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spc="-5" dirty="0">
                <a:latin typeface="Calibri"/>
                <a:cs typeface="Calibri"/>
              </a:rPr>
              <a:t>shfletimin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(gjurmimin)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dhe </a:t>
            </a:r>
            <a:r>
              <a:rPr sz="2400" spc="-10" dirty="0">
                <a:latin typeface="Calibri"/>
                <a:cs typeface="Calibri"/>
              </a:rPr>
              <a:t>interpretimin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5" dirty="0">
                <a:latin typeface="Calibri"/>
                <a:cs typeface="Calibri"/>
              </a:rPr>
              <a:t>faqeve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të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gjetura </a:t>
            </a:r>
            <a:r>
              <a:rPr sz="2400" dirty="0">
                <a:latin typeface="Calibri"/>
                <a:cs typeface="Calibri"/>
              </a:rPr>
              <a:t>në </a:t>
            </a:r>
            <a:r>
              <a:rPr sz="2400" spc="-10" dirty="0">
                <a:latin typeface="Calibri"/>
                <a:cs typeface="Calibri"/>
              </a:rPr>
              <a:t>internet.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Në </a:t>
            </a:r>
            <a:r>
              <a:rPr sz="2400" spc="-25" dirty="0">
                <a:latin typeface="Calibri"/>
                <a:cs typeface="Calibri"/>
              </a:rPr>
              <a:t>praktikë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këto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kanë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komponent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tjera</a:t>
            </a:r>
            <a:r>
              <a:rPr sz="2400" dirty="0">
                <a:latin typeface="Calibri"/>
                <a:cs typeface="Calibri"/>
              </a:rPr>
              <a:t> që ju </a:t>
            </a:r>
            <a:r>
              <a:rPr sz="2400" spc="-5" dirty="0">
                <a:latin typeface="Calibri"/>
                <a:cs typeface="Calibri"/>
              </a:rPr>
              <a:t>mundësojnë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kryerjen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më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shumë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funksioneve</a:t>
            </a:r>
            <a:r>
              <a:rPr sz="2400" spc="-5" dirty="0">
                <a:latin typeface="Calibri"/>
                <a:cs typeface="Calibri"/>
              </a:rPr>
              <a:t> si </a:t>
            </a:r>
            <a:r>
              <a:rPr sz="2400" dirty="0">
                <a:latin typeface="Calibri"/>
                <a:cs typeface="Calibri"/>
              </a:rPr>
              <a:t>p.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bllokimin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faqeve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të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padëshiruara,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inspektimin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20" dirty="0">
                <a:latin typeface="Calibri"/>
                <a:cs typeface="Calibri"/>
              </a:rPr>
              <a:t>kodit,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rruajtjen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0" dirty="0">
                <a:latin typeface="Calibri"/>
                <a:cs typeface="Calibri"/>
              </a:rPr>
              <a:t>histories </a:t>
            </a:r>
            <a:r>
              <a:rPr sz="2400" spc="-5" dirty="0">
                <a:latin typeface="Calibri"/>
                <a:cs typeface="Calibri"/>
              </a:rPr>
              <a:t>së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shfletimeve,</a:t>
            </a:r>
            <a:r>
              <a:rPr sz="2400" spc="-5" dirty="0">
                <a:latin typeface="Calibri"/>
                <a:cs typeface="Calibri"/>
              </a:rPr>
              <a:t> etj.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1372" y="451164"/>
            <a:ext cx="2667227" cy="19789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4624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0000"/>
                </a:solidFill>
              </a:rPr>
              <a:t>S</a:t>
            </a:r>
            <a:r>
              <a:rPr sz="4400" dirty="0">
                <a:solidFill>
                  <a:srgbClr val="000000"/>
                </a:solidFill>
              </a:rPr>
              <a:t>e</a:t>
            </a:r>
            <a:r>
              <a:rPr sz="4400" spc="35" dirty="0">
                <a:solidFill>
                  <a:srgbClr val="000000"/>
                </a:solidFill>
              </a:rPr>
              <a:t>r</a:t>
            </a:r>
            <a:r>
              <a:rPr sz="4400" spc="-45" dirty="0">
                <a:solidFill>
                  <a:srgbClr val="000000"/>
                </a:solidFill>
              </a:rPr>
              <a:t>v</a:t>
            </a:r>
            <a:r>
              <a:rPr sz="4400" dirty="0">
                <a:solidFill>
                  <a:srgbClr val="000000"/>
                </a:solidFill>
              </a:rPr>
              <a:t>er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9901" y="3505200"/>
            <a:ext cx="2920998" cy="3162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5735" y="3517900"/>
            <a:ext cx="2921000" cy="2285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766" y="3517900"/>
            <a:ext cx="2920999" cy="27177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1473" y="1535684"/>
            <a:ext cx="9500870" cy="139128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442595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latin typeface="Calibri"/>
                <a:cs typeface="Calibri"/>
              </a:rPr>
              <a:t>Servuesit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janë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zakonisht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kompjuter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softuer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të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posatshëm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të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cilët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kompjuterëve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tjerë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ofrojnë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shërbime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të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ndryshme.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Calibri"/>
              <a:cs typeface="Calibri"/>
            </a:endParaRPr>
          </a:p>
          <a:p>
            <a:pPr marL="12700" marR="5080">
              <a:lnSpc>
                <a:spcPts val="2090"/>
              </a:lnSpc>
            </a:pPr>
            <a:r>
              <a:rPr sz="1800" spc="-10" dirty="0">
                <a:latin typeface="Calibri"/>
                <a:cs typeface="Calibri"/>
              </a:rPr>
              <a:t>Serverët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zakonisht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në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ndonjërën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prej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kategorive: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servers,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servers,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servers,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print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servers,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web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servers,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game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servers,</a:t>
            </a:r>
            <a:r>
              <a:rPr sz="1800" dirty="0">
                <a:latin typeface="Calibri"/>
                <a:cs typeface="Calibri"/>
              </a:rPr>
              <a:t> dhe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servers.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9063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>
                <a:solidFill>
                  <a:srgbClr val="000000"/>
                </a:solidFill>
              </a:rPr>
              <a:t>Client-Server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8740" y="1895386"/>
            <a:ext cx="8859637" cy="4185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87925" y="2496432"/>
            <a:ext cx="2215515" cy="9220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850" spc="85" dirty="0">
                <a:latin typeface="Calibri Light"/>
                <a:cs typeface="Calibri Light"/>
              </a:rPr>
              <a:t>H</a:t>
            </a:r>
            <a:r>
              <a:rPr sz="5850" spc="70" dirty="0">
                <a:latin typeface="Calibri Light"/>
                <a:cs typeface="Calibri Light"/>
              </a:rPr>
              <a:t>T</a:t>
            </a:r>
            <a:r>
              <a:rPr sz="5850" spc="130" dirty="0">
                <a:latin typeface="Calibri Light"/>
                <a:cs typeface="Calibri Light"/>
              </a:rPr>
              <a:t>M</a:t>
            </a:r>
            <a:r>
              <a:rPr sz="5850" spc="60" dirty="0">
                <a:latin typeface="Calibri Light"/>
                <a:cs typeface="Calibri Light"/>
              </a:rPr>
              <a:t>L5</a:t>
            </a:r>
            <a:endParaRPr sz="585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691130" marR="5080" indent="-2635250">
              <a:lnSpc>
                <a:spcPts val="2590"/>
              </a:lnSpc>
              <a:spcBef>
                <a:spcPts val="425"/>
              </a:spcBef>
            </a:pPr>
            <a:r>
              <a:rPr sz="2400" spc="-5" dirty="0"/>
              <a:t>Structure, </a:t>
            </a:r>
            <a:r>
              <a:rPr sz="2400" spc="-50" dirty="0"/>
              <a:t>Text,</a:t>
            </a:r>
            <a:r>
              <a:rPr sz="2400" spc="-5" dirty="0"/>
              <a:t> </a:t>
            </a:r>
            <a:r>
              <a:rPr sz="2400" spc="-10" dirty="0"/>
              <a:t>Lists,</a:t>
            </a:r>
            <a:r>
              <a:rPr sz="2400" spc="-5" dirty="0"/>
              <a:t> </a:t>
            </a:r>
            <a:r>
              <a:rPr sz="2400" spc="-10" dirty="0"/>
              <a:t>Links,</a:t>
            </a:r>
            <a:r>
              <a:rPr sz="2400" spc="-5" dirty="0"/>
              <a:t> Images,</a:t>
            </a:r>
            <a:r>
              <a:rPr sz="2400" dirty="0"/>
              <a:t> </a:t>
            </a:r>
            <a:r>
              <a:rPr sz="2400" spc="-30" dirty="0"/>
              <a:t>Tables,</a:t>
            </a:r>
            <a:r>
              <a:rPr sz="2400" spc="-5" dirty="0"/>
              <a:t> </a:t>
            </a:r>
            <a:r>
              <a:rPr sz="2400" spc="-10" dirty="0"/>
              <a:t>Forms,</a:t>
            </a:r>
            <a:r>
              <a:rPr sz="2400" spc="-5" dirty="0"/>
              <a:t> </a:t>
            </a:r>
            <a:r>
              <a:rPr sz="2400" spc="-10" dirty="0"/>
              <a:t>Extra</a:t>
            </a:r>
            <a:r>
              <a:rPr sz="2400" spc="-5" dirty="0"/>
              <a:t> </a:t>
            </a:r>
            <a:r>
              <a:rPr sz="2400" spc="-10" dirty="0"/>
              <a:t>Markup,</a:t>
            </a:r>
            <a:r>
              <a:rPr sz="2400" spc="-5" dirty="0"/>
              <a:t> Flash, </a:t>
            </a:r>
            <a:r>
              <a:rPr sz="2400" spc="-525" dirty="0"/>
              <a:t> </a:t>
            </a:r>
            <a:r>
              <a:rPr sz="2400" dirty="0"/>
              <a:t>Video</a:t>
            </a:r>
            <a:r>
              <a:rPr sz="2400" spc="-15" dirty="0"/>
              <a:t> </a:t>
            </a:r>
            <a:r>
              <a:rPr sz="2400" dirty="0"/>
              <a:t>&amp;</a:t>
            </a:r>
            <a:r>
              <a:rPr sz="2400" spc="-5" dirty="0"/>
              <a:t> </a:t>
            </a:r>
            <a:r>
              <a:rPr sz="2400" spc="-10" dirty="0"/>
              <a:t>Audio, </a:t>
            </a:r>
            <a:r>
              <a:rPr sz="2400" dirty="0"/>
              <a:t>HTML5</a:t>
            </a:r>
            <a:r>
              <a:rPr sz="2400" spc="-10" dirty="0"/>
              <a:t> </a:t>
            </a:r>
            <a:r>
              <a:rPr sz="2400" spc="-5" dirty="0"/>
              <a:t>APIs.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117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0000"/>
                </a:solidFill>
              </a:rPr>
              <a:t>S</a:t>
            </a:r>
            <a:r>
              <a:rPr sz="4400" dirty="0">
                <a:solidFill>
                  <a:srgbClr val="000000"/>
                </a:solidFill>
              </a:rPr>
              <a:t>t</a:t>
            </a:r>
            <a:r>
              <a:rPr sz="4400" spc="-5" dirty="0">
                <a:solidFill>
                  <a:srgbClr val="000000"/>
                </a:solidFill>
              </a:rPr>
              <a:t>ru</a:t>
            </a:r>
            <a:r>
              <a:rPr sz="4400" dirty="0">
                <a:solidFill>
                  <a:srgbClr val="000000"/>
                </a:solidFill>
              </a:rPr>
              <a:t>ctu</a:t>
            </a:r>
            <a:r>
              <a:rPr sz="4400" spc="-75" dirty="0">
                <a:solidFill>
                  <a:srgbClr val="000000"/>
                </a:solidFill>
              </a:rPr>
              <a:t>r</a:t>
            </a:r>
            <a:r>
              <a:rPr sz="4400" dirty="0">
                <a:solidFill>
                  <a:srgbClr val="000000"/>
                </a:solidFill>
              </a:rPr>
              <a:t>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8945245" cy="15468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HTML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dokumentet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kanë prapashtesën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.html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Një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document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përbëhet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prej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(kokës)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dhe</a:t>
            </a:r>
            <a:r>
              <a:rPr sz="2800" spc="-5" dirty="0">
                <a:latin typeface="Calibri"/>
                <a:cs typeface="Calibri"/>
              </a:rPr>
              <a:t> trupit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(body)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Struktura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bazë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një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dokumenti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4250" y="3511550"/>
            <a:ext cx="7378700" cy="24764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557</Words>
  <Application>Microsoft Office PowerPoint</Application>
  <PresentationFormat>Custom</PresentationFormat>
  <Paragraphs>71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Network</vt:lpstr>
      <vt:lpstr>Internet</vt:lpstr>
      <vt:lpstr>Interneti</vt:lpstr>
      <vt:lpstr>Web browsers</vt:lpstr>
      <vt:lpstr>Server</vt:lpstr>
      <vt:lpstr>Client-Server</vt:lpstr>
      <vt:lpstr>Slide 8</vt:lpstr>
      <vt:lpstr>Structure</vt:lpstr>
      <vt:lpstr>Tags</vt:lpstr>
      <vt:lpstr>Paragraphs</vt:lpstr>
      <vt:lpstr>Text</vt:lpstr>
      <vt:lpstr>Semantic markup</vt:lpstr>
      <vt:lpstr>Lists</vt:lpstr>
      <vt:lpstr>Links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Genci Vaqo</dc:creator>
  <cp:lastModifiedBy>Genci Vaqo</cp:lastModifiedBy>
  <cp:revision>1</cp:revision>
  <dcterms:created xsi:type="dcterms:W3CDTF">2024-11-18T15:35:49Z</dcterms:created>
  <dcterms:modified xsi:type="dcterms:W3CDTF">2024-11-18T15:39:48Z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2020-09-04T00:00:00Z</vt:filetime>
  </property>
  <property fmtid="{D5CDD505-2E9C-101B-9397-08002B2CF9AE}" pid="3" name="LastSaved">
    <vt:filetime>2024-11-18T00:00:00Z</vt:filetime>
  </property>
</Properties>
</file>