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00" r:id="rId2"/>
    <p:sldId id="299" r:id="rId3"/>
    <p:sldId id="301" r:id="rId4"/>
    <p:sldId id="297" r:id="rId5"/>
    <p:sldId id="298" r:id="rId6"/>
    <p:sldId id="302" r:id="rId7"/>
    <p:sldId id="303" r:id="rId8"/>
    <p:sldId id="293" r:id="rId9"/>
    <p:sldId id="294" r:id="rId10"/>
    <p:sldId id="295" r:id="rId11"/>
    <p:sldId id="296" r:id="rId12"/>
  </p:sldIdLst>
  <p:sldSz cx="9144000" cy="5143500" type="screen16x9"/>
  <p:notesSz cx="6797675" cy="9926638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 autoAdjust="0"/>
    <p:restoredTop sz="94830" autoAdjust="0"/>
  </p:normalViewPr>
  <p:slideViewPr>
    <p:cSldViewPr snapToGrid="0">
      <p:cViewPr varScale="1">
        <p:scale>
          <a:sx n="103" d="100"/>
          <a:sy n="103" d="100"/>
        </p:scale>
        <p:origin x="186" y="108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4194" y="263873"/>
            <a:ext cx="5851979" cy="498056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35271" y="9529108"/>
            <a:ext cx="642300" cy="1563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1211CE88-9EF7-44EC-A581-1D3B6B773B8D}" type="datetime1">
              <a:rPr lang="de-DE" sz="800" smtClean="0"/>
              <a:t>30.01.2023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4193" y="9529109"/>
            <a:ext cx="4460417" cy="1563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15041" y="9529109"/>
            <a:ext cx="356833" cy="1563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292" userDrawn="1">
          <p15:clr>
            <a:srgbClr val="F26B43"/>
          </p15:clr>
        </p15:guide>
        <p15:guide id="3" pos="3979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4622" y="278814"/>
            <a:ext cx="6059500" cy="51571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49018" y="9528009"/>
            <a:ext cx="642300" cy="1563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FC3B4086-F213-45A3-8277-C49E3816FA24}" type="datetime1">
              <a:rPr lang="de-DE" smtClean="0"/>
              <a:t>30.01.2023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14325" y="1108075"/>
            <a:ext cx="7373938" cy="41481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4931" y="5446147"/>
            <a:ext cx="6059190" cy="3958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1001" y="9528009"/>
            <a:ext cx="4603299" cy="1563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066340" y="9528009"/>
            <a:ext cx="356833" cy="1563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202" userDrawn="1">
          <p15:clr>
            <a:srgbClr val="F26B43"/>
          </p15:clr>
        </p15:guide>
        <p15:guide id="3" pos="404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C3B4086-F213-45A3-8277-C49E3816FA24}" type="datetime1">
              <a:rPr lang="de-DE" smtClean="0"/>
              <a:t>30.01.2023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C3B4086-F213-45A3-8277-C49E3816FA24}" type="datetime1">
              <a:rPr lang="de-DE" smtClean="0"/>
              <a:t>30.01.2023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2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C3B4086-F213-45A3-8277-C49E3816FA24}" type="datetime1">
              <a:rPr lang="de-DE" smtClean="0"/>
              <a:t>30.01.2023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C3B4086-F213-45A3-8277-C49E3816FA24}" type="datetime1">
              <a:rPr lang="de-DE" smtClean="0"/>
              <a:t>30.01.2023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2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tx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1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5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7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2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8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1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63430FCB-67F6-47EA-ADEC-C963B338F2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41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54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090292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4836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1D18541-70CE-40EB-B92C-30B7A646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DF9AEFA-E42D-45BB-B5AE-37EFC1305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0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4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24.08.2020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4" r:id="rId22"/>
    <p:sldLayoutId id="2147483715" r:id="rId23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ddun.org/linddu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6DC03-C57C-9D04-4D62-405C657A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Klassische Security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7D643-522C-1DF0-9A67-8AAC764D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/>
              <a:t>Hard </a:t>
            </a:r>
            <a:r>
              <a:rPr lang="de-DE" sz="1200" dirty="0" err="1"/>
              <a:t>privacy</a:t>
            </a:r>
            <a:r>
              <a:rPr lang="de-DE" sz="1200" dirty="0"/>
              <a:t> </a:t>
            </a:r>
            <a:r>
              <a:rPr lang="de-DE" sz="1200" dirty="0" err="1"/>
              <a:t>properties</a:t>
            </a:r>
            <a:endParaRPr lang="de-DE" sz="1200" dirty="0"/>
          </a:p>
          <a:p>
            <a:pPr lvl="1"/>
            <a:r>
              <a:rPr lang="de-DE" sz="1200" dirty="0" err="1"/>
              <a:t>Unlikeability</a:t>
            </a:r>
            <a:r>
              <a:rPr lang="de-DE" sz="1200" dirty="0"/>
              <a:t> (Verbergen von Verbindungen zwischen zwei oder mehreren Aktionen, Identitäten und Informationen(</a:t>
            </a:r>
            <a:r>
              <a:rPr lang="de-DE" sz="1200" dirty="0" err="1"/>
              <a:t>ItemsOfInterest</a:t>
            </a:r>
            <a:r>
              <a:rPr lang="de-DE" sz="1200" dirty="0"/>
              <a:t>))</a:t>
            </a:r>
          </a:p>
          <a:p>
            <a:pPr lvl="1"/>
            <a:r>
              <a:rPr lang="de-DE" sz="1200" dirty="0" err="1"/>
              <a:t>Anonymity</a:t>
            </a:r>
            <a:r>
              <a:rPr lang="de-DE" sz="1200" dirty="0"/>
              <a:t> (Verbergen der Verbindung zwischen einer Identität und einer Aktion/Information)</a:t>
            </a:r>
          </a:p>
          <a:p>
            <a:pPr lvl="1"/>
            <a:r>
              <a:rPr lang="de-DE" sz="1200" dirty="0" err="1"/>
              <a:t>Pseudoanonymity</a:t>
            </a:r>
            <a:r>
              <a:rPr lang="de-DE" sz="1200" dirty="0"/>
              <a:t> (Aufbau einer Reputation unter einem Pseudonym und Verwendung mehrere Pseudonyme für unterschiedliche Zwecke)</a:t>
            </a:r>
          </a:p>
          <a:p>
            <a:pPr lvl="1"/>
            <a:r>
              <a:rPr lang="de-DE" sz="1200" dirty="0"/>
              <a:t>Plausible </a:t>
            </a:r>
            <a:r>
              <a:rPr lang="de-DE" sz="1200" dirty="0" err="1"/>
              <a:t>deniability</a:t>
            </a:r>
            <a:r>
              <a:rPr lang="de-DE" sz="1200" dirty="0"/>
              <a:t> (Möglichkeit, Handlung zu leugnen, die von dritten weder bestätigt, noch widerlegt werden kann)</a:t>
            </a:r>
          </a:p>
          <a:p>
            <a:pPr lvl="1"/>
            <a:r>
              <a:rPr lang="de-DE" sz="1200" dirty="0" err="1"/>
              <a:t>Undetectability</a:t>
            </a:r>
            <a:r>
              <a:rPr lang="de-DE" sz="1200" dirty="0"/>
              <a:t>/</a:t>
            </a:r>
            <a:r>
              <a:rPr lang="de-DE" sz="1200" dirty="0" err="1"/>
              <a:t>unobservability</a:t>
            </a:r>
            <a:r>
              <a:rPr lang="de-DE" sz="1200" dirty="0"/>
              <a:t> (Verbergen der Aktivitäten des Users)</a:t>
            </a:r>
          </a:p>
          <a:p>
            <a:pPr lvl="1"/>
            <a:r>
              <a:rPr lang="de-DE" sz="1200" dirty="0" err="1"/>
              <a:t>Confidentiality</a:t>
            </a:r>
            <a:r>
              <a:rPr lang="de-DE" sz="1200" dirty="0"/>
              <a:t> (Verbergen des Dateninhaltes oder die kontrollierte Freigabe des Dateninhalts)</a:t>
            </a:r>
          </a:p>
          <a:p>
            <a:r>
              <a:rPr lang="de-DE" sz="1200" dirty="0"/>
              <a:t>Soft </a:t>
            </a:r>
            <a:r>
              <a:rPr lang="de-DE" sz="1200" dirty="0" err="1"/>
              <a:t>privacy</a:t>
            </a:r>
            <a:r>
              <a:rPr lang="de-DE" sz="1200" dirty="0"/>
              <a:t> </a:t>
            </a:r>
            <a:r>
              <a:rPr lang="de-DE" sz="1200" dirty="0" err="1"/>
              <a:t>properties</a:t>
            </a:r>
            <a:endParaRPr lang="de-DE" sz="1200" dirty="0"/>
          </a:p>
          <a:p>
            <a:pPr lvl="1"/>
            <a:r>
              <a:rPr lang="de-DE" sz="1200" dirty="0"/>
              <a:t>User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awareness</a:t>
            </a:r>
            <a:r>
              <a:rPr lang="de-DE" sz="1200" dirty="0"/>
              <a:t> (User sind sich ihrer persönlichen Daten bewusst, es werden nur die minimal notwendigen Informationen abgefragt und verwendet, um eine Funktionsausführung zu ermöglichen)</a:t>
            </a:r>
          </a:p>
          <a:p>
            <a:pPr lvl="1"/>
            <a:r>
              <a:rPr lang="de-DE" sz="1200" dirty="0"/>
              <a:t>Policy and </a:t>
            </a:r>
            <a:r>
              <a:rPr lang="de-DE" sz="1200" dirty="0" err="1"/>
              <a:t>consent</a:t>
            </a:r>
            <a:r>
              <a:rPr lang="de-DE" sz="1200" dirty="0"/>
              <a:t> </a:t>
            </a:r>
            <a:r>
              <a:rPr lang="de-DE" sz="1200" dirty="0" err="1"/>
              <a:t>compliance</a:t>
            </a:r>
            <a:r>
              <a:rPr lang="de-DE" sz="1200" dirty="0"/>
              <a:t> (erfordert das gesamte System, um User über Datenschutzpolitik des Systems zu informieren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FF0DB-750A-A527-BAE4-6D4D7948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76ED0-6628-44A1-13E7-54593EAE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FBA84-1DFC-CC77-203E-0D8F0632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05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Datumsplatzhalter 4">
            <a:extLst>
              <a:ext uri="{FF2B5EF4-FFF2-40B4-BE49-F238E27FC236}">
                <a16:creationId xmlns:a16="http://schemas.microsoft.com/office/drawing/2014/main" id="{936A4029-3A89-79A0-D302-EDD5DCDB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483" name="Fußzeilenplatzhalter 5">
            <a:extLst>
              <a:ext uri="{FF2B5EF4-FFF2-40B4-BE49-F238E27FC236}">
                <a16:creationId xmlns:a16="http://schemas.microsoft.com/office/drawing/2014/main" id="{A8F95284-81C3-F313-EB4A-62B026F2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84" name="Foliennummernplatzhalter 6">
            <a:extLst>
              <a:ext uri="{FF2B5EF4-FFF2-40B4-BE49-F238E27FC236}">
                <a16:creationId xmlns:a16="http://schemas.microsoft.com/office/drawing/2014/main" id="{AC849D43-35C1-2191-2E4E-BCB0ED4E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132" name="Rectangle: Rounded Corners 8">
            <a:extLst>
              <a:ext uri="{FF2B5EF4-FFF2-40B4-BE49-F238E27FC236}">
                <a16:creationId xmlns:a16="http://schemas.microsoft.com/office/drawing/2014/main" id="{1C17D21A-C5DB-2CA7-F2BC-08703E141F3F}"/>
              </a:ext>
            </a:extLst>
          </p:cNvPr>
          <p:cNvSpPr/>
          <p:nvPr/>
        </p:nvSpPr>
        <p:spPr>
          <a:xfrm>
            <a:off x="7685217" y="3818869"/>
            <a:ext cx="720000" cy="2718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latin typeface="+mn-ea"/>
              </a:rPr>
              <a:t>V</a:t>
            </a:r>
            <a:r>
              <a:rPr lang="en-US" altLang="zh-CN" sz="750" dirty="0" err="1">
                <a:latin typeface="+mn-ea"/>
              </a:rPr>
              <a:t>ehicle</a:t>
            </a:r>
            <a:endParaRPr lang="en-US" altLang="zh-CN" sz="750" dirty="0">
              <a:latin typeface="+mn-ea"/>
            </a:endParaRP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TimCar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4" name="Rectangle: Rounded Corners 82">
            <a:extLst>
              <a:ext uri="{FF2B5EF4-FFF2-40B4-BE49-F238E27FC236}">
                <a16:creationId xmlns:a16="http://schemas.microsoft.com/office/drawing/2014/main" id="{F6299E06-6170-8AD4-4797-4518E2963B55}"/>
              </a:ext>
            </a:extLst>
          </p:cNvPr>
          <p:cNvSpPr/>
          <p:nvPr/>
        </p:nvSpPr>
        <p:spPr>
          <a:xfrm>
            <a:off x="7663763" y="476227"/>
            <a:ext cx="72000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Service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:Benz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5" name="Rectangle: Rounded Corners 115">
            <a:extLst>
              <a:ext uri="{FF2B5EF4-FFF2-40B4-BE49-F238E27FC236}">
                <a16:creationId xmlns:a16="http://schemas.microsoft.com/office/drawing/2014/main" id="{2440BE5D-9DBF-ABA6-0F6E-CCBD7DA9477A}"/>
              </a:ext>
            </a:extLst>
          </p:cNvPr>
          <p:cNvSpPr/>
          <p:nvPr/>
        </p:nvSpPr>
        <p:spPr>
          <a:xfrm>
            <a:off x="4804736" y="482394"/>
            <a:ext cx="1194986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PrivacyPolicy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PPAnonymityParking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6" name="Rectangle: Rounded Corners 117">
            <a:extLst>
              <a:ext uri="{FF2B5EF4-FFF2-40B4-BE49-F238E27FC236}">
                <a16:creationId xmlns:a16="http://schemas.microsoft.com/office/drawing/2014/main" id="{CFA755AC-C29C-4915-A831-526826712775}"/>
              </a:ext>
            </a:extLst>
          </p:cNvPr>
          <p:cNvSpPr/>
          <p:nvPr/>
        </p:nvSpPr>
        <p:spPr>
          <a:xfrm>
            <a:off x="7441429" y="1580602"/>
            <a:ext cx="1169776" cy="48674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ServiceSLA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BenzParkassistent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37" name="Straight Arrow Connector 121">
            <a:extLst>
              <a:ext uri="{FF2B5EF4-FFF2-40B4-BE49-F238E27FC236}">
                <a16:creationId xmlns:a16="http://schemas.microsoft.com/office/drawing/2014/main" id="{B135CAF2-3523-CC56-E3D3-5BD1BA900597}"/>
              </a:ext>
            </a:extLst>
          </p:cNvPr>
          <p:cNvCxnSpPr>
            <a:cxnSpLocks/>
            <a:stCxn id="152" idx="0"/>
            <a:endCxn id="136" idx="2"/>
          </p:cNvCxnSpPr>
          <p:nvPr/>
        </p:nvCxnSpPr>
        <p:spPr>
          <a:xfrm flipH="1" flipV="1">
            <a:off x="8026317" y="2067349"/>
            <a:ext cx="9248" cy="92995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29">
            <a:extLst>
              <a:ext uri="{FF2B5EF4-FFF2-40B4-BE49-F238E27FC236}">
                <a16:creationId xmlns:a16="http://schemas.microsoft.com/office/drawing/2014/main" id="{E838D7A8-250A-9148-D049-40180E1B4392}"/>
              </a:ext>
            </a:extLst>
          </p:cNvPr>
          <p:cNvSpPr txBox="1"/>
          <p:nvPr/>
        </p:nvSpPr>
        <p:spPr>
          <a:xfrm>
            <a:off x="7803586" y="2413128"/>
            <a:ext cx="519239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consentsTo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39" name="Rectangle: Rounded Corners 158">
            <a:extLst>
              <a:ext uri="{FF2B5EF4-FFF2-40B4-BE49-F238E27FC236}">
                <a16:creationId xmlns:a16="http://schemas.microsoft.com/office/drawing/2014/main" id="{7BA7F140-01EB-74B2-B9C9-906EF83A0DE4}"/>
              </a:ext>
            </a:extLst>
          </p:cNvPr>
          <p:cNvSpPr/>
          <p:nvPr/>
        </p:nvSpPr>
        <p:spPr>
          <a:xfrm>
            <a:off x="99088" y="482394"/>
            <a:ext cx="129572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PET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NMixAnonymityParking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0" name="Rectangle: Rounded Corners 160">
            <a:extLst>
              <a:ext uri="{FF2B5EF4-FFF2-40B4-BE49-F238E27FC236}">
                <a16:creationId xmlns:a16="http://schemas.microsoft.com/office/drawing/2014/main" id="{6D3E4A84-3C6D-AA7A-7C15-3EAAA8A3713C}"/>
              </a:ext>
            </a:extLst>
          </p:cNvPr>
          <p:cNvSpPr/>
          <p:nvPr/>
        </p:nvSpPr>
        <p:spPr>
          <a:xfrm>
            <a:off x="2702975" y="485455"/>
            <a:ext cx="95302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PrivacyProperty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Anonnymity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41" name="Straight Arrow Connector 161">
            <a:extLst>
              <a:ext uri="{FF2B5EF4-FFF2-40B4-BE49-F238E27FC236}">
                <a16:creationId xmlns:a16="http://schemas.microsoft.com/office/drawing/2014/main" id="{59FDFF9C-F38A-5FDA-32BE-8A621231C8B3}"/>
              </a:ext>
            </a:extLst>
          </p:cNvPr>
          <p:cNvCxnSpPr>
            <a:cxnSpLocks/>
            <a:stCxn id="135" idx="1"/>
            <a:endCxn id="140" idx="3"/>
          </p:cNvCxnSpPr>
          <p:nvPr/>
        </p:nvCxnSpPr>
        <p:spPr>
          <a:xfrm flipH="1">
            <a:off x="3655995" y="618319"/>
            <a:ext cx="1148741" cy="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64">
            <a:extLst>
              <a:ext uri="{FF2B5EF4-FFF2-40B4-BE49-F238E27FC236}">
                <a16:creationId xmlns:a16="http://schemas.microsoft.com/office/drawing/2014/main" id="{36168568-E9FA-E20A-6261-417BBCC21E2B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1394808" y="618319"/>
            <a:ext cx="1308167" cy="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242">
            <a:extLst>
              <a:ext uri="{FF2B5EF4-FFF2-40B4-BE49-F238E27FC236}">
                <a16:creationId xmlns:a16="http://schemas.microsoft.com/office/drawing/2014/main" id="{1F152D80-13C6-9CB7-9EE5-FFA8CAFBA38D}"/>
              </a:ext>
            </a:extLst>
          </p:cNvPr>
          <p:cNvSpPr/>
          <p:nvPr/>
        </p:nvSpPr>
        <p:spPr>
          <a:xfrm>
            <a:off x="5042544" y="1684476"/>
            <a:ext cx="717407" cy="33223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Situation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:Parking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44" name="Straight Arrow Connector 254">
            <a:extLst>
              <a:ext uri="{FF2B5EF4-FFF2-40B4-BE49-F238E27FC236}">
                <a16:creationId xmlns:a16="http://schemas.microsoft.com/office/drawing/2014/main" id="{63537A7C-FF39-FDE1-B211-2B6CB5793D5A}"/>
              </a:ext>
            </a:extLst>
          </p:cNvPr>
          <p:cNvCxnSpPr>
            <a:cxnSpLocks/>
            <a:stCxn id="135" idx="2"/>
            <a:endCxn id="143" idx="0"/>
          </p:cNvCxnSpPr>
          <p:nvPr/>
        </p:nvCxnSpPr>
        <p:spPr>
          <a:xfrm flipH="1">
            <a:off x="5401248" y="754243"/>
            <a:ext cx="981" cy="93023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73">
            <a:extLst>
              <a:ext uri="{FF2B5EF4-FFF2-40B4-BE49-F238E27FC236}">
                <a16:creationId xmlns:a16="http://schemas.microsoft.com/office/drawing/2014/main" id="{8BBD36BC-EA75-3223-768A-8B5BEE4A2C8D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943006" y="3954794"/>
            <a:ext cx="74221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67">
            <a:extLst>
              <a:ext uri="{FF2B5EF4-FFF2-40B4-BE49-F238E27FC236}">
                <a16:creationId xmlns:a16="http://schemas.microsoft.com/office/drawing/2014/main" id="{53A890DE-76C9-F32D-1FA9-D592E222AB69}"/>
              </a:ext>
            </a:extLst>
          </p:cNvPr>
          <p:cNvSpPr txBox="1"/>
          <p:nvPr/>
        </p:nvSpPr>
        <p:spPr>
          <a:xfrm>
            <a:off x="5174540" y="3849769"/>
            <a:ext cx="796855" cy="26430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</a:pPr>
            <a:r>
              <a:rPr lang="en-GB" sz="750" dirty="0" err="1">
                <a:latin typeface="+mn-ea"/>
              </a:rPr>
              <a:t>belongsToVehicleComponent</a:t>
            </a:r>
            <a:endParaRPr lang="en-DE" sz="750" dirty="0">
              <a:latin typeface="+mn-ea"/>
            </a:endParaRPr>
          </a:p>
        </p:txBody>
      </p:sp>
      <p:sp>
        <p:nvSpPr>
          <p:cNvPr id="147" name="TextBox 79">
            <a:extLst>
              <a:ext uri="{FF2B5EF4-FFF2-40B4-BE49-F238E27FC236}">
                <a16:creationId xmlns:a16="http://schemas.microsoft.com/office/drawing/2014/main" id="{D24DCE8E-14C2-98CA-F06F-8545D9C512D0}"/>
              </a:ext>
            </a:extLst>
          </p:cNvPr>
          <p:cNvSpPr txBox="1"/>
          <p:nvPr/>
        </p:nvSpPr>
        <p:spPr>
          <a:xfrm>
            <a:off x="7104414" y="3839738"/>
            <a:ext cx="404618" cy="26430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</a:pPr>
            <a:r>
              <a:rPr lang="en-GB" sz="750" dirty="0" err="1">
                <a:latin typeface="+mn-ea"/>
              </a:rPr>
              <a:t>partof</a:t>
            </a:r>
            <a:r>
              <a:rPr lang="en-GB" sz="750" dirty="0">
                <a:latin typeface="+mn-ea"/>
              </a:rPr>
              <a:t>   Vehicle</a:t>
            </a:r>
            <a:endParaRPr lang="en-DE" sz="750" dirty="0">
              <a:latin typeface="+mn-ea"/>
            </a:endParaRPr>
          </a:p>
        </p:txBody>
      </p:sp>
      <p:sp>
        <p:nvSpPr>
          <p:cNvPr id="148" name="Rectangle: Rounded Corners 116">
            <a:extLst>
              <a:ext uri="{FF2B5EF4-FFF2-40B4-BE49-F238E27FC236}">
                <a16:creationId xmlns:a16="http://schemas.microsoft.com/office/drawing/2014/main" id="{D626A614-E81C-82CB-FDE4-C93C6B1F7723}"/>
              </a:ext>
            </a:extLst>
          </p:cNvPr>
          <p:cNvSpPr/>
          <p:nvPr/>
        </p:nvSpPr>
        <p:spPr>
          <a:xfrm>
            <a:off x="2255284" y="1668679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Vehicle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LocationData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VDLocation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49" name="Straight Arrow Connector 293">
            <a:extLst>
              <a:ext uri="{FF2B5EF4-FFF2-40B4-BE49-F238E27FC236}">
                <a16:creationId xmlns:a16="http://schemas.microsoft.com/office/drawing/2014/main" id="{1E314E36-D59A-DEA0-599C-BB8803B36616}"/>
              </a:ext>
            </a:extLst>
          </p:cNvPr>
          <p:cNvCxnSpPr>
            <a:cxnSpLocks/>
          </p:cNvCxnSpPr>
          <p:nvPr/>
        </p:nvCxnSpPr>
        <p:spPr>
          <a:xfrm>
            <a:off x="257838" y="762574"/>
            <a:ext cx="16402" cy="196139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490">
            <a:extLst>
              <a:ext uri="{FF2B5EF4-FFF2-40B4-BE49-F238E27FC236}">
                <a16:creationId xmlns:a16="http://schemas.microsoft.com/office/drawing/2014/main" id="{6DC1F4E2-91B9-5315-B2D9-668CCB3E7D46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8023763" y="748076"/>
            <a:ext cx="2554" cy="8325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495">
            <a:extLst>
              <a:ext uri="{FF2B5EF4-FFF2-40B4-BE49-F238E27FC236}">
                <a16:creationId xmlns:a16="http://schemas.microsoft.com/office/drawing/2014/main" id="{3EE40085-0921-43C1-7A7F-B2CA918690F1}"/>
              </a:ext>
            </a:extLst>
          </p:cNvPr>
          <p:cNvSpPr txBox="1"/>
          <p:nvPr/>
        </p:nvSpPr>
        <p:spPr>
          <a:xfrm>
            <a:off x="7858181" y="1108969"/>
            <a:ext cx="385277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hasSLA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52" name="Rectangle: Rounded Corners 117">
            <a:extLst>
              <a:ext uri="{FF2B5EF4-FFF2-40B4-BE49-F238E27FC236}">
                <a16:creationId xmlns:a16="http://schemas.microsoft.com/office/drawing/2014/main" id="{5EF57F25-E594-C4B5-A8E2-840235C2939E}"/>
              </a:ext>
            </a:extLst>
          </p:cNvPr>
          <p:cNvSpPr/>
          <p:nvPr/>
        </p:nvSpPr>
        <p:spPr>
          <a:xfrm>
            <a:off x="7676208" y="2997307"/>
            <a:ext cx="718714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Driver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:Tim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3" name="Rectangle: Rounded Corners 242">
            <a:extLst>
              <a:ext uri="{FF2B5EF4-FFF2-40B4-BE49-F238E27FC236}">
                <a16:creationId xmlns:a16="http://schemas.microsoft.com/office/drawing/2014/main" id="{273C8C92-0539-9641-E8C2-A5ED72648881}"/>
              </a:ext>
            </a:extLst>
          </p:cNvPr>
          <p:cNvSpPr/>
          <p:nvPr/>
        </p:nvSpPr>
        <p:spPr>
          <a:xfrm>
            <a:off x="4233694" y="2514641"/>
            <a:ext cx="941819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DataDependency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ParkingDD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CCB05979-9D05-F1C9-3EF5-68378EC4274E}"/>
              </a:ext>
            </a:extLst>
          </p:cNvPr>
          <p:cNvCxnSpPr>
            <a:cxnSpLocks/>
            <a:stCxn id="152" idx="2"/>
            <a:endCxn id="132" idx="0"/>
          </p:cNvCxnSpPr>
          <p:nvPr/>
        </p:nvCxnSpPr>
        <p:spPr>
          <a:xfrm>
            <a:off x="8035565" y="3269156"/>
            <a:ext cx="9652" cy="54971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242">
            <a:extLst>
              <a:ext uri="{FF2B5EF4-FFF2-40B4-BE49-F238E27FC236}">
                <a16:creationId xmlns:a16="http://schemas.microsoft.com/office/drawing/2014/main" id="{0B4D6840-FE9B-89C6-863E-47A61F3082DC}"/>
              </a:ext>
            </a:extLst>
          </p:cNvPr>
          <p:cNvSpPr/>
          <p:nvPr/>
        </p:nvSpPr>
        <p:spPr>
          <a:xfrm>
            <a:off x="117413" y="2715635"/>
            <a:ext cx="1588029" cy="39776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PrivFeature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PrivFeatureAnonymityParking</a:t>
            </a:r>
            <a:endParaRPr lang="en-GB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6" name="TextBox 132">
            <a:extLst>
              <a:ext uri="{FF2B5EF4-FFF2-40B4-BE49-F238E27FC236}">
                <a16:creationId xmlns:a16="http://schemas.microsoft.com/office/drawing/2014/main" id="{5FA921DC-8FBF-D29C-7245-EAAF7BBD438A}"/>
              </a:ext>
            </a:extLst>
          </p:cNvPr>
          <p:cNvSpPr txBox="1"/>
          <p:nvPr/>
        </p:nvSpPr>
        <p:spPr>
          <a:xfrm rot="5400000">
            <a:off x="-26508" y="1533222"/>
            <a:ext cx="628230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hasFeature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57" name="Verbinder: gewinkelt 156">
            <a:extLst>
              <a:ext uri="{FF2B5EF4-FFF2-40B4-BE49-F238E27FC236}">
                <a16:creationId xmlns:a16="http://schemas.microsoft.com/office/drawing/2014/main" id="{D0149557-829F-747E-4ED5-CC63542AD8FE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500454" y="766248"/>
            <a:ext cx="1754830" cy="1087623"/>
          </a:xfrm>
          <a:prstGeom prst="bentConnector3">
            <a:avLst>
              <a:gd name="adj1" fmla="val 43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32">
            <a:extLst>
              <a:ext uri="{FF2B5EF4-FFF2-40B4-BE49-F238E27FC236}">
                <a16:creationId xmlns:a16="http://schemas.microsoft.com/office/drawing/2014/main" id="{C4B1E258-CB8B-B201-67A1-D31135BC2883}"/>
              </a:ext>
            </a:extLst>
          </p:cNvPr>
          <p:cNvSpPr txBox="1"/>
          <p:nvPr/>
        </p:nvSpPr>
        <p:spPr>
          <a:xfrm>
            <a:off x="561451" y="1768970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hasInput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60" name="TextBox 132">
            <a:extLst>
              <a:ext uri="{FF2B5EF4-FFF2-40B4-BE49-F238E27FC236}">
                <a16:creationId xmlns:a16="http://schemas.microsoft.com/office/drawing/2014/main" id="{D993F1D8-6307-2439-0A77-41C8F5986C54}"/>
              </a:ext>
            </a:extLst>
          </p:cNvPr>
          <p:cNvSpPr txBox="1"/>
          <p:nvPr/>
        </p:nvSpPr>
        <p:spPr>
          <a:xfrm>
            <a:off x="1768384" y="576037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provides</a:t>
            </a:r>
          </a:p>
        </p:txBody>
      </p: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9075ED03-06BE-7920-CB0C-B2A087E7E000}"/>
              </a:ext>
            </a:extLst>
          </p:cNvPr>
          <p:cNvCxnSpPr>
            <a:cxnSpLocks/>
            <a:endCxn id="143" idx="2"/>
          </p:cNvCxnSpPr>
          <p:nvPr/>
        </p:nvCxnSpPr>
        <p:spPr>
          <a:xfrm rot="10800000">
            <a:off x="5401249" y="2016715"/>
            <a:ext cx="2282877" cy="1233514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32">
            <a:extLst>
              <a:ext uri="{FF2B5EF4-FFF2-40B4-BE49-F238E27FC236}">
                <a16:creationId xmlns:a16="http://schemas.microsoft.com/office/drawing/2014/main" id="{5CBF0EDE-CFAC-A5C7-B92C-BBD0878CC635}"/>
              </a:ext>
            </a:extLst>
          </p:cNvPr>
          <p:cNvSpPr txBox="1"/>
          <p:nvPr/>
        </p:nvSpPr>
        <p:spPr>
          <a:xfrm>
            <a:off x="5919541" y="3175458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createsSit</a:t>
            </a: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</a:p>
        </p:txBody>
      </p:sp>
      <p:cxnSp>
        <p:nvCxnSpPr>
          <p:cNvPr id="166" name="Verbinder: gewinkelt 165">
            <a:extLst>
              <a:ext uri="{FF2B5EF4-FFF2-40B4-BE49-F238E27FC236}">
                <a16:creationId xmlns:a16="http://schemas.microsoft.com/office/drawing/2014/main" id="{8749FA7F-740C-03C2-8EBD-BBC804E03554}"/>
              </a:ext>
            </a:extLst>
          </p:cNvPr>
          <p:cNvCxnSpPr>
            <a:cxnSpLocks/>
            <a:stCxn id="152" idx="1"/>
          </p:cNvCxnSpPr>
          <p:nvPr/>
        </p:nvCxnSpPr>
        <p:spPr>
          <a:xfrm rot="10800000">
            <a:off x="5849234" y="741562"/>
            <a:ext cx="1826975" cy="2391671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32">
            <a:extLst>
              <a:ext uri="{FF2B5EF4-FFF2-40B4-BE49-F238E27FC236}">
                <a16:creationId xmlns:a16="http://schemas.microsoft.com/office/drawing/2014/main" id="{CE982D88-DA77-FE55-CEED-19EF66E59A56}"/>
              </a:ext>
            </a:extLst>
          </p:cNvPr>
          <p:cNvSpPr txBox="1"/>
          <p:nvPr/>
        </p:nvSpPr>
        <p:spPr>
          <a:xfrm>
            <a:off x="6466206" y="3040853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createsPP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68" name="TextBox 132">
            <a:extLst>
              <a:ext uri="{FF2B5EF4-FFF2-40B4-BE49-F238E27FC236}">
                <a16:creationId xmlns:a16="http://schemas.microsoft.com/office/drawing/2014/main" id="{20D16F47-8BE7-675B-1C02-19FFF99E34A2}"/>
              </a:ext>
            </a:extLst>
          </p:cNvPr>
          <p:cNvSpPr txBox="1"/>
          <p:nvPr/>
        </p:nvSpPr>
        <p:spPr>
          <a:xfrm>
            <a:off x="5040093" y="1399968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activatesIn</a:t>
            </a: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</a:p>
        </p:txBody>
      </p:sp>
      <p:sp>
        <p:nvSpPr>
          <p:cNvPr id="169" name="TextBox 132">
            <a:extLst>
              <a:ext uri="{FF2B5EF4-FFF2-40B4-BE49-F238E27FC236}">
                <a16:creationId xmlns:a16="http://schemas.microsoft.com/office/drawing/2014/main" id="{EDC7854B-9117-AE1B-3698-C5CD3BDB539F}"/>
              </a:ext>
            </a:extLst>
          </p:cNvPr>
          <p:cNvSpPr txBox="1"/>
          <p:nvPr/>
        </p:nvSpPr>
        <p:spPr>
          <a:xfrm>
            <a:off x="3968259" y="568553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achives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232D4E18-B787-DA69-C4AC-6340B277EF20}"/>
              </a:ext>
            </a:extLst>
          </p:cNvPr>
          <p:cNvCxnSpPr>
            <a:cxnSpLocks/>
            <a:stCxn id="143" idx="1"/>
            <a:endCxn id="148" idx="3"/>
          </p:cNvCxnSpPr>
          <p:nvPr/>
        </p:nvCxnSpPr>
        <p:spPr>
          <a:xfrm flipH="1">
            <a:off x="3049248" y="1850596"/>
            <a:ext cx="1993296" cy="327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32">
            <a:extLst>
              <a:ext uri="{FF2B5EF4-FFF2-40B4-BE49-F238E27FC236}">
                <a16:creationId xmlns:a16="http://schemas.microsoft.com/office/drawing/2014/main" id="{0A7CE134-8B8F-7949-5966-2E4C1CE1DCF6}"/>
              </a:ext>
            </a:extLst>
          </p:cNvPr>
          <p:cNvSpPr txBox="1"/>
          <p:nvPr/>
        </p:nvSpPr>
        <p:spPr>
          <a:xfrm>
            <a:off x="3872506" y="1814053"/>
            <a:ext cx="639531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evaluatesOn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D22CE4E-D0D5-A47C-70D8-D9C93FDBAEE3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 flipV="1">
            <a:off x="5999722" y="612152"/>
            <a:ext cx="1664041" cy="616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32">
            <a:extLst>
              <a:ext uri="{FF2B5EF4-FFF2-40B4-BE49-F238E27FC236}">
                <a16:creationId xmlns:a16="http://schemas.microsoft.com/office/drawing/2014/main" id="{96C2A837-E9D4-F5C8-428B-46F894B5F02A}"/>
              </a:ext>
            </a:extLst>
          </p:cNvPr>
          <p:cNvSpPr txBox="1"/>
          <p:nvPr/>
        </p:nvSpPr>
        <p:spPr>
          <a:xfrm>
            <a:off x="6762721" y="552707"/>
            <a:ext cx="716241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targetService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DF5A3F3C-30B3-A7F1-56BD-2843423A109E}"/>
              </a:ext>
            </a:extLst>
          </p:cNvPr>
          <p:cNvSpPr txBox="1"/>
          <p:nvPr/>
        </p:nvSpPr>
        <p:spPr>
          <a:xfrm>
            <a:off x="564299" y="3464291"/>
            <a:ext cx="1197735" cy="1135439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de-DE" sz="800" dirty="0"/>
              <a:t>     Legend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rgbClr val="00B050"/>
                </a:solidFill>
              </a:rPr>
              <a:t>     	CV-</a:t>
            </a:r>
            <a:r>
              <a:rPr lang="de-DE" sz="800" dirty="0" err="1">
                <a:solidFill>
                  <a:srgbClr val="00B050"/>
                </a:solidFill>
              </a:rPr>
              <a:t>Priv</a:t>
            </a:r>
            <a:endParaRPr lang="de-DE" sz="800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chemeClr val="tx2"/>
                </a:solidFill>
              </a:rPr>
              <a:t>     	</a:t>
            </a:r>
            <a:r>
              <a:rPr lang="de-DE" sz="800" dirty="0" err="1">
                <a:solidFill>
                  <a:schemeClr val="tx2"/>
                </a:solidFill>
              </a:rPr>
              <a:t>VSSo</a:t>
            </a:r>
            <a:endParaRPr lang="de-DE" sz="8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chemeClr val="tx2"/>
                </a:solidFill>
              </a:rPr>
              <a:t>     	</a:t>
            </a:r>
            <a:r>
              <a:rPr lang="de-DE" sz="800" dirty="0">
                <a:solidFill>
                  <a:srgbClr val="0070C0"/>
                </a:solidFill>
              </a:rPr>
              <a:t>Instance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800" dirty="0">
              <a:solidFill>
                <a:schemeClr val="tx2"/>
              </a:solidFill>
            </a:endParaRPr>
          </a:p>
        </p:txBody>
      </p: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44F4A548-32AC-61C3-7E4A-44CCA8160668}"/>
              </a:ext>
            </a:extLst>
          </p:cNvPr>
          <p:cNvCxnSpPr>
            <a:cxnSpLocks/>
          </p:cNvCxnSpPr>
          <p:nvPr/>
        </p:nvCxnSpPr>
        <p:spPr>
          <a:xfrm>
            <a:off x="748066" y="3767708"/>
            <a:ext cx="3258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91EF5212-E5CB-97FE-A70F-43281A0BF75D}"/>
              </a:ext>
            </a:extLst>
          </p:cNvPr>
          <p:cNvCxnSpPr/>
          <p:nvPr/>
        </p:nvCxnSpPr>
        <p:spPr>
          <a:xfrm>
            <a:off x="746795" y="4032010"/>
            <a:ext cx="3258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70">
            <a:extLst>
              <a:ext uri="{FF2B5EF4-FFF2-40B4-BE49-F238E27FC236}">
                <a16:creationId xmlns:a16="http://schemas.microsoft.com/office/drawing/2014/main" id="{C40951C1-9593-B177-3D85-6862A2871098}"/>
              </a:ext>
            </a:extLst>
          </p:cNvPr>
          <p:cNvSpPr txBox="1"/>
          <p:nvPr/>
        </p:nvSpPr>
        <p:spPr>
          <a:xfrm>
            <a:off x="7871904" y="3488044"/>
            <a:ext cx="373533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uses</a:t>
            </a:r>
          </a:p>
        </p:txBody>
      </p: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E1FBF1F3-6093-BB66-C1E4-3C274C84E722}"/>
              </a:ext>
            </a:extLst>
          </p:cNvPr>
          <p:cNvCxnSpPr>
            <a:cxnSpLocks/>
          </p:cNvCxnSpPr>
          <p:nvPr/>
        </p:nvCxnSpPr>
        <p:spPr>
          <a:xfrm flipH="1" flipV="1">
            <a:off x="8702498" y="633522"/>
            <a:ext cx="8737" cy="372137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596A292C-C070-7CD7-A782-8700A6FFAC32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8383763" y="612152"/>
            <a:ext cx="327471" cy="769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32">
            <a:extLst>
              <a:ext uri="{FF2B5EF4-FFF2-40B4-BE49-F238E27FC236}">
                <a16:creationId xmlns:a16="http://schemas.microsoft.com/office/drawing/2014/main" id="{D38C843B-2278-AF82-6B80-6D6E87716155}"/>
              </a:ext>
            </a:extLst>
          </p:cNvPr>
          <p:cNvSpPr txBox="1"/>
          <p:nvPr/>
        </p:nvSpPr>
        <p:spPr>
          <a:xfrm rot="5400000">
            <a:off x="8293708" y="2346258"/>
            <a:ext cx="835053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requestDataFrom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182DDE2E-D389-BB8C-5D9E-3D2F6DB004FC}"/>
              </a:ext>
            </a:extLst>
          </p:cNvPr>
          <p:cNvCxnSpPr/>
          <p:nvPr/>
        </p:nvCxnSpPr>
        <p:spPr>
          <a:xfrm>
            <a:off x="746795" y="4333084"/>
            <a:ext cx="3258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8">
            <a:extLst>
              <a:ext uri="{FF2B5EF4-FFF2-40B4-BE49-F238E27FC236}">
                <a16:creationId xmlns:a16="http://schemas.microsoft.com/office/drawing/2014/main" id="{86D2920E-D7D7-64EB-C2DE-B9C5C6FE400C}"/>
              </a:ext>
            </a:extLst>
          </p:cNvPr>
          <p:cNvSpPr/>
          <p:nvPr/>
        </p:nvSpPr>
        <p:spPr>
          <a:xfrm>
            <a:off x="5889790" y="3488044"/>
            <a:ext cx="963593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latin typeface="+mn-ea"/>
              </a:rPr>
              <a:t>ChassisSteeringWheel</a:t>
            </a:r>
            <a:endParaRPr lang="en-US" altLang="zh-CN" sz="750" dirty="0">
              <a:latin typeface="+mn-ea"/>
            </a:endParaRP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:?</a:t>
            </a:r>
          </a:p>
        </p:txBody>
      </p:sp>
      <p:sp>
        <p:nvSpPr>
          <p:cNvPr id="188" name="Rectangle: Rounded Corners 8">
            <a:extLst>
              <a:ext uri="{FF2B5EF4-FFF2-40B4-BE49-F238E27FC236}">
                <a16:creationId xmlns:a16="http://schemas.microsoft.com/office/drawing/2014/main" id="{484141A0-4D40-7792-A3DD-043B37F04334}"/>
              </a:ext>
            </a:extLst>
          </p:cNvPr>
          <p:cNvSpPr/>
          <p:nvPr/>
        </p:nvSpPr>
        <p:spPr>
          <a:xfrm>
            <a:off x="5889790" y="4024821"/>
            <a:ext cx="956936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n-ea"/>
              </a:rPr>
              <a:t>Powertrain Transmission</a:t>
            </a: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CV_Trans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D2FE9E5F-BD31-F332-DB0C-46B4D7FB2DB9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6853383" y="3676899"/>
            <a:ext cx="10538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F52020CB-C861-CD57-26C8-F70F732D61CF}"/>
              </a:ext>
            </a:extLst>
          </p:cNvPr>
          <p:cNvCxnSpPr>
            <a:cxnSpLocks/>
            <a:stCxn id="188" idx="3"/>
          </p:cNvCxnSpPr>
          <p:nvPr/>
        </p:nvCxnSpPr>
        <p:spPr>
          <a:xfrm flipV="1">
            <a:off x="6846726" y="4199462"/>
            <a:ext cx="106886" cy="1421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7A5B24D6-4311-D34D-0BF5-6FD69BFED198}"/>
              </a:ext>
            </a:extLst>
          </p:cNvPr>
          <p:cNvCxnSpPr>
            <a:cxnSpLocks/>
          </p:cNvCxnSpPr>
          <p:nvPr/>
        </p:nvCxnSpPr>
        <p:spPr>
          <a:xfrm>
            <a:off x="6950512" y="3705247"/>
            <a:ext cx="0" cy="50267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8">
            <a:extLst>
              <a:ext uri="{FF2B5EF4-FFF2-40B4-BE49-F238E27FC236}">
                <a16:creationId xmlns:a16="http://schemas.microsoft.com/office/drawing/2014/main" id="{5EFFFC01-49C3-5BB7-80E0-C6F22A39C712}"/>
              </a:ext>
            </a:extLst>
          </p:cNvPr>
          <p:cNvSpPr/>
          <p:nvPr/>
        </p:nvSpPr>
        <p:spPr>
          <a:xfrm>
            <a:off x="4253118" y="3488044"/>
            <a:ext cx="925852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latin typeface="+mn-ea"/>
              </a:rPr>
              <a:t>SteeringWheel</a:t>
            </a:r>
            <a:r>
              <a:rPr lang="en-US" altLang="zh-CN" sz="750" dirty="0">
                <a:latin typeface="+mn-ea"/>
              </a:rPr>
              <a:t> Angle</a:t>
            </a: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:?</a:t>
            </a:r>
          </a:p>
        </p:txBody>
      </p:sp>
      <p:sp>
        <p:nvSpPr>
          <p:cNvPr id="193" name="Rectangle: Rounded Corners 8">
            <a:extLst>
              <a:ext uri="{FF2B5EF4-FFF2-40B4-BE49-F238E27FC236}">
                <a16:creationId xmlns:a16="http://schemas.microsoft.com/office/drawing/2014/main" id="{1EC1535D-8B94-E543-7B23-1EE5BB042024}"/>
              </a:ext>
            </a:extLst>
          </p:cNvPr>
          <p:cNvSpPr/>
          <p:nvPr/>
        </p:nvSpPr>
        <p:spPr>
          <a:xfrm>
            <a:off x="4259084" y="4027525"/>
            <a:ext cx="925852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latin typeface="+mn-ea"/>
              </a:rPr>
              <a:t>Transmisson</a:t>
            </a:r>
            <a:r>
              <a:rPr lang="en-US" altLang="zh-CN" sz="750" dirty="0">
                <a:latin typeface="+mn-ea"/>
              </a:rPr>
              <a:t> Speed</a:t>
            </a: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CV_Speed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5EE64A86-60EE-A114-35D2-0D077942CA91}"/>
              </a:ext>
            </a:extLst>
          </p:cNvPr>
          <p:cNvCxnSpPr>
            <a:cxnSpLocks/>
            <a:stCxn id="193" idx="3"/>
            <a:endCxn id="188" idx="1"/>
          </p:cNvCxnSpPr>
          <p:nvPr/>
        </p:nvCxnSpPr>
        <p:spPr>
          <a:xfrm flipV="1">
            <a:off x="5184936" y="4213676"/>
            <a:ext cx="704854" cy="2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B203960F-273C-F82F-9C36-2B905092B0A3}"/>
              </a:ext>
            </a:extLst>
          </p:cNvPr>
          <p:cNvCxnSpPr>
            <a:cxnSpLocks/>
            <a:stCxn id="192" idx="3"/>
            <a:endCxn id="187" idx="1"/>
          </p:cNvCxnSpPr>
          <p:nvPr/>
        </p:nvCxnSpPr>
        <p:spPr>
          <a:xfrm>
            <a:off x="5178970" y="3676899"/>
            <a:ext cx="7108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16">
            <a:extLst>
              <a:ext uri="{FF2B5EF4-FFF2-40B4-BE49-F238E27FC236}">
                <a16:creationId xmlns:a16="http://schemas.microsoft.com/office/drawing/2014/main" id="{7C85C36A-AAF3-2502-C1B3-2F29CD8D1A23}"/>
              </a:ext>
            </a:extLst>
          </p:cNvPr>
          <p:cNvSpPr/>
          <p:nvPr/>
        </p:nvSpPr>
        <p:spPr>
          <a:xfrm>
            <a:off x="2263422" y="2471253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VehicleTimeData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VDTime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9" name="Rectangle: Rounded Corners 116">
            <a:extLst>
              <a:ext uri="{FF2B5EF4-FFF2-40B4-BE49-F238E27FC236}">
                <a16:creationId xmlns:a16="http://schemas.microsoft.com/office/drawing/2014/main" id="{E9B33AAF-AB89-F8E6-B2F6-A14E8D21F421}"/>
              </a:ext>
            </a:extLst>
          </p:cNvPr>
          <p:cNvSpPr/>
          <p:nvPr/>
        </p:nvSpPr>
        <p:spPr>
          <a:xfrm>
            <a:off x="2255284" y="2969217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Vehicle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HeadingData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VDHeading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0" name="Rectangle: Rounded Corners 116">
            <a:extLst>
              <a:ext uri="{FF2B5EF4-FFF2-40B4-BE49-F238E27FC236}">
                <a16:creationId xmlns:a16="http://schemas.microsoft.com/office/drawing/2014/main" id="{691BF059-591D-3897-FF5C-5D16E4B52FC9}"/>
              </a:ext>
            </a:extLst>
          </p:cNvPr>
          <p:cNvSpPr/>
          <p:nvPr/>
        </p:nvSpPr>
        <p:spPr>
          <a:xfrm>
            <a:off x="2263422" y="4027920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Vehicle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SpeedData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VDSpeed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4AB65FC0-55DF-C659-C81B-07833498381B}"/>
              </a:ext>
            </a:extLst>
          </p:cNvPr>
          <p:cNvCxnSpPr>
            <a:cxnSpLocks/>
            <a:stCxn id="153" idx="1"/>
            <a:endCxn id="197" idx="3"/>
          </p:cNvCxnSpPr>
          <p:nvPr/>
        </p:nvCxnSpPr>
        <p:spPr>
          <a:xfrm flipH="1">
            <a:off x="3057386" y="2650566"/>
            <a:ext cx="1176308" cy="587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ED76529A-8370-5CB1-C9DC-002A7325335E}"/>
              </a:ext>
            </a:extLst>
          </p:cNvPr>
          <p:cNvCxnSpPr>
            <a:cxnSpLocks/>
          </p:cNvCxnSpPr>
          <p:nvPr/>
        </p:nvCxnSpPr>
        <p:spPr>
          <a:xfrm flipH="1" flipV="1">
            <a:off x="3049248" y="1980474"/>
            <a:ext cx="360000" cy="20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75233AFE-F64D-26F7-2870-561375AB60D2}"/>
              </a:ext>
            </a:extLst>
          </p:cNvPr>
          <p:cNvCxnSpPr>
            <a:cxnSpLocks/>
          </p:cNvCxnSpPr>
          <p:nvPr/>
        </p:nvCxnSpPr>
        <p:spPr>
          <a:xfrm flipH="1" flipV="1">
            <a:off x="3055763" y="3132852"/>
            <a:ext cx="360000" cy="20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DF2A5257-EB3E-A360-108A-8D0339F790DD}"/>
              </a:ext>
            </a:extLst>
          </p:cNvPr>
          <p:cNvCxnSpPr>
            <a:cxnSpLocks/>
          </p:cNvCxnSpPr>
          <p:nvPr/>
        </p:nvCxnSpPr>
        <p:spPr>
          <a:xfrm flipH="1" flipV="1">
            <a:off x="3050151" y="4101436"/>
            <a:ext cx="360000" cy="20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9C68168A-4336-CB07-8793-6B2FE45793F2}"/>
              </a:ext>
            </a:extLst>
          </p:cNvPr>
          <p:cNvCxnSpPr>
            <a:cxnSpLocks/>
          </p:cNvCxnSpPr>
          <p:nvPr/>
        </p:nvCxnSpPr>
        <p:spPr>
          <a:xfrm flipV="1">
            <a:off x="3409248" y="1972943"/>
            <a:ext cx="0" cy="21312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132">
            <a:extLst>
              <a:ext uri="{FF2B5EF4-FFF2-40B4-BE49-F238E27FC236}">
                <a16:creationId xmlns:a16="http://schemas.microsoft.com/office/drawing/2014/main" id="{37EA847C-F9DD-E345-0057-1FA78F1AD201}"/>
              </a:ext>
            </a:extLst>
          </p:cNvPr>
          <p:cNvSpPr txBox="1"/>
          <p:nvPr/>
        </p:nvSpPr>
        <p:spPr>
          <a:xfrm>
            <a:off x="3785786" y="2599269"/>
            <a:ext cx="356256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among</a:t>
            </a:r>
          </a:p>
        </p:txBody>
      </p: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0B040A68-81A4-C18E-34C8-577D95BB9AD0}"/>
              </a:ext>
            </a:extLst>
          </p:cNvPr>
          <p:cNvCxnSpPr>
            <a:cxnSpLocks/>
            <a:stCxn id="193" idx="1"/>
            <a:endCxn id="200" idx="3"/>
          </p:cNvCxnSpPr>
          <p:nvPr/>
        </p:nvCxnSpPr>
        <p:spPr>
          <a:xfrm flipH="1" flipV="1">
            <a:off x="3057386" y="4213112"/>
            <a:ext cx="1201698" cy="32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BC2C23E1-3B57-9BA0-3C7E-2D19A1E1AB11}"/>
              </a:ext>
            </a:extLst>
          </p:cNvPr>
          <p:cNvCxnSpPr>
            <a:cxnSpLocks/>
          </p:cNvCxnSpPr>
          <p:nvPr/>
        </p:nvCxnSpPr>
        <p:spPr>
          <a:xfrm flipH="1" flipV="1">
            <a:off x="6853383" y="4346334"/>
            <a:ext cx="1857852" cy="856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37D6662-8BD5-D109-9F24-F590ED3F355D}"/>
              </a:ext>
            </a:extLst>
          </p:cNvPr>
          <p:cNvCxnSpPr>
            <a:cxnSpLocks/>
          </p:cNvCxnSpPr>
          <p:nvPr/>
        </p:nvCxnSpPr>
        <p:spPr>
          <a:xfrm flipH="1">
            <a:off x="6846726" y="3807095"/>
            <a:ext cx="234762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D859A3C2-0093-1DCF-6BB3-3DEA650EEFEA}"/>
              </a:ext>
            </a:extLst>
          </p:cNvPr>
          <p:cNvCxnSpPr>
            <a:cxnSpLocks/>
          </p:cNvCxnSpPr>
          <p:nvPr/>
        </p:nvCxnSpPr>
        <p:spPr>
          <a:xfrm>
            <a:off x="7086292" y="3806089"/>
            <a:ext cx="0" cy="52699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32">
            <a:extLst>
              <a:ext uri="{FF2B5EF4-FFF2-40B4-BE49-F238E27FC236}">
                <a16:creationId xmlns:a16="http://schemas.microsoft.com/office/drawing/2014/main" id="{B1F6D52C-AA51-40A6-D940-38584233BF80}"/>
              </a:ext>
            </a:extLst>
          </p:cNvPr>
          <p:cNvSpPr txBox="1"/>
          <p:nvPr/>
        </p:nvSpPr>
        <p:spPr>
          <a:xfrm>
            <a:off x="3770259" y="4174612"/>
            <a:ext cx="396000" cy="20518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produces</a:t>
            </a:r>
          </a:p>
        </p:txBody>
      </p:sp>
      <p:cxnSp>
        <p:nvCxnSpPr>
          <p:cNvPr id="220" name="Verbinder: gewinkelt 219">
            <a:extLst>
              <a:ext uri="{FF2B5EF4-FFF2-40B4-BE49-F238E27FC236}">
                <a16:creationId xmlns:a16="http://schemas.microsoft.com/office/drawing/2014/main" id="{A0EEF722-0880-AD12-E2D6-3612E351F2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0259" y="748077"/>
            <a:ext cx="1829848" cy="969328"/>
          </a:xfrm>
          <a:prstGeom prst="bentConnector3">
            <a:avLst>
              <a:gd name="adj1" fmla="val 165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32">
            <a:extLst>
              <a:ext uri="{FF2B5EF4-FFF2-40B4-BE49-F238E27FC236}">
                <a16:creationId xmlns:a16="http://schemas.microsoft.com/office/drawing/2014/main" id="{B51FE761-A167-1F69-AD7C-E180D6108EBA}"/>
              </a:ext>
            </a:extLst>
          </p:cNvPr>
          <p:cNvSpPr txBox="1"/>
          <p:nvPr/>
        </p:nvSpPr>
        <p:spPr>
          <a:xfrm>
            <a:off x="4573508" y="1568213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protects</a:t>
            </a:r>
          </a:p>
        </p:txBody>
      </p:sp>
      <p:sp>
        <p:nvSpPr>
          <p:cNvPr id="2" name="Rectangle: Rounded Corners 158">
            <a:extLst>
              <a:ext uri="{FF2B5EF4-FFF2-40B4-BE49-F238E27FC236}">
                <a16:creationId xmlns:a16="http://schemas.microsoft.com/office/drawing/2014/main" id="{B5CE1B48-317B-28B8-FF75-ACA144C1B1E1}"/>
              </a:ext>
            </a:extLst>
          </p:cNvPr>
          <p:cNvSpPr/>
          <p:nvPr/>
        </p:nvSpPr>
        <p:spPr>
          <a:xfrm>
            <a:off x="925375" y="975074"/>
            <a:ext cx="1394093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PET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NMixConfidentialityParking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Rectangle: Rounded Corners 160">
            <a:extLst>
              <a:ext uri="{FF2B5EF4-FFF2-40B4-BE49-F238E27FC236}">
                <a16:creationId xmlns:a16="http://schemas.microsoft.com/office/drawing/2014/main" id="{3C15D2E0-0CE1-5DE1-93E1-5C89B98764ED}"/>
              </a:ext>
            </a:extLst>
          </p:cNvPr>
          <p:cNvSpPr/>
          <p:nvPr/>
        </p:nvSpPr>
        <p:spPr>
          <a:xfrm>
            <a:off x="3063913" y="979524"/>
            <a:ext cx="95302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PrivacyProperty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:Confidentiality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Rectangle: Rounded Corners 115">
            <a:extLst>
              <a:ext uri="{FF2B5EF4-FFF2-40B4-BE49-F238E27FC236}">
                <a16:creationId xmlns:a16="http://schemas.microsoft.com/office/drawing/2014/main" id="{9E781395-527D-6B5C-1375-FFD8869189E5}"/>
              </a:ext>
            </a:extLst>
          </p:cNvPr>
          <p:cNvSpPr/>
          <p:nvPr/>
        </p:nvSpPr>
        <p:spPr>
          <a:xfrm>
            <a:off x="6255889" y="979525"/>
            <a:ext cx="1326939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PrivacyPolicy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PPConfidentialityParking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0" name="Rectangle: Rounded Corners 242">
            <a:extLst>
              <a:ext uri="{FF2B5EF4-FFF2-40B4-BE49-F238E27FC236}">
                <a16:creationId xmlns:a16="http://schemas.microsoft.com/office/drawing/2014/main" id="{C74AEEB9-4C4C-43C1-B8E0-3E6002836A19}"/>
              </a:ext>
            </a:extLst>
          </p:cNvPr>
          <p:cNvSpPr/>
          <p:nvPr/>
        </p:nvSpPr>
        <p:spPr>
          <a:xfrm>
            <a:off x="330833" y="2032920"/>
            <a:ext cx="1657082" cy="39776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PrivFeature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PrivFeatureConfidentialityParking</a:t>
            </a:r>
            <a:endParaRPr lang="en-GB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5" name="Rectangle: Rounded Corners 116">
            <a:extLst>
              <a:ext uri="{FF2B5EF4-FFF2-40B4-BE49-F238E27FC236}">
                <a16:creationId xmlns:a16="http://schemas.microsoft.com/office/drawing/2014/main" id="{A1C3BD67-43C2-20DB-1AB2-52D19A1B4A26}"/>
              </a:ext>
            </a:extLst>
          </p:cNvPr>
          <p:cNvSpPr/>
          <p:nvPr/>
        </p:nvSpPr>
        <p:spPr>
          <a:xfrm>
            <a:off x="2263422" y="3484442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Vehicle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SteeringData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VDSteering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D15DD2D-49CC-4C56-2193-923D7752F2DC}"/>
              </a:ext>
            </a:extLst>
          </p:cNvPr>
          <p:cNvCxnSpPr>
            <a:cxnSpLocks/>
            <a:stCxn id="192" idx="1"/>
            <a:endCxn id="45" idx="3"/>
          </p:cNvCxnSpPr>
          <p:nvPr/>
        </p:nvCxnSpPr>
        <p:spPr>
          <a:xfrm flipH="1" flipV="1">
            <a:off x="3057386" y="3669634"/>
            <a:ext cx="1195732" cy="72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32">
            <a:extLst>
              <a:ext uri="{FF2B5EF4-FFF2-40B4-BE49-F238E27FC236}">
                <a16:creationId xmlns:a16="http://schemas.microsoft.com/office/drawing/2014/main" id="{4380C8AF-6A1C-DCF9-4BDC-42C6EF2AF3B1}"/>
              </a:ext>
            </a:extLst>
          </p:cNvPr>
          <p:cNvSpPr txBox="1"/>
          <p:nvPr/>
        </p:nvSpPr>
        <p:spPr>
          <a:xfrm>
            <a:off x="3765814" y="3620869"/>
            <a:ext cx="396000" cy="20518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produces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F72B6D2-94B9-4562-A13A-0426454EDEB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159374" y="1270403"/>
            <a:ext cx="0" cy="76251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32">
            <a:extLst>
              <a:ext uri="{FF2B5EF4-FFF2-40B4-BE49-F238E27FC236}">
                <a16:creationId xmlns:a16="http://schemas.microsoft.com/office/drawing/2014/main" id="{DD094AEE-E766-2278-FD1D-48503CB82409}"/>
              </a:ext>
            </a:extLst>
          </p:cNvPr>
          <p:cNvSpPr txBox="1"/>
          <p:nvPr/>
        </p:nvSpPr>
        <p:spPr>
          <a:xfrm>
            <a:off x="848325" y="1499101"/>
            <a:ext cx="628230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hasFeature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C8B7C4B-18C1-3C7D-AFA8-10CE7278628F}"/>
              </a:ext>
            </a:extLst>
          </p:cNvPr>
          <p:cNvCxnSpPr>
            <a:cxnSpLocks/>
            <a:endCxn id="200" idx="1"/>
          </p:cNvCxnSpPr>
          <p:nvPr/>
        </p:nvCxnSpPr>
        <p:spPr>
          <a:xfrm rot="16200000" flipH="1">
            <a:off x="681029" y="2630719"/>
            <a:ext cx="2980572" cy="184214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mit Pfeil 449">
            <a:extLst>
              <a:ext uri="{FF2B5EF4-FFF2-40B4-BE49-F238E27FC236}">
                <a16:creationId xmlns:a16="http://schemas.microsoft.com/office/drawing/2014/main" id="{7D141AE5-6D02-DC21-7FB4-ABB10A2434A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093616" y="3669634"/>
            <a:ext cx="169806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132">
            <a:extLst>
              <a:ext uri="{FF2B5EF4-FFF2-40B4-BE49-F238E27FC236}">
                <a16:creationId xmlns:a16="http://schemas.microsoft.com/office/drawing/2014/main" id="{44106B7C-3807-3151-36BF-F6B4962E62A4}"/>
              </a:ext>
            </a:extLst>
          </p:cNvPr>
          <p:cNvSpPr txBox="1"/>
          <p:nvPr/>
        </p:nvSpPr>
        <p:spPr>
          <a:xfrm rot="5400000">
            <a:off x="1768384" y="2701775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hasInput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454" name="Gerade Verbindung mit Pfeil 453">
            <a:extLst>
              <a:ext uri="{FF2B5EF4-FFF2-40B4-BE49-F238E27FC236}">
                <a16:creationId xmlns:a16="http://schemas.microsoft.com/office/drawing/2014/main" id="{BD910DD6-BCF4-44E6-16F2-E86C01130783}"/>
              </a:ext>
            </a:extLst>
          </p:cNvPr>
          <p:cNvCxnSpPr>
            <a:cxnSpLocks/>
          </p:cNvCxnSpPr>
          <p:nvPr/>
        </p:nvCxnSpPr>
        <p:spPr>
          <a:xfrm flipH="1" flipV="1">
            <a:off x="3043047" y="2505693"/>
            <a:ext cx="606860" cy="856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Gerade Verbindung mit Pfeil 455">
            <a:extLst>
              <a:ext uri="{FF2B5EF4-FFF2-40B4-BE49-F238E27FC236}">
                <a16:creationId xmlns:a16="http://schemas.microsoft.com/office/drawing/2014/main" id="{A7D29974-7F73-8ADD-391C-A53CE70EA043}"/>
              </a:ext>
            </a:extLst>
          </p:cNvPr>
          <p:cNvCxnSpPr>
            <a:cxnSpLocks/>
          </p:cNvCxnSpPr>
          <p:nvPr/>
        </p:nvCxnSpPr>
        <p:spPr>
          <a:xfrm flipH="1" flipV="1">
            <a:off x="3052683" y="3014655"/>
            <a:ext cx="606860" cy="856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Gerade Verbindung mit Pfeil 456">
            <a:extLst>
              <a:ext uri="{FF2B5EF4-FFF2-40B4-BE49-F238E27FC236}">
                <a16:creationId xmlns:a16="http://schemas.microsoft.com/office/drawing/2014/main" id="{8673FB84-C75B-A710-1D39-EEFC83263D50}"/>
              </a:ext>
            </a:extLst>
          </p:cNvPr>
          <p:cNvCxnSpPr>
            <a:cxnSpLocks/>
          </p:cNvCxnSpPr>
          <p:nvPr/>
        </p:nvCxnSpPr>
        <p:spPr>
          <a:xfrm flipH="1" flipV="1">
            <a:off x="3054717" y="4346334"/>
            <a:ext cx="606860" cy="856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91E8224A-E544-2584-5C05-DAE3E9DCA4C8}"/>
              </a:ext>
            </a:extLst>
          </p:cNvPr>
          <p:cNvCxnSpPr>
            <a:cxnSpLocks/>
          </p:cNvCxnSpPr>
          <p:nvPr/>
        </p:nvCxnSpPr>
        <p:spPr>
          <a:xfrm flipH="1">
            <a:off x="3650173" y="1708353"/>
            <a:ext cx="1453" cy="26496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Ellipse 464">
            <a:extLst>
              <a:ext uri="{FF2B5EF4-FFF2-40B4-BE49-F238E27FC236}">
                <a16:creationId xmlns:a16="http://schemas.microsoft.com/office/drawing/2014/main" id="{02EFE63B-5005-68F1-D9AB-983D11E58491}"/>
              </a:ext>
            </a:extLst>
          </p:cNvPr>
          <p:cNvSpPr/>
          <p:nvPr/>
        </p:nvSpPr>
        <p:spPr>
          <a:xfrm>
            <a:off x="3635514" y="1697496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66" name="Ellipse 465">
            <a:extLst>
              <a:ext uri="{FF2B5EF4-FFF2-40B4-BE49-F238E27FC236}">
                <a16:creationId xmlns:a16="http://schemas.microsoft.com/office/drawing/2014/main" id="{9AB0D5E2-6E6B-F992-6F45-DF570FF0FE34}"/>
              </a:ext>
            </a:extLst>
          </p:cNvPr>
          <p:cNvSpPr/>
          <p:nvPr/>
        </p:nvSpPr>
        <p:spPr>
          <a:xfrm>
            <a:off x="3624558" y="2488759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67" name="Ellipse 466">
            <a:extLst>
              <a:ext uri="{FF2B5EF4-FFF2-40B4-BE49-F238E27FC236}">
                <a16:creationId xmlns:a16="http://schemas.microsoft.com/office/drawing/2014/main" id="{417096BA-843D-3AA5-4D27-F46D94F79A59}"/>
              </a:ext>
            </a:extLst>
          </p:cNvPr>
          <p:cNvSpPr/>
          <p:nvPr/>
        </p:nvSpPr>
        <p:spPr>
          <a:xfrm>
            <a:off x="3636971" y="3001555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68" name="Ellipse 467">
            <a:extLst>
              <a:ext uri="{FF2B5EF4-FFF2-40B4-BE49-F238E27FC236}">
                <a16:creationId xmlns:a16="http://schemas.microsoft.com/office/drawing/2014/main" id="{91F7E4F1-ED2C-6EED-4B6B-50C342C85147}"/>
              </a:ext>
            </a:extLst>
          </p:cNvPr>
          <p:cNvSpPr/>
          <p:nvPr/>
        </p:nvSpPr>
        <p:spPr>
          <a:xfrm>
            <a:off x="3615878" y="4318055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70" name="Ellipse 469">
            <a:extLst>
              <a:ext uri="{FF2B5EF4-FFF2-40B4-BE49-F238E27FC236}">
                <a16:creationId xmlns:a16="http://schemas.microsoft.com/office/drawing/2014/main" id="{D68523FD-DE75-AA5B-A20C-A09E453A5C7A}"/>
              </a:ext>
            </a:extLst>
          </p:cNvPr>
          <p:cNvSpPr/>
          <p:nvPr/>
        </p:nvSpPr>
        <p:spPr>
          <a:xfrm>
            <a:off x="3392903" y="2631815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71" name="Ellipse 470">
            <a:extLst>
              <a:ext uri="{FF2B5EF4-FFF2-40B4-BE49-F238E27FC236}">
                <a16:creationId xmlns:a16="http://schemas.microsoft.com/office/drawing/2014/main" id="{78459987-454C-4A8C-8C2D-8CCF84B9477C}"/>
              </a:ext>
            </a:extLst>
          </p:cNvPr>
          <p:cNvSpPr/>
          <p:nvPr/>
        </p:nvSpPr>
        <p:spPr>
          <a:xfrm>
            <a:off x="3393655" y="1954379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72" name="Ellipse 471">
            <a:extLst>
              <a:ext uri="{FF2B5EF4-FFF2-40B4-BE49-F238E27FC236}">
                <a16:creationId xmlns:a16="http://schemas.microsoft.com/office/drawing/2014/main" id="{EEDF79C6-A7C4-C19F-677D-3C12663A8615}"/>
              </a:ext>
            </a:extLst>
          </p:cNvPr>
          <p:cNvSpPr/>
          <p:nvPr/>
        </p:nvSpPr>
        <p:spPr>
          <a:xfrm>
            <a:off x="3379369" y="3098098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73" name="Ellipse 472">
            <a:extLst>
              <a:ext uri="{FF2B5EF4-FFF2-40B4-BE49-F238E27FC236}">
                <a16:creationId xmlns:a16="http://schemas.microsoft.com/office/drawing/2014/main" id="{12A4808C-0795-D495-6934-DB3B8019E22C}"/>
              </a:ext>
            </a:extLst>
          </p:cNvPr>
          <p:cNvSpPr/>
          <p:nvPr/>
        </p:nvSpPr>
        <p:spPr>
          <a:xfrm>
            <a:off x="3379415" y="4080024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493" name="Gerade Verbindung mit Pfeil 492">
            <a:extLst>
              <a:ext uri="{FF2B5EF4-FFF2-40B4-BE49-F238E27FC236}">
                <a16:creationId xmlns:a16="http://schemas.microsoft.com/office/drawing/2014/main" id="{36F2DCA7-60DC-0CE6-9F3B-B4875F6BD095}"/>
              </a:ext>
            </a:extLst>
          </p:cNvPr>
          <p:cNvCxnSpPr>
            <a:cxnSpLocks/>
          </p:cNvCxnSpPr>
          <p:nvPr/>
        </p:nvCxnSpPr>
        <p:spPr>
          <a:xfrm flipH="1" flipV="1">
            <a:off x="3065227" y="3804906"/>
            <a:ext cx="360000" cy="20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Ellipse 493">
            <a:extLst>
              <a:ext uri="{FF2B5EF4-FFF2-40B4-BE49-F238E27FC236}">
                <a16:creationId xmlns:a16="http://schemas.microsoft.com/office/drawing/2014/main" id="{A80A79C7-39A3-41F1-1EC8-75C9749F97E4}"/>
              </a:ext>
            </a:extLst>
          </p:cNvPr>
          <p:cNvSpPr/>
          <p:nvPr/>
        </p:nvSpPr>
        <p:spPr>
          <a:xfrm>
            <a:off x="3379369" y="3793221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95" name="Ellipse 494">
            <a:extLst>
              <a:ext uri="{FF2B5EF4-FFF2-40B4-BE49-F238E27FC236}">
                <a16:creationId xmlns:a16="http://schemas.microsoft.com/office/drawing/2014/main" id="{A8114A70-3EAE-915F-9029-9EAD56D610C6}"/>
              </a:ext>
            </a:extLst>
          </p:cNvPr>
          <p:cNvSpPr/>
          <p:nvPr/>
        </p:nvSpPr>
        <p:spPr>
          <a:xfrm>
            <a:off x="2055540" y="3646299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96" name="Ellipse 495">
            <a:extLst>
              <a:ext uri="{FF2B5EF4-FFF2-40B4-BE49-F238E27FC236}">
                <a16:creationId xmlns:a16="http://schemas.microsoft.com/office/drawing/2014/main" id="{DFAF6320-90AF-61AE-5BC0-A418E85F0CE5}"/>
              </a:ext>
            </a:extLst>
          </p:cNvPr>
          <p:cNvSpPr/>
          <p:nvPr/>
        </p:nvSpPr>
        <p:spPr>
          <a:xfrm>
            <a:off x="2049735" y="4156398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498" name="Gerade Verbindung mit Pfeil 497">
            <a:extLst>
              <a:ext uri="{FF2B5EF4-FFF2-40B4-BE49-F238E27FC236}">
                <a16:creationId xmlns:a16="http://schemas.microsoft.com/office/drawing/2014/main" id="{71EFE1C6-9C84-5629-7763-8DFA500DA9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319468" y="1110999"/>
            <a:ext cx="744445" cy="445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132">
            <a:extLst>
              <a:ext uri="{FF2B5EF4-FFF2-40B4-BE49-F238E27FC236}">
                <a16:creationId xmlns:a16="http://schemas.microsoft.com/office/drawing/2014/main" id="{7D9735FE-BF10-A456-158E-E8451856A867}"/>
              </a:ext>
            </a:extLst>
          </p:cNvPr>
          <p:cNvSpPr txBox="1"/>
          <p:nvPr/>
        </p:nvSpPr>
        <p:spPr>
          <a:xfrm>
            <a:off x="2426914" y="1057673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provides</a:t>
            </a:r>
          </a:p>
        </p:txBody>
      </p:sp>
      <p:cxnSp>
        <p:nvCxnSpPr>
          <p:cNvPr id="504" name="Gerade Verbindung mit Pfeil 503">
            <a:extLst>
              <a:ext uri="{FF2B5EF4-FFF2-40B4-BE49-F238E27FC236}">
                <a16:creationId xmlns:a16="http://schemas.microsoft.com/office/drawing/2014/main" id="{2845F24D-4423-17D8-F275-4C93F9E0C91C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4016933" y="1115449"/>
            <a:ext cx="2238956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132">
            <a:extLst>
              <a:ext uri="{FF2B5EF4-FFF2-40B4-BE49-F238E27FC236}">
                <a16:creationId xmlns:a16="http://schemas.microsoft.com/office/drawing/2014/main" id="{8F565A62-B690-8D21-1969-5B62DBD63FAD}"/>
              </a:ext>
            </a:extLst>
          </p:cNvPr>
          <p:cNvSpPr txBox="1"/>
          <p:nvPr/>
        </p:nvSpPr>
        <p:spPr>
          <a:xfrm>
            <a:off x="4238412" y="1064152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achives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7B2E9DFC-53EC-538A-7E3A-A6B396B8E8A0}"/>
              </a:ext>
            </a:extLst>
          </p:cNvPr>
          <p:cNvCxnSpPr>
            <a:cxnSpLocks/>
          </p:cNvCxnSpPr>
          <p:nvPr/>
        </p:nvCxnSpPr>
        <p:spPr>
          <a:xfrm>
            <a:off x="5859289" y="1190043"/>
            <a:ext cx="414573" cy="551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>
            <a:extLst>
              <a:ext uri="{FF2B5EF4-FFF2-40B4-BE49-F238E27FC236}">
                <a16:creationId xmlns:a16="http://schemas.microsoft.com/office/drawing/2014/main" id="{2570F07E-C989-AE81-9804-86B5E4E4F698}"/>
              </a:ext>
            </a:extLst>
          </p:cNvPr>
          <p:cNvSpPr/>
          <p:nvPr/>
        </p:nvSpPr>
        <p:spPr>
          <a:xfrm>
            <a:off x="5829963" y="1160265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38480305-60C4-9B1C-32AF-6D3E3A9D36D1}"/>
              </a:ext>
            </a:extLst>
          </p:cNvPr>
          <p:cNvCxnSpPr>
            <a:cxnSpLocks/>
          </p:cNvCxnSpPr>
          <p:nvPr/>
        </p:nvCxnSpPr>
        <p:spPr>
          <a:xfrm>
            <a:off x="5401248" y="979525"/>
            <a:ext cx="862558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>
            <a:extLst>
              <a:ext uri="{FF2B5EF4-FFF2-40B4-BE49-F238E27FC236}">
                <a16:creationId xmlns:a16="http://schemas.microsoft.com/office/drawing/2014/main" id="{D518B2A9-A5FF-5B1D-6B12-B6387FFC1DCC}"/>
              </a:ext>
            </a:extLst>
          </p:cNvPr>
          <p:cNvSpPr/>
          <p:nvPr/>
        </p:nvSpPr>
        <p:spPr>
          <a:xfrm>
            <a:off x="5391398" y="961812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133B20D6-5A9B-DFDC-56D0-C474294D1A21}"/>
              </a:ext>
            </a:extLst>
          </p:cNvPr>
          <p:cNvCxnSpPr>
            <a:cxnSpLocks/>
          </p:cNvCxnSpPr>
          <p:nvPr/>
        </p:nvCxnSpPr>
        <p:spPr>
          <a:xfrm flipV="1">
            <a:off x="6542687" y="592316"/>
            <a:ext cx="0" cy="38720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Ellipse 215">
            <a:extLst>
              <a:ext uri="{FF2B5EF4-FFF2-40B4-BE49-F238E27FC236}">
                <a16:creationId xmlns:a16="http://schemas.microsoft.com/office/drawing/2014/main" id="{3280CE58-8337-3BDB-175D-AC1BF5946EC9}"/>
              </a:ext>
            </a:extLst>
          </p:cNvPr>
          <p:cNvSpPr/>
          <p:nvPr/>
        </p:nvSpPr>
        <p:spPr>
          <a:xfrm>
            <a:off x="6519827" y="589327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85D2563C-B511-FC87-27B8-D2A1EF8ED269}"/>
              </a:ext>
            </a:extLst>
          </p:cNvPr>
          <p:cNvCxnSpPr>
            <a:cxnSpLocks/>
            <a:endCxn id="200" idx="2"/>
          </p:cNvCxnSpPr>
          <p:nvPr/>
        </p:nvCxnSpPr>
        <p:spPr>
          <a:xfrm rot="10800000">
            <a:off x="2660404" y="4398303"/>
            <a:ext cx="4357430" cy="168260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745A3160-1A84-BB50-AA4F-7BD8B6B97A6C}"/>
              </a:ext>
            </a:extLst>
          </p:cNvPr>
          <p:cNvSpPr/>
          <p:nvPr/>
        </p:nvSpPr>
        <p:spPr>
          <a:xfrm>
            <a:off x="7059708" y="4318055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31" name="Ellipse 230">
            <a:extLst>
              <a:ext uri="{FF2B5EF4-FFF2-40B4-BE49-F238E27FC236}">
                <a16:creationId xmlns:a16="http://schemas.microsoft.com/office/drawing/2014/main" id="{8CAF6430-D791-1024-A24B-983E623B8859}"/>
              </a:ext>
            </a:extLst>
          </p:cNvPr>
          <p:cNvSpPr/>
          <p:nvPr/>
        </p:nvSpPr>
        <p:spPr>
          <a:xfrm>
            <a:off x="7052839" y="3778816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22738BE5-4669-3C35-E68A-40987A7E0236}"/>
              </a:ext>
            </a:extLst>
          </p:cNvPr>
          <p:cNvCxnSpPr>
            <a:cxnSpLocks/>
          </p:cNvCxnSpPr>
          <p:nvPr/>
        </p:nvCxnSpPr>
        <p:spPr>
          <a:xfrm flipV="1">
            <a:off x="7020917" y="1226622"/>
            <a:ext cx="10119" cy="333994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>
            <a:extLst>
              <a:ext uri="{FF2B5EF4-FFF2-40B4-BE49-F238E27FC236}">
                <a16:creationId xmlns:a16="http://schemas.microsoft.com/office/drawing/2014/main" id="{77B69A37-A179-4671-A845-86F05CE404FD}"/>
              </a:ext>
            </a:extLst>
          </p:cNvPr>
          <p:cNvSpPr/>
          <p:nvPr/>
        </p:nvSpPr>
        <p:spPr>
          <a:xfrm>
            <a:off x="6993258" y="4536972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6CE1631-DF6B-3986-2F0F-E9DCBF9EFD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63517" y="3382766"/>
            <a:ext cx="3944913" cy="151693"/>
          </a:xfrm>
          <a:prstGeom prst="bentConnector3">
            <a:avLst>
              <a:gd name="adj1" fmla="val 7148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Ellipse 244">
            <a:extLst>
              <a:ext uri="{FF2B5EF4-FFF2-40B4-BE49-F238E27FC236}">
                <a16:creationId xmlns:a16="http://schemas.microsoft.com/office/drawing/2014/main" id="{A06AA9EC-1B87-900F-DDE8-7C87873AE0DF}"/>
              </a:ext>
            </a:extLst>
          </p:cNvPr>
          <p:cNvSpPr/>
          <p:nvPr/>
        </p:nvSpPr>
        <p:spPr>
          <a:xfrm>
            <a:off x="7000257" y="3362634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7" name="TextBox 132">
            <a:extLst>
              <a:ext uri="{FF2B5EF4-FFF2-40B4-BE49-F238E27FC236}">
                <a16:creationId xmlns:a16="http://schemas.microsoft.com/office/drawing/2014/main" id="{65FBC941-7A6D-D6AD-6FE1-CAAD864B7B40}"/>
              </a:ext>
            </a:extLst>
          </p:cNvPr>
          <p:cNvSpPr txBox="1"/>
          <p:nvPr/>
        </p:nvSpPr>
        <p:spPr>
          <a:xfrm>
            <a:off x="6777301" y="2182332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protects</a:t>
            </a:r>
          </a:p>
        </p:txBody>
      </p:sp>
    </p:spTree>
    <p:extLst>
      <p:ext uri="{BB962C8B-B14F-4D97-AF65-F5344CB8AC3E}">
        <p14:creationId xmlns:p14="http://schemas.microsoft.com/office/powerpoint/2010/main" val="397064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Datumsplatzhalter 4">
            <a:extLst>
              <a:ext uri="{FF2B5EF4-FFF2-40B4-BE49-F238E27FC236}">
                <a16:creationId xmlns:a16="http://schemas.microsoft.com/office/drawing/2014/main" id="{936A4029-3A89-79A0-D302-EDD5DCDB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483" name="Fußzeilenplatzhalter 5">
            <a:extLst>
              <a:ext uri="{FF2B5EF4-FFF2-40B4-BE49-F238E27FC236}">
                <a16:creationId xmlns:a16="http://schemas.microsoft.com/office/drawing/2014/main" id="{A8F95284-81C3-F313-EB4A-62B026F2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84" name="Foliennummernplatzhalter 6">
            <a:extLst>
              <a:ext uri="{FF2B5EF4-FFF2-40B4-BE49-F238E27FC236}">
                <a16:creationId xmlns:a16="http://schemas.microsoft.com/office/drawing/2014/main" id="{AC849D43-35C1-2191-2E4E-BCB0ED4E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sp>
        <p:nvSpPr>
          <p:cNvPr id="132" name="Rectangle: Rounded Corners 8">
            <a:extLst>
              <a:ext uri="{FF2B5EF4-FFF2-40B4-BE49-F238E27FC236}">
                <a16:creationId xmlns:a16="http://schemas.microsoft.com/office/drawing/2014/main" id="{1C17D21A-C5DB-2CA7-F2BC-08703E141F3F}"/>
              </a:ext>
            </a:extLst>
          </p:cNvPr>
          <p:cNvSpPr/>
          <p:nvPr/>
        </p:nvSpPr>
        <p:spPr>
          <a:xfrm>
            <a:off x="7685217" y="3818869"/>
            <a:ext cx="720000" cy="2718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latin typeface="+mn-ea"/>
              </a:rPr>
              <a:t>V</a:t>
            </a:r>
            <a:r>
              <a:rPr lang="en-US" altLang="zh-CN" sz="750" dirty="0" err="1">
                <a:latin typeface="+mn-ea"/>
              </a:rPr>
              <a:t>ehicle</a:t>
            </a:r>
            <a:endParaRPr lang="en-US" altLang="zh-CN" sz="750" dirty="0">
              <a:latin typeface="+mn-ea"/>
            </a:endParaRP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SabrinaCar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4" name="Rectangle: Rounded Corners 82">
            <a:extLst>
              <a:ext uri="{FF2B5EF4-FFF2-40B4-BE49-F238E27FC236}">
                <a16:creationId xmlns:a16="http://schemas.microsoft.com/office/drawing/2014/main" id="{F6299E06-6170-8AD4-4797-4518E2963B55}"/>
              </a:ext>
            </a:extLst>
          </p:cNvPr>
          <p:cNvSpPr/>
          <p:nvPr/>
        </p:nvSpPr>
        <p:spPr>
          <a:xfrm>
            <a:off x="7663763" y="476227"/>
            <a:ext cx="72000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Service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:Benz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5" name="Rectangle: Rounded Corners 115">
            <a:extLst>
              <a:ext uri="{FF2B5EF4-FFF2-40B4-BE49-F238E27FC236}">
                <a16:creationId xmlns:a16="http://schemas.microsoft.com/office/drawing/2014/main" id="{2440BE5D-9DBF-ABA6-0F6E-CCBD7DA9477A}"/>
              </a:ext>
            </a:extLst>
          </p:cNvPr>
          <p:cNvSpPr/>
          <p:nvPr/>
        </p:nvSpPr>
        <p:spPr>
          <a:xfrm>
            <a:off x="4804736" y="482394"/>
            <a:ext cx="1194986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PrivacyPolicy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PPAnonymityCalls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6" name="Rectangle: Rounded Corners 117">
            <a:extLst>
              <a:ext uri="{FF2B5EF4-FFF2-40B4-BE49-F238E27FC236}">
                <a16:creationId xmlns:a16="http://schemas.microsoft.com/office/drawing/2014/main" id="{CFA755AC-C29C-4915-A831-526826712775}"/>
              </a:ext>
            </a:extLst>
          </p:cNvPr>
          <p:cNvSpPr/>
          <p:nvPr/>
        </p:nvSpPr>
        <p:spPr>
          <a:xfrm>
            <a:off x="7441429" y="1580602"/>
            <a:ext cx="1169776" cy="48674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ServiceSLA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BenzCalls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37" name="Straight Arrow Connector 121">
            <a:extLst>
              <a:ext uri="{FF2B5EF4-FFF2-40B4-BE49-F238E27FC236}">
                <a16:creationId xmlns:a16="http://schemas.microsoft.com/office/drawing/2014/main" id="{B135CAF2-3523-CC56-E3D3-5BD1BA900597}"/>
              </a:ext>
            </a:extLst>
          </p:cNvPr>
          <p:cNvCxnSpPr>
            <a:cxnSpLocks/>
            <a:stCxn id="152" idx="0"/>
            <a:endCxn id="136" idx="2"/>
          </p:cNvCxnSpPr>
          <p:nvPr/>
        </p:nvCxnSpPr>
        <p:spPr>
          <a:xfrm flipH="1" flipV="1">
            <a:off x="8026317" y="2067349"/>
            <a:ext cx="9248" cy="92995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29">
            <a:extLst>
              <a:ext uri="{FF2B5EF4-FFF2-40B4-BE49-F238E27FC236}">
                <a16:creationId xmlns:a16="http://schemas.microsoft.com/office/drawing/2014/main" id="{E838D7A8-250A-9148-D049-40180E1B4392}"/>
              </a:ext>
            </a:extLst>
          </p:cNvPr>
          <p:cNvSpPr txBox="1"/>
          <p:nvPr/>
        </p:nvSpPr>
        <p:spPr>
          <a:xfrm>
            <a:off x="7803586" y="2413128"/>
            <a:ext cx="519239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consentsTo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39" name="Rectangle: Rounded Corners 158">
            <a:extLst>
              <a:ext uri="{FF2B5EF4-FFF2-40B4-BE49-F238E27FC236}">
                <a16:creationId xmlns:a16="http://schemas.microsoft.com/office/drawing/2014/main" id="{7BA7F140-01EB-74B2-B9C9-906EF83A0DE4}"/>
              </a:ext>
            </a:extLst>
          </p:cNvPr>
          <p:cNvSpPr/>
          <p:nvPr/>
        </p:nvSpPr>
        <p:spPr>
          <a:xfrm>
            <a:off x="99088" y="482394"/>
            <a:ext cx="129572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PET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NMixAnonymityCalls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0" name="Rectangle: Rounded Corners 160">
            <a:extLst>
              <a:ext uri="{FF2B5EF4-FFF2-40B4-BE49-F238E27FC236}">
                <a16:creationId xmlns:a16="http://schemas.microsoft.com/office/drawing/2014/main" id="{6D3E4A84-3C6D-AA7A-7C15-3EAAA8A3713C}"/>
              </a:ext>
            </a:extLst>
          </p:cNvPr>
          <p:cNvSpPr/>
          <p:nvPr/>
        </p:nvSpPr>
        <p:spPr>
          <a:xfrm>
            <a:off x="2702975" y="485455"/>
            <a:ext cx="95302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PrivacyProperty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Anonnymity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41" name="Straight Arrow Connector 161">
            <a:extLst>
              <a:ext uri="{FF2B5EF4-FFF2-40B4-BE49-F238E27FC236}">
                <a16:creationId xmlns:a16="http://schemas.microsoft.com/office/drawing/2014/main" id="{59FDFF9C-F38A-5FDA-32BE-8A621231C8B3}"/>
              </a:ext>
            </a:extLst>
          </p:cNvPr>
          <p:cNvCxnSpPr>
            <a:cxnSpLocks/>
            <a:stCxn id="135" idx="1"/>
            <a:endCxn id="140" idx="3"/>
          </p:cNvCxnSpPr>
          <p:nvPr/>
        </p:nvCxnSpPr>
        <p:spPr>
          <a:xfrm flipH="1">
            <a:off x="3655995" y="618319"/>
            <a:ext cx="1148741" cy="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64">
            <a:extLst>
              <a:ext uri="{FF2B5EF4-FFF2-40B4-BE49-F238E27FC236}">
                <a16:creationId xmlns:a16="http://schemas.microsoft.com/office/drawing/2014/main" id="{36168568-E9FA-E20A-6261-417BBCC21E2B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1394808" y="618319"/>
            <a:ext cx="1308167" cy="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242">
            <a:extLst>
              <a:ext uri="{FF2B5EF4-FFF2-40B4-BE49-F238E27FC236}">
                <a16:creationId xmlns:a16="http://schemas.microsoft.com/office/drawing/2014/main" id="{1F152D80-13C6-9CB7-9EE5-FFA8CAFBA38D}"/>
              </a:ext>
            </a:extLst>
          </p:cNvPr>
          <p:cNvSpPr/>
          <p:nvPr/>
        </p:nvSpPr>
        <p:spPr>
          <a:xfrm>
            <a:off x="5042544" y="1684476"/>
            <a:ext cx="717407" cy="33223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Situation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:Calls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44" name="Straight Arrow Connector 254">
            <a:extLst>
              <a:ext uri="{FF2B5EF4-FFF2-40B4-BE49-F238E27FC236}">
                <a16:creationId xmlns:a16="http://schemas.microsoft.com/office/drawing/2014/main" id="{63537A7C-FF39-FDE1-B211-2B6CB5793D5A}"/>
              </a:ext>
            </a:extLst>
          </p:cNvPr>
          <p:cNvCxnSpPr>
            <a:cxnSpLocks/>
            <a:stCxn id="135" idx="2"/>
            <a:endCxn id="143" idx="0"/>
          </p:cNvCxnSpPr>
          <p:nvPr/>
        </p:nvCxnSpPr>
        <p:spPr>
          <a:xfrm flipH="1">
            <a:off x="5401248" y="754243"/>
            <a:ext cx="981" cy="93023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73">
            <a:extLst>
              <a:ext uri="{FF2B5EF4-FFF2-40B4-BE49-F238E27FC236}">
                <a16:creationId xmlns:a16="http://schemas.microsoft.com/office/drawing/2014/main" id="{8BBD36BC-EA75-3223-768A-8B5BEE4A2C8D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943006" y="3954794"/>
            <a:ext cx="74221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67">
            <a:extLst>
              <a:ext uri="{FF2B5EF4-FFF2-40B4-BE49-F238E27FC236}">
                <a16:creationId xmlns:a16="http://schemas.microsoft.com/office/drawing/2014/main" id="{53A890DE-76C9-F32D-1FA9-D592E222AB69}"/>
              </a:ext>
            </a:extLst>
          </p:cNvPr>
          <p:cNvSpPr txBox="1"/>
          <p:nvPr/>
        </p:nvSpPr>
        <p:spPr>
          <a:xfrm>
            <a:off x="5174540" y="3849769"/>
            <a:ext cx="796855" cy="26430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</a:pPr>
            <a:r>
              <a:rPr lang="en-GB" sz="750" dirty="0" err="1">
                <a:latin typeface="+mn-ea"/>
              </a:rPr>
              <a:t>belongsToVehicleComponent</a:t>
            </a:r>
            <a:endParaRPr lang="en-DE" sz="750" dirty="0">
              <a:latin typeface="+mn-ea"/>
            </a:endParaRPr>
          </a:p>
        </p:txBody>
      </p:sp>
      <p:sp>
        <p:nvSpPr>
          <p:cNvPr id="147" name="TextBox 79">
            <a:extLst>
              <a:ext uri="{FF2B5EF4-FFF2-40B4-BE49-F238E27FC236}">
                <a16:creationId xmlns:a16="http://schemas.microsoft.com/office/drawing/2014/main" id="{D24DCE8E-14C2-98CA-F06F-8545D9C512D0}"/>
              </a:ext>
            </a:extLst>
          </p:cNvPr>
          <p:cNvSpPr txBox="1"/>
          <p:nvPr/>
        </p:nvSpPr>
        <p:spPr>
          <a:xfrm>
            <a:off x="7104414" y="3839738"/>
            <a:ext cx="404618" cy="26430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</a:pPr>
            <a:r>
              <a:rPr lang="en-GB" sz="750" dirty="0" err="1">
                <a:latin typeface="+mn-ea"/>
              </a:rPr>
              <a:t>partof</a:t>
            </a:r>
            <a:r>
              <a:rPr lang="en-GB" sz="750" dirty="0">
                <a:latin typeface="+mn-ea"/>
              </a:rPr>
              <a:t>   Vehicle</a:t>
            </a:r>
            <a:endParaRPr lang="en-DE" sz="750" dirty="0">
              <a:latin typeface="+mn-ea"/>
            </a:endParaRPr>
          </a:p>
        </p:txBody>
      </p:sp>
      <p:sp>
        <p:nvSpPr>
          <p:cNvPr id="148" name="Rectangle: Rounded Corners 116">
            <a:extLst>
              <a:ext uri="{FF2B5EF4-FFF2-40B4-BE49-F238E27FC236}">
                <a16:creationId xmlns:a16="http://schemas.microsoft.com/office/drawing/2014/main" id="{D626A614-E81C-82CB-FDE4-C93C6B1F7723}"/>
              </a:ext>
            </a:extLst>
          </p:cNvPr>
          <p:cNvSpPr/>
          <p:nvPr/>
        </p:nvSpPr>
        <p:spPr>
          <a:xfrm>
            <a:off x="2255284" y="1668679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Vehicle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LocationData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VDLocation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49" name="Straight Arrow Connector 293">
            <a:extLst>
              <a:ext uri="{FF2B5EF4-FFF2-40B4-BE49-F238E27FC236}">
                <a16:creationId xmlns:a16="http://schemas.microsoft.com/office/drawing/2014/main" id="{1E314E36-D59A-DEA0-599C-BB8803B36616}"/>
              </a:ext>
            </a:extLst>
          </p:cNvPr>
          <p:cNvCxnSpPr>
            <a:cxnSpLocks/>
          </p:cNvCxnSpPr>
          <p:nvPr/>
        </p:nvCxnSpPr>
        <p:spPr>
          <a:xfrm>
            <a:off x="257838" y="762574"/>
            <a:ext cx="16402" cy="196139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490">
            <a:extLst>
              <a:ext uri="{FF2B5EF4-FFF2-40B4-BE49-F238E27FC236}">
                <a16:creationId xmlns:a16="http://schemas.microsoft.com/office/drawing/2014/main" id="{6DC1F4E2-91B9-5315-B2D9-668CCB3E7D46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8023763" y="748076"/>
            <a:ext cx="2554" cy="8325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495">
            <a:extLst>
              <a:ext uri="{FF2B5EF4-FFF2-40B4-BE49-F238E27FC236}">
                <a16:creationId xmlns:a16="http://schemas.microsoft.com/office/drawing/2014/main" id="{3EE40085-0921-43C1-7A7F-B2CA918690F1}"/>
              </a:ext>
            </a:extLst>
          </p:cNvPr>
          <p:cNvSpPr txBox="1"/>
          <p:nvPr/>
        </p:nvSpPr>
        <p:spPr>
          <a:xfrm>
            <a:off x="7858181" y="1108969"/>
            <a:ext cx="385277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hasSLA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52" name="Rectangle: Rounded Corners 117">
            <a:extLst>
              <a:ext uri="{FF2B5EF4-FFF2-40B4-BE49-F238E27FC236}">
                <a16:creationId xmlns:a16="http://schemas.microsoft.com/office/drawing/2014/main" id="{5EF57F25-E594-C4B5-A8E2-840235C2939E}"/>
              </a:ext>
            </a:extLst>
          </p:cNvPr>
          <p:cNvSpPr/>
          <p:nvPr/>
        </p:nvSpPr>
        <p:spPr>
          <a:xfrm>
            <a:off x="7676208" y="2997307"/>
            <a:ext cx="718714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Driver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:Sabrina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3" name="Rectangle: Rounded Corners 242">
            <a:extLst>
              <a:ext uri="{FF2B5EF4-FFF2-40B4-BE49-F238E27FC236}">
                <a16:creationId xmlns:a16="http://schemas.microsoft.com/office/drawing/2014/main" id="{273C8C92-0539-9641-E8C2-A5ED72648881}"/>
              </a:ext>
            </a:extLst>
          </p:cNvPr>
          <p:cNvSpPr/>
          <p:nvPr/>
        </p:nvSpPr>
        <p:spPr>
          <a:xfrm>
            <a:off x="4142042" y="2285293"/>
            <a:ext cx="941819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DataDependency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CallsDD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CCB05979-9D05-F1C9-3EF5-68378EC4274E}"/>
              </a:ext>
            </a:extLst>
          </p:cNvPr>
          <p:cNvCxnSpPr>
            <a:cxnSpLocks/>
            <a:stCxn id="152" idx="2"/>
            <a:endCxn id="132" idx="0"/>
          </p:cNvCxnSpPr>
          <p:nvPr/>
        </p:nvCxnSpPr>
        <p:spPr>
          <a:xfrm>
            <a:off x="8035565" y="3269156"/>
            <a:ext cx="9652" cy="54971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242">
            <a:extLst>
              <a:ext uri="{FF2B5EF4-FFF2-40B4-BE49-F238E27FC236}">
                <a16:creationId xmlns:a16="http://schemas.microsoft.com/office/drawing/2014/main" id="{0B4D6840-FE9B-89C6-863E-47A61F3082DC}"/>
              </a:ext>
            </a:extLst>
          </p:cNvPr>
          <p:cNvSpPr/>
          <p:nvPr/>
        </p:nvSpPr>
        <p:spPr>
          <a:xfrm>
            <a:off x="117413" y="2715635"/>
            <a:ext cx="1588029" cy="39776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PrivFeature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PrivFeatureAnonymityCalls</a:t>
            </a:r>
            <a:endParaRPr lang="en-GB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6" name="TextBox 132">
            <a:extLst>
              <a:ext uri="{FF2B5EF4-FFF2-40B4-BE49-F238E27FC236}">
                <a16:creationId xmlns:a16="http://schemas.microsoft.com/office/drawing/2014/main" id="{5FA921DC-8FBF-D29C-7245-EAAF7BBD438A}"/>
              </a:ext>
            </a:extLst>
          </p:cNvPr>
          <p:cNvSpPr txBox="1"/>
          <p:nvPr/>
        </p:nvSpPr>
        <p:spPr>
          <a:xfrm rot="5400000">
            <a:off x="-26508" y="1533222"/>
            <a:ext cx="628230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hasFeature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57" name="Verbinder: gewinkelt 156">
            <a:extLst>
              <a:ext uri="{FF2B5EF4-FFF2-40B4-BE49-F238E27FC236}">
                <a16:creationId xmlns:a16="http://schemas.microsoft.com/office/drawing/2014/main" id="{D0149557-829F-747E-4ED5-CC63542AD8FE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500454" y="766248"/>
            <a:ext cx="1754830" cy="1087623"/>
          </a:xfrm>
          <a:prstGeom prst="bentConnector3">
            <a:avLst>
              <a:gd name="adj1" fmla="val 43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32">
            <a:extLst>
              <a:ext uri="{FF2B5EF4-FFF2-40B4-BE49-F238E27FC236}">
                <a16:creationId xmlns:a16="http://schemas.microsoft.com/office/drawing/2014/main" id="{C4B1E258-CB8B-B201-67A1-D31135BC2883}"/>
              </a:ext>
            </a:extLst>
          </p:cNvPr>
          <p:cNvSpPr txBox="1"/>
          <p:nvPr/>
        </p:nvSpPr>
        <p:spPr>
          <a:xfrm>
            <a:off x="561451" y="1768970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hasInput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60" name="TextBox 132">
            <a:extLst>
              <a:ext uri="{FF2B5EF4-FFF2-40B4-BE49-F238E27FC236}">
                <a16:creationId xmlns:a16="http://schemas.microsoft.com/office/drawing/2014/main" id="{D993F1D8-6307-2439-0A77-41C8F5986C54}"/>
              </a:ext>
            </a:extLst>
          </p:cNvPr>
          <p:cNvSpPr txBox="1"/>
          <p:nvPr/>
        </p:nvSpPr>
        <p:spPr>
          <a:xfrm>
            <a:off x="1768384" y="576037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provides</a:t>
            </a:r>
          </a:p>
        </p:txBody>
      </p: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9075ED03-06BE-7920-CB0C-B2A087E7E000}"/>
              </a:ext>
            </a:extLst>
          </p:cNvPr>
          <p:cNvCxnSpPr>
            <a:cxnSpLocks/>
            <a:endCxn id="143" idx="2"/>
          </p:cNvCxnSpPr>
          <p:nvPr/>
        </p:nvCxnSpPr>
        <p:spPr>
          <a:xfrm rot="10800000">
            <a:off x="5401249" y="2016715"/>
            <a:ext cx="2282877" cy="1233514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32">
            <a:extLst>
              <a:ext uri="{FF2B5EF4-FFF2-40B4-BE49-F238E27FC236}">
                <a16:creationId xmlns:a16="http://schemas.microsoft.com/office/drawing/2014/main" id="{5CBF0EDE-CFAC-A5C7-B92C-BBD0878CC635}"/>
              </a:ext>
            </a:extLst>
          </p:cNvPr>
          <p:cNvSpPr txBox="1"/>
          <p:nvPr/>
        </p:nvSpPr>
        <p:spPr>
          <a:xfrm>
            <a:off x="5919541" y="3175458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createsSit</a:t>
            </a: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</a:p>
        </p:txBody>
      </p:sp>
      <p:cxnSp>
        <p:nvCxnSpPr>
          <p:cNvPr id="166" name="Verbinder: gewinkelt 165">
            <a:extLst>
              <a:ext uri="{FF2B5EF4-FFF2-40B4-BE49-F238E27FC236}">
                <a16:creationId xmlns:a16="http://schemas.microsoft.com/office/drawing/2014/main" id="{8749FA7F-740C-03C2-8EBD-BBC804E03554}"/>
              </a:ext>
            </a:extLst>
          </p:cNvPr>
          <p:cNvCxnSpPr>
            <a:cxnSpLocks/>
            <a:stCxn id="152" idx="1"/>
          </p:cNvCxnSpPr>
          <p:nvPr/>
        </p:nvCxnSpPr>
        <p:spPr>
          <a:xfrm rot="10800000">
            <a:off x="5849234" y="741562"/>
            <a:ext cx="1826975" cy="2391671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32">
            <a:extLst>
              <a:ext uri="{FF2B5EF4-FFF2-40B4-BE49-F238E27FC236}">
                <a16:creationId xmlns:a16="http://schemas.microsoft.com/office/drawing/2014/main" id="{CE982D88-DA77-FE55-CEED-19EF66E59A56}"/>
              </a:ext>
            </a:extLst>
          </p:cNvPr>
          <p:cNvSpPr txBox="1"/>
          <p:nvPr/>
        </p:nvSpPr>
        <p:spPr>
          <a:xfrm>
            <a:off x="6466206" y="3040853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createsPP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68" name="TextBox 132">
            <a:extLst>
              <a:ext uri="{FF2B5EF4-FFF2-40B4-BE49-F238E27FC236}">
                <a16:creationId xmlns:a16="http://schemas.microsoft.com/office/drawing/2014/main" id="{20D16F47-8BE7-675B-1C02-19FFF99E34A2}"/>
              </a:ext>
            </a:extLst>
          </p:cNvPr>
          <p:cNvSpPr txBox="1"/>
          <p:nvPr/>
        </p:nvSpPr>
        <p:spPr>
          <a:xfrm>
            <a:off x="5040093" y="1399968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activatesIn</a:t>
            </a: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</a:p>
        </p:txBody>
      </p:sp>
      <p:sp>
        <p:nvSpPr>
          <p:cNvPr id="169" name="TextBox 132">
            <a:extLst>
              <a:ext uri="{FF2B5EF4-FFF2-40B4-BE49-F238E27FC236}">
                <a16:creationId xmlns:a16="http://schemas.microsoft.com/office/drawing/2014/main" id="{EDC7854B-9117-AE1B-3698-C5CD3BDB539F}"/>
              </a:ext>
            </a:extLst>
          </p:cNvPr>
          <p:cNvSpPr txBox="1"/>
          <p:nvPr/>
        </p:nvSpPr>
        <p:spPr>
          <a:xfrm>
            <a:off x="3968259" y="568553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achives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232D4E18-B787-DA69-C4AC-6340B277EF20}"/>
              </a:ext>
            </a:extLst>
          </p:cNvPr>
          <p:cNvCxnSpPr>
            <a:cxnSpLocks/>
            <a:stCxn id="143" idx="1"/>
            <a:endCxn id="148" idx="3"/>
          </p:cNvCxnSpPr>
          <p:nvPr/>
        </p:nvCxnSpPr>
        <p:spPr>
          <a:xfrm flipH="1">
            <a:off x="3049248" y="1850596"/>
            <a:ext cx="1993296" cy="327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32">
            <a:extLst>
              <a:ext uri="{FF2B5EF4-FFF2-40B4-BE49-F238E27FC236}">
                <a16:creationId xmlns:a16="http://schemas.microsoft.com/office/drawing/2014/main" id="{0A7CE134-8B8F-7949-5966-2E4C1CE1DCF6}"/>
              </a:ext>
            </a:extLst>
          </p:cNvPr>
          <p:cNvSpPr txBox="1"/>
          <p:nvPr/>
        </p:nvSpPr>
        <p:spPr>
          <a:xfrm>
            <a:off x="3872506" y="1814053"/>
            <a:ext cx="639531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evaluatesOn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D22CE4E-D0D5-A47C-70D8-D9C93FDBAEE3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 flipV="1">
            <a:off x="5999722" y="612152"/>
            <a:ext cx="1664041" cy="616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32">
            <a:extLst>
              <a:ext uri="{FF2B5EF4-FFF2-40B4-BE49-F238E27FC236}">
                <a16:creationId xmlns:a16="http://schemas.microsoft.com/office/drawing/2014/main" id="{96C2A837-E9D4-F5C8-428B-46F894B5F02A}"/>
              </a:ext>
            </a:extLst>
          </p:cNvPr>
          <p:cNvSpPr txBox="1"/>
          <p:nvPr/>
        </p:nvSpPr>
        <p:spPr>
          <a:xfrm>
            <a:off x="6762721" y="552707"/>
            <a:ext cx="716241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targetService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DF5A3F3C-30B3-A7F1-56BD-2843423A109E}"/>
              </a:ext>
            </a:extLst>
          </p:cNvPr>
          <p:cNvSpPr txBox="1"/>
          <p:nvPr/>
        </p:nvSpPr>
        <p:spPr>
          <a:xfrm>
            <a:off x="564299" y="3464291"/>
            <a:ext cx="1197735" cy="1135439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de-DE" sz="800" dirty="0"/>
              <a:t>     Legend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rgbClr val="00B050"/>
                </a:solidFill>
              </a:rPr>
              <a:t>     	CV-</a:t>
            </a:r>
            <a:r>
              <a:rPr lang="de-DE" sz="800" dirty="0" err="1">
                <a:solidFill>
                  <a:srgbClr val="00B050"/>
                </a:solidFill>
              </a:rPr>
              <a:t>Priv</a:t>
            </a:r>
            <a:endParaRPr lang="de-DE" sz="800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chemeClr val="tx2"/>
                </a:solidFill>
              </a:rPr>
              <a:t>     	</a:t>
            </a:r>
            <a:r>
              <a:rPr lang="de-DE" sz="800" dirty="0" err="1">
                <a:solidFill>
                  <a:schemeClr val="tx2"/>
                </a:solidFill>
              </a:rPr>
              <a:t>VSSo</a:t>
            </a:r>
            <a:endParaRPr lang="de-DE" sz="8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chemeClr val="tx2"/>
                </a:solidFill>
              </a:rPr>
              <a:t>     	</a:t>
            </a:r>
            <a:r>
              <a:rPr lang="de-DE" sz="800" dirty="0">
                <a:solidFill>
                  <a:srgbClr val="0070C0"/>
                </a:solidFill>
              </a:rPr>
              <a:t>Instance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800" dirty="0">
              <a:solidFill>
                <a:schemeClr val="tx2"/>
              </a:solidFill>
            </a:endParaRPr>
          </a:p>
        </p:txBody>
      </p: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44F4A548-32AC-61C3-7E4A-44CCA8160668}"/>
              </a:ext>
            </a:extLst>
          </p:cNvPr>
          <p:cNvCxnSpPr>
            <a:cxnSpLocks/>
          </p:cNvCxnSpPr>
          <p:nvPr/>
        </p:nvCxnSpPr>
        <p:spPr>
          <a:xfrm>
            <a:off x="748066" y="3767708"/>
            <a:ext cx="3258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91EF5212-E5CB-97FE-A70F-43281A0BF75D}"/>
              </a:ext>
            </a:extLst>
          </p:cNvPr>
          <p:cNvCxnSpPr/>
          <p:nvPr/>
        </p:nvCxnSpPr>
        <p:spPr>
          <a:xfrm>
            <a:off x="746795" y="4032010"/>
            <a:ext cx="3258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70">
            <a:extLst>
              <a:ext uri="{FF2B5EF4-FFF2-40B4-BE49-F238E27FC236}">
                <a16:creationId xmlns:a16="http://schemas.microsoft.com/office/drawing/2014/main" id="{C40951C1-9593-B177-3D85-6862A2871098}"/>
              </a:ext>
            </a:extLst>
          </p:cNvPr>
          <p:cNvSpPr txBox="1"/>
          <p:nvPr/>
        </p:nvSpPr>
        <p:spPr>
          <a:xfrm>
            <a:off x="7871904" y="3488044"/>
            <a:ext cx="373533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uses</a:t>
            </a:r>
          </a:p>
        </p:txBody>
      </p: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E1FBF1F3-6093-BB66-C1E4-3C274C84E722}"/>
              </a:ext>
            </a:extLst>
          </p:cNvPr>
          <p:cNvCxnSpPr>
            <a:cxnSpLocks/>
          </p:cNvCxnSpPr>
          <p:nvPr/>
        </p:nvCxnSpPr>
        <p:spPr>
          <a:xfrm flipH="1" flipV="1">
            <a:off x="8702498" y="633522"/>
            <a:ext cx="8737" cy="372137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596A292C-C070-7CD7-A782-8700A6FFAC32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8383763" y="612152"/>
            <a:ext cx="327471" cy="769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32">
            <a:extLst>
              <a:ext uri="{FF2B5EF4-FFF2-40B4-BE49-F238E27FC236}">
                <a16:creationId xmlns:a16="http://schemas.microsoft.com/office/drawing/2014/main" id="{D38C843B-2278-AF82-6B80-6D6E87716155}"/>
              </a:ext>
            </a:extLst>
          </p:cNvPr>
          <p:cNvSpPr txBox="1"/>
          <p:nvPr/>
        </p:nvSpPr>
        <p:spPr>
          <a:xfrm rot="5400000">
            <a:off x="8293708" y="2346258"/>
            <a:ext cx="835053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requestDataFrom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182DDE2E-D389-BB8C-5D9E-3D2F6DB004FC}"/>
              </a:ext>
            </a:extLst>
          </p:cNvPr>
          <p:cNvCxnSpPr/>
          <p:nvPr/>
        </p:nvCxnSpPr>
        <p:spPr>
          <a:xfrm>
            <a:off x="746795" y="4333084"/>
            <a:ext cx="3258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8">
            <a:extLst>
              <a:ext uri="{FF2B5EF4-FFF2-40B4-BE49-F238E27FC236}">
                <a16:creationId xmlns:a16="http://schemas.microsoft.com/office/drawing/2014/main" id="{86D2920E-D7D7-64EB-C2DE-B9C5C6FE400C}"/>
              </a:ext>
            </a:extLst>
          </p:cNvPr>
          <p:cNvSpPr/>
          <p:nvPr/>
        </p:nvSpPr>
        <p:spPr>
          <a:xfrm>
            <a:off x="5889790" y="3488044"/>
            <a:ext cx="963593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n-ea"/>
              </a:rPr>
              <a:t>Speaker</a:t>
            </a: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:?</a:t>
            </a:r>
          </a:p>
        </p:txBody>
      </p:sp>
      <p:sp>
        <p:nvSpPr>
          <p:cNvPr id="188" name="Rectangle: Rounded Corners 8">
            <a:extLst>
              <a:ext uri="{FF2B5EF4-FFF2-40B4-BE49-F238E27FC236}">
                <a16:creationId xmlns:a16="http://schemas.microsoft.com/office/drawing/2014/main" id="{484141A0-4D40-7792-A3DD-043B37F04334}"/>
              </a:ext>
            </a:extLst>
          </p:cNvPr>
          <p:cNvSpPr/>
          <p:nvPr/>
        </p:nvSpPr>
        <p:spPr>
          <a:xfrm>
            <a:off x="5911131" y="4077297"/>
            <a:ext cx="956936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n-ea"/>
              </a:rPr>
              <a:t>Microphone</a:t>
            </a: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:?</a:t>
            </a:r>
          </a:p>
        </p:txBody>
      </p: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D2FE9E5F-BD31-F332-DB0C-46B4D7FB2DB9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6853383" y="3676899"/>
            <a:ext cx="10538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F52020CB-C861-CD57-26C8-F70F732D61CF}"/>
              </a:ext>
            </a:extLst>
          </p:cNvPr>
          <p:cNvCxnSpPr>
            <a:cxnSpLocks/>
            <a:stCxn id="188" idx="3"/>
          </p:cNvCxnSpPr>
          <p:nvPr/>
        </p:nvCxnSpPr>
        <p:spPr>
          <a:xfrm>
            <a:off x="6868067" y="4266152"/>
            <a:ext cx="9070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7A5B24D6-4311-D34D-0BF5-6FD69BFED198}"/>
              </a:ext>
            </a:extLst>
          </p:cNvPr>
          <p:cNvCxnSpPr>
            <a:cxnSpLocks/>
          </p:cNvCxnSpPr>
          <p:nvPr/>
        </p:nvCxnSpPr>
        <p:spPr>
          <a:xfrm>
            <a:off x="6950512" y="3705247"/>
            <a:ext cx="0" cy="57133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8">
            <a:extLst>
              <a:ext uri="{FF2B5EF4-FFF2-40B4-BE49-F238E27FC236}">
                <a16:creationId xmlns:a16="http://schemas.microsoft.com/office/drawing/2014/main" id="{5EFFFC01-49C3-5BB7-80E0-C6F22A39C712}"/>
              </a:ext>
            </a:extLst>
          </p:cNvPr>
          <p:cNvSpPr/>
          <p:nvPr/>
        </p:nvSpPr>
        <p:spPr>
          <a:xfrm>
            <a:off x="4253118" y="3488044"/>
            <a:ext cx="925852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latin typeface="+mn-ea"/>
              </a:rPr>
              <a:t>OutgoingAudio</a:t>
            </a:r>
            <a:endParaRPr lang="en-US" altLang="zh-CN" sz="750" dirty="0">
              <a:latin typeface="+mn-ea"/>
            </a:endParaRP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:?</a:t>
            </a:r>
          </a:p>
        </p:txBody>
      </p:sp>
      <p:sp>
        <p:nvSpPr>
          <p:cNvPr id="193" name="Rectangle: Rounded Corners 8">
            <a:extLst>
              <a:ext uri="{FF2B5EF4-FFF2-40B4-BE49-F238E27FC236}">
                <a16:creationId xmlns:a16="http://schemas.microsoft.com/office/drawing/2014/main" id="{1EC1535D-8B94-E543-7B23-1EE5BB042024}"/>
              </a:ext>
            </a:extLst>
          </p:cNvPr>
          <p:cNvSpPr/>
          <p:nvPr/>
        </p:nvSpPr>
        <p:spPr>
          <a:xfrm>
            <a:off x="4250550" y="4087725"/>
            <a:ext cx="925852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latin typeface="+mn-ea"/>
              </a:rPr>
              <a:t>IncomingAudio</a:t>
            </a:r>
            <a:endParaRPr lang="en-US" altLang="zh-CN" sz="750" dirty="0">
              <a:latin typeface="+mn-ea"/>
            </a:endParaRP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:?</a:t>
            </a:r>
          </a:p>
        </p:txBody>
      </p: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5EE64A86-60EE-A114-35D2-0D077942CA91}"/>
              </a:ext>
            </a:extLst>
          </p:cNvPr>
          <p:cNvCxnSpPr>
            <a:cxnSpLocks/>
            <a:stCxn id="193" idx="3"/>
            <a:endCxn id="188" idx="1"/>
          </p:cNvCxnSpPr>
          <p:nvPr/>
        </p:nvCxnSpPr>
        <p:spPr>
          <a:xfrm flipV="1">
            <a:off x="5176402" y="4266152"/>
            <a:ext cx="734729" cy="104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B203960F-273C-F82F-9C36-2B905092B0A3}"/>
              </a:ext>
            </a:extLst>
          </p:cNvPr>
          <p:cNvCxnSpPr>
            <a:cxnSpLocks/>
            <a:stCxn id="192" idx="3"/>
            <a:endCxn id="187" idx="1"/>
          </p:cNvCxnSpPr>
          <p:nvPr/>
        </p:nvCxnSpPr>
        <p:spPr>
          <a:xfrm>
            <a:off x="5178970" y="3676899"/>
            <a:ext cx="7108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16">
            <a:extLst>
              <a:ext uri="{FF2B5EF4-FFF2-40B4-BE49-F238E27FC236}">
                <a16:creationId xmlns:a16="http://schemas.microsoft.com/office/drawing/2014/main" id="{7C85C36A-AAF3-2502-C1B3-2F29CD8D1A23}"/>
              </a:ext>
            </a:extLst>
          </p:cNvPr>
          <p:cNvSpPr/>
          <p:nvPr/>
        </p:nvSpPr>
        <p:spPr>
          <a:xfrm>
            <a:off x="2270047" y="2225372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VehicleTimeData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VDTime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9" name="Rectangle: Rounded Corners 116">
            <a:extLst>
              <a:ext uri="{FF2B5EF4-FFF2-40B4-BE49-F238E27FC236}">
                <a16:creationId xmlns:a16="http://schemas.microsoft.com/office/drawing/2014/main" id="{E9B33AAF-AB89-F8E6-B2F6-A14E8D21F421}"/>
              </a:ext>
            </a:extLst>
          </p:cNvPr>
          <p:cNvSpPr/>
          <p:nvPr/>
        </p:nvSpPr>
        <p:spPr>
          <a:xfrm>
            <a:off x="2262611" y="2760866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Vehicle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HeadingData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VDHeading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0" name="Rectangle: Rounded Corners 116">
            <a:extLst>
              <a:ext uri="{FF2B5EF4-FFF2-40B4-BE49-F238E27FC236}">
                <a16:creationId xmlns:a16="http://schemas.microsoft.com/office/drawing/2014/main" id="{691BF059-591D-3897-FF5C-5D16E4B52FC9}"/>
              </a:ext>
            </a:extLst>
          </p:cNvPr>
          <p:cNvSpPr/>
          <p:nvPr/>
        </p:nvSpPr>
        <p:spPr>
          <a:xfrm>
            <a:off x="2044273" y="3998947"/>
            <a:ext cx="1033200" cy="576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VehicleIncoming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AudioData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VDIncomingaudio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4AB65FC0-55DF-C659-C81B-07833498381B}"/>
              </a:ext>
            </a:extLst>
          </p:cNvPr>
          <p:cNvCxnSpPr>
            <a:cxnSpLocks/>
            <a:stCxn id="153" idx="1"/>
            <a:endCxn id="197" idx="3"/>
          </p:cNvCxnSpPr>
          <p:nvPr/>
        </p:nvCxnSpPr>
        <p:spPr>
          <a:xfrm flipH="1" flipV="1">
            <a:off x="3064011" y="2410564"/>
            <a:ext cx="1078031" cy="1065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ED76529A-8370-5CB1-C9DC-002A7325335E}"/>
              </a:ext>
            </a:extLst>
          </p:cNvPr>
          <p:cNvCxnSpPr>
            <a:cxnSpLocks/>
          </p:cNvCxnSpPr>
          <p:nvPr/>
        </p:nvCxnSpPr>
        <p:spPr>
          <a:xfrm flipH="1" flipV="1">
            <a:off x="3049248" y="1980474"/>
            <a:ext cx="360000" cy="20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75233AFE-F64D-26F7-2870-561375AB60D2}"/>
              </a:ext>
            </a:extLst>
          </p:cNvPr>
          <p:cNvCxnSpPr>
            <a:cxnSpLocks/>
          </p:cNvCxnSpPr>
          <p:nvPr/>
        </p:nvCxnSpPr>
        <p:spPr>
          <a:xfrm flipH="1" flipV="1">
            <a:off x="3055763" y="3132852"/>
            <a:ext cx="360000" cy="20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DF2A5257-EB3E-A360-108A-8D0339F790DD}"/>
              </a:ext>
            </a:extLst>
          </p:cNvPr>
          <p:cNvCxnSpPr>
            <a:cxnSpLocks/>
            <a:stCxn id="473" idx="6"/>
          </p:cNvCxnSpPr>
          <p:nvPr/>
        </p:nvCxnSpPr>
        <p:spPr>
          <a:xfrm flipH="1" flipV="1">
            <a:off x="3095822" y="4102000"/>
            <a:ext cx="329312" cy="36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9C68168A-4336-CB07-8793-6B2FE45793F2}"/>
              </a:ext>
            </a:extLst>
          </p:cNvPr>
          <p:cNvCxnSpPr>
            <a:cxnSpLocks/>
          </p:cNvCxnSpPr>
          <p:nvPr/>
        </p:nvCxnSpPr>
        <p:spPr>
          <a:xfrm flipV="1">
            <a:off x="3409248" y="1972943"/>
            <a:ext cx="0" cy="21312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132">
            <a:extLst>
              <a:ext uri="{FF2B5EF4-FFF2-40B4-BE49-F238E27FC236}">
                <a16:creationId xmlns:a16="http://schemas.microsoft.com/office/drawing/2014/main" id="{37EA847C-F9DD-E345-0057-1FA78F1AD201}"/>
              </a:ext>
            </a:extLst>
          </p:cNvPr>
          <p:cNvSpPr txBox="1"/>
          <p:nvPr/>
        </p:nvSpPr>
        <p:spPr>
          <a:xfrm>
            <a:off x="3718231" y="2346813"/>
            <a:ext cx="356256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among</a:t>
            </a:r>
          </a:p>
        </p:txBody>
      </p: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0B040A68-81A4-C18E-34C8-577D95BB9AD0}"/>
              </a:ext>
            </a:extLst>
          </p:cNvPr>
          <p:cNvCxnSpPr>
            <a:cxnSpLocks/>
            <a:stCxn id="193" idx="1"/>
            <a:endCxn id="200" idx="3"/>
          </p:cNvCxnSpPr>
          <p:nvPr/>
        </p:nvCxnSpPr>
        <p:spPr>
          <a:xfrm flipH="1">
            <a:off x="3077473" y="4276580"/>
            <a:ext cx="1173077" cy="1036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BC2C23E1-3B57-9BA0-3C7E-2D19A1E1AB11}"/>
              </a:ext>
            </a:extLst>
          </p:cNvPr>
          <p:cNvCxnSpPr>
            <a:cxnSpLocks/>
          </p:cNvCxnSpPr>
          <p:nvPr/>
        </p:nvCxnSpPr>
        <p:spPr>
          <a:xfrm flipH="1" flipV="1">
            <a:off x="6853383" y="4346334"/>
            <a:ext cx="1857852" cy="856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37D6662-8BD5-D109-9F24-F590ED3F355D}"/>
              </a:ext>
            </a:extLst>
          </p:cNvPr>
          <p:cNvCxnSpPr>
            <a:cxnSpLocks/>
          </p:cNvCxnSpPr>
          <p:nvPr/>
        </p:nvCxnSpPr>
        <p:spPr>
          <a:xfrm flipH="1">
            <a:off x="6846726" y="3807095"/>
            <a:ext cx="234762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D859A3C2-0093-1DCF-6BB3-3DEA650EEFEA}"/>
              </a:ext>
            </a:extLst>
          </p:cNvPr>
          <p:cNvCxnSpPr>
            <a:cxnSpLocks/>
          </p:cNvCxnSpPr>
          <p:nvPr/>
        </p:nvCxnSpPr>
        <p:spPr>
          <a:xfrm>
            <a:off x="7086292" y="3806089"/>
            <a:ext cx="0" cy="52699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32">
            <a:extLst>
              <a:ext uri="{FF2B5EF4-FFF2-40B4-BE49-F238E27FC236}">
                <a16:creationId xmlns:a16="http://schemas.microsoft.com/office/drawing/2014/main" id="{B1F6D52C-AA51-40A6-D940-38584233BF80}"/>
              </a:ext>
            </a:extLst>
          </p:cNvPr>
          <p:cNvSpPr txBox="1"/>
          <p:nvPr/>
        </p:nvSpPr>
        <p:spPr>
          <a:xfrm>
            <a:off x="3748755" y="4206569"/>
            <a:ext cx="396000" cy="20518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produces</a:t>
            </a:r>
          </a:p>
        </p:txBody>
      </p:sp>
      <p:cxnSp>
        <p:nvCxnSpPr>
          <p:cNvPr id="220" name="Verbinder: gewinkelt 219">
            <a:extLst>
              <a:ext uri="{FF2B5EF4-FFF2-40B4-BE49-F238E27FC236}">
                <a16:creationId xmlns:a16="http://schemas.microsoft.com/office/drawing/2014/main" id="{A0EEF722-0880-AD12-E2D6-3612E351F2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0259" y="748077"/>
            <a:ext cx="1829848" cy="969328"/>
          </a:xfrm>
          <a:prstGeom prst="bentConnector3">
            <a:avLst>
              <a:gd name="adj1" fmla="val 165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32">
            <a:extLst>
              <a:ext uri="{FF2B5EF4-FFF2-40B4-BE49-F238E27FC236}">
                <a16:creationId xmlns:a16="http://schemas.microsoft.com/office/drawing/2014/main" id="{B51FE761-A167-1F69-AD7C-E180D6108EBA}"/>
              </a:ext>
            </a:extLst>
          </p:cNvPr>
          <p:cNvSpPr txBox="1"/>
          <p:nvPr/>
        </p:nvSpPr>
        <p:spPr>
          <a:xfrm>
            <a:off x="4573508" y="1568213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protects</a:t>
            </a:r>
          </a:p>
        </p:txBody>
      </p:sp>
      <p:sp>
        <p:nvSpPr>
          <p:cNvPr id="2" name="Rectangle: Rounded Corners 158">
            <a:extLst>
              <a:ext uri="{FF2B5EF4-FFF2-40B4-BE49-F238E27FC236}">
                <a16:creationId xmlns:a16="http://schemas.microsoft.com/office/drawing/2014/main" id="{B5CE1B48-317B-28B8-FF75-ACA144C1B1E1}"/>
              </a:ext>
            </a:extLst>
          </p:cNvPr>
          <p:cNvSpPr/>
          <p:nvPr/>
        </p:nvSpPr>
        <p:spPr>
          <a:xfrm>
            <a:off x="711170" y="989306"/>
            <a:ext cx="1394093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PET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NMixConfidentialityCalls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Rectangle: Rounded Corners 160">
            <a:extLst>
              <a:ext uri="{FF2B5EF4-FFF2-40B4-BE49-F238E27FC236}">
                <a16:creationId xmlns:a16="http://schemas.microsoft.com/office/drawing/2014/main" id="{3C15D2E0-0CE1-5DE1-93E1-5C89B98764ED}"/>
              </a:ext>
            </a:extLst>
          </p:cNvPr>
          <p:cNvSpPr/>
          <p:nvPr/>
        </p:nvSpPr>
        <p:spPr>
          <a:xfrm>
            <a:off x="3063913" y="979524"/>
            <a:ext cx="95302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PrivacyProperty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:Confidentiality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Rectangle: Rounded Corners 115">
            <a:extLst>
              <a:ext uri="{FF2B5EF4-FFF2-40B4-BE49-F238E27FC236}">
                <a16:creationId xmlns:a16="http://schemas.microsoft.com/office/drawing/2014/main" id="{9E781395-527D-6B5C-1375-FFD8869189E5}"/>
              </a:ext>
            </a:extLst>
          </p:cNvPr>
          <p:cNvSpPr/>
          <p:nvPr/>
        </p:nvSpPr>
        <p:spPr>
          <a:xfrm>
            <a:off x="6255889" y="979525"/>
            <a:ext cx="1326939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PrivacyPolicy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PPConfidentialityCalls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0" name="Rectangle: Rounded Corners 242">
            <a:extLst>
              <a:ext uri="{FF2B5EF4-FFF2-40B4-BE49-F238E27FC236}">
                <a16:creationId xmlns:a16="http://schemas.microsoft.com/office/drawing/2014/main" id="{C74AEEB9-4C4C-43C1-B8E0-3E6002836A19}"/>
              </a:ext>
            </a:extLst>
          </p:cNvPr>
          <p:cNvSpPr/>
          <p:nvPr/>
        </p:nvSpPr>
        <p:spPr>
          <a:xfrm>
            <a:off x="330833" y="2032920"/>
            <a:ext cx="1555501" cy="39776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PrivFeature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PrivFeatureConfidentialityCalls</a:t>
            </a:r>
            <a:endParaRPr lang="en-GB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5" name="Rectangle: Rounded Corners 116">
            <a:extLst>
              <a:ext uri="{FF2B5EF4-FFF2-40B4-BE49-F238E27FC236}">
                <a16:creationId xmlns:a16="http://schemas.microsoft.com/office/drawing/2014/main" id="{A1C3BD67-43C2-20DB-1AB2-52D19A1B4A26}"/>
              </a:ext>
            </a:extLst>
          </p:cNvPr>
          <p:cNvSpPr/>
          <p:nvPr/>
        </p:nvSpPr>
        <p:spPr>
          <a:xfrm>
            <a:off x="2030821" y="3266074"/>
            <a:ext cx="1031307" cy="576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VehicleOutgoing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AudioData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VDOutgoingAudio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D15DD2D-49CC-4C56-2193-923D7752F2DC}"/>
              </a:ext>
            </a:extLst>
          </p:cNvPr>
          <p:cNvCxnSpPr>
            <a:cxnSpLocks/>
            <a:stCxn id="192" idx="1"/>
          </p:cNvCxnSpPr>
          <p:nvPr/>
        </p:nvCxnSpPr>
        <p:spPr>
          <a:xfrm flipH="1">
            <a:off x="3049248" y="3676899"/>
            <a:ext cx="120387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32">
            <a:extLst>
              <a:ext uri="{FF2B5EF4-FFF2-40B4-BE49-F238E27FC236}">
                <a16:creationId xmlns:a16="http://schemas.microsoft.com/office/drawing/2014/main" id="{4380C8AF-6A1C-DCF9-4BDC-42C6EF2AF3B1}"/>
              </a:ext>
            </a:extLst>
          </p:cNvPr>
          <p:cNvSpPr txBox="1"/>
          <p:nvPr/>
        </p:nvSpPr>
        <p:spPr>
          <a:xfrm>
            <a:off x="3765814" y="3620869"/>
            <a:ext cx="396000" cy="20518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produces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F72B6D2-94B9-4562-A13A-0426454EDEB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98681" y="1270403"/>
            <a:ext cx="9903" cy="76251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32">
            <a:extLst>
              <a:ext uri="{FF2B5EF4-FFF2-40B4-BE49-F238E27FC236}">
                <a16:creationId xmlns:a16="http://schemas.microsoft.com/office/drawing/2014/main" id="{DD094AEE-E766-2278-FD1D-48503CB82409}"/>
              </a:ext>
            </a:extLst>
          </p:cNvPr>
          <p:cNvSpPr txBox="1"/>
          <p:nvPr/>
        </p:nvSpPr>
        <p:spPr>
          <a:xfrm>
            <a:off x="848325" y="1499101"/>
            <a:ext cx="628230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hasFeature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454" name="Gerade Verbindung mit Pfeil 453">
            <a:extLst>
              <a:ext uri="{FF2B5EF4-FFF2-40B4-BE49-F238E27FC236}">
                <a16:creationId xmlns:a16="http://schemas.microsoft.com/office/drawing/2014/main" id="{BD910DD6-BCF4-44E6-16F2-E86C01130783}"/>
              </a:ext>
            </a:extLst>
          </p:cNvPr>
          <p:cNvCxnSpPr>
            <a:cxnSpLocks/>
          </p:cNvCxnSpPr>
          <p:nvPr/>
        </p:nvCxnSpPr>
        <p:spPr>
          <a:xfrm flipH="1" flipV="1">
            <a:off x="3043047" y="2505693"/>
            <a:ext cx="606860" cy="856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Gerade Verbindung mit Pfeil 455">
            <a:extLst>
              <a:ext uri="{FF2B5EF4-FFF2-40B4-BE49-F238E27FC236}">
                <a16:creationId xmlns:a16="http://schemas.microsoft.com/office/drawing/2014/main" id="{A7D29974-7F73-8ADD-391C-A53CE70EA043}"/>
              </a:ext>
            </a:extLst>
          </p:cNvPr>
          <p:cNvCxnSpPr>
            <a:cxnSpLocks/>
          </p:cNvCxnSpPr>
          <p:nvPr/>
        </p:nvCxnSpPr>
        <p:spPr>
          <a:xfrm flipH="1" flipV="1">
            <a:off x="3052683" y="3014655"/>
            <a:ext cx="606860" cy="856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Gerade Verbindung mit Pfeil 456">
            <a:extLst>
              <a:ext uri="{FF2B5EF4-FFF2-40B4-BE49-F238E27FC236}">
                <a16:creationId xmlns:a16="http://schemas.microsoft.com/office/drawing/2014/main" id="{8673FB84-C75B-A710-1D39-EEFC83263D50}"/>
              </a:ext>
            </a:extLst>
          </p:cNvPr>
          <p:cNvCxnSpPr>
            <a:cxnSpLocks/>
          </p:cNvCxnSpPr>
          <p:nvPr/>
        </p:nvCxnSpPr>
        <p:spPr>
          <a:xfrm flipH="1" flipV="1">
            <a:off x="3077473" y="4502190"/>
            <a:ext cx="606860" cy="856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91E8224A-E544-2584-5C05-DAE3E9DCA4C8}"/>
              </a:ext>
            </a:extLst>
          </p:cNvPr>
          <p:cNvCxnSpPr>
            <a:cxnSpLocks/>
          </p:cNvCxnSpPr>
          <p:nvPr/>
        </p:nvCxnSpPr>
        <p:spPr>
          <a:xfrm>
            <a:off x="3651626" y="1708353"/>
            <a:ext cx="24056" cy="280239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Ellipse 464">
            <a:extLst>
              <a:ext uri="{FF2B5EF4-FFF2-40B4-BE49-F238E27FC236}">
                <a16:creationId xmlns:a16="http://schemas.microsoft.com/office/drawing/2014/main" id="{02EFE63B-5005-68F1-D9AB-983D11E58491}"/>
              </a:ext>
            </a:extLst>
          </p:cNvPr>
          <p:cNvSpPr/>
          <p:nvPr/>
        </p:nvSpPr>
        <p:spPr>
          <a:xfrm>
            <a:off x="3635514" y="1697496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66" name="Ellipse 465">
            <a:extLst>
              <a:ext uri="{FF2B5EF4-FFF2-40B4-BE49-F238E27FC236}">
                <a16:creationId xmlns:a16="http://schemas.microsoft.com/office/drawing/2014/main" id="{9AB0D5E2-6E6B-F992-6F45-DF570FF0FE34}"/>
              </a:ext>
            </a:extLst>
          </p:cNvPr>
          <p:cNvSpPr/>
          <p:nvPr/>
        </p:nvSpPr>
        <p:spPr>
          <a:xfrm>
            <a:off x="3624558" y="2488759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67" name="Ellipse 466">
            <a:extLst>
              <a:ext uri="{FF2B5EF4-FFF2-40B4-BE49-F238E27FC236}">
                <a16:creationId xmlns:a16="http://schemas.microsoft.com/office/drawing/2014/main" id="{417096BA-843D-3AA5-4D27-F46D94F79A59}"/>
              </a:ext>
            </a:extLst>
          </p:cNvPr>
          <p:cNvSpPr/>
          <p:nvPr/>
        </p:nvSpPr>
        <p:spPr>
          <a:xfrm>
            <a:off x="3636971" y="3001555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68" name="Ellipse 467">
            <a:extLst>
              <a:ext uri="{FF2B5EF4-FFF2-40B4-BE49-F238E27FC236}">
                <a16:creationId xmlns:a16="http://schemas.microsoft.com/office/drawing/2014/main" id="{91F7E4F1-ED2C-6EED-4B6B-50C342C85147}"/>
              </a:ext>
            </a:extLst>
          </p:cNvPr>
          <p:cNvSpPr/>
          <p:nvPr/>
        </p:nvSpPr>
        <p:spPr>
          <a:xfrm>
            <a:off x="3638614" y="4472356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70" name="Ellipse 469">
            <a:extLst>
              <a:ext uri="{FF2B5EF4-FFF2-40B4-BE49-F238E27FC236}">
                <a16:creationId xmlns:a16="http://schemas.microsoft.com/office/drawing/2014/main" id="{D68523FD-DE75-AA5B-A20C-A09E453A5C7A}"/>
              </a:ext>
            </a:extLst>
          </p:cNvPr>
          <p:cNvSpPr/>
          <p:nvPr/>
        </p:nvSpPr>
        <p:spPr>
          <a:xfrm>
            <a:off x="3392903" y="2385287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71" name="Ellipse 470">
            <a:extLst>
              <a:ext uri="{FF2B5EF4-FFF2-40B4-BE49-F238E27FC236}">
                <a16:creationId xmlns:a16="http://schemas.microsoft.com/office/drawing/2014/main" id="{78459987-454C-4A8C-8C2D-8CCF84B9477C}"/>
              </a:ext>
            </a:extLst>
          </p:cNvPr>
          <p:cNvSpPr/>
          <p:nvPr/>
        </p:nvSpPr>
        <p:spPr>
          <a:xfrm>
            <a:off x="3393655" y="1954379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72" name="Ellipse 471">
            <a:extLst>
              <a:ext uri="{FF2B5EF4-FFF2-40B4-BE49-F238E27FC236}">
                <a16:creationId xmlns:a16="http://schemas.microsoft.com/office/drawing/2014/main" id="{EEDF79C6-A7C4-C19F-677D-3C12663A8615}"/>
              </a:ext>
            </a:extLst>
          </p:cNvPr>
          <p:cNvSpPr/>
          <p:nvPr/>
        </p:nvSpPr>
        <p:spPr>
          <a:xfrm>
            <a:off x="3379369" y="3098098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73" name="Ellipse 472">
            <a:extLst>
              <a:ext uri="{FF2B5EF4-FFF2-40B4-BE49-F238E27FC236}">
                <a16:creationId xmlns:a16="http://schemas.microsoft.com/office/drawing/2014/main" id="{12A4808C-0795-D495-6934-DB3B8019E22C}"/>
              </a:ext>
            </a:extLst>
          </p:cNvPr>
          <p:cNvSpPr/>
          <p:nvPr/>
        </p:nvSpPr>
        <p:spPr>
          <a:xfrm>
            <a:off x="3379415" y="4080024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493" name="Gerade Verbindung mit Pfeil 492">
            <a:extLst>
              <a:ext uri="{FF2B5EF4-FFF2-40B4-BE49-F238E27FC236}">
                <a16:creationId xmlns:a16="http://schemas.microsoft.com/office/drawing/2014/main" id="{36F2DCA7-60DC-0CE6-9F3B-B4875F6BD095}"/>
              </a:ext>
            </a:extLst>
          </p:cNvPr>
          <p:cNvCxnSpPr>
            <a:cxnSpLocks/>
          </p:cNvCxnSpPr>
          <p:nvPr/>
        </p:nvCxnSpPr>
        <p:spPr>
          <a:xfrm flipH="1" flipV="1">
            <a:off x="3065227" y="3804906"/>
            <a:ext cx="360000" cy="20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Ellipse 493">
            <a:extLst>
              <a:ext uri="{FF2B5EF4-FFF2-40B4-BE49-F238E27FC236}">
                <a16:creationId xmlns:a16="http://schemas.microsoft.com/office/drawing/2014/main" id="{A80A79C7-39A3-41F1-1EC8-75C9749F97E4}"/>
              </a:ext>
            </a:extLst>
          </p:cNvPr>
          <p:cNvSpPr/>
          <p:nvPr/>
        </p:nvSpPr>
        <p:spPr>
          <a:xfrm>
            <a:off x="3379369" y="3793221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498" name="Gerade Verbindung mit Pfeil 497">
            <a:extLst>
              <a:ext uri="{FF2B5EF4-FFF2-40B4-BE49-F238E27FC236}">
                <a16:creationId xmlns:a16="http://schemas.microsoft.com/office/drawing/2014/main" id="{71EFE1C6-9C84-5629-7763-8DFA500DA9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105263" y="1115449"/>
            <a:ext cx="958650" cy="978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132">
            <a:extLst>
              <a:ext uri="{FF2B5EF4-FFF2-40B4-BE49-F238E27FC236}">
                <a16:creationId xmlns:a16="http://schemas.microsoft.com/office/drawing/2014/main" id="{7D9735FE-BF10-A456-158E-E8451856A867}"/>
              </a:ext>
            </a:extLst>
          </p:cNvPr>
          <p:cNvSpPr txBox="1"/>
          <p:nvPr/>
        </p:nvSpPr>
        <p:spPr>
          <a:xfrm>
            <a:off x="2335638" y="1057673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provides</a:t>
            </a:r>
          </a:p>
        </p:txBody>
      </p:sp>
      <p:cxnSp>
        <p:nvCxnSpPr>
          <p:cNvPr id="504" name="Gerade Verbindung mit Pfeil 503">
            <a:extLst>
              <a:ext uri="{FF2B5EF4-FFF2-40B4-BE49-F238E27FC236}">
                <a16:creationId xmlns:a16="http://schemas.microsoft.com/office/drawing/2014/main" id="{2845F24D-4423-17D8-F275-4C93F9E0C91C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4016933" y="1115449"/>
            <a:ext cx="2238956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132">
            <a:extLst>
              <a:ext uri="{FF2B5EF4-FFF2-40B4-BE49-F238E27FC236}">
                <a16:creationId xmlns:a16="http://schemas.microsoft.com/office/drawing/2014/main" id="{8F565A62-B690-8D21-1969-5B62DBD63FAD}"/>
              </a:ext>
            </a:extLst>
          </p:cNvPr>
          <p:cNvSpPr txBox="1"/>
          <p:nvPr/>
        </p:nvSpPr>
        <p:spPr>
          <a:xfrm>
            <a:off x="4238412" y="1064152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achives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7B2E9DFC-53EC-538A-7E3A-A6B396B8E8A0}"/>
              </a:ext>
            </a:extLst>
          </p:cNvPr>
          <p:cNvCxnSpPr>
            <a:cxnSpLocks/>
          </p:cNvCxnSpPr>
          <p:nvPr/>
        </p:nvCxnSpPr>
        <p:spPr>
          <a:xfrm>
            <a:off x="5859289" y="1190043"/>
            <a:ext cx="414573" cy="551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>
            <a:extLst>
              <a:ext uri="{FF2B5EF4-FFF2-40B4-BE49-F238E27FC236}">
                <a16:creationId xmlns:a16="http://schemas.microsoft.com/office/drawing/2014/main" id="{2570F07E-C989-AE81-9804-86B5E4E4F698}"/>
              </a:ext>
            </a:extLst>
          </p:cNvPr>
          <p:cNvSpPr/>
          <p:nvPr/>
        </p:nvSpPr>
        <p:spPr>
          <a:xfrm>
            <a:off x="5829963" y="1160265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38480305-60C4-9B1C-32AF-6D3E3A9D36D1}"/>
              </a:ext>
            </a:extLst>
          </p:cNvPr>
          <p:cNvCxnSpPr>
            <a:cxnSpLocks/>
          </p:cNvCxnSpPr>
          <p:nvPr/>
        </p:nvCxnSpPr>
        <p:spPr>
          <a:xfrm>
            <a:off x="5401248" y="979525"/>
            <a:ext cx="862558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>
            <a:extLst>
              <a:ext uri="{FF2B5EF4-FFF2-40B4-BE49-F238E27FC236}">
                <a16:creationId xmlns:a16="http://schemas.microsoft.com/office/drawing/2014/main" id="{D518B2A9-A5FF-5B1D-6B12-B6387FFC1DCC}"/>
              </a:ext>
            </a:extLst>
          </p:cNvPr>
          <p:cNvSpPr/>
          <p:nvPr/>
        </p:nvSpPr>
        <p:spPr>
          <a:xfrm>
            <a:off x="5391398" y="961812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133B20D6-5A9B-DFDC-56D0-C474294D1A21}"/>
              </a:ext>
            </a:extLst>
          </p:cNvPr>
          <p:cNvCxnSpPr>
            <a:cxnSpLocks/>
          </p:cNvCxnSpPr>
          <p:nvPr/>
        </p:nvCxnSpPr>
        <p:spPr>
          <a:xfrm flipV="1">
            <a:off x="6542687" y="592316"/>
            <a:ext cx="0" cy="38720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Ellipse 215">
            <a:extLst>
              <a:ext uri="{FF2B5EF4-FFF2-40B4-BE49-F238E27FC236}">
                <a16:creationId xmlns:a16="http://schemas.microsoft.com/office/drawing/2014/main" id="{3280CE58-8337-3BDB-175D-AC1BF5946EC9}"/>
              </a:ext>
            </a:extLst>
          </p:cNvPr>
          <p:cNvSpPr/>
          <p:nvPr/>
        </p:nvSpPr>
        <p:spPr>
          <a:xfrm>
            <a:off x="6519827" y="589327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30" name="Ellipse 229">
            <a:extLst>
              <a:ext uri="{FF2B5EF4-FFF2-40B4-BE49-F238E27FC236}">
                <a16:creationId xmlns:a16="http://schemas.microsoft.com/office/drawing/2014/main" id="{745A3160-1A84-BB50-AA4F-7BD8B6B97A6C}"/>
              </a:ext>
            </a:extLst>
          </p:cNvPr>
          <p:cNvSpPr/>
          <p:nvPr/>
        </p:nvSpPr>
        <p:spPr>
          <a:xfrm>
            <a:off x="7059708" y="4318055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31" name="Ellipse 230">
            <a:extLst>
              <a:ext uri="{FF2B5EF4-FFF2-40B4-BE49-F238E27FC236}">
                <a16:creationId xmlns:a16="http://schemas.microsoft.com/office/drawing/2014/main" id="{8CAF6430-D791-1024-A24B-983E623B8859}"/>
              </a:ext>
            </a:extLst>
          </p:cNvPr>
          <p:cNvSpPr/>
          <p:nvPr/>
        </p:nvSpPr>
        <p:spPr>
          <a:xfrm>
            <a:off x="7052839" y="3778816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B5C0EE6-FBC6-85BB-945E-3A4CBA4FBEA1}"/>
              </a:ext>
            </a:extLst>
          </p:cNvPr>
          <p:cNvCxnSpPr>
            <a:cxnSpLocks/>
          </p:cNvCxnSpPr>
          <p:nvPr/>
        </p:nvCxnSpPr>
        <p:spPr>
          <a:xfrm flipH="1" flipV="1">
            <a:off x="3049029" y="3449528"/>
            <a:ext cx="606860" cy="856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BDE68137-A87B-B825-626C-C925EBCEF2D9}"/>
              </a:ext>
            </a:extLst>
          </p:cNvPr>
          <p:cNvSpPr/>
          <p:nvPr/>
        </p:nvSpPr>
        <p:spPr>
          <a:xfrm>
            <a:off x="3642014" y="3452168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9A7BD1F-5A75-CF3D-DDE7-FCCA8BFDE0BD}"/>
              </a:ext>
            </a:extLst>
          </p:cNvPr>
          <p:cNvCxnSpPr>
            <a:cxnSpLocks/>
            <a:endCxn id="200" idx="2"/>
          </p:cNvCxnSpPr>
          <p:nvPr/>
        </p:nvCxnSpPr>
        <p:spPr>
          <a:xfrm rot="10800000">
            <a:off x="2560873" y="4574947"/>
            <a:ext cx="4455244" cy="151048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59EEAC7-43D5-BF48-7A02-C0713584E9EA}"/>
              </a:ext>
            </a:extLst>
          </p:cNvPr>
          <p:cNvCxnSpPr>
            <a:cxnSpLocks/>
          </p:cNvCxnSpPr>
          <p:nvPr/>
        </p:nvCxnSpPr>
        <p:spPr>
          <a:xfrm flipV="1">
            <a:off x="7016117" y="1231299"/>
            <a:ext cx="30708" cy="347872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132">
            <a:extLst>
              <a:ext uri="{FF2B5EF4-FFF2-40B4-BE49-F238E27FC236}">
                <a16:creationId xmlns:a16="http://schemas.microsoft.com/office/drawing/2014/main" id="{65FBC941-7A6D-D6AD-6FE1-CAAD864B7B40}"/>
              </a:ext>
            </a:extLst>
          </p:cNvPr>
          <p:cNvSpPr txBox="1"/>
          <p:nvPr/>
        </p:nvSpPr>
        <p:spPr>
          <a:xfrm>
            <a:off x="6809428" y="2182701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protects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F53CB0A-D7E2-3152-3FF3-B81D30F3D891}"/>
              </a:ext>
            </a:extLst>
          </p:cNvPr>
          <p:cNvSpPr/>
          <p:nvPr/>
        </p:nvSpPr>
        <p:spPr>
          <a:xfrm>
            <a:off x="6994709" y="4691599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653B6CF-5293-9BE4-0537-E28A3CB0B972}"/>
              </a:ext>
            </a:extLst>
          </p:cNvPr>
          <p:cNvCxnSpPr>
            <a:cxnSpLocks/>
          </p:cNvCxnSpPr>
          <p:nvPr/>
        </p:nvCxnSpPr>
        <p:spPr>
          <a:xfrm flipH="1" flipV="1">
            <a:off x="3061588" y="3338910"/>
            <a:ext cx="3978840" cy="520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58F07A12-ABA1-1E5A-CA39-FA9A4C6A69BC}"/>
              </a:ext>
            </a:extLst>
          </p:cNvPr>
          <p:cNvSpPr/>
          <p:nvPr/>
        </p:nvSpPr>
        <p:spPr>
          <a:xfrm>
            <a:off x="6994709" y="3330410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C52BDD1-137D-8B53-78FA-D1746259BD9C}"/>
              </a:ext>
            </a:extLst>
          </p:cNvPr>
          <p:cNvCxnSpPr>
            <a:cxnSpLocks/>
            <a:endCxn id="200" idx="1"/>
          </p:cNvCxnSpPr>
          <p:nvPr/>
        </p:nvCxnSpPr>
        <p:spPr>
          <a:xfrm rot="16200000" flipH="1">
            <a:off x="471634" y="2714308"/>
            <a:ext cx="3017170" cy="128108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132">
            <a:extLst>
              <a:ext uri="{FF2B5EF4-FFF2-40B4-BE49-F238E27FC236}">
                <a16:creationId xmlns:a16="http://schemas.microsoft.com/office/drawing/2014/main" id="{44106B7C-3807-3151-36BF-F6B4962E62A4}"/>
              </a:ext>
            </a:extLst>
          </p:cNvPr>
          <p:cNvSpPr txBox="1"/>
          <p:nvPr/>
        </p:nvSpPr>
        <p:spPr>
          <a:xfrm rot="5400000">
            <a:off x="1684744" y="1490272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hasInput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29886BD-833F-8457-2512-ACBF81AB32EF}"/>
              </a:ext>
            </a:extLst>
          </p:cNvPr>
          <p:cNvCxnSpPr>
            <a:cxnSpLocks/>
            <a:endCxn id="199" idx="1"/>
          </p:cNvCxnSpPr>
          <p:nvPr/>
        </p:nvCxnSpPr>
        <p:spPr>
          <a:xfrm>
            <a:off x="1947819" y="2946057"/>
            <a:ext cx="314792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82FF70D4-C215-A1E7-E9E2-A3A5C1B7BC94}"/>
              </a:ext>
            </a:extLst>
          </p:cNvPr>
          <p:cNvSpPr/>
          <p:nvPr/>
        </p:nvSpPr>
        <p:spPr>
          <a:xfrm>
            <a:off x="1902100" y="2914515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455" name="Gerade Verbindung mit Pfeil 454">
            <a:extLst>
              <a:ext uri="{FF2B5EF4-FFF2-40B4-BE49-F238E27FC236}">
                <a16:creationId xmlns:a16="http://schemas.microsoft.com/office/drawing/2014/main" id="{88CD1C03-3360-C0C9-A955-1F8FD9699B5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909157" y="3543189"/>
            <a:ext cx="121664" cy="1088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Ellipse 461">
            <a:extLst>
              <a:ext uri="{FF2B5EF4-FFF2-40B4-BE49-F238E27FC236}">
                <a16:creationId xmlns:a16="http://schemas.microsoft.com/office/drawing/2014/main" id="{C9E20F65-3D36-70CD-EA2B-77FBCDE0ADEC}"/>
              </a:ext>
            </a:extLst>
          </p:cNvPr>
          <p:cNvSpPr/>
          <p:nvPr/>
        </p:nvSpPr>
        <p:spPr>
          <a:xfrm>
            <a:off x="1886297" y="3524132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63" name="Ellipse 462">
            <a:extLst>
              <a:ext uri="{FF2B5EF4-FFF2-40B4-BE49-F238E27FC236}">
                <a16:creationId xmlns:a16="http://schemas.microsoft.com/office/drawing/2014/main" id="{91EB2EE7-0795-EE1F-C270-97F0F01DA9BF}"/>
              </a:ext>
            </a:extLst>
          </p:cNvPr>
          <p:cNvSpPr/>
          <p:nvPr/>
        </p:nvSpPr>
        <p:spPr>
          <a:xfrm>
            <a:off x="1886297" y="4266759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7114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5366E-16DC-3D23-11CC-3FD25927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Privacy Properties – Arten von Bedrohung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592B9D-94B3-B1C0-E632-4B5954B2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000" dirty="0" err="1"/>
              <a:t>Linkability</a:t>
            </a:r>
            <a:endParaRPr lang="de-DE" sz="1000" dirty="0"/>
          </a:p>
          <a:p>
            <a:pPr lvl="1"/>
            <a:r>
              <a:rPr lang="de-DE" sz="1000" dirty="0"/>
              <a:t>Angreifer ist in der Lage, zwei Objekte zu verknüpfen, ohne die Identität der betroffenen Person(en) zu kennen</a:t>
            </a:r>
          </a:p>
          <a:p>
            <a:r>
              <a:rPr lang="de-DE" sz="1000" dirty="0" err="1"/>
              <a:t>Identifiability</a:t>
            </a:r>
            <a:endParaRPr lang="de-DE" sz="1000" dirty="0"/>
          </a:p>
          <a:p>
            <a:pPr lvl="1"/>
            <a:r>
              <a:rPr lang="de-DE" sz="1000" dirty="0"/>
              <a:t>Angreifer ist in der Lage, ein Datensubjekt aus einer Gruppe von Datensubjekten anhand eines Interessengegenstands zu identifizieren</a:t>
            </a:r>
          </a:p>
          <a:p>
            <a:r>
              <a:rPr lang="de-DE" sz="1000" dirty="0"/>
              <a:t>Non-Repudiation</a:t>
            </a:r>
          </a:p>
          <a:p>
            <a:pPr lvl="1"/>
            <a:r>
              <a:rPr lang="de-DE" sz="1000" dirty="0"/>
              <a:t>Betroffene Person ist nicht in der Lage, einen Anspruch zu verweigern</a:t>
            </a:r>
          </a:p>
          <a:p>
            <a:r>
              <a:rPr lang="de-DE" sz="1000" dirty="0" err="1"/>
              <a:t>Detectability</a:t>
            </a:r>
            <a:endParaRPr lang="de-DE" sz="1000" dirty="0"/>
          </a:p>
          <a:p>
            <a:pPr lvl="1"/>
            <a:r>
              <a:rPr lang="de-DE" sz="1000" dirty="0"/>
              <a:t>Ein Angreifer ist in der Lage zu unterscheiden, ob interessante Daten über eine betroffene Person vorhanden sind oder nicht, unabhängig davon, ob er den Inhalt dieser Daten selbst kennt</a:t>
            </a:r>
          </a:p>
          <a:p>
            <a:r>
              <a:rPr lang="de-DE" sz="1000" dirty="0"/>
              <a:t>Disclosure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information</a:t>
            </a:r>
            <a:endParaRPr lang="de-DE" sz="1000" dirty="0"/>
          </a:p>
          <a:p>
            <a:pPr lvl="1"/>
            <a:r>
              <a:rPr lang="de-DE" sz="1000" dirty="0"/>
              <a:t>Angreifer ist in der Lage, den Inhalt eines item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interest</a:t>
            </a:r>
            <a:r>
              <a:rPr lang="de-DE" sz="1000" dirty="0"/>
              <a:t> über eine betroffene Person zu erfahren</a:t>
            </a:r>
          </a:p>
          <a:p>
            <a:r>
              <a:rPr lang="de-DE" sz="1000" dirty="0"/>
              <a:t>(Content) </a:t>
            </a:r>
            <a:r>
              <a:rPr lang="de-DE" sz="1000" dirty="0" err="1"/>
              <a:t>Unawareness</a:t>
            </a:r>
            <a:endParaRPr lang="de-DE" sz="1000" dirty="0"/>
          </a:p>
          <a:p>
            <a:pPr lvl="1"/>
            <a:r>
              <a:rPr lang="de-DE" sz="1000" dirty="0"/>
              <a:t>Betroffenen Person hat keine Kenntnis von der Erhebung, Verarbeitung, Speicherung oder Weitergabe ihrer personenbezogenen Daten</a:t>
            </a:r>
          </a:p>
          <a:p>
            <a:r>
              <a:rPr lang="de-DE" sz="1000" dirty="0"/>
              <a:t>(Policy and </a:t>
            </a:r>
            <a:r>
              <a:rPr lang="de-DE" sz="1000" dirty="0" err="1"/>
              <a:t>consent</a:t>
            </a:r>
            <a:r>
              <a:rPr lang="de-DE" sz="1000"/>
              <a:t>) Non-Compliance</a:t>
            </a:r>
            <a:endParaRPr lang="de-DE" sz="1000" dirty="0"/>
          </a:p>
          <a:p>
            <a:pPr lvl="1"/>
            <a:r>
              <a:rPr lang="de-DE" sz="1000" dirty="0"/>
              <a:t>Verarbeitung, Speicherung, Handhabung personenbezogener Daten steht nicht im Einklang mit Gesetzen, Vorschriften und Richtlinien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8011E-EAFC-7767-FEAB-62A9FFAC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F2E9E-84D6-EB65-8974-B7CC7E54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7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  - </a:t>
            </a:r>
            <a:r>
              <a:rPr lang="de-DE" dirty="0">
                <a:hlinkClick r:id="rId2"/>
              </a:rPr>
              <a:t>https://www.linddun.org/linddun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E0DFF5-E68C-BC28-A2A8-BFBD91F5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59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ACA9E-3B53-79F4-7D88-D2D22B9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Strategien für die Anforderungen an den Datenschutz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9F2E7-B7EA-EE90-1974-E841A55C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Benutzer warnen</a:t>
            </a:r>
          </a:p>
          <a:p>
            <a:pPr lvl="1"/>
            <a:r>
              <a:rPr lang="de-DE" sz="1400" dirty="0"/>
              <a:t>Bei Bedrohungen mit geringem Risiko</a:t>
            </a:r>
          </a:p>
          <a:p>
            <a:pPr lvl="1"/>
            <a:r>
              <a:rPr lang="de-DE" sz="1400" dirty="0"/>
              <a:t>Vorkehrungen wichtig, dass (technisch nicht versierte) Benutzer, keine falschen Entscheidungen treffen</a:t>
            </a:r>
          </a:p>
          <a:p>
            <a:r>
              <a:rPr lang="de-DE" sz="1400" dirty="0"/>
              <a:t>Entfernen/Abschalten des gefährlichen Features</a:t>
            </a:r>
          </a:p>
          <a:p>
            <a:pPr lvl="1"/>
            <a:r>
              <a:rPr lang="de-DE" sz="1400" dirty="0"/>
              <a:t>Einzige Möglichkeit, Risiko auf 0 zu reduzieren</a:t>
            </a:r>
          </a:p>
          <a:p>
            <a:pPr lvl="1"/>
            <a:r>
              <a:rPr lang="de-DE" sz="1400" dirty="0"/>
              <a:t>Wenn Bedrohung/Risiko zu groß ist, sollte Feature erst gar nicht eingerichtet werden</a:t>
            </a:r>
          </a:p>
          <a:p>
            <a:pPr lvl="1"/>
            <a:r>
              <a:rPr lang="de-DE" sz="1400" dirty="0"/>
              <a:t>Wichtig: Gleichgewicht zwischen Benutzerfunktionen und potenziellen Risiken der Privatsphäre</a:t>
            </a:r>
          </a:p>
          <a:p>
            <a:r>
              <a:rPr lang="de-DE" sz="1400" dirty="0"/>
              <a:t>Bekämpfung von Bedrohungen durch präventive/Reaktive Technologien zur Verbesserung des Datenschutzes</a:t>
            </a:r>
          </a:p>
          <a:p>
            <a:pPr lvl="1"/>
            <a:r>
              <a:rPr lang="de-DE" sz="1400" dirty="0"/>
              <a:t>Häufigste angewendete Strategie </a:t>
            </a:r>
            <a:r>
              <a:rPr lang="de-DE" sz="1400" dirty="0">
                <a:sym typeface="Wingdings" panose="05000000000000000000" pitchFamily="2" charset="2"/>
              </a:rPr>
              <a:t> PETs</a:t>
            </a:r>
            <a:endParaRPr lang="de-DE" sz="1400" dirty="0"/>
          </a:p>
          <a:p>
            <a:pPr lvl="1"/>
            <a:endParaRPr lang="de-DE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61E075-A098-6B7E-135C-C22D77A9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504930-AA38-68F5-047F-DF5E20D1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18453-9D89-4682-9A77-6B8381AA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7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2E099-5E89-9F13-A443-BDCB2BA7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Privacy </a:t>
            </a:r>
            <a:r>
              <a:rPr lang="de-DE" dirty="0" err="1"/>
              <a:t>Enhancing</a:t>
            </a:r>
            <a:r>
              <a:rPr lang="de-DE" dirty="0"/>
              <a:t> Technologies (PET)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EA607-28E3-9EAC-E78C-DCBA092A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Verkörpern grundlegende Datenschutzprinzipien</a:t>
            </a:r>
          </a:p>
          <a:p>
            <a:pPr lvl="1"/>
            <a:r>
              <a:rPr lang="de-DE" sz="1400" dirty="0"/>
              <a:t>Minimieren die Nutzung personenbezogener Daten</a:t>
            </a:r>
          </a:p>
          <a:p>
            <a:pPr lvl="1"/>
            <a:r>
              <a:rPr lang="de-DE" sz="1400" dirty="0"/>
              <a:t>Maximieren die Datensicherheit</a:t>
            </a:r>
          </a:p>
          <a:p>
            <a:pPr lvl="1"/>
            <a:r>
              <a:rPr lang="de-DE" sz="1400" dirty="0"/>
              <a:t>User werden empowert</a:t>
            </a:r>
          </a:p>
          <a:p>
            <a:r>
              <a:rPr lang="de-DE" sz="1400" dirty="0"/>
              <a:t>Schutz der </a:t>
            </a:r>
            <a:r>
              <a:rPr lang="de-DE" sz="1400" dirty="0" err="1"/>
              <a:t>personally</a:t>
            </a:r>
            <a:r>
              <a:rPr lang="de-DE" sz="1400" dirty="0"/>
              <a:t> </a:t>
            </a:r>
            <a:r>
              <a:rPr lang="de-DE" sz="1400" dirty="0" err="1"/>
              <a:t>identifiable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r>
              <a:rPr lang="de-DE" sz="1400" dirty="0"/>
              <a:t> (PII)</a:t>
            </a:r>
          </a:p>
          <a:p>
            <a:r>
              <a:rPr lang="de-DE" sz="1400" dirty="0"/>
              <a:t>Ziele</a:t>
            </a:r>
          </a:p>
          <a:p>
            <a:pPr lvl="1"/>
            <a:r>
              <a:rPr lang="de-DE" sz="1400" dirty="0"/>
              <a:t>Personenbezogene Daten minimieren</a:t>
            </a:r>
          </a:p>
          <a:p>
            <a:pPr lvl="1"/>
            <a:r>
              <a:rPr lang="de-DE" sz="1400" dirty="0"/>
              <a:t>Verwendung von Pseudonymen oder anonymen Daten</a:t>
            </a:r>
          </a:p>
          <a:p>
            <a:pPr lvl="1"/>
            <a:r>
              <a:rPr lang="de-DE" sz="1400" dirty="0"/>
              <a:t>Informierte Zustimmung zur Weitergabe personenbezogener Daten</a:t>
            </a:r>
          </a:p>
          <a:p>
            <a:r>
              <a:rPr lang="de-DE" sz="1400" dirty="0"/>
              <a:t>Soft </a:t>
            </a:r>
            <a:r>
              <a:rPr lang="de-DE" sz="1400" dirty="0" err="1"/>
              <a:t>privacy</a:t>
            </a:r>
            <a:r>
              <a:rPr lang="de-DE" sz="1400" dirty="0"/>
              <a:t> Technologies: Man kann einem Dritten bei der Verarbeitung von Daten trauen (</a:t>
            </a:r>
            <a:r>
              <a:rPr lang="de-DE" sz="1400" dirty="0" err="1"/>
              <a:t>access</a:t>
            </a:r>
            <a:r>
              <a:rPr lang="de-DE" sz="1400" dirty="0"/>
              <a:t> </a:t>
            </a:r>
            <a:r>
              <a:rPr lang="de-DE" sz="1400" dirty="0" err="1"/>
              <a:t>control</a:t>
            </a:r>
            <a:r>
              <a:rPr lang="de-DE" sz="1400" dirty="0"/>
              <a:t>, </a:t>
            </a:r>
            <a:r>
              <a:rPr lang="de-DE" sz="1400" dirty="0" err="1"/>
              <a:t>tunnel</a:t>
            </a:r>
            <a:r>
              <a:rPr lang="de-DE" sz="1400" dirty="0"/>
              <a:t> </a:t>
            </a:r>
            <a:r>
              <a:rPr lang="de-DE" sz="1400" dirty="0" err="1"/>
              <a:t>encryption</a:t>
            </a:r>
            <a:r>
              <a:rPr lang="de-DE" sz="1400" dirty="0"/>
              <a:t> (SSL/TLS))</a:t>
            </a:r>
          </a:p>
          <a:p>
            <a:r>
              <a:rPr lang="de-DE" sz="1400" dirty="0"/>
              <a:t>Hard </a:t>
            </a:r>
            <a:r>
              <a:rPr lang="de-DE" sz="1400" dirty="0" err="1"/>
              <a:t>privacy</a:t>
            </a:r>
            <a:r>
              <a:rPr lang="de-DE" sz="1400" dirty="0"/>
              <a:t> </a:t>
            </a:r>
            <a:r>
              <a:rPr lang="de-DE" sz="1400" dirty="0" err="1"/>
              <a:t>technologies</a:t>
            </a:r>
            <a:r>
              <a:rPr lang="de-DE" sz="1400" dirty="0"/>
              <a:t>: Man kann Dritten nicht trauen (VPNs)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C3EBB-C79B-C132-230C-7B199844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1A5AC-C577-34F2-7C90-FF430FBC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89DE-3E78-979C-5D9B-4E05E6EC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432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5709A-2C38-38F9-F3D5-A824A661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PETs in CC/AF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F712E-54AB-9DBA-F570-F2FE4229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/>
              <a:t>Anonymity</a:t>
            </a:r>
            <a:endParaRPr lang="de-DE" sz="1400" dirty="0"/>
          </a:p>
          <a:p>
            <a:pPr lvl="1"/>
            <a:r>
              <a:rPr lang="de-DE" sz="1400" dirty="0" err="1"/>
              <a:t>Lo</a:t>
            </a:r>
            <a:r>
              <a:rPr lang="de-DE" sz="1400" i="1" dirty="0" err="1"/>
              <a:t>k</a:t>
            </a:r>
            <a:r>
              <a:rPr lang="de-DE" sz="1400" dirty="0" err="1"/>
              <a:t>A</a:t>
            </a:r>
            <a:r>
              <a:rPr lang="de-DE" sz="1400" dirty="0"/>
              <a:t> – Anonymisierung von Ortsdaten (k-</a:t>
            </a:r>
            <a:r>
              <a:rPr lang="de-DE" sz="1400" dirty="0" err="1"/>
              <a:t>anonymity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 Data-Mining-Technik</a:t>
            </a:r>
            <a:r>
              <a:rPr lang="de-DE" sz="1400" dirty="0"/>
              <a:t>)</a:t>
            </a:r>
          </a:p>
          <a:p>
            <a:pPr lvl="1"/>
            <a:r>
              <a:rPr lang="de-DE" sz="1400" dirty="0" err="1"/>
              <a:t>CaDaA</a:t>
            </a:r>
            <a:r>
              <a:rPr lang="de-DE" sz="1400" dirty="0"/>
              <a:t> – Anonymisierung von Kameradaten (Differential </a:t>
            </a:r>
            <a:r>
              <a:rPr lang="de-DE" sz="1400" dirty="0" err="1"/>
              <a:t>privacy</a:t>
            </a:r>
            <a:r>
              <a:rPr lang="de-DE" sz="1400" dirty="0"/>
              <a:t> (DP) </a:t>
            </a:r>
            <a:r>
              <a:rPr lang="de-DE" sz="1400" dirty="0">
                <a:sym typeface="Wingdings" panose="05000000000000000000" pitchFamily="2" charset="2"/>
              </a:rPr>
              <a:t> Noise </a:t>
            </a:r>
            <a:r>
              <a:rPr lang="de-DE" sz="1400" dirty="0" err="1">
                <a:sym typeface="Wingdings" panose="05000000000000000000" pitchFamily="2" charset="2"/>
              </a:rPr>
              <a:t>added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data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processing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  <a:endParaRPr lang="de-DE" sz="1400" dirty="0"/>
          </a:p>
          <a:p>
            <a:pPr lvl="1"/>
            <a:r>
              <a:rPr lang="de-DE" sz="1400" dirty="0" err="1"/>
              <a:t>SpAn</a:t>
            </a:r>
            <a:r>
              <a:rPr lang="de-DE" sz="1400" dirty="0"/>
              <a:t> – Anonymisierung von Tempodaten</a:t>
            </a:r>
          </a:p>
          <a:p>
            <a:pPr lvl="1"/>
            <a:r>
              <a:rPr lang="de-DE" sz="1400" dirty="0" err="1"/>
              <a:t>Synthetic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(Dataset </a:t>
            </a:r>
            <a:r>
              <a:rPr lang="de-DE" sz="1400" dirty="0" err="1"/>
              <a:t>generation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Confidentiality</a:t>
            </a:r>
            <a:endParaRPr lang="de-DE" sz="1400" dirty="0"/>
          </a:p>
          <a:p>
            <a:pPr lvl="1"/>
            <a:r>
              <a:rPr lang="de-DE" sz="1400" dirty="0"/>
              <a:t>zero-</a:t>
            </a:r>
            <a:r>
              <a:rPr lang="de-DE" sz="1400" dirty="0" err="1"/>
              <a:t>knowledgs</a:t>
            </a:r>
            <a:r>
              <a:rPr lang="de-DE" sz="1400" dirty="0"/>
              <a:t> </a:t>
            </a:r>
            <a:r>
              <a:rPr lang="de-DE" sz="1400" dirty="0" err="1"/>
              <a:t>proof</a:t>
            </a:r>
            <a:r>
              <a:rPr lang="de-DE" sz="1400" dirty="0"/>
              <a:t> (ZKP) (Authenticity </a:t>
            </a:r>
            <a:r>
              <a:rPr lang="de-DE" sz="1400" dirty="0" err="1"/>
              <a:t>proofs</a:t>
            </a:r>
            <a:r>
              <a:rPr lang="de-DE" sz="1400" dirty="0"/>
              <a:t>)</a:t>
            </a:r>
          </a:p>
          <a:p>
            <a:pPr lvl="1"/>
            <a:r>
              <a:rPr lang="de-DE" sz="1400" dirty="0"/>
              <a:t>Secure multi-party </a:t>
            </a:r>
            <a:r>
              <a:rPr lang="de-DE" sz="1400" dirty="0" err="1"/>
              <a:t>computation</a:t>
            </a:r>
            <a:r>
              <a:rPr lang="de-DE" sz="1400" dirty="0"/>
              <a:t> (SMC)</a:t>
            </a:r>
          </a:p>
          <a:p>
            <a:pPr lvl="1"/>
            <a:r>
              <a:rPr lang="de-DE" sz="1400" dirty="0" err="1"/>
              <a:t>Homomorphic</a:t>
            </a:r>
            <a:r>
              <a:rPr lang="de-DE" sz="1400" dirty="0"/>
              <a:t> </a:t>
            </a:r>
            <a:r>
              <a:rPr lang="de-DE" sz="1400" dirty="0" err="1"/>
              <a:t>encryption</a:t>
            </a:r>
            <a:r>
              <a:rPr lang="de-DE" sz="1400" dirty="0"/>
              <a:t> (HE)</a:t>
            </a:r>
          </a:p>
          <a:p>
            <a:pPr lvl="1"/>
            <a:r>
              <a:rPr lang="de-DE" sz="1400" dirty="0" err="1"/>
              <a:t>Trusted</a:t>
            </a:r>
            <a:r>
              <a:rPr lang="de-DE" sz="1400" dirty="0"/>
              <a:t> </a:t>
            </a:r>
            <a:r>
              <a:rPr lang="de-DE" sz="1400" dirty="0" err="1"/>
              <a:t>execution</a:t>
            </a:r>
            <a:r>
              <a:rPr lang="de-DE" sz="1400" dirty="0"/>
              <a:t> </a:t>
            </a:r>
            <a:r>
              <a:rPr lang="de-DE" sz="1400" dirty="0" err="1"/>
              <a:t>enviroment</a:t>
            </a:r>
            <a:r>
              <a:rPr lang="de-DE" sz="1400" dirty="0"/>
              <a:t> (TEE)</a:t>
            </a:r>
          </a:p>
          <a:p>
            <a:pPr lvl="1"/>
            <a:r>
              <a:rPr lang="de-DE" sz="1400" dirty="0" err="1"/>
              <a:t>Federated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 (FL) (Maschine Learning)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E7A481-208C-F680-52D3-8BDAB9BA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A905EF-766D-C3AE-BD01-BE44B2A8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AF59C-B818-2E9F-1731-8A8E7557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76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0089-C0EE-4F4D-51E9-2AEFF55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 anchor="t">
            <a:normAutofit/>
          </a:bodyPr>
          <a:lstStyle/>
          <a:p>
            <a:r>
              <a:rPr lang="de-DE" dirty="0"/>
              <a:t>Mapping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enhancing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</p:txBody>
      </p:sp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8102B97-04C4-731E-0BC4-3B12F4717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211" y="950913"/>
            <a:ext cx="5488090" cy="3759200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EA408-8008-1E4C-51BC-6414939A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E717E-E301-4133-B032-0D5C6DCD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Universität Stuttgart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D6AD1-B54C-EB31-3C7C-921D3354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96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0089-C0EE-4F4D-51E9-2AEFF55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 anchor="t">
            <a:normAutofit/>
          </a:bodyPr>
          <a:lstStyle/>
          <a:p>
            <a:r>
              <a:rPr lang="de-DE" dirty="0"/>
              <a:t>Mapping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enhancing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B9D040C-4F83-B243-7D33-7FFFA091B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90DAF5FC-1DE2-D24D-FD8C-DEA8FF09F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90" y="951549"/>
            <a:ext cx="7872339" cy="3759042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EA408-8008-1E4C-51BC-6414939A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E717E-E301-4133-B032-0D5C6DCD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Universität Stuttgart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D6AD1-B54C-EB31-3C7C-921D3354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26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7629CD-CA01-EEE6-008A-3422B0771B1A}"/>
              </a:ext>
            </a:extLst>
          </p:cNvPr>
          <p:cNvSpPr/>
          <p:nvPr/>
        </p:nvSpPr>
        <p:spPr>
          <a:xfrm>
            <a:off x="2085041" y="3407592"/>
            <a:ext cx="5980574" cy="116080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3A29B2-5333-8D8B-CB6C-BADC1D4E0925}"/>
              </a:ext>
            </a:extLst>
          </p:cNvPr>
          <p:cNvSpPr/>
          <p:nvPr/>
        </p:nvSpPr>
        <p:spPr>
          <a:xfrm>
            <a:off x="7258216" y="3877033"/>
            <a:ext cx="720000" cy="2718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latin typeface="+mn-ea"/>
              </a:rPr>
              <a:t>V</a:t>
            </a:r>
            <a:r>
              <a:rPr lang="en-US" altLang="zh-CN" sz="750" dirty="0">
                <a:latin typeface="+mn-ea"/>
              </a:rPr>
              <a:t>ehicle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4F0E55-E760-E4A3-1C84-894DC4ECA1EE}"/>
              </a:ext>
            </a:extLst>
          </p:cNvPr>
          <p:cNvSpPr/>
          <p:nvPr/>
        </p:nvSpPr>
        <p:spPr>
          <a:xfrm>
            <a:off x="2589505" y="3893661"/>
            <a:ext cx="879080" cy="2718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latin typeface="+mn-ea"/>
              </a:rPr>
              <a:t>V</a:t>
            </a:r>
            <a:r>
              <a:rPr lang="en-US" altLang="zh-CN" sz="750" dirty="0">
                <a:latin typeface="+mn-ea"/>
              </a:rPr>
              <a:t>ehicleProperty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712A4E4-CD9C-31CE-128B-EF89F27EF301}"/>
              </a:ext>
            </a:extLst>
          </p:cNvPr>
          <p:cNvSpPr/>
          <p:nvPr/>
        </p:nvSpPr>
        <p:spPr>
          <a:xfrm>
            <a:off x="7258216" y="540654"/>
            <a:ext cx="72000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Service</a:t>
            </a:r>
            <a:endParaRPr lang="en-US" altLang="zh-CN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6553F57-9A97-9D68-B26F-69778429A8C3}"/>
              </a:ext>
            </a:extLst>
          </p:cNvPr>
          <p:cNvSpPr/>
          <p:nvPr/>
        </p:nvSpPr>
        <p:spPr>
          <a:xfrm>
            <a:off x="4804736" y="540653"/>
            <a:ext cx="871849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PrivacyPolicy</a:t>
            </a:r>
            <a:endParaRPr lang="en-US" altLang="zh-CN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4467FBEA-22C0-22B1-E348-5B30AEBF144E}"/>
              </a:ext>
            </a:extLst>
          </p:cNvPr>
          <p:cNvSpPr/>
          <p:nvPr/>
        </p:nvSpPr>
        <p:spPr>
          <a:xfrm>
            <a:off x="7258216" y="1787329"/>
            <a:ext cx="718714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ServiceSLA</a:t>
            </a:r>
            <a:endParaRPr lang="en-US" altLang="zh-CN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3157CB-3540-5FB2-6603-FA889DB75224}"/>
              </a:ext>
            </a:extLst>
          </p:cNvPr>
          <p:cNvCxnSpPr>
            <a:cxnSpLocks/>
            <a:stCxn id="14" idx="0"/>
            <a:endCxn id="118" idx="2"/>
          </p:cNvCxnSpPr>
          <p:nvPr/>
        </p:nvCxnSpPr>
        <p:spPr>
          <a:xfrm flipH="1" flipV="1">
            <a:off x="7617573" y="2059178"/>
            <a:ext cx="1286" cy="97482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59A6004-9CBF-680E-BE2E-8C5A0EE16F55}"/>
              </a:ext>
            </a:extLst>
          </p:cNvPr>
          <p:cNvSpPr txBox="1"/>
          <p:nvPr/>
        </p:nvSpPr>
        <p:spPr>
          <a:xfrm>
            <a:off x="7357951" y="2487163"/>
            <a:ext cx="519239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consentsTo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98FCF61-134F-902E-D862-4126CFAF3321}"/>
              </a:ext>
            </a:extLst>
          </p:cNvPr>
          <p:cNvSpPr/>
          <p:nvPr/>
        </p:nvSpPr>
        <p:spPr>
          <a:xfrm>
            <a:off x="876629" y="534487"/>
            <a:ext cx="560101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PET</a:t>
            </a:r>
            <a:endParaRPr lang="en-US" altLang="zh-CN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AB4E7CB-0093-C8FD-F393-3669B9BDD003}"/>
              </a:ext>
            </a:extLst>
          </p:cNvPr>
          <p:cNvSpPr/>
          <p:nvPr/>
        </p:nvSpPr>
        <p:spPr>
          <a:xfrm>
            <a:off x="2702975" y="543714"/>
            <a:ext cx="95302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PrivacyProperty</a:t>
            </a:r>
            <a:endParaRPr lang="en-US" altLang="zh-CN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6917547-C510-CA57-7740-95C68D5D78E0}"/>
              </a:ext>
            </a:extLst>
          </p:cNvPr>
          <p:cNvCxnSpPr>
            <a:cxnSpLocks/>
            <a:stCxn id="116" idx="1"/>
            <a:endCxn id="161" idx="3"/>
          </p:cNvCxnSpPr>
          <p:nvPr/>
        </p:nvCxnSpPr>
        <p:spPr>
          <a:xfrm flipH="1">
            <a:off x="3655995" y="676578"/>
            <a:ext cx="1148741" cy="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A2E325-5BD8-F236-B9DA-7E003ABB72B2}"/>
              </a:ext>
            </a:extLst>
          </p:cNvPr>
          <p:cNvCxnSpPr>
            <a:cxnSpLocks/>
            <a:stCxn id="159" idx="3"/>
            <a:endCxn id="161" idx="1"/>
          </p:cNvCxnSpPr>
          <p:nvPr/>
        </p:nvCxnSpPr>
        <p:spPr>
          <a:xfrm>
            <a:off x="1436730" y="670412"/>
            <a:ext cx="1266245" cy="922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C5F30ED1-57BF-B387-7CBD-3C704BC6D2DA}"/>
              </a:ext>
            </a:extLst>
          </p:cNvPr>
          <p:cNvSpPr/>
          <p:nvPr/>
        </p:nvSpPr>
        <p:spPr>
          <a:xfrm>
            <a:off x="4940178" y="1787328"/>
            <a:ext cx="591219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Situation</a:t>
            </a:r>
            <a:endParaRPr lang="en-US" altLang="zh-CN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2B41D8C-F639-3890-3369-DF1C6A6F22C0}"/>
              </a:ext>
            </a:extLst>
          </p:cNvPr>
          <p:cNvCxnSpPr>
            <a:cxnSpLocks/>
            <a:stCxn id="116" idx="2"/>
            <a:endCxn id="243" idx="0"/>
          </p:cNvCxnSpPr>
          <p:nvPr/>
        </p:nvCxnSpPr>
        <p:spPr>
          <a:xfrm flipH="1">
            <a:off x="5235788" y="812502"/>
            <a:ext cx="4873" cy="9748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F1CD75E-22C9-7A5B-ADCD-353ED60407BA}"/>
              </a:ext>
            </a:extLst>
          </p:cNvPr>
          <p:cNvSpPr/>
          <p:nvPr/>
        </p:nvSpPr>
        <p:spPr>
          <a:xfrm>
            <a:off x="4647302" y="3896157"/>
            <a:ext cx="1029283" cy="2718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latin typeface="+mn-ea"/>
              </a:rPr>
              <a:t>V</a:t>
            </a:r>
            <a:r>
              <a:rPr lang="en-US" altLang="zh-CN" sz="750" dirty="0" err="1">
                <a:latin typeface="+mn-ea"/>
              </a:rPr>
              <a:t>ehicleComponent</a:t>
            </a:r>
            <a:endParaRPr lang="en-US" altLang="zh-CN" sz="750" dirty="0">
              <a:latin typeface="+mn-ea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14DC7F-4A55-444E-708F-9CA412EAFDE9}"/>
              </a:ext>
            </a:extLst>
          </p:cNvPr>
          <p:cNvCxnSpPr>
            <a:cxnSpLocks/>
            <a:stCxn id="13" idx="3"/>
            <a:endCxn id="57" idx="1"/>
          </p:cNvCxnSpPr>
          <p:nvPr/>
        </p:nvCxnSpPr>
        <p:spPr>
          <a:xfrm>
            <a:off x="3468585" y="4029586"/>
            <a:ext cx="1178717" cy="2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878009-2040-4093-97DB-EC56653F3E6C}"/>
              </a:ext>
            </a:extLst>
          </p:cNvPr>
          <p:cNvCxnSpPr>
            <a:cxnSpLocks/>
            <a:stCxn id="57" idx="3"/>
            <a:endCxn id="9" idx="1"/>
          </p:cNvCxnSpPr>
          <p:nvPr/>
        </p:nvCxnSpPr>
        <p:spPr>
          <a:xfrm flipV="1">
            <a:off x="5676585" y="4012958"/>
            <a:ext cx="1581631" cy="19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C41446-9228-FB96-F78C-8AE3F2F32025}"/>
              </a:ext>
            </a:extLst>
          </p:cNvPr>
          <p:cNvSpPr txBox="1"/>
          <p:nvPr/>
        </p:nvSpPr>
        <p:spPr>
          <a:xfrm>
            <a:off x="3655995" y="3863659"/>
            <a:ext cx="796855" cy="2643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</a:pPr>
            <a:r>
              <a:rPr lang="en-GB" sz="750" dirty="0" err="1">
                <a:latin typeface="+mn-ea"/>
              </a:rPr>
              <a:t>belongsToVehicleComponent</a:t>
            </a:r>
            <a:endParaRPr lang="en-DE" sz="750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5EB74B-F34F-4C77-6957-91C4949A0ECC}"/>
              </a:ext>
            </a:extLst>
          </p:cNvPr>
          <p:cNvSpPr txBox="1"/>
          <p:nvPr/>
        </p:nvSpPr>
        <p:spPr>
          <a:xfrm>
            <a:off x="6173054" y="3942388"/>
            <a:ext cx="647723" cy="125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</a:pPr>
            <a:r>
              <a:rPr lang="en-GB" sz="750" dirty="0" err="1">
                <a:latin typeface="+mn-ea"/>
              </a:rPr>
              <a:t>partOfVehicle</a:t>
            </a:r>
            <a:endParaRPr lang="en-DE" sz="750" dirty="0">
              <a:latin typeface="+mn-ea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3BA133F-5F67-3924-60C6-150DAEECF9E6}"/>
              </a:ext>
            </a:extLst>
          </p:cNvPr>
          <p:cNvSpPr/>
          <p:nvPr/>
        </p:nvSpPr>
        <p:spPr>
          <a:xfrm>
            <a:off x="2665585" y="1796696"/>
            <a:ext cx="72692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VehicleData</a:t>
            </a:r>
            <a:endParaRPr lang="en-US" altLang="zh-CN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33BC433-A56D-CD99-7C36-FBB4FB975971}"/>
              </a:ext>
            </a:extLst>
          </p:cNvPr>
          <p:cNvCxnSpPr>
            <a:cxnSpLocks/>
            <a:stCxn id="13" idx="0"/>
            <a:endCxn id="117" idx="2"/>
          </p:cNvCxnSpPr>
          <p:nvPr/>
        </p:nvCxnSpPr>
        <p:spPr>
          <a:xfrm flipV="1">
            <a:off x="3029045" y="2068545"/>
            <a:ext cx="0" cy="182511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21BC943-DBCD-66C8-9D8C-ADC9607DCBC2}"/>
              </a:ext>
            </a:extLst>
          </p:cNvPr>
          <p:cNvSpPr txBox="1"/>
          <p:nvPr/>
        </p:nvSpPr>
        <p:spPr>
          <a:xfrm>
            <a:off x="2824573" y="2710859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produces</a:t>
            </a:r>
          </a:p>
        </p:txBody>
      </p: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78D2712E-F2D2-3EDA-B0CA-5B68F901A11C}"/>
              </a:ext>
            </a:extLst>
          </p:cNvPr>
          <p:cNvCxnSpPr>
            <a:cxnSpLocks/>
            <a:stCxn id="159" idx="2"/>
          </p:cNvCxnSpPr>
          <p:nvPr/>
        </p:nvCxnSpPr>
        <p:spPr>
          <a:xfrm rot="16200000" flipH="1">
            <a:off x="411765" y="1551251"/>
            <a:ext cx="3087325" cy="1597494"/>
          </a:xfrm>
          <a:prstGeom prst="bentConnector3">
            <a:avLst>
              <a:gd name="adj1" fmla="val 6324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1344DCE-EBDC-8DF9-CBE3-C68165B2E9B9}"/>
              </a:ext>
            </a:extLst>
          </p:cNvPr>
          <p:cNvCxnSpPr>
            <a:cxnSpLocks/>
          </p:cNvCxnSpPr>
          <p:nvPr/>
        </p:nvCxnSpPr>
        <p:spPr>
          <a:xfrm>
            <a:off x="1015299" y="815563"/>
            <a:ext cx="3619" cy="224609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4976A064-87DA-2F4D-2909-6AA1FE1B36FD}"/>
              </a:ext>
            </a:extLst>
          </p:cNvPr>
          <p:cNvCxnSpPr>
            <a:cxnSpLocks/>
            <a:stCxn id="83" idx="2"/>
            <a:endCxn id="118" idx="0"/>
          </p:cNvCxnSpPr>
          <p:nvPr/>
        </p:nvCxnSpPr>
        <p:spPr>
          <a:xfrm flipH="1">
            <a:off x="7617573" y="812503"/>
            <a:ext cx="643" cy="9748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D2CADB95-3667-DEBB-87CC-A7D680D16F2A}"/>
              </a:ext>
            </a:extLst>
          </p:cNvPr>
          <p:cNvSpPr txBox="1"/>
          <p:nvPr/>
        </p:nvSpPr>
        <p:spPr>
          <a:xfrm>
            <a:off x="7424933" y="1230484"/>
            <a:ext cx="385277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hasSLA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81" name="Datumsplatzhalter 4">
            <a:extLst>
              <a:ext uri="{FF2B5EF4-FFF2-40B4-BE49-F238E27FC236}">
                <a16:creationId xmlns:a16="http://schemas.microsoft.com/office/drawing/2014/main" id="{936A4029-3A89-79A0-D302-EDD5DCDB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483" name="Fußzeilenplatzhalter 5">
            <a:extLst>
              <a:ext uri="{FF2B5EF4-FFF2-40B4-BE49-F238E27FC236}">
                <a16:creationId xmlns:a16="http://schemas.microsoft.com/office/drawing/2014/main" id="{A8F95284-81C3-F313-EB4A-62B026F2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84" name="Foliennummernplatzhalter 6">
            <a:extLst>
              <a:ext uri="{FF2B5EF4-FFF2-40B4-BE49-F238E27FC236}">
                <a16:creationId xmlns:a16="http://schemas.microsoft.com/office/drawing/2014/main" id="{AC849D43-35C1-2191-2E4E-BCB0ED4E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7D1A9-52C5-36A9-CDF4-64F8E6978FBE}"/>
              </a:ext>
            </a:extLst>
          </p:cNvPr>
          <p:cNvSpPr txBox="1"/>
          <p:nvPr/>
        </p:nvSpPr>
        <p:spPr>
          <a:xfrm>
            <a:off x="2248815" y="4289144"/>
            <a:ext cx="522579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 err="1"/>
              <a:t>VSSo</a:t>
            </a:r>
            <a:endParaRPr lang="en-GB" sz="1600" dirty="0"/>
          </a:p>
        </p:txBody>
      </p:sp>
      <p:sp>
        <p:nvSpPr>
          <p:cNvPr id="14" name="Rectangle: Rounded Corners 117">
            <a:extLst>
              <a:ext uri="{FF2B5EF4-FFF2-40B4-BE49-F238E27FC236}">
                <a16:creationId xmlns:a16="http://schemas.microsoft.com/office/drawing/2014/main" id="{80EB2DFB-9E77-9D53-3E3B-5B9911899F06}"/>
              </a:ext>
            </a:extLst>
          </p:cNvPr>
          <p:cNvSpPr/>
          <p:nvPr/>
        </p:nvSpPr>
        <p:spPr>
          <a:xfrm>
            <a:off x="7259502" y="3034006"/>
            <a:ext cx="718714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Driver</a:t>
            </a:r>
            <a:endParaRPr lang="en-US" altLang="zh-CN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8" name="Rectangle: Rounded Corners 242">
            <a:extLst>
              <a:ext uri="{FF2B5EF4-FFF2-40B4-BE49-F238E27FC236}">
                <a16:creationId xmlns:a16="http://schemas.microsoft.com/office/drawing/2014/main" id="{59BF8142-B936-53DE-B92D-534BEF6D760C}"/>
              </a:ext>
            </a:extLst>
          </p:cNvPr>
          <p:cNvSpPr/>
          <p:nvPr/>
        </p:nvSpPr>
        <p:spPr>
          <a:xfrm>
            <a:off x="3583512" y="3052779"/>
            <a:ext cx="941819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DataDependency</a:t>
            </a:r>
            <a:endParaRPr lang="en-US" altLang="zh-CN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468" name="Gerade Verbindung mit Pfeil 467">
            <a:extLst>
              <a:ext uri="{FF2B5EF4-FFF2-40B4-BE49-F238E27FC236}">
                <a16:creationId xmlns:a16="http://schemas.microsoft.com/office/drawing/2014/main" id="{BAAE2848-D29C-41C2-9FEA-A2D948A647C5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7618216" y="3305855"/>
            <a:ext cx="643" cy="57117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242">
            <a:extLst>
              <a:ext uri="{FF2B5EF4-FFF2-40B4-BE49-F238E27FC236}">
                <a16:creationId xmlns:a16="http://schemas.microsoft.com/office/drawing/2014/main" id="{45117F2A-8A30-36FD-CB31-03C017BE036D}"/>
              </a:ext>
            </a:extLst>
          </p:cNvPr>
          <p:cNvSpPr/>
          <p:nvPr/>
        </p:nvSpPr>
        <p:spPr>
          <a:xfrm>
            <a:off x="888497" y="3034005"/>
            <a:ext cx="941819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PrivFeature</a:t>
            </a:r>
            <a:endParaRPr lang="en-US" altLang="zh-CN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9" name="TextBox 129">
            <a:extLst>
              <a:ext uri="{FF2B5EF4-FFF2-40B4-BE49-F238E27FC236}">
                <a16:creationId xmlns:a16="http://schemas.microsoft.com/office/drawing/2014/main" id="{F1A7271C-B7D2-E226-A809-3C43CB6A02D6}"/>
              </a:ext>
            </a:extLst>
          </p:cNvPr>
          <p:cNvSpPr txBox="1"/>
          <p:nvPr/>
        </p:nvSpPr>
        <p:spPr>
          <a:xfrm>
            <a:off x="1515686" y="2710860"/>
            <a:ext cx="439741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appliesTo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84" name="TextBox 132">
            <a:extLst>
              <a:ext uri="{FF2B5EF4-FFF2-40B4-BE49-F238E27FC236}">
                <a16:creationId xmlns:a16="http://schemas.microsoft.com/office/drawing/2014/main" id="{200C2EC5-D25B-72AC-D5F8-7D23F1FA03D6}"/>
              </a:ext>
            </a:extLst>
          </p:cNvPr>
          <p:cNvSpPr txBox="1"/>
          <p:nvPr/>
        </p:nvSpPr>
        <p:spPr>
          <a:xfrm rot="5400000">
            <a:off x="708474" y="1679745"/>
            <a:ext cx="628230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hasFeature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03071EC4-11F1-2FFE-F6D2-B08C38421A68}"/>
              </a:ext>
            </a:extLst>
          </p:cNvPr>
          <p:cNvCxnSpPr>
            <a:cxnSpLocks/>
          </p:cNvCxnSpPr>
          <p:nvPr/>
        </p:nvCxnSpPr>
        <p:spPr>
          <a:xfrm>
            <a:off x="1329923" y="817375"/>
            <a:ext cx="1306179" cy="1117058"/>
          </a:xfrm>
          <a:prstGeom prst="bentConnector3">
            <a:avLst>
              <a:gd name="adj1" fmla="val -65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32">
            <a:extLst>
              <a:ext uri="{FF2B5EF4-FFF2-40B4-BE49-F238E27FC236}">
                <a16:creationId xmlns:a16="http://schemas.microsoft.com/office/drawing/2014/main" id="{001C1A28-2F2F-CBDE-925A-55D07AB310AB}"/>
              </a:ext>
            </a:extLst>
          </p:cNvPr>
          <p:cNvSpPr txBox="1"/>
          <p:nvPr/>
        </p:nvSpPr>
        <p:spPr>
          <a:xfrm>
            <a:off x="1634287" y="1871689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hasInput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93" name="TextBox 132">
            <a:extLst>
              <a:ext uri="{FF2B5EF4-FFF2-40B4-BE49-F238E27FC236}">
                <a16:creationId xmlns:a16="http://schemas.microsoft.com/office/drawing/2014/main" id="{849205E2-D77C-0F27-9151-EE95C45FD8A8}"/>
              </a:ext>
            </a:extLst>
          </p:cNvPr>
          <p:cNvSpPr txBox="1"/>
          <p:nvPr/>
        </p:nvSpPr>
        <p:spPr>
          <a:xfrm>
            <a:off x="1733176" y="622005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provides</a:t>
            </a:r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67D0E4A1-FD1C-14FE-07B7-D3CF2D0B4A32}"/>
              </a:ext>
            </a:extLst>
          </p:cNvPr>
          <p:cNvCxnSpPr>
            <a:cxnSpLocks/>
            <a:stCxn id="58" idx="0"/>
          </p:cNvCxnSpPr>
          <p:nvPr/>
        </p:nvCxnSpPr>
        <p:spPr>
          <a:xfrm rot="16200000" flipV="1">
            <a:off x="3179333" y="2177690"/>
            <a:ext cx="984375" cy="765804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32">
            <a:extLst>
              <a:ext uri="{FF2B5EF4-FFF2-40B4-BE49-F238E27FC236}">
                <a16:creationId xmlns:a16="http://schemas.microsoft.com/office/drawing/2014/main" id="{F0071B8C-25E9-3C9B-27AD-C0E23CD7D51C}"/>
              </a:ext>
            </a:extLst>
          </p:cNvPr>
          <p:cNvSpPr txBox="1"/>
          <p:nvPr/>
        </p:nvSpPr>
        <p:spPr>
          <a:xfrm>
            <a:off x="3417179" y="2495296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among</a:t>
            </a:r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70CE6C73-5BE2-C389-C3D5-CD2737A5F0FB}"/>
              </a:ext>
            </a:extLst>
          </p:cNvPr>
          <p:cNvCxnSpPr>
            <a:cxnSpLocks/>
            <a:endCxn id="243" idx="2"/>
          </p:cNvCxnSpPr>
          <p:nvPr/>
        </p:nvCxnSpPr>
        <p:spPr>
          <a:xfrm rot="10800000">
            <a:off x="5235788" y="2059178"/>
            <a:ext cx="2018326" cy="1231615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32">
            <a:extLst>
              <a:ext uri="{FF2B5EF4-FFF2-40B4-BE49-F238E27FC236}">
                <a16:creationId xmlns:a16="http://schemas.microsoft.com/office/drawing/2014/main" id="{DF1FF768-4F78-9CFD-7BC5-B73404CBF041}"/>
              </a:ext>
            </a:extLst>
          </p:cNvPr>
          <p:cNvSpPr txBox="1"/>
          <p:nvPr/>
        </p:nvSpPr>
        <p:spPr>
          <a:xfrm>
            <a:off x="5919541" y="3233717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createsSit</a:t>
            </a: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</a:p>
        </p:txBody>
      </p: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DCF8C442-F939-EBDD-DE43-26145B0D54F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5631570" y="815563"/>
            <a:ext cx="1627933" cy="2354368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32">
            <a:extLst>
              <a:ext uri="{FF2B5EF4-FFF2-40B4-BE49-F238E27FC236}">
                <a16:creationId xmlns:a16="http://schemas.microsoft.com/office/drawing/2014/main" id="{1ABD45A9-AEAE-31D2-0221-BF80242C9628}"/>
              </a:ext>
            </a:extLst>
          </p:cNvPr>
          <p:cNvSpPr txBox="1"/>
          <p:nvPr/>
        </p:nvSpPr>
        <p:spPr>
          <a:xfrm>
            <a:off x="5381383" y="1248619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createsPP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12" name="TextBox 132">
            <a:extLst>
              <a:ext uri="{FF2B5EF4-FFF2-40B4-BE49-F238E27FC236}">
                <a16:creationId xmlns:a16="http://schemas.microsoft.com/office/drawing/2014/main" id="{8A4AC04D-C2FB-6BA2-B71D-DEB9138B4B27}"/>
              </a:ext>
            </a:extLst>
          </p:cNvPr>
          <p:cNvSpPr txBox="1"/>
          <p:nvPr/>
        </p:nvSpPr>
        <p:spPr>
          <a:xfrm>
            <a:off x="4988508" y="968081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activatesIn</a:t>
            </a: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</a:p>
        </p:txBody>
      </p:sp>
      <p:sp>
        <p:nvSpPr>
          <p:cNvPr id="120" name="TextBox 132">
            <a:extLst>
              <a:ext uri="{FF2B5EF4-FFF2-40B4-BE49-F238E27FC236}">
                <a16:creationId xmlns:a16="http://schemas.microsoft.com/office/drawing/2014/main" id="{807BA463-0E76-12F8-31B5-8002757DAD45}"/>
              </a:ext>
            </a:extLst>
          </p:cNvPr>
          <p:cNvSpPr txBox="1"/>
          <p:nvPr/>
        </p:nvSpPr>
        <p:spPr>
          <a:xfrm>
            <a:off x="3968259" y="626812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achives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88771F75-966B-C06F-4973-E09786D671A1}"/>
              </a:ext>
            </a:extLst>
          </p:cNvPr>
          <p:cNvCxnSpPr>
            <a:cxnSpLocks/>
            <a:stCxn id="243" idx="1"/>
            <a:endCxn id="117" idx="3"/>
          </p:cNvCxnSpPr>
          <p:nvPr/>
        </p:nvCxnSpPr>
        <p:spPr>
          <a:xfrm flipH="1">
            <a:off x="3392505" y="1923253"/>
            <a:ext cx="1547673" cy="93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32">
            <a:extLst>
              <a:ext uri="{FF2B5EF4-FFF2-40B4-BE49-F238E27FC236}">
                <a16:creationId xmlns:a16="http://schemas.microsoft.com/office/drawing/2014/main" id="{303990E9-AB47-0B39-E3CE-C3FD6B98827E}"/>
              </a:ext>
            </a:extLst>
          </p:cNvPr>
          <p:cNvSpPr txBox="1"/>
          <p:nvPr/>
        </p:nvSpPr>
        <p:spPr>
          <a:xfrm>
            <a:off x="3872506" y="1872312"/>
            <a:ext cx="639531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evaluatesOn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21BB0266-3AB4-4B43-184A-80258383211F}"/>
              </a:ext>
            </a:extLst>
          </p:cNvPr>
          <p:cNvCxnSpPr>
            <a:cxnSpLocks/>
            <a:stCxn id="116" idx="3"/>
            <a:endCxn id="83" idx="1"/>
          </p:cNvCxnSpPr>
          <p:nvPr/>
        </p:nvCxnSpPr>
        <p:spPr>
          <a:xfrm>
            <a:off x="5676585" y="676578"/>
            <a:ext cx="1581631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2">
            <a:extLst>
              <a:ext uri="{FF2B5EF4-FFF2-40B4-BE49-F238E27FC236}">
                <a16:creationId xmlns:a16="http://schemas.microsoft.com/office/drawing/2014/main" id="{03404145-B444-150C-AAB1-B7F85DBC70DE}"/>
              </a:ext>
            </a:extLst>
          </p:cNvPr>
          <p:cNvSpPr txBox="1"/>
          <p:nvPr/>
        </p:nvSpPr>
        <p:spPr>
          <a:xfrm>
            <a:off x="6118485" y="626812"/>
            <a:ext cx="716241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targetService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1C951D60-EF71-90D3-AD30-F5C0A11C6980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1156679" y="296152"/>
            <a:ext cx="1" cy="23833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EA9CD9D0-62DE-51C5-02AF-5C34D83E290C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1156679" y="288718"/>
            <a:ext cx="4083982" cy="251935"/>
          </a:xfrm>
          <a:prstGeom prst="bentConnector2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32">
            <a:extLst>
              <a:ext uri="{FF2B5EF4-FFF2-40B4-BE49-F238E27FC236}">
                <a16:creationId xmlns:a16="http://schemas.microsoft.com/office/drawing/2014/main" id="{3F099ACE-A171-C504-1C63-535F991CA7C6}"/>
              </a:ext>
            </a:extLst>
          </p:cNvPr>
          <p:cNvSpPr txBox="1"/>
          <p:nvPr/>
        </p:nvSpPr>
        <p:spPr>
          <a:xfrm>
            <a:off x="2914873" y="220890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usesPET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73231F6B-948D-F19D-BFEF-46835EDDF6A9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3029045" y="1019377"/>
            <a:ext cx="0" cy="77731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9EB111F6-73B5-FCB3-36D4-A18783D8B3F7}"/>
              </a:ext>
            </a:extLst>
          </p:cNvPr>
          <p:cNvCxnSpPr>
            <a:cxnSpLocks/>
          </p:cNvCxnSpPr>
          <p:nvPr/>
        </p:nvCxnSpPr>
        <p:spPr>
          <a:xfrm>
            <a:off x="4940178" y="806335"/>
            <a:ext cx="0" cy="21304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AFA48E94-C589-5138-F0FD-829EFB7C9937}"/>
              </a:ext>
            </a:extLst>
          </p:cNvPr>
          <p:cNvCxnSpPr>
            <a:cxnSpLocks/>
          </p:cNvCxnSpPr>
          <p:nvPr/>
        </p:nvCxnSpPr>
        <p:spPr>
          <a:xfrm flipH="1" flipV="1">
            <a:off x="3029045" y="1016175"/>
            <a:ext cx="1911133" cy="320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32">
            <a:extLst>
              <a:ext uri="{FF2B5EF4-FFF2-40B4-BE49-F238E27FC236}">
                <a16:creationId xmlns:a16="http://schemas.microsoft.com/office/drawing/2014/main" id="{C4FC9515-CDF6-2E43-BA52-F39764D1ADB7}"/>
              </a:ext>
            </a:extLst>
          </p:cNvPr>
          <p:cNvSpPr txBox="1"/>
          <p:nvPr/>
        </p:nvSpPr>
        <p:spPr>
          <a:xfrm>
            <a:off x="3519487" y="964879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protects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FD60F022-E382-13E3-023C-FF6BF7F87B38}"/>
              </a:ext>
            </a:extLst>
          </p:cNvPr>
          <p:cNvSpPr txBox="1"/>
          <p:nvPr/>
        </p:nvSpPr>
        <p:spPr>
          <a:xfrm>
            <a:off x="793202" y="3410130"/>
            <a:ext cx="1197735" cy="1019253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de-DE" sz="800" dirty="0"/>
              <a:t>     Legend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rgbClr val="00B050"/>
                </a:solidFill>
              </a:rPr>
              <a:t>     CV-</a:t>
            </a:r>
            <a:r>
              <a:rPr lang="de-DE" sz="800" dirty="0" err="1">
                <a:solidFill>
                  <a:srgbClr val="00B050"/>
                </a:solidFill>
              </a:rPr>
              <a:t>Priv</a:t>
            </a:r>
            <a:endParaRPr lang="de-DE" sz="800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chemeClr val="tx2"/>
                </a:solidFill>
              </a:rPr>
              <a:t>     </a:t>
            </a:r>
            <a:r>
              <a:rPr lang="de-DE" sz="800" dirty="0" err="1">
                <a:solidFill>
                  <a:schemeClr val="tx2"/>
                </a:solidFill>
              </a:rPr>
              <a:t>VSSo</a:t>
            </a:r>
            <a:endParaRPr lang="de-DE" sz="8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 </a:t>
            </a:r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0D492270-0399-834D-7EC6-3A43E0BBEA08}"/>
              </a:ext>
            </a:extLst>
          </p:cNvPr>
          <p:cNvCxnSpPr>
            <a:cxnSpLocks/>
          </p:cNvCxnSpPr>
          <p:nvPr/>
        </p:nvCxnSpPr>
        <p:spPr>
          <a:xfrm>
            <a:off x="945015" y="3621693"/>
            <a:ext cx="31179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884B2B42-F18F-859C-45EC-D68E1266E2B3}"/>
              </a:ext>
            </a:extLst>
          </p:cNvPr>
          <p:cNvCxnSpPr/>
          <p:nvPr/>
        </p:nvCxnSpPr>
        <p:spPr>
          <a:xfrm>
            <a:off x="945015" y="3863659"/>
            <a:ext cx="3258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44891203-1923-CC92-60D0-D54A17221B71}"/>
              </a:ext>
            </a:extLst>
          </p:cNvPr>
          <p:cNvCxnSpPr>
            <a:cxnSpLocks/>
          </p:cNvCxnSpPr>
          <p:nvPr/>
        </p:nvCxnSpPr>
        <p:spPr>
          <a:xfrm>
            <a:off x="4804736" y="3648993"/>
            <a:ext cx="0" cy="235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6626D076-8A1D-DC6D-DBA1-BDE75D69B3E7}"/>
              </a:ext>
            </a:extLst>
          </p:cNvPr>
          <p:cNvCxnSpPr>
            <a:cxnSpLocks/>
          </p:cNvCxnSpPr>
          <p:nvPr/>
        </p:nvCxnSpPr>
        <p:spPr>
          <a:xfrm>
            <a:off x="4804416" y="3663307"/>
            <a:ext cx="660761" cy="8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AD1D079E-D38C-D087-8B28-01A1D0D7ED64}"/>
              </a:ext>
            </a:extLst>
          </p:cNvPr>
          <p:cNvCxnSpPr>
            <a:cxnSpLocks/>
          </p:cNvCxnSpPr>
          <p:nvPr/>
        </p:nvCxnSpPr>
        <p:spPr>
          <a:xfrm>
            <a:off x="5465497" y="3665762"/>
            <a:ext cx="0" cy="227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51C71EE-1BD2-EA1D-218F-D6851DEC5BAC}"/>
              </a:ext>
            </a:extLst>
          </p:cNvPr>
          <p:cNvSpPr txBox="1"/>
          <p:nvPr/>
        </p:nvSpPr>
        <p:spPr>
          <a:xfrm>
            <a:off x="7437397" y="3545739"/>
            <a:ext cx="373533" cy="102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uses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14D4AE9-C6EC-BA92-329E-4D30403B9438}"/>
              </a:ext>
            </a:extLst>
          </p:cNvPr>
          <p:cNvSpPr txBox="1"/>
          <p:nvPr/>
        </p:nvSpPr>
        <p:spPr>
          <a:xfrm>
            <a:off x="4902891" y="3578259"/>
            <a:ext cx="438881" cy="125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</a:pPr>
            <a:r>
              <a:rPr lang="en-GB" sz="750" dirty="0" err="1">
                <a:latin typeface="+mn-ea"/>
              </a:rPr>
              <a:t>partOf</a:t>
            </a:r>
            <a:endParaRPr lang="en-DE" sz="750" dirty="0">
              <a:latin typeface="+mn-ea"/>
            </a:endParaRP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0B0AE387-B5D5-E146-B74A-19EB3E38F70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029045" y="4165510"/>
            <a:ext cx="0" cy="25777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CAFE2C72-7E06-ACCD-C356-4846190B61D5}"/>
              </a:ext>
            </a:extLst>
          </p:cNvPr>
          <p:cNvCxnSpPr>
            <a:cxnSpLocks/>
          </p:cNvCxnSpPr>
          <p:nvPr/>
        </p:nvCxnSpPr>
        <p:spPr>
          <a:xfrm flipV="1">
            <a:off x="5171583" y="4165510"/>
            <a:ext cx="0" cy="25777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6261B553-4CE4-EACA-8AEE-07BD9F6015B8}"/>
              </a:ext>
            </a:extLst>
          </p:cNvPr>
          <p:cNvCxnSpPr>
            <a:cxnSpLocks/>
          </p:cNvCxnSpPr>
          <p:nvPr/>
        </p:nvCxnSpPr>
        <p:spPr>
          <a:xfrm flipV="1">
            <a:off x="3029045" y="4391785"/>
            <a:ext cx="5238370" cy="3149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>
            <a:extLst>
              <a:ext uri="{FF2B5EF4-FFF2-40B4-BE49-F238E27FC236}">
                <a16:creationId xmlns:a16="http://schemas.microsoft.com/office/drawing/2014/main" id="{624BF1B0-DB4C-37F4-94CF-B77817BC0930}"/>
              </a:ext>
            </a:extLst>
          </p:cNvPr>
          <p:cNvCxnSpPr>
            <a:cxnSpLocks/>
          </p:cNvCxnSpPr>
          <p:nvPr/>
        </p:nvCxnSpPr>
        <p:spPr>
          <a:xfrm flipH="1" flipV="1">
            <a:off x="8235904" y="670411"/>
            <a:ext cx="8737" cy="372137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Gerader Verbinder 237">
            <a:extLst>
              <a:ext uri="{FF2B5EF4-FFF2-40B4-BE49-F238E27FC236}">
                <a16:creationId xmlns:a16="http://schemas.microsoft.com/office/drawing/2014/main" id="{3A088E58-F1A1-FF55-7927-3FAD51A09F0E}"/>
              </a:ext>
            </a:extLst>
          </p:cNvPr>
          <p:cNvCxnSpPr>
            <a:cxnSpLocks/>
          </p:cNvCxnSpPr>
          <p:nvPr/>
        </p:nvCxnSpPr>
        <p:spPr>
          <a:xfrm>
            <a:off x="7966978" y="670411"/>
            <a:ext cx="2624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132">
            <a:extLst>
              <a:ext uri="{FF2B5EF4-FFF2-40B4-BE49-F238E27FC236}">
                <a16:creationId xmlns:a16="http://schemas.microsoft.com/office/drawing/2014/main" id="{0A8B3D94-303D-F0AE-559C-1BDED3775F5F}"/>
              </a:ext>
            </a:extLst>
          </p:cNvPr>
          <p:cNvSpPr txBox="1"/>
          <p:nvPr/>
        </p:nvSpPr>
        <p:spPr>
          <a:xfrm rot="5400000">
            <a:off x="7818377" y="2411387"/>
            <a:ext cx="835053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requestDataFrom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12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Datumsplatzhalter 4">
            <a:extLst>
              <a:ext uri="{FF2B5EF4-FFF2-40B4-BE49-F238E27FC236}">
                <a16:creationId xmlns:a16="http://schemas.microsoft.com/office/drawing/2014/main" id="{936A4029-3A89-79A0-D302-EDD5DCDB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/>
              <a:t>24.08.2020</a:t>
            </a:r>
            <a:endParaRPr lang="de-DE" dirty="0"/>
          </a:p>
        </p:txBody>
      </p:sp>
      <p:sp>
        <p:nvSpPr>
          <p:cNvPr id="483" name="Fußzeilenplatzhalter 5">
            <a:extLst>
              <a:ext uri="{FF2B5EF4-FFF2-40B4-BE49-F238E27FC236}">
                <a16:creationId xmlns:a16="http://schemas.microsoft.com/office/drawing/2014/main" id="{A8F95284-81C3-F313-EB4A-62B026F2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84" name="Foliennummernplatzhalter 6">
            <a:extLst>
              <a:ext uri="{FF2B5EF4-FFF2-40B4-BE49-F238E27FC236}">
                <a16:creationId xmlns:a16="http://schemas.microsoft.com/office/drawing/2014/main" id="{AC849D43-35C1-2191-2E4E-BCB0ED4E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132" name="Rectangle: Rounded Corners 8">
            <a:extLst>
              <a:ext uri="{FF2B5EF4-FFF2-40B4-BE49-F238E27FC236}">
                <a16:creationId xmlns:a16="http://schemas.microsoft.com/office/drawing/2014/main" id="{1C17D21A-C5DB-2CA7-F2BC-08703E141F3F}"/>
              </a:ext>
            </a:extLst>
          </p:cNvPr>
          <p:cNvSpPr/>
          <p:nvPr/>
        </p:nvSpPr>
        <p:spPr>
          <a:xfrm>
            <a:off x="7250710" y="3818305"/>
            <a:ext cx="720000" cy="2718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latin typeface="+mn-ea"/>
              </a:rPr>
              <a:t>V</a:t>
            </a:r>
            <a:r>
              <a:rPr lang="en-US" altLang="zh-CN" sz="750" dirty="0" err="1">
                <a:latin typeface="+mn-ea"/>
              </a:rPr>
              <a:t>ehicle</a:t>
            </a:r>
            <a:endParaRPr lang="en-US" altLang="zh-CN" sz="750" dirty="0">
              <a:latin typeface="+mn-ea"/>
            </a:endParaRP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AlexCar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4" name="Rectangle: Rounded Corners 82">
            <a:extLst>
              <a:ext uri="{FF2B5EF4-FFF2-40B4-BE49-F238E27FC236}">
                <a16:creationId xmlns:a16="http://schemas.microsoft.com/office/drawing/2014/main" id="{F6299E06-6170-8AD4-4797-4518E2963B55}"/>
              </a:ext>
            </a:extLst>
          </p:cNvPr>
          <p:cNvSpPr/>
          <p:nvPr/>
        </p:nvSpPr>
        <p:spPr>
          <a:xfrm>
            <a:off x="7258216" y="482395"/>
            <a:ext cx="72000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Service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NaviApp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5" name="Rectangle: Rounded Corners 115">
            <a:extLst>
              <a:ext uri="{FF2B5EF4-FFF2-40B4-BE49-F238E27FC236}">
                <a16:creationId xmlns:a16="http://schemas.microsoft.com/office/drawing/2014/main" id="{2440BE5D-9DBF-ABA6-0F6E-CCBD7DA9477A}"/>
              </a:ext>
            </a:extLst>
          </p:cNvPr>
          <p:cNvSpPr/>
          <p:nvPr/>
        </p:nvSpPr>
        <p:spPr>
          <a:xfrm>
            <a:off x="4583038" y="476227"/>
            <a:ext cx="1274068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PrivacyPolicy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PPAnonymityNearHome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6" name="Rectangle: Rounded Corners 117">
            <a:extLst>
              <a:ext uri="{FF2B5EF4-FFF2-40B4-BE49-F238E27FC236}">
                <a16:creationId xmlns:a16="http://schemas.microsoft.com/office/drawing/2014/main" id="{CFA755AC-C29C-4915-A831-526826712775}"/>
              </a:ext>
            </a:extLst>
          </p:cNvPr>
          <p:cNvSpPr/>
          <p:nvPr/>
        </p:nvSpPr>
        <p:spPr>
          <a:xfrm>
            <a:off x="7019030" y="1542386"/>
            <a:ext cx="1169776" cy="48674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ServiceSLA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NaviSLA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latancy</a:t>
            </a:r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 20ms </a:t>
            </a:r>
          </a:p>
          <a:p>
            <a:pPr algn="ctr"/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locDataQuality</a:t>
            </a:r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 1km</a:t>
            </a:r>
            <a:endParaRPr lang="en-GB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37" name="Straight Arrow Connector 121">
            <a:extLst>
              <a:ext uri="{FF2B5EF4-FFF2-40B4-BE49-F238E27FC236}">
                <a16:creationId xmlns:a16="http://schemas.microsoft.com/office/drawing/2014/main" id="{B135CAF2-3523-CC56-E3D3-5BD1BA900597}"/>
              </a:ext>
            </a:extLst>
          </p:cNvPr>
          <p:cNvCxnSpPr>
            <a:cxnSpLocks/>
            <a:stCxn id="152" idx="0"/>
            <a:endCxn id="136" idx="2"/>
          </p:cNvCxnSpPr>
          <p:nvPr/>
        </p:nvCxnSpPr>
        <p:spPr>
          <a:xfrm flipV="1">
            <a:off x="7603918" y="2029133"/>
            <a:ext cx="0" cy="9315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29">
            <a:extLst>
              <a:ext uri="{FF2B5EF4-FFF2-40B4-BE49-F238E27FC236}">
                <a16:creationId xmlns:a16="http://schemas.microsoft.com/office/drawing/2014/main" id="{E838D7A8-250A-9148-D049-40180E1B4392}"/>
              </a:ext>
            </a:extLst>
          </p:cNvPr>
          <p:cNvSpPr txBox="1"/>
          <p:nvPr/>
        </p:nvSpPr>
        <p:spPr>
          <a:xfrm>
            <a:off x="7357951" y="2428904"/>
            <a:ext cx="519239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consentsTo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39" name="Rectangle: Rounded Corners 158">
            <a:extLst>
              <a:ext uri="{FF2B5EF4-FFF2-40B4-BE49-F238E27FC236}">
                <a16:creationId xmlns:a16="http://schemas.microsoft.com/office/drawing/2014/main" id="{7BA7F140-01EB-74B2-B9C9-906EF83A0DE4}"/>
              </a:ext>
            </a:extLst>
          </p:cNvPr>
          <p:cNvSpPr/>
          <p:nvPr/>
        </p:nvSpPr>
        <p:spPr>
          <a:xfrm>
            <a:off x="409490" y="482837"/>
            <a:ext cx="146323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PET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NMixAnonymityNearHome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0" name="Rectangle: Rounded Corners 160">
            <a:extLst>
              <a:ext uri="{FF2B5EF4-FFF2-40B4-BE49-F238E27FC236}">
                <a16:creationId xmlns:a16="http://schemas.microsoft.com/office/drawing/2014/main" id="{6D3E4A84-3C6D-AA7A-7C15-3EAAA8A3713C}"/>
              </a:ext>
            </a:extLst>
          </p:cNvPr>
          <p:cNvSpPr/>
          <p:nvPr/>
        </p:nvSpPr>
        <p:spPr>
          <a:xfrm>
            <a:off x="2702975" y="485455"/>
            <a:ext cx="953020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PrivacyProperty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:Anonymity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41" name="Straight Arrow Connector 161">
            <a:extLst>
              <a:ext uri="{FF2B5EF4-FFF2-40B4-BE49-F238E27FC236}">
                <a16:creationId xmlns:a16="http://schemas.microsoft.com/office/drawing/2014/main" id="{59FDFF9C-F38A-5FDA-32BE-8A621231C8B3}"/>
              </a:ext>
            </a:extLst>
          </p:cNvPr>
          <p:cNvCxnSpPr>
            <a:cxnSpLocks/>
            <a:stCxn id="135" idx="1"/>
            <a:endCxn id="140" idx="3"/>
          </p:cNvCxnSpPr>
          <p:nvPr/>
        </p:nvCxnSpPr>
        <p:spPr>
          <a:xfrm flipH="1">
            <a:off x="3655995" y="612152"/>
            <a:ext cx="927043" cy="922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64">
            <a:extLst>
              <a:ext uri="{FF2B5EF4-FFF2-40B4-BE49-F238E27FC236}">
                <a16:creationId xmlns:a16="http://schemas.microsoft.com/office/drawing/2014/main" id="{36168568-E9FA-E20A-6261-417BBCC21E2B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1872720" y="618762"/>
            <a:ext cx="830255" cy="261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242">
            <a:extLst>
              <a:ext uri="{FF2B5EF4-FFF2-40B4-BE49-F238E27FC236}">
                <a16:creationId xmlns:a16="http://schemas.microsoft.com/office/drawing/2014/main" id="{1F152D80-13C6-9CB7-9EE5-FFA8CAFBA38D}"/>
              </a:ext>
            </a:extLst>
          </p:cNvPr>
          <p:cNvSpPr/>
          <p:nvPr/>
        </p:nvSpPr>
        <p:spPr>
          <a:xfrm>
            <a:off x="4870107" y="1668679"/>
            <a:ext cx="717407" cy="33223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Situation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NearHome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44" name="Straight Arrow Connector 254">
            <a:extLst>
              <a:ext uri="{FF2B5EF4-FFF2-40B4-BE49-F238E27FC236}">
                <a16:creationId xmlns:a16="http://schemas.microsoft.com/office/drawing/2014/main" id="{63537A7C-FF39-FDE1-B211-2B6CB5793D5A}"/>
              </a:ext>
            </a:extLst>
          </p:cNvPr>
          <p:cNvCxnSpPr>
            <a:cxnSpLocks/>
            <a:stCxn id="135" idx="2"/>
            <a:endCxn id="143" idx="0"/>
          </p:cNvCxnSpPr>
          <p:nvPr/>
        </p:nvCxnSpPr>
        <p:spPr>
          <a:xfrm>
            <a:off x="5220072" y="748076"/>
            <a:ext cx="8739" cy="92060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73">
            <a:extLst>
              <a:ext uri="{FF2B5EF4-FFF2-40B4-BE49-F238E27FC236}">
                <a16:creationId xmlns:a16="http://schemas.microsoft.com/office/drawing/2014/main" id="{8BBD36BC-EA75-3223-768A-8B5BEE4A2C8D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508499" y="3954230"/>
            <a:ext cx="74221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67">
            <a:extLst>
              <a:ext uri="{FF2B5EF4-FFF2-40B4-BE49-F238E27FC236}">
                <a16:creationId xmlns:a16="http://schemas.microsoft.com/office/drawing/2014/main" id="{53A890DE-76C9-F32D-1FA9-D592E222AB69}"/>
              </a:ext>
            </a:extLst>
          </p:cNvPr>
          <p:cNvSpPr txBox="1"/>
          <p:nvPr/>
        </p:nvSpPr>
        <p:spPr>
          <a:xfrm>
            <a:off x="4790662" y="3767708"/>
            <a:ext cx="796855" cy="26430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</a:pPr>
            <a:r>
              <a:rPr lang="en-GB" sz="750" dirty="0" err="1">
                <a:latin typeface="+mn-ea"/>
              </a:rPr>
              <a:t>belongsToVehicleComponent</a:t>
            </a:r>
            <a:endParaRPr lang="en-DE" sz="750" dirty="0">
              <a:latin typeface="+mn-ea"/>
            </a:endParaRPr>
          </a:p>
        </p:txBody>
      </p:sp>
      <p:sp>
        <p:nvSpPr>
          <p:cNvPr id="147" name="TextBox 79">
            <a:extLst>
              <a:ext uri="{FF2B5EF4-FFF2-40B4-BE49-F238E27FC236}">
                <a16:creationId xmlns:a16="http://schemas.microsoft.com/office/drawing/2014/main" id="{D24DCE8E-14C2-98CA-F06F-8545D9C512D0}"/>
              </a:ext>
            </a:extLst>
          </p:cNvPr>
          <p:cNvSpPr txBox="1"/>
          <p:nvPr/>
        </p:nvSpPr>
        <p:spPr>
          <a:xfrm>
            <a:off x="6669907" y="3839174"/>
            <a:ext cx="404618" cy="26430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</a:pPr>
            <a:r>
              <a:rPr lang="en-GB" sz="750" dirty="0" err="1">
                <a:latin typeface="+mn-ea"/>
              </a:rPr>
              <a:t>partof</a:t>
            </a:r>
            <a:r>
              <a:rPr lang="en-GB" sz="750" dirty="0">
                <a:latin typeface="+mn-ea"/>
              </a:rPr>
              <a:t>   Vehicle</a:t>
            </a:r>
            <a:endParaRPr lang="en-DE" sz="750" dirty="0">
              <a:latin typeface="+mn-ea"/>
            </a:endParaRPr>
          </a:p>
        </p:txBody>
      </p:sp>
      <p:sp>
        <p:nvSpPr>
          <p:cNvPr id="148" name="Rectangle: Rounded Corners 116">
            <a:extLst>
              <a:ext uri="{FF2B5EF4-FFF2-40B4-BE49-F238E27FC236}">
                <a16:creationId xmlns:a16="http://schemas.microsoft.com/office/drawing/2014/main" id="{D626A614-E81C-82CB-FDE4-C93C6B1F7723}"/>
              </a:ext>
            </a:extLst>
          </p:cNvPr>
          <p:cNvSpPr/>
          <p:nvPr/>
        </p:nvSpPr>
        <p:spPr>
          <a:xfrm>
            <a:off x="2255284" y="1668679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Vehicle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LocationData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VDLocation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49" name="Straight Arrow Connector 293">
            <a:extLst>
              <a:ext uri="{FF2B5EF4-FFF2-40B4-BE49-F238E27FC236}">
                <a16:creationId xmlns:a16="http://schemas.microsoft.com/office/drawing/2014/main" id="{1E314E36-D59A-DEA0-599C-BB8803B36616}"/>
              </a:ext>
            </a:extLst>
          </p:cNvPr>
          <p:cNvCxnSpPr>
            <a:cxnSpLocks/>
            <a:stCxn id="139" idx="2"/>
            <a:endCxn id="155" idx="0"/>
          </p:cNvCxnSpPr>
          <p:nvPr/>
        </p:nvCxnSpPr>
        <p:spPr>
          <a:xfrm flipH="1">
            <a:off x="1141032" y="754686"/>
            <a:ext cx="73" cy="208438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490">
            <a:extLst>
              <a:ext uri="{FF2B5EF4-FFF2-40B4-BE49-F238E27FC236}">
                <a16:creationId xmlns:a16="http://schemas.microsoft.com/office/drawing/2014/main" id="{6DC1F4E2-91B9-5315-B2D9-668CCB3E7D46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 flipH="1">
            <a:off x="7603918" y="754244"/>
            <a:ext cx="14298" cy="7881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495">
            <a:extLst>
              <a:ext uri="{FF2B5EF4-FFF2-40B4-BE49-F238E27FC236}">
                <a16:creationId xmlns:a16="http://schemas.microsoft.com/office/drawing/2014/main" id="{3EE40085-0921-43C1-7A7F-B2CA918690F1}"/>
              </a:ext>
            </a:extLst>
          </p:cNvPr>
          <p:cNvSpPr txBox="1"/>
          <p:nvPr/>
        </p:nvSpPr>
        <p:spPr>
          <a:xfrm>
            <a:off x="7424933" y="1172225"/>
            <a:ext cx="385277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hasSLA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52" name="Rectangle: Rounded Corners 117">
            <a:extLst>
              <a:ext uri="{FF2B5EF4-FFF2-40B4-BE49-F238E27FC236}">
                <a16:creationId xmlns:a16="http://schemas.microsoft.com/office/drawing/2014/main" id="{5EF57F25-E594-C4B5-A8E2-840235C2939E}"/>
              </a:ext>
            </a:extLst>
          </p:cNvPr>
          <p:cNvSpPr/>
          <p:nvPr/>
        </p:nvSpPr>
        <p:spPr>
          <a:xfrm>
            <a:off x="7244561" y="2960701"/>
            <a:ext cx="718714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Driver</a:t>
            </a: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:Alex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3" name="Rectangle: Rounded Corners 242">
            <a:extLst>
              <a:ext uri="{FF2B5EF4-FFF2-40B4-BE49-F238E27FC236}">
                <a16:creationId xmlns:a16="http://schemas.microsoft.com/office/drawing/2014/main" id="{273C8C92-0539-9641-E8C2-A5ED72648881}"/>
              </a:ext>
            </a:extLst>
          </p:cNvPr>
          <p:cNvSpPr/>
          <p:nvPr/>
        </p:nvSpPr>
        <p:spPr>
          <a:xfrm>
            <a:off x="4096435" y="3002790"/>
            <a:ext cx="941819" cy="2718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DataDependency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LocationDD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CCB05979-9D05-F1C9-3EF5-68378EC4274E}"/>
              </a:ext>
            </a:extLst>
          </p:cNvPr>
          <p:cNvCxnSpPr>
            <a:cxnSpLocks/>
            <a:stCxn id="152" idx="2"/>
            <a:endCxn id="132" idx="0"/>
          </p:cNvCxnSpPr>
          <p:nvPr/>
        </p:nvCxnSpPr>
        <p:spPr>
          <a:xfrm>
            <a:off x="7603918" y="3232550"/>
            <a:ext cx="6792" cy="58575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242">
            <a:extLst>
              <a:ext uri="{FF2B5EF4-FFF2-40B4-BE49-F238E27FC236}">
                <a16:creationId xmlns:a16="http://schemas.microsoft.com/office/drawing/2014/main" id="{0B4D6840-FE9B-89C6-863E-47A61F3082DC}"/>
              </a:ext>
            </a:extLst>
          </p:cNvPr>
          <p:cNvSpPr/>
          <p:nvPr/>
        </p:nvSpPr>
        <p:spPr>
          <a:xfrm>
            <a:off x="297268" y="2839075"/>
            <a:ext cx="1687527" cy="4936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PrivFeature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PrivFeatureAnonymityNearHome</a:t>
            </a:r>
            <a:endParaRPr lang="en-GB" altLang="zh-CN" sz="750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latancy</a:t>
            </a:r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 13ms</a:t>
            </a:r>
          </a:p>
          <a:p>
            <a:pPr algn="ctr"/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locDataQuality</a:t>
            </a:r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 1km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6" name="TextBox 132">
            <a:extLst>
              <a:ext uri="{FF2B5EF4-FFF2-40B4-BE49-F238E27FC236}">
                <a16:creationId xmlns:a16="http://schemas.microsoft.com/office/drawing/2014/main" id="{5FA921DC-8FBF-D29C-7245-EAAF7BBD438A}"/>
              </a:ext>
            </a:extLst>
          </p:cNvPr>
          <p:cNvSpPr txBox="1"/>
          <p:nvPr/>
        </p:nvSpPr>
        <p:spPr>
          <a:xfrm rot="5400000">
            <a:off x="834188" y="1613043"/>
            <a:ext cx="628230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hasFeature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57" name="Verbinder: gewinkelt 156">
            <a:extLst>
              <a:ext uri="{FF2B5EF4-FFF2-40B4-BE49-F238E27FC236}">
                <a16:creationId xmlns:a16="http://schemas.microsoft.com/office/drawing/2014/main" id="{D0149557-829F-747E-4ED5-CC63542AD8FE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1235819" y="834406"/>
            <a:ext cx="1087622" cy="951307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32">
            <a:extLst>
              <a:ext uri="{FF2B5EF4-FFF2-40B4-BE49-F238E27FC236}">
                <a16:creationId xmlns:a16="http://schemas.microsoft.com/office/drawing/2014/main" id="{C4B1E258-CB8B-B201-67A1-D31135BC2883}"/>
              </a:ext>
            </a:extLst>
          </p:cNvPr>
          <p:cNvSpPr txBox="1"/>
          <p:nvPr/>
        </p:nvSpPr>
        <p:spPr>
          <a:xfrm>
            <a:off x="1498859" y="1813613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hasInput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60" name="TextBox 132">
            <a:extLst>
              <a:ext uri="{FF2B5EF4-FFF2-40B4-BE49-F238E27FC236}">
                <a16:creationId xmlns:a16="http://schemas.microsoft.com/office/drawing/2014/main" id="{D993F1D8-6307-2439-0A77-41C8F5986C54}"/>
              </a:ext>
            </a:extLst>
          </p:cNvPr>
          <p:cNvSpPr txBox="1"/>
          <p:nvPr/>
        </p:nvSpPr>
        <p:spPr>
          <a:xfrm>
            <a:off x="1947087" y="560856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provides</a:t>
            </a:r>
          </a:p>
        </p:txBody>
      </p: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9075ED03-06BE-7920-CB0C-B2A087E7E000}"/>
              </a:ext>
            </a:extLst>
          </p:cNvPr>
          <p:cNvCxnSpPr>
            <a:cxnSpLocks/>
            <a:endCxn id="143" idx="2"/>
          </p:cNvCxnSpPr>
          <p:nvPr/>
        </p:nvCxnSpPr>
        <p:spPr>
          <a:xfrm rot="10800000">
            <a:off x="5228812" y="2000919"/>
            <a:ext cx="2025309" cy="1231631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32">
            <a:extLst>
              <a:ext uri="{FF2B5EF4-FFF2-40B4-BE49-F238E27FC236}">
                <a16:creationId xmlns:a16="http://schemas.microsoft.com/office/drawing/2014/main" id="{5CBF0EDE-CFAC-A5C7-B92C-BBD0878CC635}"/>
              </a:ext>
            </a:extLst>
          </p:cNvPr>
          <p:cNvSpPr txBox="1"/>
          <p:nvPr/>
        </p:nvSpPr>
        <p:spPr>
          <a:xfrm>
            <a:off x="5919541" y="3175458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createsSit</a:t>
            </a: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</a:p>
        </p:txBody>
      </p:sp>
      <p:cxnSp>
        <p:nvCxnSpPr>
          <p:cNvPr id="166" name="Verbinder: gewinkelt 165">
            <a:extLst>
              <a:ext uri="{FF2B5EF4-FFF2-40B4-BE49-F238E27FC236}">
                <a16:creationId xmlns:a16="http://schemas.microsoft.com/office/drawing/2014/main" id="{8749FA7F-740C-03C2-8EBD-BBC804E03554}"/>
              </a:ext>
            </a:extLst>
          </p:cNvPr>
          <p:cNvCxnSpPr>
            <a:cxnSpLocks/>
            <a:stCxn id="152" idx="1"/>
          </p:cNvCxnSpPr>
          <p:nvPr/>
        </p:nvCxnSpPr>
        <p:spPr>
          <a:xfrm rot="10800000">
            <a:off x="5616629" y="742258"/>
            <a:ext cx="1627933" cy="2354368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32">
            <a:extLst>
              <a:ext uri="{FF2B5EF4-FFF2-40B4-BE49-F238E27FC236}">
                <a16:creationId xmlns:a16="http://schemas.microsoft.com/office/drawing/2014/main" id="{CE982D88-DA77-FE55-CEED-19EF66E59A56}"/>
              </a:ext>
            </a:extLst>
          </p:cNvPr>
          <p:cNvSpPr txBox="1"/>
          <p:nvPr/>
        </p:nvSpPr>
        <p:spPr>
          <a:xfrm>
            <a:off x="5381383" y="1190360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createsPP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68" name="TextBox 132">
            <a:extLst>
              <a:ext uri="{FF2B5EF4-FFF2-40B4-BE49-F238E27FC236}">
                <a16:creationId xmlns:a16="http://schemas.microsoft.com/office/drawing/2014/main" id="{20D16F47-8BE7-675B-1C02-19FFF99E34A2}"/>
              </a:ext>
            </a:extLst>
          </p:cNvPr>
          <p:cNvSpPr txBox="1"/>
          <p:nvPr/>
        </p:nvSpPr>
        <p:spPr>
          <a:xfrm>
            <a:off x="4988508" y="909822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activatesIn</a:t>
            </a:r>
            <a:r>
              <a:rPr lang="en-GB" sz="750" dirty="0">
                <a:solidFill>
                  <a:srgbClr val="00B050"/>
                </a:solidFill>
                <a:latin typeface="+mn-ea"/>
              </a:rPr>
              <a:t> </a:t>
            </a:r>
          </a:p>
        </p:txBody>
      </p:sp>
      <p:sp>
        <p:nvSpPr>
          <p:cNvPr id="169" name="TextBox 132">
            <a:extLst>
              <a:ext uri="{FF2B5EF4-FFF2-40B4-BE49-F238E27FC236}">
                <a16:creationId xmlns:a16="http://schemas.microsoft.com/office/drawing/2014/main" id="{EDC7854B-9117-AE1B-3698-C5CD3BDB539F}"/>
              </a:ext>
            </a:extLst>
          </p:cNvPr>
          <p:cNvSpPr txBox="1"/>
          <p:nvPr/>
        </p:nvSpPr>
        <p:spPr>
          <a:xfrm>
            <a:off x="3968259" y="568553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achives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232D4E18-B787-DA69-C4AC-6340B277EF20}"/>
              </a:ext>
            </a:extLst>
          </p:cNvPr>
          <p:cNvCxnSpPr>
            <a:cxnSpLocks/>
            <a:stCxn id="143" idx="1"/>
            <a:endCxn id="148" idx="3"/>
          </p:cNvCxnSpPr>
          <p:nvPr/>
        </p:nvCxnSpPr>
        <p:spPr>
          <a:xfrm flipH="1">
            <a:off x="3049248" y="1834799"/>
            <a:ext cx="1820859" cy="190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32">
            <a:extLst>
              <a:ext uri="{FF2B5EF4-FFF2-40B4-BE49-F238E27FC236}">
                <a16:creationId xmlns:a16="http://schemas.microsoft.com/office/drawing/2014/main" id="{0A7CE134-8B8F-7949-5966-2E4C1CE1DCF6}"/>
              </a:ext>
            </a:extLst>
          </p:cNvPr>
          <p:cNvSpPr txBox="1"/>
          <p:nvPr/>
        </p:nvSpPr>
        <p:spPr>
          <a:xfrm>
            <a:off x="3872506" y="1814053"/>
            <a:ext cx="639531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evaluatesOn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D22CE4E-D0D5-A47C-70D8-D9C93FDBAEE3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>
            <a:off x="5857106" y="612152"/>
            <a:ext cx="1401110" cy="61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32">
            <a:extLst>
              <a:ext uri="{FF2B5EF4-FFF2-40B4-BE49-F238E27FC236}">
                <a16:creationId xmlns:a16="http://schemas.microsoft.com/office/drawing/2014/main" id="{96C2A837-E9D4-F5C8-428B-46F894B5F02A}"/>
              </a:ext>
            </a:extLst>
          </p:cNvPr>
          <p:cNvSpPr txBox="1"/>
          <p:nvPr/>
        </p:nvSpPr>
        <p:spPr>
          <a:xfrm>
            <a:off x="6118485" y="568553"/>
            <a:ext cx="716241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 err="1">
                <a:solidFill>
                  <a:srgbClr val="00B050"/>
                </a:solidFill>
                <a:latin typeface="+mn-ea"/>
              </a:rPr>
              <a:t>targetService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DF5A3F3C-30B3-A7F1-56BD-2843423A109E}"/>
              </a:ext>
            </a:extLst>
          </p:cNvPr>
          <p:cNvSpPr txBox="1"/>
          <p:nvPr/>
        </p:nvSpPr>
        <p:spPr>
          <a:xfrm>
            <a:off x="564299" y="3464291"/>
            <a:ext cx="1197735" cy="1135439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de-DE" sz="800" dirty="0"/>
              <a:t>     Legend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rgbClr val="00B050"/>
                </a:solidFill>
              </a:rPr>
              <a:t>     	CV-</a:t>
            </a:r>
            <a:r>
              <a:rPr lang="de-DE" sz="800" dirty="0" err="1">
                <a:solidFill>
                  <a:srgbClr val="00B050"/>
                </a:solidFill>
              </a:rPr>
              <a:t>Priv</a:t>
            </a:r>
            <a:endParaRPr lang="de-DE" sz="800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chemeClr val="tx2"/>
                </a:solidFill>
              </a:rPr>
              <a:t>     	</a:t>
            </a:r>
            <a:r>
              <a:rPr lang="de-DE" sz="800" dirty="0" err="1">
                <a:solidFill>
                  <a:schemeClr val="tx2"/>
                </a:solidFill>
              </a:rPr>
              <a:t>VSSo</a:t>
            </a:r>
            <a:endParaRPr lang="de-DE" sz="8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>
                <a:solidFill>
                  <a:schemeClr val="tx2"/>
                </a:solidFill>
              </a:rPr>
              <a:t>     	</a:t>
            </a:r>
            <a:r>
              <a:rPr lang="de-DE" sz="800" dirty="0">
                <a:solidFill>
                  <a:srgbClr val="0070C0"/>
                </a:solidFill>
              </a:rPr>
              <a:t>Instance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800" dirty="0">
              <a:solidFill>
                <a:schemeClr val="tx2"/>
              </a:solidFill>
            </a:endParaRPr>
          </a:p>
        </p:txBody>
      </p: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44F4A548-32AC-61C3-7E4A-44CCA8160668}"/>
              </a:ext>
            </a:extLst>
          </p:cNvPr>
          <p:cNvCxnSpPr>
            <a:cxnSpLocks/>
          </p:cNvCxnSpPr>
          <p:nvPr/>
        </p:nvCxnSpPr>
        <p:spPr>
          <a:xfrm>
            <a:off x="748066" y="3767708"/>
            <a:ext cx="3258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91EF5212-E5CB-97FE-A70F-43281A0BF75D}"/>
              </a:ext>
            </a:extLst>
          </p:cNvPr>
          <p:cNvCxnSpPr/>
          <p:nvPr/>
        </p:nvCxnSpPr>
        <p:spPr>
          <a:xfrm>
            <a:off x="746795" y="4032010"/>
            <a:ext cx="3258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70">
            <a:extLst>
              <a:ext uri="{FF2B5EF4-FFF2-40B4-BE49-F238E27FC236}">
                <a16:creationId xmlns:a16="http://schemas.microsoft.com/office/drawing/2014/main" id="{C40951C1-9593-B177-3D85-6862A2871098}"/>
              </a:ext>
            </a:extLst>
          </p:cNvPr>
          <p:cNvSpPr txBox="1"/>
          <p:nvPr/>
        </p:nvSpPr>
        <p:spPr>
          <a:xfrm>
            <a:off x="7437397" y="3487480"/>
            <a:ext cx="373533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uses</a:t>
            </a:r>
          </a:p>
        </p:txBody>
      </p: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E1FBF1F3-6093-BB66-C1E4-3C274C84E722}"/>
              </a:ext>
            </a:extLst>
          </p:cNvPr>
          <p:cNvCxnSpPr>
            <a:cxnSpLocks/>
          </p:cNvCxnSpPr>
          <p:nvPr/>
        </p:nvCxnSpPr>
        <p:spPr>
          <a:xfrm flipH="1" flipV="1">
            <a:off x="8235904" y="612152"/>
            <a:ext cx="8737" cy="372137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596A292C-C070-7CD7-A782-8700A6FFAC32}"/>
              </a:ext>
            </a:extLst>
          </p:cNvPr>
          <p:cNvCxnSpPr>
            <a:cxnSpLocks/>
          </p:cNvCxnSpPr>
          <p:nvPr/>
        </p:nvCxnSpPr>
        <p:spPr>
          <a:xfrm>
            <a:off x="7966978" y="612152"/>
            <a:ext cx="2624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32">
            <a:extLst>
              <a:ext uri="{FF2B5EF4-FFF2-40B4-BE49-F238E27FC236}">
                <a16:creationId xmlns:a16="http://schemas.microsoft.com/office/drawing/2014/main" id="{D38C843B-2278-AF82-6B80-6D6E87716155}"/>
              </a:ext>
            </a:extLst>
          </p:cNvPr>
          <p:cNvSpPr txBox="1"/>
          <p:nvPr/>
        </p:nvSpPr>
        <p:spPr>
          <a:xfrm rot="5400000">
            <a:off x="7818377" y="2353128"/>
            <a:ext cx="835053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  </a:t>
            </a:r>
            <a:r>
              <a:rPr lang="en-GB" sz="750" dirty="0" err="1">
                <a:solidFill>
                  <a:srgbClr val="00B050"/>
                </a:solidFill>
                <a:latin typeface="+mn-ea"/>
              </a:rPr>
              <a:t>requestDataFrom</a:t>
            </a:r>
            <a:endParaRPr lang="en-GB" sz="750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182DDE2E-D389-BB8C-5D9E-3D2F6DB004FC}"/>
              </a:ext>
            </a:extLst>
          </p:cNvPr>
          <p:cNvCxnSpPr/>
          <p:nvPr/>
        </p:nvCxnSpPr>
        <p:spPr>
          <a:xfrm>
            <a:off x="746795" y="4333084"/>
            <a:ext cx="3258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FDB9D607-D5D4-1DF6-BF5B-C0E5FD05C86F}"/>
              </a:ext>
            </a:extLst>
          </p:cNvPr>
          <p:cNvCxnSpPr>
            <a:cxnSpLocks/>
          </p:cNvCxnSpPr>
          <p:nvPr/>
        </p:nvCxnSpPr>
        <p:spPr>
          <a:xfrm>
            <a:off x="297268" y="3080525"/>
            <a:ext cx="168752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8">
            <a:extLst>
              <a:ext uri="{FF2B5EF4-FFF2-40B4-BE49-F238E27FC236}">
                <a16:creationId xmlns:a16="http://schemas.microsoft.com/office/drawing/2014/main" id="{86D2920E-D7D7-64EB-C2DE-B9C5C6FE400C}"/>
              </a:ext>
            </a:extLst>
          </p:cNvPr>
          <p:cNvSpPr/>
          <p:nvPr/>
        </p:nvSpPr>
        <p:spPr>
          <a:xfrm>
            <a:off x="5622021" y="3487480"/>
            <a:ext cx="796855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latin typeface="+mn-ea"/>
              </a:rPr>
              <a:t>InfotainmentNavigation</a:t>
            </a:r>
            <a:endParaRPr lang="en-US" altLang="zh-CN" sz="750" dirty="0">
              <a:latin typeface="+mn-ea"/>
            </a:endParaRP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CV_Navi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8" name="Rectangle: Rounded Corners 8">
            <a:extLst>
              <a:ext uri="{FF2B5EF4-FFF2-40B4-BE49-F238E27FC236}">
                <a16:creationId xmlns:a16="http://schemas.microsoft.com/office/drawing/2014/main" id="{484141A0-4D40-7792-A3DD-043B37F04334}"/>
              </a:ext>
            </a:extLst>
          </p:cNvPr>
          <p:cNvSpPr/>
          <p:nvPr/>
        </p:nvSpPr>
        <p:spPr>
          <a:xfrm>
            <a:off x="5618307" y="4024257"/>
            <a:ext cx="793912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n-ea"/>
              </a:rPr>
              <a:t>Powertrain Transmission</a:t>
            </a: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CV_Trans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D2FE9E5F-BD31-F332-DB0C-46B4D7FB2DB9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6418876" y="3676335"/>
            <a:ext cx="10538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F52020CB-C861-CD57-26C8-F70F732D61CF}"/>
              </a:ext>
            </a:extLst>
          </p:cNvPr>
          <p:cNvCxnSpPr>
            <a:cxnSpLocks/>
            <a:stCxn id="188" idx="3"/>
          </p:cNvCxnSpPr>
          <p:nvPr/>
        </p:nvCxnSpPr>
        <p:spPr>
          <a:xfrm flipV="1">
            <a:off x="6412219" y="4198898"/>
            <a:ext cx="106886" cy="1421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7A5B24D6-4311-D34D-0BF5-6FD69BFED198}"/>
              </a:ext>
            </a:extLst>
          </p:cNvPr>
          <p:cNvCxnSpPr>
            <a:cxnSpLocks/>
          </p:cNvCxnSpPr>
          <p:nvPr/>
        </p:nvCxnSpPr>
        <p:spPr>
          <a:xfrm>
            <a:off x="6516005" y="3704683"/>
            <a:ext cx="0" cy="50267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8">
            <a:extLst>
              <a:ext uri="{FF2B5EF4-FFF2-40B4-BE49-F238E27FC236}">
                <a16:creationId xmlns:a16="http://schemas.microsoft.com/office/drawing/2014/main" id="{5EFFFC01-49C3-5BB7-80E0-C6F22A39C712}"/>
              </a:ext>
            </a:extLst>
          </p:cNvPr>
          <p:cNvSpPr/>
          <p:nvPr/>
        </p:nvSpPr>
        <p:spPr>
          <a:xfrm>
            <a:off x="3818611" y="3487480"/>
            <a:ext cx="925852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latin typeface="+mn-ea"/>
              </a:rPr>
              <a:t>CurrentLocationSpeed</a:t>
            </a:r>
            <a:endParaRPr lang="en-US" altLang="zh-CN" sz="750" dirty="0">
              <a:latin typeface="+mn-ea"/>
            </a:endParaRP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CV_Speed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3" name="Rectangle: Rounded Corners 8">
            <a:extLst>
              <a:ext uri="{FF2B5EF4-FFF2-40B4-BE49-F238E27FC236}">
                <a16:creationId xmlns:a16="http://schemas.microsoft.com/office/drawing/2014/main" id="{1EC1535D-8B94-E543-7B23-1EE5BB042024}"/>
              </a:ext>
            </a:extLst>
          </p:cNvPr>
          <p:cNvSpPr/>
          <p:nvPr/>
        </p:nvSpPr>
        <p:spPr>
          <a:xfrm>
            <a:off x="3824577" y="4026961"/>
            <a:ext cx="925852" cy="377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latin typeface="+mn-ea"/>
              </a:rPr>
              <a:t>Transmisson</a:t>
            </a:r>
            <a:r>
              <a:rPr lang="en-US" altLang="zh-CN" sz="750" dirty="0">
                <a:latin typeface="+mn-ea"/>
              </a:rPr>
              <a:t> Speed</a:t>
            </a:r>
          </a:p>
          <a:p>
            <a:pPr algn="ctr"/>
            <a:r>
              <a:rPr lang="en-US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US" altLang="zh-CN" sz="750" dirty="0" err="1">
                <a:solidFill>
                  <a:srgbClr val="0070C0"/>
                </a:solidFill>
                <a:latin typeface="+mn-ea"/>
              </a:rPr>
              <a:t>CV_Speed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5EE64A86-60EE-A114-35D2-0D077942CA91}"/>
              </a:ext>
            </a:extLst>
          </p:cNvPr>
          <p:cNvCxnSpPr>
            <a:cxnSpLocks/>
            <a:stCxn id="193" idx="3"/>
            <a:endCxn id="188" idx="1"/>
          </p:cNvCxnSpPr>
          <p:nvPr/>
        </p:nvCxnSpPr>
        <p:spPr>
          <a:xfrm flipV="1">
            <a:off x="4750429" y="4213112"/>
            <a:ext cx="867878" cy="2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B203960F-273C-F82F-9C36-2B905092B0A3}"/>
              </a:ext>
            </a:extLst>
          </p:cNvPr>
          <p:cNvCxnSpPr>
            <a:cxnSpLocks/>
            <a:stCxn id="192" idx="3"/>
            <a:endCxn id="187" idx="1"/>
          </p:cNvCxnSpPr>
          <p:nvPr/>
        </p:nvCxnSpPr>
        <p:spPr>
          <a:xfrm>
            <a:off x="4744463" y="3676335"/>
            <a:ext cx="8775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16">
            <a:extLst>
              <a:ext uri="{FF2B5EF4-FFF2-40B4-BE49-F238E27FC236}">
                <a16:creationId xmlns:a16="http://schemas.microsoft.com/office/drawing/2014/main" id="{7C85C36A-AAF3-2502-C1B3-2F29CD8D1A23}"/>
              </a:ext>
            </a:extLst>
          </p:cNvPr>
          <p:cNvSpPr/>
          <p:nvPr/>
        </p:nvSpPr>
        <p:spPr>
          <a:xfrm>
            <a:off x="2271295" y="2948626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VehicleTimeData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VDTime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9" name="Rectangle: Rounded Corners 116">
            <a:extLst>
              <a:ext uri="{FF2B5EF4-FFF2-40B4-BE49-F238E27FC236}">
                <a16:creationId xmlns:a16="http://schemas.microsoft.com/office/drawing/2014/main" id="{E9B33AAF-AB89-F8E6-B2F6-A14E8D21F421}"/>
              </a:ext>
            </a:extLst>
          </p:cNvPr>
          <p:cNvSpPr/>
          <p:nvPr/>
        </p:nvSpPr>
        <p:spPr>
          <a:xfrm>
            <a:off x="2271295" y="3457822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Vehicle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HeadingData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VDHeading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0" name="Rectangle: Rounded Corners 116">
            <a:extLst>
              <a:ext uri="{FF2B5EF4-FFF2-40B4-BE49-F238E27FC236}">
                <a16:creationId xmlns:a16="http://schemas.microsoft.com/office/drawing/2014/main" id="{691BF059-591D-3897-FF5C-5D16E4B52FC9}"/>
              </a:ext>
            </a:extLst>
          </p:cNvPr>
          <p:cNvSpPr/>
          <p:nvPr/>
        </p:nvSpPr>
        <p:spPr>
          <a:xfrm>
            <a:off x="2255284" y="4017079"/>
            <a:ext cx="793964" cy="37038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750" dirty="0">
                <a:solidFill>
                  <a:srgbClr val="00B050"/>
                </a:solidFill>
                <a:latin typeface="+mn-ea"/>
              </a:rPr>
              <a:t>Vehicle </a:t>
            </a:r>
            <a:r>
              <a:rPr lang="en-GB" altLang="zh-CN" sz="750" dirty="0" err="1">
                <a:solidFill>
                  <a:srgbClr val="00B050"/>
                </a:solidFill>
                <a:latin typeface="+mn-ea"/>
              </a:rPr>
              <a:t>SpeedData</a:t>
            </a:r>
            <a:endParaRPr lang="en-GB" altLang="zh-CN" sz="750" dirty="0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GB" altLang="zh-CN" sz="750" dirty="0">
                <a:solidFill>
                  <a:srgbClr val="0070C0"/>
                </a:solidFill>
                <a:latin typeface="+mn-ea"/>
              </a:rPr>
              <a:t>:</a:t>
            </a:r>
            <a:r>
              <a:rPr lang="en-GB" altLang="zh-CN" sz="750" dirty="0" err="1">
                <a:solidFill>
                  <a:srgbClr val="0070C0"/>
                </a:solidFill>
                <a:latin typeface="+mn-ea"/>
              </a:rPr>
              <a:t>VDSpeed</a:t>
            </a:r>
            <a:endParaRPr lang="en-US" altLang="zh-CN" sz="75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4AB65FC0-55DF-C659-C81B-07833498381B}"/>
              </a:ext>
            </a:extLst>
          </p:cNvPr>
          <p:cNvCxnSpPr>
            <a:cxnSpLocks/>
            <a:stCxn id="153" idx="1"/>
            <a:endCxn id="197" idx="3"/>
          </p:cNvCxnSpPr>
          <p:nvPr/>
        </p:nvCxnSpPr>
        <p:spPr>
          <a:xfrm flipH="1" flipV="1">
            <a:off x="3065259" y="3133818"/>
            <a:ext cx="1031176" cy="489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ED76529A-8370-5CB1-C9DC-002A7325335E}"/>
              </a:ext>
            </a:extLst>
          </p:cNvPr>
          <p:cNvCxnSpPr>
            <a:cxnSpLocks/>
          </p:cNvCxnSpPr>
          <p:nvPr/>
        </p:nvCxnSpPr>
        <p:spPr>
          <a:xfrm flipH="1" flipV="1">
            <a:off x="3049248" y="1980474"/>
            <a:ext cx="360000" cy="20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75233AFE-F64D-26F7-2870-561375AB60D2}"/>
              </a:ext>
            </a:extLst>
          </p:cNvPr>
          <p:cNvCxnSpPr>
            <a:cxnSpLocks/>
          </p:cNvCxnSpPr>
          <p:nvPr/>
        </p:nvCxnSpPr>
        <p:spPr>
          <a:xfrm flipH="1" flipV="1">
            <a:off x="3061736" y="3637954"/>
            <a:ext cx="360000" cy="20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DF2A5257-EB3E-A360-108A-8D0339F790DD}"/>
              </a:ext>
            </a:extLst>
          </p:cNvPr>
          <p:cNvCxnSpPr>
            <a:cxnSpLocks/>
          </p:cNvCxnSpPr>
          <p:nvPr/>
        </p:nvCxnSpPr>
        <p:spPr>
          <a:xfrm flipH="1" flipV="1">
            <a:off x="3050151" y="4101436"/>
            <a:ext cx="360000" cy="20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9C68168A-4336-CB07-8793-6B2FE45793F2}"/>
              </a:ext>
            </a:extLst>
          </p:cNvPr>
          <p:cNvCxnSpPr>
            <a:cxnSpLocks/>
          </p:cNvCxnSpPr>
          <p:nvPr/>
        </p:nvCxnSpPr>
        <p:spPr>
          <a:xfrm flipV="1">
            <a:off x="3409248" y="1972943"/>
            <a:ext cx="0" cy="21312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132">
            <a:extLst>
              <a:ext uri="{FF2B5EF4-FFF2-40B4-BE49-F238E27FC236}">
                <a16:creationId xmlns:a16="http://schemas.microsoft.com/office/drawing/2014/main" id="{37EA847C-F9DD-E345-0057-1FA78F1AD201}"/>
              </a:ext>
            </a:extLst>
          </p:cNvPr>
          <p:cNvSpPr txBox="1"/>
          <p:nvPr/>
        </p:nvSpPr>
        <p:spPr>
          <a:xfrm>
            <a:off x="3525734" y="3080525"/>
            <a:ext cx="356256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among</a:t>
            </a:r>
          </a:p>
        </p:txBody>
      </p: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0B040A68-81A4-C18E-34C8-577D95BB9AD0}"/>
              </a:ext>
            </a:extLst>
          </p:cNvPr>
          <p:cNvCxnSpPr>
            <a:cxnSpLocks/>
          </p:cNvCxnSpPr>
          <p:nvPr/>
        </p:nvCxnSpPr>
        <p:spPr>
          <a:xfrm flipH="1" flipV="1">
            <a:off x="3041809" y="4209208"/>
            <a:ext cx="775329" cy="1354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0ECD5686-1D02-E20F-F5F5-412C975B4985}"/>
              </a:ext>
            </a:extLst>
          </p:cNvPr>
          <p:cNvCxnSpPr>
            <a:cxnSpLocks/>
            <a:stCxn id="192" idx="1"/>
            <a:endCxn id="193" idx="1"/>
          </p:cNvCxnSpPr>
          <p:nvPr/>
        </p:nvCxnSpPr>
        <p:spPr>
          <a:xfrm rot="10800000" flipH="1" flipV="1">
            <a:off x="3818611" y="3676334"/>
            <a:ext cx="5966" cy="539481"/>
          </a:xfrm>
          <a:prstGeom prst="bentConnector3">
            <a:avLst>
              <a:gd name="adj1" fmla="val -3831713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BC2C23E1-3B57-9BA0-3C7E-2D19A1E1AB11}"/>
              </a:ext>
            </a:extLst>
          </p:cNvPr>
          <p:cNvCxnSpPr>
            <a:cxnSpLocks/>
          </p:cNvCxnSpPr>
          <p:nvPr/>
        </p:nvCxnSpPr>
        <p:spPr>
          <a:xfrm flipH="1">
            <a:off x="6397173" y="4333526"/>
            <a:ext cx="183873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37D6662-8BD5-D109-9F24-F590ED3F355D}"/>
              </a:ext>
            </a:extLst>
          </p:cNvPr>
          <p:cNvCxnSpPr>
            <a:cxnSpLocks/>
          </p:cNvCxnSpPr>
          <p:nvPr/>
        </p:nvCxnSpPr>
        <p:spPr>
          <a:xfrm flipH="1">
            <a:off x="6412219" y="3806531"/>
            <a:ext cx="234762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D859A3C2-0093-1DCF-6BB3-3DEA650EEFEA}"/>
              </a:ext>
            </a:extLst>
          </p:cNvPr>
          <p:cNvCxnSpPr>
            <a:cxnSpLocks/>
          </p:cNvCxnSpPr>
          <p:nvPr/>
        </p:nvCxnSpPr>
        <p:spPr>
          <a:xfrm>
            <a:off x="6646981" y="3806531"/>
            <a:ext cx="0" cy="52699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32">
            <a:extLst>
              <a:ext uri="{FF2B5EF4-FFF2-40B4-BE49-F238E27FC236}">
                <a16:creationId xmlns:a16="http://schemas.microsoft.com/office/drawing/2014/main" id="{B1F6D52C-AA51-40A6-D940-38584233BF80}"/>
              </a:ext>
            </a:extLst>
          </p:cNvPr>
          <p:cNvSpPr txBox="1"/>
          <p:nvPr/>
        </p:nvSpPr>
        <p:spPr>
          <a:xfrm>
            <a:off x="3460003" y="3917823"/>
            <a:ext cx="396000" cy="10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produces</a:t>
            </a:r>
          </a:p>
        </p:txBody>
      </p: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48233390-D845-5C87-3207-BA6AEF4A92B7}"/>
              </a:ext>
            </a:extLst>
          </p:cNvPr>
          <p:cNvCxnSpPr>
            <a:cxnSpLocks/>
            <a:stCxn id="136" idx="1"/>
            <a:endCxn id="136" idx="3"/>
          </p:cNvCxnSpPr>
          <p:nvPr/>
        </p:nvCxnSpPr>
        <p:spPr>
          <a:xfrm>
            <a:off x="7019030" y="1785760"/>
            <a:ext cx="1169776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Verbinder: gewinkelt 219">
            <a:extLst>
              <a:ext uri="{FF2B5EF4-FFF2-40B4-BE49-F238E27FC236}">
                <a16:creationId xmlns:a16="http://schemas.microsoft.com/office/drawing/2014/main" id="{A0EEF722-0880-AD12-E2D6-3612E351F2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0259" y="748077"/>
            <a:ext cx="1829848" cy="969328"/>
          </a:xfrm>
          <a:prstGeom prst="bentConnector3">
            <a:avLst>
              <a:gd name="adj1" fmla="val 165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32">
            <a:extLst>
              <a:ext uri="{FF2B5EF4-FFF2-40B4-BE49-F238E27FC236}">
                <a16:creationId xmlns:a16="http://schemas.microsoft.com/office/drawing/2014/main" id="{B51FE761-A167-1F69-AD7C-E180D6108EBA}"/>
              </a:ext>
            </a:extLst>
          </p:cNvPr>
          <p:cNvSpPr txBox="1"/>
          <p:nvPr/>
        </p:nvSpPr>
        <p:spPr>
          <a:xfrm>
            <a:off x="3294189" y="1664339"/>
            <a:ext cx="477632" cy="102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buClr>
                <a:schemeClr val="accent1"/>
              </a:buClr>
            </a:pPr>
            <a:r>
              <a:rPr lang="en-GB" sz="750" dirty="0">
                <a:solidFill>
                  <a:srgbClr val="00B050"/>
                </a:solidFill>
                <a:latin typeface="+mn-ea"/>
              </a:rPr>
              <a:t>protects</a:t>
            </a:r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934C8FE1-D544-6FCE-9CD9-FEF1EC753C7B}"/>
              </a:ext>
            </a:extLst>
          </p:cNvPr>
          <p:cNvSpPr/>
          <p:nvPr/>
        </p:nvSpPr>
        <p:spPr>
          <a:xfrm>
            <a:off x="3382532" y="3622556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CAC5A14C-E9FA-5F31-1C18-68A4A1BFDDFA}"/>
              </a:ext>
            </a:extLst>
          </p:cNvPr>
          <p:cNvSpPr/>
          <p:nvPr/>
        </p:nvSpPr>
        <p:spPr>
          <a:xfrm>
            <a:off x="3375894" y="4068400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DFEEFFE8-6BFE-608E-FBBC-82F9D7AFC7C4}"/>
              </a:ext>
            </a:extLst>
          </p:cNvPr>
          <p:cNvSpPr/>
          <p:nvPr/>
        </p:nvSpPr>
        <p:spPr>
          <a:xfrm>
            <a:off x="3566955" y="4187464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AF9EC8D0-4D43-62BB-6EF0-6D66F3A8CBAA}"/>
              </a:ext>
            </a:extLst>
          </p:cNvPr>
          <p:cNvSpPr/>
          <p:nvPr/>
        </p:nvSpPr>
        <p:spPr>
          <a:xfrm>
            <a:off x="3396884" y="3109819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30ECAC-359A-6BA1-D796-9D2DDD1D27AA}"/>
              </a:ext>
            </a:extLst>
          </p:cNvPr>
          <p:cNvSpPr/>
          <p:nvPr/>
        </p:nvSpPr>
        <p:spPr>
          <a:xfrm>
            <a:off x="3382532" y="1957665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4C9C43B0-428B-8D0E-93B2-6863EC0C8719}"/>
              </a:ext>
            </a:extLst>
          </p:cNvPr>
          <p:cNvSpPr/>
          <p:nvPr/>
        </p:nvSpPr>
        <p:spPr>
          <a:xfrm>
            <a:off x="6624121" y="4303991"/>
            <a:ext cx="45719" cy="5129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19334065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4zu3 Institute.potx" id="{B44EFB5D-AAEA-4107-9641-B096B0B58646}" vid="{EB88B881-CBDE-4922-A9B1-B5EF660F0D8B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1051</Words>
  <Application>Microsoft Office PowerPoint</Application>
  <PresentationFormat>Bildschirmpräsentation (16:9)</PresentationFormat>
  <Paragraphs>360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Arial</vt:lpstr>
      <vt:lpstr>Uni_Stuttgart</vt:lpstr>
      <vt:lpstr>Klassische Security Properties</vt:lpstr>
      <vt:lpstr>Privacy Properties – Arten von Bedrohung</vt:lpstr>
      <vt:lpstr>Strategien für die Anforderungen an den Datenschutz</vt:lpstr>
      <vt:lpstr>Privacy Enhancing Technologies (PET)</vt:lpstr>
      <vt:lpstr>Beispiele für PETs in CC/AF </vt:lpstr>
      <vt:lpstr>Mapping privacy objectives with privacy enhancing techniques</vt:lpstr>
      <vt:lpstr>Mapping privacy objectives with privacy enhancing techniques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Heil, Yvonne</dc:creator>
  <cp:lastModifiedBy>Ann-Kathrin Kapfenstein</cp:lastModifiedBy>
  <cp:revision>61</cp:revision>
  <cp:lastPrinted>2022-09-21T15:02:02Z</cp:lastPrinted>
  <dcterms:created xsi:type="dcterms:W3CDTF">2020-08-24T09:11:04Z</dcterms:created>
  <dcterms:modified xsi:type="dcterms:W3CDTF">2023-01-30T17:12:24Z</dcterms:modified>
</cp:coreProperties>
</file>