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75" r:id="rId10"/>
    <p:sldId id="276" r:id="rId11"/>
    <p:sldId id="278" r:id="rId12"/>
    <p:sldId id="266" r:id="rId13"/>
    <p:sldId id="277" r:id="rId14"/>
    <p:sldId id="267" r:id="rId15"/>
    <p:sldId id="268" r:id="rId16"/>
    <p:sldId id="269" r:id="rId17"/>
    <p:sldId id="270" r:id="rId18"/>
    <p:sldId id="271" r:id="rId19"/>
    <p:sldId id="272" r:id="rId20"/>
    <p:sldId id="273" r:id="rId21"/>
    <p:sldId id="274" r:id="rId2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olo 28"/>
          <p:cNvSpPr>
            <a:spLocks noGrp="1"/>
          </p:cNvSpPr>
          <p:nvPr>
            <p:ph type="ctrTitle"/>
          </p:nvPr>
        </p:nvSpPr>
        <p:spPr>
          <a:xfrm>
            <a:off x="381000" y="4853411"/>
            <a:ext cx="8458200" cy="1222375"/>
          </a:xfrm>
        </p:spPr>
        <p:txBody>
          <a:bodyPr anchor="t"/>
          <a:lstStyle/>
          <a:p>
            <a:r>
              <a:rPr kumimoji="0" lang="it-IT"/>
              <a:t>Fare clic per modificare lo stile del titolo</a:t>
            </a:r>
            <a:endParaRPr kumimoji="0" lang="en-US"/>
          </a:p>
        </p:txBody>
      </p:sp>
      <p:sp>
        <p:nvSpPr>
          <p:cNvPr id="9" name="Sottotitolo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16" name="Segnaposto data 15"/>
          <p:cNvSpPr>
            <a:spLocks noGrp="1"/>
          </p:cNvSpPr>
          <p:nvPr>
            <p:ph type="dt" sz="half" idx="10"/>
          </p:nvPr>
        </p:nvSpPr>
        <p:spPr/>
        <p:txBody>
          <a:bodyPr/>
          <a:lstStyle/>
          <a:p>
            <a:fld id="{545163B1-4F0D-47B9-95E1-C3B778F3609B}" type="datetimeFigureOut">
              <a:rPr lang="it-IT" smtClean="0"/>
              <a:t>08/02/2019</a:t>
            </a:fld>
            <a:endParaRPr lang="it-IT" dirty="0"/>
          </a:p>
        </p:txBody>
      </p:sp>
      <p:sp>
        <p:nvSpPr>
          <p:cNvPr id="2" name="Segnaposto piè di pagina 1"/>
          <p:cNvSpPr>
            <a:spLocks noGrp="1"/>
          </p:cNvSpPr>
          <p:nvPr>
            <p:ph type="ftr" sz="quarter" idx="11"/>
          </p:nvPr>
        </p:nvSpPr>
        <p:spPr/>
        <p:txBody>
          <a:bodyPr/>
          <a:lstStyle/>
          <a:p>
            <a:endParaRPr lang="it-IT" dirty="0"/>
          </a:p>
        </p:txBody>
      </p:sp>
      <p:sp>
        <p:nvSpPr>
          <p:cNvPr id="15" name="Segnaposto numero diapositiva 14"/>
          <p:cNvSpPr>
            <a:spLocks noGrp="1"/>
          </p:cNvSpPr>
          <p:nvPr>
            <p:ph type="sldNum" sz="quarter" idx="12"/>
          </p:nvPr>
        </p:nvSpPr>
        <p:spPr>
          <a:xfrm>
            <a:off x="8229600" y="6473952"/>
            <a:ext cx="758952" cy="246888"/>
          </a:xfrm>
        </p:spPr>
        <p:txBody>
          <a:bodyPr/>
          <a:lstStyle/>
          <a:p>
            <a:fld id="{A3D281A2-3CFF-4CD2-96AD-9601820AF28F}" type="slidenum">
              <a:rPr lang="it-IT" smtClean="0"/>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545163B1-4F0D-47B9-95E1-C3B778F3609B}" type="datetimeFigureOut">
              <a:rPr lang="it-IT" smtClean="0"/>
              <a:t>08/02/2019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58000" y="549276"/>
            <a:ext cx="182880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457200" y="549276"/>
            <a:ext cx="62484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545163B1-4F0D-47B9-95E1-C3B778F3609B}" type="datetimeFigureOut">
              <a:rPr lang="it-IT" smtClean="0"/>
              <a:t>08/02/2019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2" name="Titolo 21"/>
          <p:cNvSpPr>
            <a:spLocks noGrp="1"/>
          </p:cNvSpPr>
          <p:nvPr>
            <p:ph type="title"/>
          </p:nvPr>
        </p:nvSpPr>
        <p:spPr/>
        <p:txBody>
          <a:bodyPr/>
          <a:lstStyle/>
          <a:p>
            <a:r>
              <a:rPr kumimoji="0" lang="it-IT"/>
              <a:t>Fare clic per modificare lo stile del titolo</a:t>
            </a:r>
            <a:endParaRPr kumimoji="0" lang="en-US"/>
          </a:p>
        </p:txBody>
      </p:sp>
      <p:sp>
        <p:nvSpPr>
          <p:cNvPr id="27" name="Segnaposto contenuto 26"/>
          <p:cNvSpPr>
            <a:spLocks noGrp="1"/>
          </p:cNvSpPr>
          <p:nvPr>
            <p:ph idx="1"/>
          </p:nvPr>
        </p:nvSpPr>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5" name="Segnaposto data 24"/>
          <p:cNvSpPr>
            <a:spLocks noGrp="1"/>
          </p:cNvSpPr>
          <p:nvPr>
            <p:ph type="dt" sz="half" idx="10"/>
          </p:nvPr>
        </p:nvSpPr>
        <p:spPr/>
        <p:txBody>
          <a:bodyPr/>
          <a:lstStyle/>
          <a:p>
            <a:fld id="{545163B1-4F0D-47B9-95E1-C3B778F3609B}" type="datetimeFigureOut">
              <a:rPr lang="it-IT" smtClean="0"/>
              <a:t>08/02/2019</a:t>
            </a:fld>
            <a:endParaRPr lang="it-IT" dirty="0"/>
          </a:p>
        </p:txBody>
      </p:sp>
      <p:sp>
        <p:nvSpPr>
          <p:cNvPr id="19" name="Segnaposto piè di pagina 18"/>
          <p:cNvSpPr>
            <a:spLocks noGrp="1"/>
          </p:cNvSpPr>
          <p:nvPr>
            <p:ph type="ftr" sz="quarter" idx="11"/>
          </p:nvPr>
        </p:nvSpPr>
        <p:spPr>
          <a:xfrm>
            <a:off x="3581400" y="76200"/>
            <a:ext cx="2895600" cy="288925"/>
          </a:xfrm>
        </p:spPr>
        <p:txBody>
          <a:bodyPr/>
          <a:lstStyle/>
          <a:p>
            <a:endParaRPr lang="it-IT" dirty="0"/>
          </a:p>
        </p:txBody>
      </p:sp>
      <p:sp>
        <p:nvSpPr>
          <p:cNvPr id="16" name="Segnaposto numero diapositiva 15"/>
          <p:cNvSpPr>
            <a:spLocks noGrp="1"/>
          </p:cNvSpPr>
          <p:nvPr>
            <p:ph type="sldNum" sz="quarter" idx="12"/>
          </p:nvPr>
        </p:nvSpPr>
        <p:spPr>
          <a:xfrm>
            <a:off x="8229600" y="6473952"/>
            <a:ext cx="758952" cy="246888"/>
          </a:xfrm>
        </p:spPr>
        <p:txBody>
          <a:bodyPr/>
          <a:lstStyle/>
          <a:p>
            <a:fld id="{A3D281A2-3CFF-4CD2-96AD-9601820AF28F}" type="slidenum">
              <a:rPr lang="it-IT" smtClean="0"/>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egnaposto testo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19" name="Segnaposto data 18"/>
          <p:cNvSpPr>
            <a:spLocks noGrp="1"/>
          </p:cNvSpPr>
          <p:nvPr>
            <p:ph type="dt" sz="half" idx="10"/>
          </p:nvPr>
        </p:nvSpPr>
        <p:spPr/>
        <p:txBody>
          <a:bodyPr/>
          <a:lstStyle/>
          <a:p>
            <a:fld id="{545163B1-4F0D-47B9-95E1-C3B778F3609B}" type="datetimeFigureOut">
              <a:rPr lang="it-IT" smtClean="0"/>
              <a:t>08/02/2019</a:t>
            </a:fld>
            <a:endParaRPr lang="it-IT" dirty="0"/>
          </a:p>
        </p:txBody>
      </p:sp>
      <p:sp>
        <p:nvSpPr>
          <p:cNvPr id="11" name="Segnaposto piè di pagina 10"/>
          <p:cNvSpPr>
            <a:spLocks noGrp="1"/>
          </p:cNvSpPr>
          <p:nvPr>
            <p:ph type="ftr" sz="quarter" idx="11"/>
          </p:nvPr>
        </p:nvSpPr>
        <p:spPr/>
        <p:txBody>
          <a:bodyPr/>
          <a:lstStyle/>
          <a:p>
            <a:endParaRPr lang="it-IT" dirty="0"/>
          </a:p>
        </p:txBody>
      </p:sp>
      <p:sp>
        <p:nvSpPr>
          <p:cNvPr id="16" name="Segnaposto numero diapositiva 15"/>
          <p:cNvSpPr>
            <a:spLocks noGrp="1"/>
          </p:cNvSpPr>
          <p:nvPr>
            <p:ph type="sldNum" sz="quarter" idx="12"/>
          </p:nvPr>
        </p:nvSpPr>
        <p:spPr/>
        <p:txBody>
          <a:bodyPr/>
          <a:lstStyle/>
          <a:p>
            <a:fld id="{A3D281A2-3CFF-4CD2-96AD-9601820AF28F}" type="slidenum">
              <a:rPr lang="it-IT" smtClean="0"/>
              <a:t>‹N›</a:t>
            </a:fld>
            <a:endParaRPr lang="it-IT" dirty="0"/>
          </a:p>
        </p:txBody>
      </p:sp>
      <p:sp>
        <p:nvSpPr>
          <p:cNvPr id="8" name="Titolo 7"/>
          <p:cNvSpPr>
            <a:spLocks noGrp="1"/>
          </p:cNvSpPr>
          <p:nvPr>
            <p:ph type="title"/>
          </p:nvPr>
        </p:nvSpPr>
        <p:spPr>
          <a:xfrm>
            <a:off x="180475" y="2947085"/>
            <a:ext cx="8686800" cy="1184825"/>
          </a:xfrm>
        </p:spPr>
        <p:txBody>
          <a:bodyPr rtlCol="0" anchor="t"/>
          <a:lstStyle>
            <a:lvl1pPr algn="r">
              <a:defRPr/>
            </a:lvl1pPr>
          </a:lstStyle>
          <a:p>
            <a:r>
              <a:rPr kumimoji="0" lang="it-IT"/>
              <a:t>Fare clic per modificare lo stile del titolo</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0" name="Titolo 19"/>
          <p:cNvSpPr>
            <a:spLocks noGrp="1"/>
          </p:cNvSpPr>
          <p:nvPr>
            <p:ph type="title"/>
          </p:nvPr>
        </p:nvSpPr>
        <p:spPr>
          <a:xfrm>
            <a:off x="301752" y="457200"/>
            <a:ext cx="8686800" cy="841248"/>
          </a:xfrm>
        </p:spPr>
        <p:txBody>
          <a:bodyPr/>
          <a:lstStyle/>
          <a:p>
            <a:r>
              <a:rPr kumimoji="0" lang="it-IT"/>
              <a:t>Fare clic per modificare lo stile del titolo</a:t>
            </a:r>
            <a:endParaRPr kumimoji="0" lang="en-US"/>
          </a:p>
        </p:txBody>
      </p:sp>
      <p:sp>
        <p:nvSpPr>
          <p:cNvPr id="14" name="Segnaposto contenuto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1" name="Segnaposto data 20"/>
          <p:cNvSpPr>
            <a:spLocks noGrp="1"/>
          </p:cNvSpPr>
          <p:nvPr>
            <p:ph type="dt" sz="half" idx="10"/>
          </p:nvPr>
        </p:nvSpPr>
        <p:spPr/>
        <p:txBody>
          <a:bodyPr/>
          <a:lstStyle/>
          <a:p>
            <a:fld id="{545163B1-4F0D-47B9-95E1-C3B778F3609B}" type="datetimeFigureOut">
              <a:rPr lang="it-IT" smtClean="0"/>
              <a:t>08/02/2019</a:t>
            </a:fld>
            <a:endParaRPr lang="it-IT" dirty="0"/>
          </a:p>
        </p:txBody>
      </p:sp>
      <p:sp>
        <p:nvSpPr>
          <p:cNvPr id="10" name="Segnaposto piè di pagina 9"/>
          <p:cNvSpPr>
            <a:spLocks noGrp="1"/>
          </p:cNvSpPr>
          <p:nvPr>
            <p:ph type="ftr" sz="quarter" idx="11"/>
          </p:nvPr>
        </p:nvSpPr>
        <p:spPr/>
        <p:txBody>
          <a:bodyPr/>
          <a:lstStyle/>
          <a:p>
            <a:endParaRPr lang="it-IT" dirty="0"/>
          </a:p>
        </p:txBody>
      </p:sp>
      <p:sp>
        <p:nvSpPr>
          <p:cNvPr id="31" name="Segnaposto numero diapositiva 30"/>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9" name="Titolo 28"/>
          <p:cNvSpPr>
            <a:spLocks noGrp="1"/>
          </p:cNvSpPr>
          <p:nvPr>
            <p:ph type="title"/>
          </p:nvPr>
        </p:nvSpPr>
        <p:spPr>
          <a:xfrm>
            <a:off x="304800" y="5410200"/>
            <a:ext cx="8610600" cy="882650"/>
          </a:xfrm>
        </p:spPr>
        <p:txBody>
          <a:bodyPr anchor="ctr"/>
          <a:lstStyle>
            <a:lvl1pPr>
              <a:defRPr/>
            </a:lvl1pPr>
          </a:lstStyle>
          <a:p>
            <a:r>
              <a:rPr kumimoji="0" lang="it-IT"/>
              <a:t>Fare clic per modificare lo stile del titolo</a:t>
            </a:r>
            <a:endParaRPr kumimoji="0" lang="en-US"/>
          </a:p>
        </p:txBody>
      </p:sp>
      <p:sp>
        <p:nvSpPr>
          <p:cNvPr id="13" name="Segnaposto testo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25" name="Segnaposto testo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contenuto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8" name="Segnaposto contenuto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0" name="Segnaposto data 9"/>
          <p:cNvSpPr>
            <a:spLocks noGrp="1"/>
          </p:cNvSpPr>
          <p:nvPr>
            <p:ph type="dt" sz="half" idx="10"/>
          </p:nvPr>
        </p:nvSpPr>
        <p:spPr/>
        <p:txBody>
          <a:bodyPr/>
          <a:lstStyle/>
          <a:p>
            <a:fld id="{545163B1-4F0D-47B9-95E1-C3B778F3609B}" type="datetimeFigureOut">
              <a:rPr lang="it-IT" smtClean="0"/>
              <a:t>08/02/2019</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a:xfrm>
            <a:off x="8229600" y="6477000"/>
            <a:ext cx="762000" cy="246888"/>
          </a:xfrm>
        </p:spPr>
        <p:txBody>
          <a:bodyPr/>
          <a:lstStyle/>
          <a:p>
            <a:fld id="{A3D281A2-3CFF-4CD2-96AD-9601820AF28F}" type="slidenum">
              <a:rPr lang="it-IT" smtClean="0"/>
              <a:t>‹N›</a:t>
            </a:fld>
            <a:endParaRPr lang="it-IT" dirty="0"/>
          </a:p>
        </p:txBody>
      </p:sp>
      <p:sp>
        <p:nvSpPr>
          <p:cNvPr id="11" name="Connettore 1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0" name="Titolo 29"/>
          <p:cNvSpPr>
            <a:spLocks noGrp="1"/>
          </p:cNvSpPr>
          <p:nvPr>
            <p:ph type="title"/>
          </p:nvPr>
        </p:nvSpPr>
        <p:spPr>
          <a:xfrm>
            <a:off x="301752" y="457200"/>
            <a:ext cx="8686800" cy="841248"/>
          </a:xfrm>
        </p:spPr>
        <p:txBody>
          <a:bodyPr/>
          <a:lstStyle/>
          <a:p>
            <a:r>
              <a:rPr kumimoji="0" lang="it-IT"/>
              <a:t>Fare clic per modificare lo stile del titolo</a:t>
            </a:r>
            <a:endParaRPr kumimoji="0" lang="en-US"/>
          </a:p>
        </p:txBody>
      </p:sp>
      <p:sp>
        <p:nvSpPr>
          <p:cNvPr id="12" name="Segnaposto data 11"/>
          <p:cNvSpPr>
            <a:spLocks noGrp="1"/>
          </p:cNvSpPr>
          <p:nvPr>
            <p:ph type="dt" sz="half" idx="10"/>
          </p:nvPr>
        </p:nvSpPr>
        <p:spPr/>
        <p:txBody>
          <a:bodyPr/>
          <a:lstStyle/>
          <a:p>
            <a:fld id="{545163B1-4F0D-47B9-95E1-C3B778F3609B}" type="datetimeFigureOut">
              <a:rPr lang="it-IT" smtClean="0"/>
              <a:t>08/02/2019</a:t>
            </a:fld>
            <a:endParaRPr lang="it-IT" dirty="0"/>
          </a:p>
        </p:txBody>
      </p:sp>
      <p:sp>
        <p:nvSpPr>
          <p:cNvPr id="21" name="Segnaposto piè di pagina 20"/>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p>
            <a:fld id="{545163B1-4F0D-47B9-95E1-C3B778F3609B}" type="datetimeFigureOut">
              <a:rPr lang="it-IT" smtClean="0"/>
              <a:t>08/02/2019</a:t>
            </a:fld>
            <a:endParaRPr lang="it-IT" dirty="0"/>
          </a:p>
        </p:txBody>
      </p:sp>
      <p:sp>
        <p:nvSpPr>
          <p:cNvPr id="24" name="Segnaposto piè di pagina 23"/>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Connettore 1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olo 11"/>
          <p:cNvSpPr>
            <a:spLocks noGrp="1"/>
          </p:cNvSpPr>
          <p:nvPr>
            <p:ph type="title"/>
          </p:nvPr>
        </p:nvSpPr>
        <p:spPr>
          <a:xfrm>
            <a:off x="457200" y="5486400"/>
            <a:ext cx="8458200" cy="520700"/>
          </a:xfrm>
        </p:spPr>
        <p:txBody>
          <a:bodyPr anchor="ctr"/>
          <a:lstStyle>
            <a:lvl1pPr algn="l">
              <a:buNone/>
              <a:defRPr sz="2000" b="1"/>
            </a:lvl1pPr>
          </a:lstStyle>
          <a:p>
            <a:r>
              <a:rPr kumimoji="0" lang="it-IT"/>
              <a:t>Fare clic per modificare lo stile del titolo</a:t>
            </a:r>
            <a:endParaRPr kumimoji="0" lang="en-US"/>
          </a:p>
        </p:txBody>
      </p:sp>
      <p:sp>
        <p:nvSpPr>
          <p:cNvPr id="26" name="Segnaposto testo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14" name="Segnaposto contenuto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5" name="Segnaposto data 24"/>
          <p:cNvSpPr>
            <a:spLocks noGrp="1"/>
          </p:cNvSpPr>
          <p:nvPr>
            <p:ph type="dt" sz="half" idx="10"/>
          </p:nvPr>
        </p:nvSpPr>
        <p:spPr/>
        <p:txBody>
          <a:bodyPr/>
          <a:lstStyle/>
          <a:p>
            <a:fld id="{545163B1-4F0D-47B9-95E1-C3B778F3609B}" type="datetimeFigureOut">
              <a:rPr lang="it-IT" smtClean="0"/>
              <a:t>08/02/2019</a:t>
            </a:fld>
            <a:endParaRPr lang="it-IT" dirty="0"/>
          </a:p>
        </p:txBody>
      </p:sp>
      <p:sp>
        <p:nvSpPr>
          <p:cNvPr id="29" name="Segnaposto piè di pagina 28"/>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3" name="Segnaposto immagin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it-IT" dirty="0"/>
              <a:t>Fare clic sull'icona per inserire un'immagine</a:t>
            </a:r>
            <a:endParaRPr kumimoji="0" lang="en-US" dirty="0"/>
          </a:p>
        </p:txBody>
      </p:sp>
      <p:sp>
        <p:nvSpPr>
          <p:cNvPr id="7" name="Segnaposto data 6"/>
          <p:cNvSpPr>
            <a:spLocks noGrp="1"/>
          </p:cNvSpPr>
          <p:nvPr>
            <p:ph type="dt" sz="half" idx="10"/>
          </p:nvPr>
        </p:nvSpPr>
        <p:spPr/>
        <p:txBody>
          <a:bodyPr/>
          <a:lstStyle/>
          <a:p>
            <a:fld id="{545163B1-4F0D-47B9-95E1-C3B778F3609B}" type="datetimeFigureOut">
              <a:rPr lang="it-IT" smtClean="0"/>
              <a:t>08/02/2019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31" name="Segnaposto numero diapositiva 30"/>
          <p:cNvSpPr>
            <a:spLocks noGrp="1"/>
          </p:cNvSpPr>
          <p:nvPr>
            <p:ph type="sldNum" sz="quarter" idx="12"/>
          </p:nvPr>
        </p:nvSpPr>
        <p:spPr/>
        <p:txBody>
          <a:bodyPr/>
          <a:lstStyle/>
          <a:p>
            <a:fld id="{A3D281A2-3CFF-4CD2-96AD-9601820AF28F}" type="slidenum">
              <a:rPr lang="it-IT" smtClean="0"/>
              <a:t>‹N›</a:t>
            </a:fld>
            <a:endParaRPr lang="it-IT" dirty="0"/>
          </a:p>
        </p:txBody>
      </p:sp>
      <p:sp>
        <p:nvSpPr>
          <p:cNvPr id="17" name="Titolo 16"/>
          <p:cNvSpPr>
            <a:spLocks noGrp="1"/>
          </p:cNvSpPr>
          <p:nvPr>
            <p:ph type="title"/>
          </p:nvPr>
        </p:nvSpPr>
        <p:spPr>
          <a:xfrm>
            <a:off x="381000" y="4993760"/>
            <a:ext cx="5867400" cy="522288"/>
          </a:xfrm>
        </p:spPr>
        <p:txBody>
          <a:bodyPr anchor="ctr"/>
          <a:lstStyle>
            <a:lvl1pPr algn="l">
              <a:buNone/>
              <a:defRPr sz="2000" b="1"/>
            </a:lvl1pPr>
          </a:lstStyle>
          <a:p>
            <a:r>
              <a:rPr kumimoji="0" lang="it-IT"/>
              <a:t>Fare clic per modificare lo stile del titolo</a:t>
            </a:r>
            <a:endParaRPr kumimoji="0" lang="en-US"/>
          </a:p>
        </p:txBody>
      </p:sp>
      <p:sp>
        <p:nvSpPr>
          <p:cNvPr id="26" name="Segnaposto testo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Segnaposto testo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1" name="Segnaposto data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45163B1-4F0D-47B9-95E1-C3B778F3609B}" type="datetimeFigureOut">
              <a:rPr lang="it-IT" smtClean="0"/>
              <a:t>08/02/2019</a:t>
            </a:fld>
            <a:endParaRPr lang="it-IT" dirty="0"/>
          </a:p>
        </p:txBody>
      </p:sp>
      <p:sp>
        <p:nvSpPr>
          <p:cNvPr id="28" name="Segnaposto piè di pagina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it-IT" dirty="0"/>
          </a:p>
        </p:txBody>
      </p:sp>
      <p:sp>
        <p:nvSpPr>
          <p:cNvPr id="5" name="Segnaposto numero diapositiva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3D281A2-3CFF-4CD2-96AD-9601820AF28F}" type="slidenum">
              <a:rPr lang="it-IT" smtClean="0"/>
              <a:t>‹N›</a:t>
            </a:fld>
            <a:endParaRPr lang="it-IT" dirty="0"/>
          </a:p>
        </p:txBody>
      </p:sp>
      <p:sp>
        <p:nvSpPr>
          <p:cNvPr id="10" name="Segnaposto titolo 9"/>
          <p:cNvSpPr>
            <a:spLocks noGrp="1"/>
          </p:cNvSpPr>
          <p:nvPr>
            <p:ph type="title"/>
          </p:nvPr>
        </p:nvSpPr>
        <p:spPr>
          <a:xfrm>
            <a:off x="304800" y="457200"/>
            <a:ext cx="8686800" cy="838200"/>
          </a:xfrm>
          <a:prstGeom prst="rect">
            <a:avLst/>
          </a:prstGeom>
        </p:spPr>
        <p:txBody>
          <a:bodyPr vert="horz" anchor="ctr">
            <a:normAutofit/>
          </a:bodyPr>
          <a:lstStyle/>
          <a:p>
            <a:r>
              <a:rPr kumimoji="0" lang="it-IT"/>
              <a:t>Fare clic per modificare lo stile del titolo</a:t>
            </a:r>
            <a:endParaRPr kumimoji="0" lang="en-US"/>
          </a:p>
        </p:txBody>
      </p:sp>
      <p:sp>
        <p:nvSpPr>
          <p:cNvPr id="9" name="Connettore 1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nettore 1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Utente\Desktop\BullyingLes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0940" y="-1107504"/>
            <a:ext cx="4099373" cy="4392488"/>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4"/>
          <p:cNvSpPr txBox="1">
            <a:spLocks noGrp="1"/>
          </p:cNvSpPr>
          <p:nvPr>
            <p:ph type="ctrTitle"/>
          </p:nvPr>
        </p:nvSpPr>
        <p:spPr>
          <a:xfrm>
            <a:off x="395536" y="2708920"/>
            <a:ext cx="8458200" cy="2469907"/>
          </a:xfrm>
          <a:prstGeom prst="rect">
            <a:avLst/>
          </a:prstGeom>
          <a:noFill/>
        </p:spPr>
        <p:txBody>
          <a:bodyPr wrap="square" rtlCol="0">
            <a:spAutoFit/>
            <a:scene3d>
              <a:camera prst="orthographicFront"/>
              <a:lightRig rig="threePt" dir="t"/>
            </a:scene3d>
            <a:sp3d extrusionH="57150">
              <a:bevelT w="50800" h="38100" prst="riblet"/>
            </a:sp3d>
          </a:bodyPr>
          <a:lstStyle/>
          <a:p>
            <a:pPr algn="just">
              <a:lnSpc>
                <a:spcPct val="150000"/>
              </a:lnSpc>
            </a:pPr>
            <a:r>
              <a:rPr lang="it-IT" sz="2500" dirty="0">
                <a:ln w="0"/>
                <a:solidFill>
                  <a:schemeClr val="accent1"/>
                </a:solidFill>
                <a:effectLst>
                  <a:outerShdw blurRad="38100" dist="25400" dir="5400000" algn="ctr" rotWithShape="0">
                    <a:srgbClr val="6E747A">
                      <a:alpha val="43000"/>
                    </a:srgbClr>
                  </a:outerShdw>
                </a:effectLst>
                <a:cs typeface="Calibri" pitchFamily="34" charset="0"/>
              </a:rPr>
              <a:t>Santoro Mario </a:t>
            </a:r>
            <a:r>
              <a:rPr lang="it-IT" sz="2800" dirty="0">
                <a:ln w="0"/>
                <a:effectLst>
                  <a:outerShdw blurRad="38100" dist="19050" dir="2700000" algn="tl" rotWithShape="0">
                    <a:schemeClr val="dk1">
                      <a:alpha val="40000"/>
                    </a:schemeClr>
                  </a:outerShdw>
                </a:effectLst>
                <a:cs typeface="Calibri" pitchFamily="34" charset="0"/>
              </a:rPr>
              <a:t>– </a:t>
            </a:r>
            <a:r>
              <a:rPr lang="it-IT" sz="2400" dirty="0">
                <a:ln w="0"/>
                <a:effectLst>
                  <a:outerShdw blurRad="38100" dist="19050" dir="2700000" algn="tl" rotWithShape="0">
                    <a:schemeClr val="dk1">
                      <a:alpha val="40000"/>
                    </a:schemeClr>
                  </a:outerShdw>
                </a:effectLst>
                <a:cs typeface="Calibri" pitchFamily="34" charset="0"/>
              </a:rPr>
              <a:t>Manager di gruppo </a:t>
            </a:r>
          </a:p>
          <a:p>
            <a:pPr algn="just">
              <a:lnSpc>
                <a:spcPct val="150000"/>
              </a:lnSpc>
            </a:pPr>
            <a:r>
              <a:rPr lang="it-IT" sz="2500" dirty="0">
                <a:ln w="0"/>
                <a:solidFill>
                  <a:schemeClr val="accent1"/>
                </a:solidFill>
                <a:effectLst>
                  <a:outerShdw blurRad="38100" dist="25400" dir="5400000" algn="ctr" rotWithShape="0">
                    <a:srgbClr val="6E747A">
                      <a:alpha val="43000"/>
                    </a:srgbClr>
                  </a:outerShdw>
                </a:effectLst>
                <a:cs typeface="Calibri" pitchFamily="34" charset="0"/>
              </a:rPr>
              <a:t>Fortunato  Angelo </a:t>
            </a:r>
            <a:r>
              <a:rPr lang="it-IT" sz="2400" dirty="0">
                <a:ln w="0"/>
                <a:effectLst>
                  <a:outerShdw blurRad="38100" dist="19050" dir="2700000" algn="tl" rotWithShape="0">
                    <a:schemeClr val="dk1">
                      <a:alpha val="40000"/>
                    </a:schemeClr>
                  </a:outerShdw>
                </a:effectLst>
                <a:cs typeface="Calibri" pitchFamily="34" charset="0"/>
              </a:rPr>
              <a:t>– Manager della valutazione</a:t>
            </a:r>
          </a:p>
          <a:p>
            <a:pPr algn="just">
              <a:lnSpc>
                <a:spcPct val="150000"/>
              </a:lnSpc>
            </a:pPr>
            <a:r>
              <a:rPr lang="it-IT" sz="2500" dirty="0">
                <a:ln w="0"/>
                <a:solidFill>
                  <a:schemeClr val="accent1"/>
                </a:solidFill>
                <a:effectLst>
                  <a:outerShdw blurRad="38100" dist="25400" dir="5400000" algn="ctr" rotWithShape="0">
                    <a:srgbClr val="6E747A">
                      <a:alpha val="43000"/>
                    </a:srgbClr>
                  </a:outerShdw>
                </a:effectLst>
                <a:cs typeface="Calibri" pitchFamily="34" charset="0"/>
              </a:rPr>
              <a:t>Marino Raffaele </a:t>
            </a:r>
            <a:r>
              <a:rPr lang="it-IT" sz="2400" dirty="0">
                <a:ln w="0"/>
                <a:effectLst>
                  <a:outerShdw blurRad="38100" dist="19050" dir="2700000" algn="tl" rotWithShape="0">
                    <a:schemeClr val="dk1">
                      <a:alpha val="40000"/>
                    </a:schemeClr>
                  </a:outerShdw>
                </a:effectLst>
                <a:cs typeface="Calibri" pitchFamily="34" charset="0"/>
              </a:rPr>
              <a:t>– Manager della documentazione</a:t>
            </a:r>
            <a:br>
              <a:rPr lang="it-IT" sz="2400" dirty="0">
                <a:ln w="0"/>
                <a:effectLst>
                  <a:outerShdw blurRad="38100" dist="19050" dir="2700000" algn="tl" rotWithShape="0">
                    <a:schemeClr val="dk1">
                      <a:alpha val="40000"/>
                    </a:schemeClr>
                  </a:outerShdw>
                </a:effectLst>
                <a:cs typeface="Calibri" pitchFamily="34" charset="0"/>
              </a:rPr>
            </a:br>
            <a:r>
              <a:rPr lang="it-IT" sz="2500" dirty="0">
                <a:ln w="0"/>
                <a:solidFill>
                  <a:schemeClr val="accent1"/>
                </a:solidFill>
                <a:effectLst>
                  <a:outerShdw blurRad="38100" dist="25400" dir="5400000" algn="ctr" rotWithShape="0">
                    <a:srgbClr val="6E747A">
                      <a:alpha val="43000"/>
                    </a:srgbClr>
                  </a:outerShdw>
                </a:effectLst>
                <a:cs typeface="Calibri" pitchFamily="34" charset="0"/>
              </a:rPr>
              <a:t>corso silvio e pastore Matteo </a:t>
            </a:r>
            <a:r>
              <a:rPr lang="it-IT" sz="2400" dirty="0">
                <a:ln w="0"/>
                <a:effectLst>
                  <a:outerShdw blurRad="38100" dist="19050" dir="2700000" algn="tl" rotWithShape="0">
                    <a:schemeClr val="dk1">
                      <a:alpha val="40000"/>
                    </a:schemeClr>
                  </a:outerShdw>
                </a:effectLst>
                <a:cs typeface="Calibri" pitchFamily="34" charset="0"/>
              </a:rPr>
              <a:t>– Manager di progetto</a:t>
            </a:r>
          </a:p>
        </p:txBody>
      </p:sp>
    </p:spTree>
    <p:extLst>
      <p:ext uri="{BB962C8B-B14F-4D97-AF65-F5344CB8AC3E}">
        <p14:creationId xmlns:p14="http://schemas.microsoft.com/office/powerpoint/2010/main" val="131613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dei task</a:t>
            </a:r>
            <a:endParaRPr lang="it-IT" dirty="0">
              <a:latin typeface="Calibri" panose="020F0502020204030204" pitchFamily="34" charset="0"/>
              <a:cs typeface="Calibri" panose="020F0502020204030204" pitchFamily="34"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3705774099"/>
              </p:ext>
            </p:extLst>
          </p:nvPr>
        </p:nvGraphicFramePr>
        <p:xfrm>
          <a:off x="1367796" y="1271262"/>
          <a:ext cx="6408408" cy="5057896"/>
        </p:xfrm>
        <a:graphic>
          <a:graphicData uri="http://schemas.openxmlformats.org/drawingml/2006/table">
            <a:tbl>
              <a:tblPr firstRow="1" bandRow="1">
                <a:tableStyleId>{93296810-A885-4BE3-A3E7-6D5BEEA58F35}</a:tableStyleId>
              </a:tblPr>
              <a:tblGrid>
                <a:gridCol w="2136136">
                  <a:extLst>
                    <a:ext uri="{9D8B030D-6E8A-4147-A177-3AD203B41FA5}">
                      <a16:colId xmlns:a16="http://schemas.microsoft.com/office/drawing/2014/main" xmlns="" val="20000"/>
                    </a:ext>
                  </a:extLst>
                </a:gridCol>
                <a:gridCol w="2534398">
                  <a:extLst>
                    <a:ext uri="{9D8B030D-6E8A-4147-A177-3AD203B41FA5}">
                      <a16:colId xmlns:a16="http://schemas.microsoft.com/office/drawing/2014/main" xmlns="" val="20001"/>
                    </a:ext>
                  </a:extLst>
                </a:gridCol>
                <a:gridCol w="1737874">
                  <a:extLst>
                    <a:ext uri="{9D8B030D-6E8A-4147-A177-3AD203B41FA5}">
                      <a16:colId xmlns:a16="http://schemas.microsoft.com/office/drawing/2014/main" xmlns="" val="20002"/>
                    </a:ext>
                  </a:extLst>
                </a:gridCol>
              </a:tblGrid>
              <a:tr h="341091">
                <a:tc gridSpan="3">
                  <a:txBody>
                    <a:bodyPr/>
                    <a:lstStyle/>
                    <a:p>
                      <a:r>
                        <a:rPr lang="it-IT" dirty="0"/>
                        <a:t>Annamaria</a:t>
                      </a:r>
                    </a:p>
                  </a:txBody>
                  <a:tcPr/>
                </a:tc>
                <a:tc hMerge="1">
                  <a:txBody>
                    <a:bodyPr/>
                    <a:lstStyle/>
                    <a:p>
                      <a:endParaRPr lang="it-IT"/>
                    </a:p>
                  </a:txBody>
                  <a:tcPr/>
                </a:tc>
                <a:tc hMerge="1">
                  <a:txBody>
                    <a:bodyPr/>
                    <a:lstStyle/>
                    <a:p>
                      <a:endParaRPr lang="it-IT" dirty="0"/>
                    </a:p>
                  </a:txBody>
                  <a:tcPr/>
                </a:tc>
                <a:extLst>
                  <a:ext uri="{0D108BD9-81ED-4DB2-BD59-A6C34878D82A}">
                    <a16:rowId xmlns:a16="http://schemas.microsoft.com/office/drawing/2014/main" xmlns="" val="10000"/>
                  </a:ext>
                </a:extLst>
              </a:tr>
              <a:tr h="596909">
                <a:tc>
                  <a:txBody>
                    <a:bodyPr/>
                    <a:lstStyle/>
                    <a:p>
                      <a:pPr algn="ctr"/>
                      <a:r>
                        <a:rPr lang="it-IT" dirty="0">
                          <a:solidFill>
                            <a:schemeClr val="accent6">
                              <a:lumMod val="75000"/>
                            </a:schemeClr>
                          </a:solidFill>
                        </a:rPr>
                        <a:t>Task</a:t>
                      </a:r>
                    </a:p>
                  </a:txBody>
                  <a:tcPr/>
                </a:tc>
                <a:tc>
                  <a:txBody>
                    <a:bodyPr/>
                    <a:lstStyle/>
                    <a:p>
                      <a:pPr algn="ctr"/>
                      <a:r>
                        <a:rPr lang="it-IT" dirty="0">
                          <a:solidFill>
                            <a:schemeClr val="accent6">
                              <a:lumMod val="75000"/>
                            </a:schemeClr>
                          </a:solidFill>
                        </a:rPr>
                        <a:t>Frequenza </a:t>
                      </a:r>
                    </a:p>
                  </a:txBody>
                  <a:tcPr/>
                </a:tc>
                <a:tc>
                  <a:txBody>
                    <a:bodyPr/>
                    <a:lstStyle/>
                    <a:p>
                      <a:pPr algn="ctr"/>
                      <a:r>
                        <a:rPr lang="it-IT" dirty="0">
                          <a:solidFill>
                            <a:schemeClr val="accent6">
                              <a:lumMod val="75000"/>
                            </a:schemeClr>
                          </a:solidFill>
                        </a:rPr>
                        <a:t>Importanza</a:t>
                      </a:r>
                    </a:p>
                  </a:txBody>
                  <a:tcPr/>
                </a:tc>
                <a:extLst>
                  <a:ext uri="{0D108BD9-81ED-4DB2-BD59-A6C34878D82A}">
                    <a16:rowId xmlns:a16="http://schemas.microsoft.com/office/drawing/2014/main" xmlns="" val="10001"/>
                  </a:ext>
                </a:extLst>
              </a:tr>
              <a:tr h="767454">
                <a:tc>
                  <a:txBody>
                    <a:bodyPr/>
                    <a:lstStyle/>
                    <a:p>
                      <a:r>
                        <a:rPr lang="it-IT" sz="1600" dirty="0"/>
                        <a:t>Consultare informazioni sul 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a16="http://schemas.microsoft.com/office/drawing/2014/main" xmlns="" val="10002"/>
                  </a:ext>
                </a:extLst>
              </a:tr>
              <a:tr h="994847">
                <a:tc>
                  <a:txBody>
                    <a:bodyPr/>
                    <a:lstStyle/>
                    <a:p>
                      <a:r>
                        <a:rPr lang="it-IT" sz="1600" dirty="0"/>
                        <a:t>Consultare informazioni sul cyberbullismo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a16="http://schemas.microsoft.com/office/drawing/2014/main" xmlns="" val="10003"/>
                  </a:ext>
                </a:extLst>
              </a:tr>
              <a:tr h="540060">
                <a:tc>
                  <a:txBody>
                    <a:bodyPr/>
                    <a:lstStyle/>
                    <a:p>
                      <a:r>
                        <a:rPr kumimoji="0" lang="it-IT" sz="1600" b="0" i="0" kern="1200" dirty="0">
                          <a:solidFill>
                            <a:schemeClr val="dk1"/>
                          </a:solidFill>
                          <a:effectLst/>
                          <a:latin typeface="+mn-lt"/>
                          <a:ea typeface="+mn-ea"/>
                          <a:cs typeface="+mn-cs"/>
                        </a:rPr>
                        <a:t>Richiedere aiuto</a:t>
                      </a:r>
                      <a:endParaRPr lang="it-IT" sz="1600" b="0" i="0" dirty="0"/>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xmlns="" val="10004"/>
                  </a:ext>
                </a:extLst>
              </a:tr>
              <a:tr h="540060">
                <a:tc>
                  <a:txBody>
                    <a:bodyPr/>
                    <a:lstStyle/>
                    <a:p>
                      <a:r>
                        <a:rPr lang="it-IT" sz="1600" b="0" i="0" dirty="0"/>
                        <a:t>Condividere la propria esperienza</a:t>
                      </a:r>
                    </a:p>
                  </a:txBody>
                  <a:tcPr/>
                </a:tc>
                <a:tc>
                  <a:txBody>
                    <a:bodyPr/>
                    <a:lstStyle/>
                    <a:p>
                      <a:r>
                        <a:rPr lang="it-IT" sz="1600" dirty="0"/>
                        <a:t>1 volta a settimana</a:t>
                      </a:r>
                    </a:p>
                  </a:txBody>
                  <a:tcPr/>
                </a:tc>
                <a:tc>
                  <a:txBody>
                    <a:bodyPr/>
                    <a:lstStyle/>
                    <a:p>
                      <a:pPr algn="l"/>
                      <a:r>
                        <a:rPr lang="it-IT" sz="1600" dirty="0"/>
                        <a:t>alta</a:t>
                      </a:r>
                    </a:p>
                  </a:txBody>
                  <a:tcPr/>
                </a:tc>
                <a:extLst>
                  <a:ext uri="{0D108BD9-81ED-4DB2-BD59-A6C34878D82A}">
                    <a16:rowId xmlns:a16="http://schemas.microsoft.com/office/drawing/2014/main" xmlns="" val="1014700042"/>
                  </a:ext>
                </a:extLst>
              </a:tr>
              <a:tr h="540060">
                <a:tc>
                  <a:txBody>
                    <a:bodyPr/>
                    <a:lstStyle/>
                    <a:p>
                      <a:r>
                        <a:rPr lang="it-IT" sz="1600" b="0" i="0" dirty="0"/>
                        <a:t>Imparare metodi di prevenzione</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xmlns="" val="2008388912"/>
                  </a:ext>
                </a:extLst>
              </a:tr>
              <a:tr h="540060">
                <a:tc>
                  <a:txBody>
                    <a:bodyPr/>
                    <a:lstStyle/>
                    <a:p>
                      <a:r>
                        <a:rPr lang="it-IT" sz="1600" b="0" i="0" dirty="0"/>
                        <a:t>Valutare situazione dei propri figli</a:t>
                      </a:r>
                    </a:p>
                  </a:txBody>
                  <a:tcPr/>
                </a:tc>
                <a:tc>
                  <a:txBody>
                    <a:bodyPr/>
                    <a:lstStyle/>
                    <a:p>
                      <a:r>
                        <a:rPr lang="it-IT" sz="1600" dirty="0"/>
                        <a:t>1 volta all’anno</a:t>
                      </a:r>
                    </a:p>
                  </a:txBody>
                  <a:tcPr/>
                </a:tc>
                <a:tc>
                  <a:txBody>
                    <a:bodyPr/>
                    <a:lstStyle/>
                    <a:p>
                      <a:pPr algn="l"/>
                      <a:r>
                        <a:rPr lang="it-IT" sz="1600" dirty="0"/>
                        <a:t>alta</a:t>
                      </a:r>
                    </a:p>
                  </a:txBody>
                  <a:tcPr/>
                </a:tc>
                <a:extLst>
                  <a:ext uri="{0D108BD9-81ED-4DB2-BD59-A6C34878D82A}">
                    <a16:rowId xmlns:a16="http://schemas.microsoft.com/office/drawing/2014/main" xmlns="" val="3286170515"/>
                  </a:ext>
                </a:extLst>
              </a:tr>
            </a:tbl>
          </a:graphicData>
        </a:graphic>
      </p:graphicFrame>
    </p:spTree>
    <p:extLst>
      <p:ext uri="{BB962C8B-B14F-4D97-AF65-F5344CB8AC3E}">
        <p14:creationId xmlns:p14="http://schemas.microsoft.com/office/powerpoint/2010/main" val="99046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scenario</a:t>
            </a:r>
            <a:endParaRPr lang="it-IT" dirty="0"/>
          </a:p>
        </p:txBody>
      </p:sp>
      <p:sp>
        <p:nvSpPr>
          <p:cNvPr id="3" name="Segnaposto contenuto 2"/>
          <p:cNvSpPr>
            <a:spLocks noGrp="1"/>
          </p:cNvSpPr>
          <p:nvPr>
            <p:ph idx="1"/>
          </p:nvPr>
        </p:nvSpPr>
        <p:spPr>
          <a:xfrm>
            <a:off x="395536" y="1556792"/>
            <a:ext cx="8596064" cy="4523333"/>
          </a:xfrm>
        </p:spPr>
        <p:txBody>
          <a:bodyPr>
            <a:normAutofit fontScale="92500" lnSpcReduction="10000"/>
          </a:bodyPr>
          <a:lstStyle/>
          <a:p>
            <a:pPr marL="0" indent="0">
              <a:buNone/>
            </a:pPr>
            <a:r>
              <a:rPr lang="it-IT" dirty="0">
                <a:effectLst>
                  <a:outerShdw blurRad="38100" dist="38100" dir="2700000" algn="tl">
                    <a:srgbClr val="000000">
                      <a:alpha val="43137"/>
                    </a:srgbClr>
                  </a:outerShdw>
                </a:effectLst>
              </a:rPr>
              <a:t>Lucia è vittima di </a:t>
            </a:r>
            <a:r>
              <a:rPr lang="it-IT" dirty="0" err="1">
                <a:effectLst>
                  <a:outerShdw blurRad="38100" dist="38100" dir="2700000" algn="tl">
                    <a:srgbClr val="000000">
                      <a:alpha val="43137"/>
                    </a:srgbClr>
                  </a:outerShdw>
                </a:effectLst>
              </a:rPr>
              <a:t>cyberbullismo</a:t>
            </a:r>
            <a:r>
              <a:rPr lang="it-IT" dirty="0">
                <a:effectLst>
                  <a:outerShdw blurRad="38100" dist="38100" dir="2700000" algn="tl">
                    <a:srgbClr val="000000">
                      <a:alpha val="43137"/>
                    </a:srgbClr>
                  </a:outerShdw>
                </a:effectLst>
              </a:rPr>
              <a:t>, decide di condividere la propria storia e per fare ciò va sul sito </a:t>
            </a:r>
            <a:r>
              <a:rPr lang="it-IT" dirty="0" err="1">
                <a:effectLst>
                  <a:outerShdw blurRad="38100" dist="38100" dir="2700000" algn="tl">
                    <a:srgbClr val="000000">
                      <a:alpha val="43137"/>
                    </a:srgbClr>
                  </a:outerShdw>
                </a:effectLst>
              </a:rPr>
              <a:t>Bullyingless</a:t>
            </a:r>
            <a:r>
              <a:rPr lang="it-IT" dirty="0">
                <a:effectLst>
                  <a:outerShdw blurRad="38100" dist="38100" dir="2700000" algn="tl">
                    <a:srgbClr val="000000">
                      <a:alpha val="43137"/>
                    </a:srgbClr>
                  </a:outerShdw>
                </a:effectLst>
              </a:rPr>
              <a:t> </a:t>
            </a:r>
            <a:r>
              <a:rPr lang="it-IT" dirty="0" smtClean="0">
                <a:effectLst>
                  <a:outerShdw blurRad="38100" dist="38100" dir="2700000" algn="tl">
                    <a:srgbClr val="000000">
                      <a:alpha val="43137"/>
                    </a:srgbClr>
                  </a:outerShdw>
                </a:effectLst>
              </a:rPr>
              <a:t>e , dopo aver effettuato l’accesso, </a:t>
            </a:r>
            <a:r>
              <a:rPr lang="it-IT" dirty="0">
                <a:effectLst>
                  <a:outerShdw blurRad="38100" dist="38100" dir="2700000" algn="tl">
                    <a:srgbClr val="000000">
                      <a:alpha val="43137"/>
                    </a:srgbClr>
                  </a:outerShdw>
                </a:effectLst>
              </a:rPr>
              <a:t>clicca sul bottone “Aggiungi storia” presente </a:t>
            </a:r>
            <a:r>
              <a:rPr lang="it-IT" dirty="0" smtClean="0">
                <a:effectLst>
                  <a:outerShdw blurRad="38100" dist="38100" dir="2700000" algn="tl">
                    <a:srgbClr val="000000">
                      <a:alpha val="43137"/>
                    </a:srgbClr>
                  </a:outerShdw>
                </a:effectLst>
              </a:rPr>
              <a:t>nella sezione forum del sito.</a:t>
            </a:r>
            <a:endParaRPr lang="it-IT" sz="2400" dirty="0">
              <a:effectLst>
                <a:outerShdw blurRad="38100" dist="38100" dir="2700000" algn="tl">
                  <a:srgbClr val="000000">
                    <a:alpha val="43137"/>
                  </a:srgbClr>
                </a:outerShdw>
              </a:effectLst>
            </a:endParaRPr>
          </a:p>
          <a:p>
            <a:pPr marL="0" indent="0">
              <a:buNone/>
            </a:pPr>
            <a:r>
              <a:rPr lang="it-IT" dirty="0" smtClean="0">
                <a:effectLst>
                  <a:outerShdw blurRad="38100" dist="38100" dir="2700000" algn="tl">
                    <a:srgbClr val="000000">
                      <a:alpha val="43137"/>
                    </a:srgbClr>
                  </a:outerShdw>
                </a:effectLst>
              </a:rPr>
              <a:t>Lucia visualizzerà un’area di testo dove scrivere la sua storia.</a:t>
            </a:r>
            <a:endParaRPr lang="it-IT" sz="2400" dirty="0">
              <a:effectLst>
                <a:outerShdw blurRad="38100" dist="38100" dir="2700000" algn="tl">
                  <a:srgbClr val="000000">
                    <a:alpha val="43137"/>
                  </a:srgbClr>
                </a:outerShdw>
              </a:effectLst>
            </a:endParaRPr>
          </a:p>
          <a:p>
            <a:pPr marL="0" indent="0">
              <a:buNone/>
            </a:pPr>
            <a:r>
              <a:rPr lang="it-IT" dirty="0" smtClean="0">
                <a:effectLst>
                  <a:outerShdw blurRad="38100" dist="38100" dir="2700000" algn="tl">
                    <a:srgbClr val="000000">
                      <a:alpha val="43137"/>
                    </a:srgbClr>
                  </a:outerShdw>
                </a:effectLst>
              </a:rPr>
              <a:t>Confermando quanto fatto Lucia verrà reindirizzata alla </a:t>
            </a:r>
            <a:r>
              <a:rPr lang="it-IT" dirty="0">
                <a:effectLst>
                  <a:outerShdw blurRad="38100" dist="38100" dir="2700000" algn="tl">
                    <a:srgbClr val="000000">
                      <a:alpha val="43137"/>
                    </a:srgbClr>
                  </a:outerShdw>
                </a:effectLst>
              </a:rPr>
              <a:t>pagina delle storie con la nuova storia </a:t>
            </a:r>
            <a:r>
              <a:rPr lang="it-IT" dirty="0" smtClean="0">
                <a:effectLst>
                  <a:outerShdw blurRad="38100" dist="38100" dir="2700000" algn="tl">
                    <a:srgbClr val="000000">
                      <a:alpha val="43137"/>
                    </a:srgbClr>
                  </a:outerShdw>
                </a:effectLst>
              </a:rPr>
              <a:t>aggiunta.</a:t>
            </a:r>
            <a:endParaRPr lang="it-IT"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465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Analisi comparativa</a:t>
            </a:r>
            <a:endParaRPr lang="it-IT" dirty="0">
              <a:latin typeface="Calibri" panose="020F0502020204030204" pitchFamily="34" charset="0"/>
              <a:cs typeface="Calibri" panose="020F0502020204030204" pitchFamily="34" charset="0"/>
            </a:endParaRPr>
          </a:p>
        </p:txBody>
      </p:sp>
      <p:pic>
        <p:nvPicPr>
          <p:cNvPr id="5" name="Immagine 4"/>
          <p:cNvPicPr/>
          <p:nvPr/>
        </p:nvPicPr>
        <p:blipFill>
          <a:blip r:embed="rId2" cstate="print">
            <a:extLst>
              <a:ext uri="{28A0092B-C50C-407E-A947-70E740481C1C}">
                <a14:useLocalDpi xmlns:a14="http://schemas.microsoft.com/office/drawing/2010/main" val="0"/>
              </a:ext>
            </a:extLst>
          </a:blip>
          <a:stretch>
            <a:fillRect/>
          </a:stretch>
        </p:blipFill>
        <p:spPr>
          <a:xfrm>
            <a:off x="323528" y="1617731"/>
            <a:ext cx="4896544" cy="2736303"/>
          </a:xfrm>
          <a:prstGeom prst="rect">
            <a:avLst/>
          </a:prstGeom>
          <a:effectLst>
            <a:softEdge rad="31750"/>
          </a:effectLst>
        </p:spPr>
      </p:pic>
      <p:sp>
        <p:nvSpPr>
          <p:cNvPr id="8" name="Rettangolo 7"/>
          <p:cNvSpPr/>
          <p:nvPr/>
        </p:nvSpPr>
        <p:spPr>
          <a:xfrm>
            <a:off x="287524" y="4354034"/>
            <a:ext cx="8568952" cy="1477328"/>
          </a:xfrm>
          <a:prstGeom prst="rect">
            <a:avLst/>
          </a:prstGeom>
        </p:spPr>
        <p:txBody>
          <a:bodyPr wrap="square">
            <a:spAutoFit/>
          </a:bodyPr>
          <a:lstStyle/>
          <a:p>
            <a:r>
              <a:rPr lang="it-IT" dirty="0">
                <a:effectLst>
                  <a:outerShdw blurRad="38100" dist="38100" dir="2700000" algn="tl">
                    <a:srgbClr val="000000">
                      <a:alpha val="43137"/>
                    </a:srgbClr>
                  </a:outerShdw>
                </a:effectLst>
              </a:rPr>
              <a:t>Il sito ha una sezione “blog” dove sono presenti gli articoli pubblicati unicamente dall’autore della pagina, useremo anche noi questa sezione ma la amplieremo pubblicando articoli scritti dalle vittime, genitori delle vittime o qualsiasi persona che vuole raccontare una storia inerente il bullismo, registrandosi tramite un email e un nickname</a:t>
            </a:r>
            <a:r>
              <a:rPr lang="it-IT" dirty="0" smtClean="0">
                <a:effectLst>
                  <a:outerShdw blurRad="38100" dist="38100" dir="2700000" algn="tl">
                    <a:srgbClr val="000000">
                      <a:alpha val="43137"/>
                    </a:srgbClr>
                  </a:outerShdw>
                </a:effectLst>
              </a:rPr>
              <a:t>.</a:t>
            </a:r>
            <a:r>
              <a:rPr lang="it-IT" dirty="0"/>
              <a:t> </a:t>
            </a:r>
            <a:endParaRPr lang="it-IT" dirty="0">
              <a:effectLst>
                <a:outerShdw blurRad="38100" dist="38100" dir="2700000" algn="tl">
                  <a:srgbClr val="000000">
                    <a:alpha val="43137"/>
                  </a:srgbClr>
                </a:outerShdw>
              </a:effectLst>
            </a:endParaRPr>
          </a:p>
        </p:txBody>
      </p:sp>
      <p:sp>
        <p:nvSpPr>
          <p:cNvPr id="2" name="Rettangolo 1"/>
          <p:cNvSpPr/>
          <p:nvPr/>
        </p:nvSpPr>
        <p:spPr>
          <a:xfrm>
            <a:off x="5364088" y="1416221"/>
            <a:ext cx="3672408" cy="1754326"/>
          </a:xfrm>
          <a:prstGeom prst="rect">
            <a:avLst/>
          </a:prstGeom>
        </p:spPr>
        <p:txBody>
          <a:bodyPr wrap="square">
            <a:spAutoFit/>
          </a:bodyPr>
          <a:lstStyle/>
          <a:p>
            <a:r>
              <a:rPr lang="it-IT" dirty="0">
                <a:solidFill>
                  <a:srgbClr val="00B050"/>
                </a:solidFill>
                <a:effectLst>
                  <a:outerShdw blurRad="38100" dist="38100" dir="2700000" algn="tl">
                    <a:srgbClr val="000000">
                      <a:alpha val="43137"/>
                    </a:srgbClr>
                  </a:outerShdw>
                </a:effectLst>
              </a:rPr>
              <a:t>Pro:</a:t>
            </a:r>
          </a:p>
          <a:p>
            <a:pPr lvl="0"/>
            <a:r>
              <a:rPr lang="it-IT" dirty="0">
                <a:latin typeface="Calibri"/>
                <a:cs typeface="Calibri"/>
              </a:rPr>
              <a:t>• </a:t>
            </a:r>
            <a:r>
              <a:rPr lang="it-IT" dirty="0" smtClean="0">
                <a:effectLst>
                  <a:outerShdw blurRad="38100" dist="38100" dir="2700000" algn="tl">
                    <a:srgbClr val="000000">
                      <a:alpha val="43137"/>
                    </a:srgbClr>
                  </a:outerShdw>
                </a:effectLst>
              </a:rPr>
              <a:t>Utilizzo </a:t>
            </a:r>
            <a:r>
              <a:rPr lang="it-IT" dirty="0">
                <a:effectLst>
                  <a:outerShdw blurRad="38100" dist="38100" dir="2700000" algn="tl">
                    <a:srgbClr val="000000">
                      <a:alpha val="43137"/>
                    </a:srgbClr>
                  </a:outerShdw>
                </a:effectLst>
              </a:rPr>
              <a:t>di </a:t>
            </a:r>
            <a:r>
              <a:rPr lang="it-IT" dirty="0" err="1" smtClean="0">
                <a:effectLst>
                  <a:outerShdw blurRad="38100" dist="38100" dir="2700000" algn="tl">
                    <a:srgbClr val="000000">
                      <a:alpha val="43137"/>
                    </a:srgbClr>
                  </a:outerShdw>
                </a:effectLst>
              </a:rPr>
              <a:t>tag</a:t>
            </a:r>
            <a:r>
              <a:rPr lang="it-IT" dirty="0" smtClean="0">
                <a:effectLst>
                  <a:outerShdw blurRad="38100" dist="38100" dir="2700000" algn="tl">
                    <a:srgbClr val="000000">
                      <a:alpha val="43137"/>
                    </a:srgbClr>
                  </a:outerShdw>
                </a:effectLst>
              </a:rPr>
              <a:t>;</a:t>
            </a:r>
            <a:endParaRPr lang="it-IT" dirty="0">
              <a:effectLst>
                <a:outerShdw blurRad="38100" dist="38100" dir="2700000" algn="tl">
                  <a:srgbClr val="000000">
                    <a:alpha val="43137"/>
                  </a:srgbClr>
                </a:outerShdw>
              </a:effectLst>
            </a:endParaRPr>
          </a:p>
          <a:p>
            <a:pPr lvl="0"/>
            <a:r>
              <a:rPr lang="it-IT" dirty="0">
                <a:latin typeface="Calibri"/>
                <a:cs typeface="Calibri"/>
              </a:rPr>
              <a:t>• </a:t>
            </a:r>
            <a:r>
              <a:rPr lang="it-IT" dirty="0" smtClean="0">
                <a:effectLst>
                  <a:outerShdw blurRad="38100" dist="38100" dir="2700000" algn="tl">
                    <a:srgbClr val="000000">
                      <a:alpha val="43137"/>
                    </a:srgbClr>
                  </a:outerShdw>
                </a:effectLst>
              </a:rPr>
              <a:t>Articoli </a:t>
            </a:r>
            <a:r>
              <a:rPr lang="it-IT" dirty="0">
                <a:effectLst>
                  <a:outerShdw blurRad="38100" dist="38100" dir="2700000" algn="tl">
                    <a:srgbClr val="000000">
                      <a:alpha val="43137"/>
                    </a:srgbClr>
                  </a:outerShdw>
                </a:effectLst>
              </a:rPr>
              <a:t>di </a:t>
            </a:r>
            <a:r>
              <a:rPr lang="it-IT" dirty="0" smtClean="0">
                <a:effectLst>
                  <a:outerShdw blurRad="38100" dist="38100" dir="2700000" algn="tl">
                    <a:srgbClr val="000000">
                      <a:alpha val="43137"/>
                    </a:srgbClr>
                  </a:outerShdw>
                </a:effectLst>
              </a:rPr>
              <a:t>informazione;</a:t>
            </a:r>
            <a:endParaRPr lang="it-IT" dirty="0">
              <a:effectLst>
                <a:outerShdw blurRad="38100" dist="38100" dir="2700000" algn="tl">
                  <a:srgbClr val="000000">
                    <a:alpha val="43137"/>
                  </a:srgbClr>
                </a:outerShdw>
              </a:effectLst>
            </a:endParaRPr>
          </a:p>
          <a:p>
            <a:pPr lvl="0"/>
            <a:r>
              <a:rPr lang="it-IT" dirty="0">
                <a:latin typeface="Calibri"/>
                <a:cs typeface="Calibri"/>
              </a:rPr>
              <a:t>• </a:t>
            </a:r>
            <a:r>
              <a:rPr lang="it-IT" dirty="0" smtClean="0">
                <a:effectLst>
                  <a:outerShdw blurRad="38100" dist="38100" dir="2700000" algn="tl">
                    <a:srgbClr val="000000">
                      <a:alpha val="43137"/>
                    </a:srgbClr>
                  </a:outerShdw>
                </a:effectLst>
              </a:rPr>
              <a:t>Facile </a:t>
            </a:r>
            <a:r>
              <a:rPr lang="it-IT" dirty="0">
                <a:effectLst>
                  <a:outerShdw blurRad="38100" dist="38100" dir="2700000" algn="tl">
                    <a:srgbClr val="000000">
                      <a:alpha val="43137"/>
                    </a:srgbClr>
                  </a:outerShdw>
                </a:effectLst>
              </a:rPr>
              <a:t>ed </a:t>
            </a:r>
            <a:r>
              <a:rPr lang="it-IT" dirty="0" smtClean="0">
                <a:effectLst>
                  <a:outerShdw blurRad="38100" dist="38100" dir="2700000" algn="tl">
                    <a:srgbClr val="000000">
                      <a:alpha val="43137"/>
                    </a:srgbClr>
                  </a:outerShdw>
                </a:effectLst>
              </a:rPr>
              <a:t>intuitivo;</a:t>
            </a:r>
            <a:endParaRPr lang="it-IT" dirty="0">
              <a:effectLst>
                <a:outerShdw blurRad="38100" dist="38100" dir="2700000" algn="tl">
                  <a:srgbClr val="000000">
                    <a:alpha val="43137"/>
                  </a:srgbClr>
                </a:outerShdw>
              </a:effectLst>
            </a:endParaRPr>
          </a:p>
          <a:p>
            <a:pPr lvl="0"/>
            <a:r>
              <a:rPr lang="it-IT" dirty="0">
                <a:latin typeface="Calibri"/>
                <a:cs typeface="Calibri"/>
              </a:rPr>
              <a:t>• </a:t>
            </a:r>
            <a:r>
              <a:rPr lang="it-IT" dirty="0" smtClean="0">
                <a:effectLst>
                  <a:outerShdw blurRad="38100" dist="38100" dir="2700000" algn="tl">
                    <a:srgbClr val="000000">
                      <a:alpha val="43137"/>
                    </a:srgbClr>
                  </a:outerShdw>
                </a:effectLst>
              </a:rPr>
              <a:t>Sito </a:t>
            </a:r>
            <a:r>
              <a:rPr lang="it-IT" dirty="0">
                <a:effectLst>
                  <a:outerShdw blurRad="38100" dist="38100" dir="2700000" algn="tl">
                    <a:srgbClr val="000000">
                      <a:alpha val="43137"/>
                    </a:srgbClr>
                  </a:outerShdw>
                </a:effectLst>
              </a:rPr>
              <a:t>disponibile in più </a:t>
            </a:r>
            <a:r>
              <a:rPr lang="it-IT" dirty="0" smtClean="0">
                <a:effectLst>
                  <a:outerShdw blurRad="38100" dist="38100" dir="2700000" algn="tl">
                    <a:srgbClr val="000000">
                      <a:alpha val="43137"/>
                    </a:srgbClr>
                  </a:outerShdw>
                </a:effectLst>
              </a:rPr>
              <a:t>lingue.</a:t>
            </a:r>
            <a:endParaRPr lang="it-IT" dirty="0">
              <a:effectLst>
                <a:outerShdw blurRad="38100" dist="38100" dir="2700000" algn="tl">
                  <a:srgbClr val="000000">
                    <a:alpha val="43137"/>
                  </a:srgbClr>
                </a:outerShdw>
              </a:effectLst>
            </a:endParaRPr>
          </a:p>
          <a:p>
            <a:endParaRPr lang="it-IT" dirty="0">
              <a:effectLst>
                <a:outerShdw blurRad="38100" dist="38100" dir="2700000" algn="tl">
                  <a:srgbClr val="000000">
                    <a:alpha val="43137"/>
                  </a:srgbClr>
                </a:outerShdw>
              </a:effectLst>
            </a:endParaRPr>
          </a:p>
        </p:txBody>
      </p:sp>
      <p:sp>
        <p:nvSpPr>
          <p:cNvPr id="3" name="Rettangolo 2"/>
          <p:cNvSpPr/>
          <p:nvPr/>
        </p:nvSpPr>
        <p:spPr>
          <a:xfrm>
            <a:off x="5353111" y="2831182"/>
            <a:ext cx="3877105" cy="1477328"/>
          </a:xfrm>
          <a:prstGeom prst="rect">
            <a:avLst/>
          </a:prstGeom>
        </p:spPr>
        <p:txBody>
          <a:bodyPr wrap="square">
            <a:spAutoFit/>
          </a:bodyPr>
          <a:lstStyle/>
          <a:p>
            <a:r>
              <a:rPr lang="it-IT" dirty="0">
                <a:solidFill>
                  <a:srgbClr val="FF0000"/>
                </a:solidFill>
                <a:effectLst>
                  <a:outerShdw blurRad="38100" dist="38100" dir="2700000" algn="tl">
                    <a:srgbClr val="000000">
                      <a:alpha val="43137"/>
                    </a:srgbClr>
                  </a:outerShdw>
                </a:effectLst>
              </a:rPr>
              <a:t>Contro:</a:t>
            </a:r>
          </a:p>
          <a:p>
            <a:pPr lvl="0"/>
            <a:r>
              <a:rPr lang="it-IT" dirty="0">
                <a:latin typeface="Calibri"/>
                <a:cs typeface="Calibri"/>
              </a:rPr>
              <a:t>• </a:t>
            </a:r>
            <a:r>
              <a:rPr lang="it-IT" dirty="0">
                <a:effectLst>
                  <a:outerShdw blurRad="38100" dist="38100" dir="2700000" algn="tl">
                    <a:srgbClr val="000000">
                      <a:alpha val="43137"/>
                    </a:srgbClr>
                  </a:outerShdw>
                </a:effectLst>
              </a:rPr>
              <a:t>Non è possibile condividere la propria storia;</a:t>
            </a:r>
          </a:p>
          <a:p>
            <a:pPr lvl="0"/>
            <a:r>
              <a:rPr lang="it-IT" dirty="0">
                <a:latin typeface="Calibri"/>
                <a:cs typeface="Calibri"/>
              </a:rPr>
              <a:t>• </a:t>
            </a:r>
            <a:r>
              <a:rPr lang="it-IT" dirty="0">
                <a:effectLst>
                  <a:outerShdw blurRad="38100" dist="38100" dir="2700000" algn="tl">
                    <a:srgbClr val="000000">
                      <a:alpha val="43137"/>
                    </a:srgbClr>
                  </a:outerShdw>
                </a:effectLst>
              </a:rPr>
              <a:t>Pochi collegamenti ai social con scarsa visibilità.</a:t>
            </a:r>
            <a:endParaRPr lang="it-IT"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662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68B96A78-96D6-4088-B0D6-159A7B045ED9}"/>
              </a:ext>
            </a:extLst>
          </p:cNvPr>
          <p:cNvSpPr>
            <a:spLocks noGrp="1"/>
          </p:cNvSpPr>
          <p:nvPr>
            <p:ph type="title"/>
          </p:nvPr>
        </p:nvSpPr>
        <p:spPr/>
        <p:txBody>
          <a:bodyPr>
            <a:normAutofit/>
          </a:bodyPr>
          <a:lstStyle/>
          <a:p>
            <a:r>
              <a:rPr lang="it-IT" sz="3200" dirty="0"/>
              <a:t>ANALISI COMPARATIVA</a:t>
            </a:r>
          </a:p>
        </p:txBody>
      </p:sp>
      <p:pic>
        <p:nvPicPr>
          <p:cNvPr id="4" name="Segnaposto contenuto 3">
            <a:extLst>
              <a:ext uri="{FF2B5EF4-FFF2-40B4-BE49-F238E27FC236}">
                <a16:creationId xmlns:a16="http://schemas.microsoft.com/office/drawing/2014/main" xmlns="" id="{DB5AB712-AB58-4F64-90E0-021CABF2ED7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324000"/>
            <a:ext cx="4771256" cy="3113112"/>
          </a:xfrm>
          <a:prstGeom prst="rect">
            <a:avLst/>
          </a:prstGeom>
        </p:spPr>
      </p:pic>
      <p:sp>
        <p:nvSpPr>
          <p:cNvPr id="6" name="Rettangolo 5">
            <a:extLst>
              <a:ext uri="{FF2B5EF4-FFF2-40B4-BE49-F238E27FC236}">
                <a16:creationId xmlns:a16="http://schemas.microsoft.com/office/drawing/2014/main" xmlns="" id="{BF5EDEDA-9F8B-4B45-8802-32CCA6EF33DF}"/>
              </a:ext>
            </a:extLst>
          </p:cNvPr>
          <p:cNvSpPr/>
          <p:nvPr/>
        </p:nvSpPr>
        <p:spPr>
          <a:xfrm>
            <a:off x="5220072" y="1484785"/>
            <a:ext cx="4104456" cy="2862322"/>
          </a:xfrm>
          <a:prstGeom prst="rect">
            <a:avLst/>
          </a:prstGeom>
        </p:spPr>
        <p:txBody>
          <a:bodyPr wrap="square">
            <a:spAutoFit/>
          </a:bodyPr>
          <a:lstStyle/>
          <a:p>
            <a:r>
              <a:rPr lang="it-IT" dirty="0">
                <a:effectLst>
                  <a:outerShdw blurRad="38100" dist="38100" dir="2700000" algn="tl">
                    <a:srgbClr val="000000">
                      <a:alpha val="43137"/>
                    </a:srgbClr>
                  </a:outerShdw>
                </a:effectLst>
              </a:rPr>
              <a:t>Il sito raggruppa le informazioni in base all’utente che le richiede, ad esempio un docente visualizzerà informazioni in parte diverse sul “cyberbullismo” in quanto gli </a:t>
            </a:r>
          </a:p>
          <a:p>
            <a:r>
              <a:rPr lang="it-IT" dirty="0">
                <a:effectLst>
                  <a:outerShdw blurRad="38100" dist="38100" dir="2700000" algn="tl">
                    <a:srgbClr val="000000">
                      <a:alpha val="43137"/>
                    </a:srgbClr>
                  </a:outerShdw>
                </a:effectLst>
              </a:rPr>
              <a:t>interessa come aiutare gli alunni a combattere questo fenomeno, mentre un alunno visualizzerà informazioni</a:t>
            </a:r>
          </a:p>
          <a:p>
            <a:r>
              <a:rPr lang="it-IT" dirty="0">
                <a:effectLst>
                  <a:outerShdw blurRad="38100" dist="38100" dir="2700000" algn="tl">
                    <a:srgbClr val="000000">
                      <a:alpha val="43137"/>
                    </a:srgbClr>
                  </a:outerShdw>
                </a:effectLst>
              </a:rPr>
              <a:t>su come combatterlo e come prevenirlo. </a:t>
            </a:r>
          </a:p>
        </p:txBody>
      </p:sp>
      <p:sp>
        <p:nvSpPr>
          <p:cNvPr id="7" name="Rettangolo 6">
            <a:extLst>
              <a:ext uri="{FF2B5EF4-FFF2-40B4-BE49-F238E27FC236}">
                <a16:creationId xmlns:a16="http://schemas.microsoft.com/office/drawing/2014/main" xmlns="" id="{BDFE2C83-CB2E-4C1A-9E1B-907597C28C0A}"/>
              </a:ext>
            </a:extLst>
          </p:cNvPr>
          <p:cNvSpPr/>
          <p:nvPr/>
        </p:nvSpPr>
        <p:spPr>
          <a:xfrm>
            <a:off x="287524" y="4354034"/>
            <a:ext cx="8568952" cy="646331"/>
          </a:xfrm>
          <a:prstGeom prst="rect">
            <a:avLst/>
          </a:prstGeom>
        </p:spPr>
        <p:txBody>
          <a:bodyPr wrap="square">
            <a:spAutoFit/>
          </a:bodyPr>
          <a:lstStyle/>
          <a:p>
            <a:r>
              <a:rPr lang="it-IT" dirty="0">
                <a:effectLst>
                  <a:outerShdw blurRad="38100" dist="38100" dir="2700000" algn="tl">
                    <a:srgbClr val="000000">
                      <a:alpha val="43137"/>
                    </a:srgbClr>
                  </a:outerShdw>
                </a:effectLst>
              </a:rPr>
              <a:t>Anche noi prenderemo spunto da questa suddivisione in categorie per offrire un aiuto mirato unicamente agli utenti interessati.</a:t>
            </a:r>
          </a:p>
        </p:txBody>
      </p:sp>
      <p:sp>
        <p:nvSpPr>
          <p:cNvPr id="3" name="Rettangolo 2"/>
          <p:cNvSpPr/>
          <p:nvPr/>
        </p:nvSpPr>
        <p:spPr>
          <a:xfrm>
            <a:off x="323528" y="5000365"/>
            <a:ext cx="4248472" cy="1477328"/>
          </a:xfrm>
          <a:prstGeom prst="rect">
            <a:avLst/>
          </a:prstGeom>
          <a:ln>
            <a:solidFill>
              <a:srgbClr val="00B050"/>
            </a:solidFill>
          </a:ln>
        </p:spPr>
        <p:txBody>
          <a:bodyPr wrap="square">
            <a:spAutoFit/>
          </a:bodyPr>
          <a:lstStyle/>
          <a:p>
            <a:r>
              <a:rPr lang="it-IT" dirty="0">
                <a:solidFill>
                  <a:srgbClr val="00B050"/>
                </a:solidFill>
              </a:rPr>
              <a:t>Pro</a:t>
            </a:r>
            <a:r>
              <a:rPr lang="it-IT" dirty="0"/>
              <a:t>:</a:t>
            </a:r>
          </a:p>
          <a:p>
            <a:pPr lvl="0"/>
            <a:r>
              <a:rPr lang="it-IT" dirty="0" smtClean="0">
                <a:latin typeface="Calibri"/>
                <a:cs typeface="Calibri"/>
              </a:rPr>
              <a:t>• </a:t>
            </a:r>
            <a:r>
              <a:rPr lang="it-IT" dirty="0" smtClean="0"/>
              <a:t>Ricca informazione; </a:t>
            </a:r>
            <a:endParaRPr lang="it-IT" dirty="0"/>
          </a:p>
          <a:p>
            <a:pPr lvl="0"/>
            <a:r>
              <a:rPr lang="it-IT" dirty="0">
                <a:latin typeface="Calibri"/>
                <a:cs typeface="Calibri"/>
              </a:rPr>
              <a:t>• </a:t>
            </a:r>
            <a:r>
              <a:rPr lang="it-IT" dirty="0" smtClean="0"/>
              <a:t>Sezione </a:t>
            </a:r>
            <a:r>
              <a:rPr lang="it-IT" dirty="0"/>
              <a:t>dedicata ad ogni </a:t>
            </a:r>
            <a:r>
              <a:rPr lang="it-IT" dirty="0" smtClean="0"/>
              <a:t>utente;</a:t>
            </a:r>
            <a:endParaRPr lang="it-IT" dirty="0"/>
          </a:p>
          <a:p>
            <a:pPr lvl="0"/>
            <a:r>
              <a:rPr lang="it-IT" dirty="0">
                <a:latin typeface="Calibri"/>
                <a:cs typeface="Calibri"/>
              </a:rPr>
              <a:t>• </a:t>
            </a:r>
            <a:r>
              <a:rPr lang="it-IT" dirty="0" smtClean="0"/>
              <a:t>Utilizzo </a:t>
            </a:r>
            <a:r>
              <a:rPr lang="it-IT" dirty="0"/>
              <a:t>di </a:t>
            </a:r>
            <a:r>
              <a:rPr lang="it-IT" dirty="0" smtClean="0"/>
              <a:t>antropomorfismo;</a:t>
            </a:r>
            <a:endParaRPr lang="it-IT" dirty="0"/>
          </a:p>
          <a:p>
            <a:pPr lvl="0"/>
            <a:r>
              <a:rPr lang="it-IT" dirty="0">
                <a:latin typeface="Calibri"/>
                <a:cs typeface="Calibri"/>
              </a:rPr>
              <a:t>• </a:t>
            </a:r>
            <a:r>
              <a:rPr lang="it-IT" dirty="0" smtClean="0"/>
              <a:t>Possibilità </a:t>
            </a:r>
            <a:r>
              <a:rPr lang="it-IT" dirty="0"/>
              <a:t>di segnalazione </a:t>
            </a:r>
            <a:r>
              <a:rPr lang="it-IT" dirty="0" smtClean="0"/>
              <a:t>immediata.</a:t>
            </a:r>
            <a:endParaRPr lang="it-IT" dirty="0"/>
          </a:p>
        </p:txBody>
      </p:sp>
      <p:sp>
        <p:nvSpPr>
          <p:cNvPr id="5" name="Rettangolo 4"/>
          <p:cNvSpPr/>
          <p:nvPr/>
        </p:nvSpPr>
        <p:spPr>
          <a:xfrm>
            <a:off x="4771084" y="5000365"/>
            <a:ext cx="4193404" cy="923330"/>
          </a:xfrm>
          <a:prstGeom prst="rect">
            <a:avLst/>
          </a:prstGeom>
          <a:noFill/>
          <a:ln>
            <a:solidFill>
              <a:srgbClr val="FF0000"/>
            </a:solidFill>
          </a:ln>
        </p:spPr>
        <p:txBody>
          <a:bodyPr wrap="square">
            <a:spAutoFit/>
          </a:bodyPr>
          <a:lstStyle/>
          <a:p>
            <a:r>
              <a:rPr lang="it-IT" dirty="0">
                <a:solidFill>
                  <a:srgbClr val="FF0000"/>
                </a:solidFill>
              </a:rPr>
              <a:t>Contro</a:t>
            </a:r>
            <a:r>
              <a:rPr lang="it-IT" dirty="0"/>
              <a:t>:</a:t>
            </a:r>
          </a:p>
          <a:p>
            <a:pPr lvl="0"/>
            <a:r>
              <a:rPr lang="it-IT" dirty="0">
                <a:latin typeface="Calibri"/>
                <a:cs typeface="Calibri"/>
              </a:rPr>
              <a:t>• </a:t>
            </a:r>
            <a:r>
              <a:rPr lang="it-IT" dirty="0" smtClean="0"/>
              <a:t>Home dispersiva;</a:t>
            </a:r>
            <a:endParaRPr lang="it-IT" dirty="0"/>
          </a:p>
          <a:p>
            <a:pPr lvl="0"/>
            <a:r>
              <a:rPr lang="it-IT" dirty="0">
                <a:latin typeface="Calibri"/>
                <a:cs typeface="Calibri"/>
              </a:rPr>
              <a:t>• </a:t>
            </a:r>
            <a:r>
              <a:rPr lang="it-IT" dirty="0" smtClean="0"/>
              <a:t>Categorizzazione </a:t>
            </a:r>
            <a:r>
              <a:rPr lang="it-IT" dirty="0"/>
              <a:t>non del tutto </a:t>
            </a:r>
            <a:r>
              <a:rPr lang="it-IT" dirty="0" smtClean="0"/>
              <a:t>chiara.</a:t>
            </a:r>
            <a:endParaRPr lang="it-IT" dirty="0"/>
          </a:p>
        </p:txBody>
      </p:sp>
    </p:spTree>
    <p:extLst>
      <p:ext uri="{BB962C8B-B14F-4D97-AF65-F5344CB8AC3E}">
        <p14:creationId xmlns:p14="http://schemas.microsoft.com/office/powerpoint/2010/main" val="232608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paper sketches</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 prototipi</a:t>
            </a:r>
            <a:endParaRPr lang="it-IT" dirty="0">
              <a:latin typeface="Calibri" panose="020F0502020204030204" pitchFamily="34" charset="0"/>
              <a:cs typeface="Calibri" panose="020F0502020204030204" pitchFamily="34" charset="0"/>
            </a:endParaRPr>
          </a:p>
        </p:txBody>
      </p:sp>
      <p:sp>
        <p:nvSpPr>
          <p:cNvPr id="7" name="Rettangolo 6"/>
          <p:cNvSpPr/>
          <p:nvPr/>
        </p:nvSpPr>
        <p:spPr>
          <a:xfrm>
            <a:off x="539552" y="1628800"/>
            <a:ext cx="6030416" cy="830997"/>
          </a:xfrm>
          <a:prstGeom prst="rect">
            <a:avLst/>
          </a:prstGeom>
        </p:spPr>
        <p:txBody>
          <a:bodyPr wrap="square">
            <a:spAutoFit/>
          </a:bodyPr>
          <a:lstStyle/>
          <a:p>
            <a:r>
              <a:rPr lang="it-IT" sz="2400" dirty="0">
                <a:solidFill>
                  <a:srgbClr val="00B0F0"/>
                </a:solidFill>
                <a:effectLst>
                  <a:outerShdw blurRad="38100" dist="38100" dir="2700000" algn="tl">
                    <a:srgbClr val="000000">
                      <a:alpha val="43137"/>
                    </a:srgbClr>
                  </a:outerShdw>
                </a:effectLst>
                <a:latin typeface="Calibri"/>
                <a:cs typeface="Calibri"/>
              </a:rPr>
              <a:t>• </a:t>
            </a:r>
            <a:r>
              <a:rPr lang="it-IT" sz="2400" u="sng" dirty="0">
                <a:solidFill>
                  <a:srgbClr val="00B0F0"/>
                </a:solidFill>
                <a:effectLst>
                  <a:outerShdw blurRad="38100" dist="38100" dir="2700000" algn="tl">
                    <a:srgbClr val="000000">
                      <a:alpha val="43137"/>
                    </a:srgbClr>
                  </a:outerShdw>
                </a:effectLst>
              </a:rPr>
              <a:t>Paper sketch realizzato con </a:t>
            </a:r>
            <a:r>
              <a:rPr lang="it-IT" sz="2400" u="sng" dirty="0" err="1">
                <a:solidFill>
                  <a:srgbClr val="00B0F0"/>
                </a:solidFill>
                <a:effectLst>
                  <a:outerShdw blurRad="38100" dist="38100" dir="2700000" algn="tl">
                    <a:srgbClr val="000000">
                      <a:alpha val="43137"/>
                    </a:srgbClr>
                  </a:outerShdw>
                </a:effectLst>
              </a:rPr>
              <a:t>Balsamiq</a:t>
            </a:r>
            <a:endParaRPr lang="it-IT" sz="2400" u="sng" dirty="0">
              <a:solidFill>
                <a:srgbClr val="00B0F0"/>
              </a:solidFill>
              <a:effectLst>
                <a:outerShdw blurRad="38100" dist="38100" dir="2700000" algn="tl">
                  <a:srgbClr val="000000">
                    <a:alpha val="43137"/>
                  </a:srgbClr>
                </a:outerShdw>
              </a:effectLst>
            </a:endParaRPr>
          </a:p>
          <a:p>
            <a:r>
              <a:rPr lang="it-IT" sz="2400" dirty="0">
                <a:solidFill>
                  <a:srgbClr val="00B0F0"/>
                </a:solidFill>
                <a:effectLst>
                  <a:outerShdw blurRad="38100" dist="38100" dir="2700000" algn="tl">
                    <a:srgbClr val="000000">
                      <a:alpha val="43137"/>
                    </a:srgbClr>
                  </a:outerShdw>
                </a:effectLst>
                <a:latin typeface="Calibri"/>
                <a:cs typeface="Calibri"/>
              </a:rPr>
              <a:t>• </a:t>
            </a:r>
            <a:r>
              <a:rPr lang="it-IT" sz="2400" u="sng" dirty="0">
                <a:solidFill>
                  <a:srgbClr val="00B0F0"/>
                </a:solidFill>
                <a:effectLst>
                  <a:outerShdw blurRad="38100" dist="38100" dir="2700000" algn="tl">
                    <a:srgbClr val="000000">
                      <a:alpha val="43137"/>
                    </a:srgbClr>
                  </a:outerShdw>
                </a:effectLst>
              </a:rPr>
              <a:t>Prototipo Hi-Fi realizzato con </a:t>
            </a:r>
            <a:r>
              <a:rPr lang="it-IT" sz="2400" u="sng" dirty="0" err="1">
                <a:solidFill>
                  <a:srgbClr val="00B0F0"/>
                </a:solidFill>
                <a:effectLst>
                  <a:outerShdw blurRad="38100" dist="38100" dir="2700000" algn="tl">
                    <a:srgbClr val="000000">
                      <a:alpha val="43137"/>
                    </a:srgbClr>
                  </a:outerShdw>
                </a:effectLst>
              </a:rPr>
              <a:t>Balsamiq</a:t>
            </a:r>
            <a:endParaRPr lang="it-IT" sz="2400" u="sng"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150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dell’usabilità</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196752"/>
            <a:ext cx="8839200" cy="5493812"/>
          </a:xfrm>
          <a:prstGeom prst="rect">
            <a:avLst/>
          </a:prstGeom>
          <a:noFill/>
        </p:spPr>
        <p:txBody>
          <a:bodyPr wrap="square" rtlCol="0">
            <a:spAutoFit/>
          </a:bodyPr>
          <a:lstStyle/>
          <a:p>
            <a:pPr algn="just"/>
            <a:r>
              <a:rPr lang="it-IT" b="1" dirty="0"/>
              <a:t>Relazione sul testing di usabilità che avete effettuato con gli utenti</a:t>
            </a:r>
            <a:endParaRPr lang="it-IT" dirty="0"/>
          </a:p>
          <a:p>
            <a:pPr algn="just"/>
            <a:r>
              <a:rPr lang="it-IT" b="1" dirty="0"/>
              <a:t> </a:t>
            </a:r>
            <a:endParaRPr lang="it-IT" dirty="0"/>
          </a:p>
          <a:p>
            <a:pPr algn="just"/>
            <a:r>
              <a:rPr lang="it-IT" dirty="0"/>
              <a:t>Per lo sviluppo dell'analisi dell'usabilità e dell'accessibilità analizziamo i </a:t>
            </a:r>
            <a:r>
              <a:rPr lang="it-IT" u="sng" dirty="0"/>
              <a:t>principi di usabilità</a:t>
            </a:r>
            <a:r>
              <a:rPr lang="it-IT" dirty="0"/>
              <a:t>:</a:t>
            </a:r>
          </a:p>
          <a:p>
            <a:pPr algn="just"/>
            <a:endParaRPr lang="it-IT" dirty="0"/>
          </a:p>
          <a:p>
            <a:pPr marL="342900" lvl="0" indent="-342900" algn="just">
              <a:buFont typeface="Wingdings" panose="05000000000000000000" pitchFamily="2" charset="2"/>
              <a:buChar char="Ø"/>
            </a:pPr>
            <a:r>
              <a:rPr lang="it-IT" b="1" dirty="0"/>
              <a:t>Apprendibilità (learnability)</a:t>
            </a:r>
          </a:p>
          <a:p>
            <a:pPr lvl="0" algn="just"/>
            <a:endParaRPr lang="it-IT" dirty="0"/>
          </a:p>
          <a:p>
            <a:pPr marL="285750" indent="-285750" algn="just">
              <a:lnSpc>
                <a:spcPct val="150000"/>
              </a:lnSpc>
              <a:buFont typeface="Arial" panose="020B0604020202020204" pitchFamily="34" charset="0"/>
              <a:buChar char="•"/>
            </a:pPr>
            <a:r>
              <a:rPr lang="it-IT" b="1" dirty="0">
                <a:solidFill>
                  <a:schemeClr val="accent1">
                    <a:lumMod val="50000"/>
                  </a:schemeClr>
                </a:solidFill>
              </a:rPr>
              <a:t>Predicibilità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Sintetizzabilità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Familiarità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Generalizzabilità</a:t>
            </a:r>
          </a:p>
          <a:p>
            <a:pPr marL="285750" indent="-285750" algn="just">
              <a:buFont typeface="Arial" panose="020B0604020202020204" pitchFamily="34" charset="0"/>
              <a:buChar char="•"/>
            </a:pPr>
            <a:endParaRPr lang="it-IT" b="1" dirty="0"/>
          </a:p>
          <a:p>
            <a:pPr marL="342900" lvl="0" indent="-342900" algn="just">
              <a:buFont typeface="Wingdings" panose="05000000000000000000" pitchFamily="2" charset="2"/>
              <a:buChar char="Ø"/>
            </a:pPr>
            <a:r>
              <a:rPr lang="it-IT" b="1" dirty="0"/>
              <a:t>Flessibilità</a:t>
            </a:r>
          </a:p>
          <a:p>
            <a:pPr lvl="0" algn="just"/>
            <a:endParaRPr lang="it-IT" dirty="0"/>
          </a:p>
          <a:p>
            <a:pPr marL="285750" indent="-285750" algn="just">
              <a:lnSpc>
                <a:spcPct val="150000"/>
              </a:lnSpc>
              <a:buFont typeface="Arial" panose="020B0604020202020204" pitchFamily="34" charset="0"/>
              <a:buChar char="•"/>
            </a:pPr>
            <a:r>
              <a:rPr lang="it-IT" b="1" dirty="0">
                <a:solidFill>
                  <a:schemeClr val="accent1">
                    <a:lumMod val="50000"/>
                  </a:schemeClr>
                </a:solidFill>
              </a:rPr>
              <a:t>Multithreading</a:t>
            </a:r>
          </a:p>
          <a:p>
            <a:pPr marL="285750" indent="-285750" algn="just">
              <a:lnSpc>
                <a:spcPct val="150000"/>
              </a:lnSpc>
              <a:buFont typeface="Arial" panose="020B0604020202020204" pitchFamily="34" charset="0"/>
              <a:buChar char="•"/>
            </a:pPr>
            <a:r>
              <a:rPr lang="it-IT" b="1" dirty="0">
                <a:solidFill>
                  <a:schemeClr val="accent1">
                    <a:lumMod val="50000"/>
                  </a:schemeClr>
                </a:solidFill>
              </a:rPr>
              <a:t>Personalizzazione</a:t>
            </a:r>
          </a:p>
          <a:p>
            <a:pPr marL="285750" indent="-285750" algn="just">
              <a:lnSpc>
                <a:spcPct val="150000"/>
              </a:lnSpc>
              <a:buFont typeface="Arial" panose="020B0604020202020204" pitchFamily="34" charset="0"/>
              <a:buChar char="•"/>
            </a:pPr>
            <a:r>
              <a:rPr lang="it-IT" b="1" dirty="0">
                <a:solidFill>
                  <a:schemeClr val="accent1">
                    <a:lumMod val="50000"/>
                  </a:schemeClr>
                </a:solidFill>
              </a:rPr>
              <a:t>Migrabilità di un task</a:t>
            </a:r>
            <a:endParaRPr lang="it-IT" dirty="0">
              <a:solidFill>
                <a:schemeClr val="accent1">
                  <a:lumMod val="50000"/>
                </a:schemeClr>
              </a:solidFill>
            </a:endParaRPr>
          </a:p>
        </p:txBody>
      </p:sp>
      <p:sp>
        <p:nvSpPr>
          <p:cNvPr id="7" name="CasellaDiTesto 6"/>
          <p:cNvSpPr txBox="1"/>
          <p:nvPr/>
        </p:nvSpPr>
        <p:spPr>
          <a:xfrm>
            <a:off x="5554247" y="2276870"/>
            <a:ext cx="3168352" cy="2585323"/>
          </a:xfrm>
          <a:prstGeom prst="rect">
            <a:avLst/>
          </a:prstGeom>
          <a:noFill/>
        </p:spPr>
        <p:txBody>
          <a:bodyPr wrap="square" rtlCol="0">
            <a:spAutoFit/>
          </a:bodyPr>
          <a:lstStyle/>
          <a:p>
            <a:pPr algn="just"/>
            <a:endParaRPr lang="it-IT" dirty="0"/>
          </a:p>
          <a:p>
            <a:pPr marL="285750" lvl="0" indent="-285750" algn="just">
              <a:buFont typeface="Wingdings" panose="05000000000000000000" pitchFamily="2" charset="2"/>
              <a:buChar char="Ø"/>
            </a:pPr>
            <a:r>
              <a:rPr lang="it-IT" b="1" dirty="0"/>
              <a:t>Robustezza</a:t>
            </a:r>
          </a:p>
          <a:p>
            <a:pPr marL="285750" lvl="0" indent="-285750" algn="just">
              <a:buFont typeface="Wingdings" panose="05000000000000000000" pitchFamily="2" charset="2"/>
              <a:buChar char="Ø"/>
            </a:pPr>
            <a:endParaRPr lang="it-IT" dirty="0"/>
          </a:p>
          <a:p>
            <a:pPr marL="285750" indent="-285750" algn="just">
              <a:lnSpc>
                <a:spcPct val="150000"/>
              </a:lnSpc>
              <a:buFont typeface="Arial" panose="020B0604020202020204" pitchFamily="34" charset="0"/>
              <a:buChar char="•"/>
            </a:pPr>
            <a:r>
              <a:rPr lang="it-IT" b="1" dirty="0">
                <a:solidFill>
                  <a:schemeClr val="accent1">
                    <a:lumMod val="50000"/>
                  </a:schemeClr>
                </a:solidFill>
              </a:rPr>
              <a:t>Osservabilità</a:t>
            </a:r>
          </a:p>
          <a:p>
            <a:pPr marL="285750" indent="-285750" algn="just">
              <a:lnSpc>
                <a:spcPct val="150000"/>
              </a:lnSpc>
              <a:buFont typeface="Arial" panose="020B0604020202020204" pitchFamily="34" charset="0"/>
              <a:buChar char="•"/>
            </a:pPr>
            <a:r>
              <a:rPr lang="it-IT" b="1" dirty="0">
                <a:solidFill>
                  <a:schemeClr val="accent1">
                    <a:lumMod val="50000"/>
                  </a:schemeClr>
                </a:solidFill>
              </a:rPr>
              <a:t>Recuperabilità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Velocità di risposta</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Conformità dei task</a:t>
            </a:r>
            <a:endParaRPr lang="it-IT" dirty="0">
              <a:solidFill>
                <a:schemeClr val="accent1">
                  <a:lumMod val="50000"/>
                </a:schemeClr>
              </a:solidFill>
            </a:endParaRPr>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4841195"/>
            <a:ext cx="1953334" cy="1966143"/>
          </a:xfrm>
          <a:prstGeom prst="rect">
            <a:avLst/>
          </a:prstGeom>
        </p:spPr>
      </p:pic>
    </p:spTree>
    <p:extLst>
      <p:ext uri="{BB962C8B-B14F-4D97-AF65-F5344CB8AC3E}">
        <p14:creationId xmlns:p14="http://schemas.microsoft.com/office/powerpoint/2010/main" val="324013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04800" y="1844824"/>
            <a:ext cx="8524056" cy="2862322"/>
          </a:xfrm>
          <a:prstGeom prst="rect">
            <a:avLst/>
          </a:prstGeom>
          <a:noFill/>
        </p:spPr>
        <p:txBody>
          <a:bodyPr wrap="square" rtlCol="0">
            <a:spAutoFit/>
          </a:bodyPr>
          <a:lstStyle/>
          <a:p>
            <a:pPr algn="just"/>
            <a:r>
              <a:rPr lang="it-IT" dirty="0"/>
              <a:t>Come tecnica di valutazione del design abbiamo scelto il </a:t>
            </a:r>
            <a:r>
              <a:rPr lang="it-IT" b="1" dirty="0"/>
              <a:t>Cognitive </a:t>
            </a:r>
            <a:r>
              <a:rPr lang="it-IT" b="1" dirty="0" err="1"/>
              <a:t>Walkthrough</a:t>
            </a:r>
            <a:r>
              <a:rPr lang="it-IT" dirty="0"/>
              <a:t>, che è un metodo basato sulla teoria dell'apprendimento esplorativo e non richiede la presenza dell’utente, ma di un team di esperti. </a:t>
            </a:r>
          </a:p>
          <a:p>
            <a:pPr algn="just"/>
            <a:endParaRPr lang="it-IT" dirty="0"/>
          </a:p>
          <a:p>
            <a:pPr algn="just"/>
            <a:endParaRPr lang="it-IT" dirty="0"/>
          </a:p>
          <a:p>
            <a:pPr algn="just"/>
            <a:r>
              <a:rPr lang="it-IT" dirty="0"/>
              <a:t>Lo scopo dell’interfaccia è quello di guidare l’utente passo passo, in modo da stimolare l'esplorazione e il relativo utilizzo del sistema.</a:t>
            </a:r>
          </a:p>
          <a:p>
            <a:pPr algn="just"/>
            <a:r>
              <a:rPr lang="it-IT" dirty="0"/>
              <a:t>Andremo quindi, a valutare quanto il design supporti l'utente nell'apprendimento dei task.</a:t>
            </a:r>
          </a:p>
          <a:p>
            <a:pPr algn="just"/>
            <a:endParaRPr lang="it-IT" dirty="0"/>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92" y="4581128"/>
            <a:ext cx="1718320" cy="1718320"/>
          </a:xfrm>
          <a:prstGeom prst="rect">
            <a:avLst/>
          </a:prstGeom>
        </p:spPr>
      </p:pic>
      <p:pic>
        <p:nvPicPr>
          <p:cNvPr id="6" name="Immagin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609705"/>
            <a:ext cx="533189" cy="533189"/>
          </a:xfrm>
          <a:prstGeom prst="rect">
            <a:avLst/>
          </a:prstGeom>
        </p:spPr>
      </p:pic>
      <p:sp>
        <p:nvSpPr>
          <p:cNvPr id="7"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 design</a:t>
            </a:r>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7503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 design</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556792"/>
            <a:ext cx="8524056" cy="3831818"/>
          </a:xfrm>
          <a:prstGeom prst="rect">
            <a:avLst/>
          </a:prstGeom>
          <a:noFill/>
        </p:spPr>
        <p:txBody>
          <a:bodyPr wrap="square" rtlCol="0">
            <a:spAutoFit/>
          </a:bodyPr>
          <a:lstStyle/>
          <a:p>
            <a:pPr algn="just">
              <a:lnSpc>
                <a:spcPct val="150000"/>
              </a:lnSpc>
            </a:pPr>
            <a:r>
              <a:rPr lang="it-IT" dirty="0">
                <a:effectLst>
                  <a:outerShdw blurRad="38100" dist="38100" dir="2700000" algn="tl">
                    <a:srgbClr val="000000">
                      <a:alpha val="43137"/>
                    </a:srgbClr>
                  </a:outerShdw>
                </a:effectLst>
              </a:rPr>
              <a:t>Per una miglior resa della valutazione, per ogni task, verrà richiesto di rispondere alle seguenti domande:</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L’effetto dell’azione è lo stesso dell’obiettivo dell’utente a questo punto?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L’utente noterà che è disponibile sull’interfaccia la corretta azione da eseguire per raggiungere l’obiettivo del compito?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Se l’utente troverà l’azione corretta sull’interfaccia, saprà che è quella giusta per ottenere l’effetto che sta tentando di produrre?</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Una volta eseguita l’azione, l’utente comprenderà il feedback che ottiene? Assocerà il risultato dell’azione con il conseguimento dell’obiettivo?</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824" y="5034224"/>
            <a:ext cx="1584176" cy="1810487"/>
          </a:xfrm>
          <a:prstGeom prst="rect">
            <a:avLst/>
          </a:prstGeom>
        </p:spPr>
      </p:pic>
    </p:spTree>
    <p:extLst>
      <p:ext uri="{BB962C8B-B14F-4D97-AF65-F5344CB8AC3E}">
        <p14:creationId xmlns:p14="http://schemas.microsoft.com/office/powerpoint/2010/main" val="1019574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Design pattern</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0251" y="1556792"/>
            <a:ext cx="8691349" cy="2769989"/>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Abbiamo considerato diversi design pattern che potenzialmente useremo per il nostro sistema:</a:t>
            </a:r>
          </a:p>
          <a:p>
            <a:pPr algn="just"/>
            <a:endParaRPr lang="it-IT" dirty="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Articles view</a:t>
            </a:r>
          </a:p>
          <a:p>
            <a:pPr marL="342900" indent="-342900">
              <a:buFont typeface="Wingdings" panose="05000000000000000000" pitchFamily="2" charset="2"/>
              <a:buChar char="ü"/>
            </a:pPr>
            <a:r>
              <a:rPr lang="it-IT" sz="2400" dirty="0" err="1">
                <a:solidFill>
                  <a:schemeClr val="accent6">
                    <a:lumMod val="50000"/>
                  </a:schemeClr>
                </a:solidFill>
                <a:effectLst>
                  <a:outerShdw blurRad="38100" dist="38100" dir="2700000" algn="tl">
                    <a:srgbClr val="000000">
                      <a:alpha val="43137"/>
                    </a:srgbClr>
                  </a:outerShdw>
                </a:effectLst>
              </a:rPr>
              <a:t>Article</a:t>
            </a:r>
            <a:r>
              <a:rPr lang="it-IT" sz="2400" dirty="0">
                <a:solidFill>
                  <a:schemeClr val="accent6">
                    <a:lumMod val="50000"/>
                  </a:schemeClr>
                </a:solidFill>
                <a:effectLst>
                  <a:outerShdw blurRad="38100" dist="38100" dir="2700000" algn="tl">
                    <a:srgbClr val="000000">
                      <a:alpha val="43137"/>
                    </a:srgbClr>
                  </a:outerShdw>
                </a:effectLst>
              </a:rPr>
              <a:t> </a:t>
            </a:r>
            <a:r>
              <a:rPr lang="it-IT" sz="2400" dirty="0" err="1">
                <a:solidFill>
                  <a:schemeClr val="accent6">
                    <a:lumMod val="50000"/>
                  </a:schemeClr>
                </a:solidFill>
                <a:effectLst>
                  <a:outerShdw blurRad="38100" dist="38100" dir="2700000" algn="tl">
                    <a:srgbClr val="000000">
                      <a:alpha val="43137"/>
                    </a:srgbClr>
                  </a:outerShdw>
                </a:effectLst>
              </a:rPr>
              <a:t>edit</a:t>
            </a:r>
            <a:endParaRPr lang="it-IT" sz="2400" dirty="0">
              <a:solidFill>
                <a:schemeClr val="accent6">
                  <a:lumMod val="50000"/>
                </a:schemeClr>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Forum section</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Error pages</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Search form</a:t>
            </a:r>
          </a:p>
        </p:txBody>
      </p:sp>
      <p:sp>
        <p:nvSpPr>
          <p:cNvPr id="6" name="CasellaDiTesto 5"/>
          <p:cNvSpPr txBox="1"/>
          <p:nvPr/>
        </p:nvSpPr>
        <p:spPr>
          <a:xfrm>
            <a:off x="4645925" y="2387789"/>
            <a:ext cx="2898553" cy="2308324"/>
          </a:xfrm>
          <a:prstGeom prst="rect">
            <a:avLst/>
          </a:prstGeom>
          <a:noFill/>
        </p:spPr>
        <p:txBody>
          <a:bodyPr wrap="square" rtlCol="0">
            <a:spAutoFit/>
          </a:bodyPr>
          <a:lstStyle/>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Inline Hints</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Navigation Tabs</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Home Link</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Categorization</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Slideshow</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Social Prof</a:t>
            </a:r>
          </a:p>
        </p:txBody>
      </p:sp>
    </p:spTree>
    <p:extLst>
      <p:ext uri="{BB962C8B-B14F-4D97-AF65-F5344CB8AC3E}">
        <p14:creationId xmlns:p14="http://schemas.microsoft.com/office/powerpoint/2010/main" val="2370506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euristica</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295400"/>
            <a:ext cx="7776864" cy="4801314"/>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La valutazione euristica è stata condotta in base alle 10 regole euristiche di Nielsen:</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Visibilità dello stato del sistema</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Corrispondenza tra il mondo del sistema e quello reale</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Controllo da parte dell’utente e sua libertà</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Consistenza e standard</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Prevenzione degli errori</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Riconoscimento piuttosto che ricordo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Flessibilità ed efficienza di utilizzo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Design estetico e minimalista</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Aiutare gli utenti a riconoscere, diagnosticare e rimediare dagli errori</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Aiuto e documentazione</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2636912"/>
            <a:ext cx="1537075" cy="1401812"/>
          </a:xfrm>
          <a:prstGeom prst="rect">
            <a:avLst/>
          </a:prstGeom>
        </p:spPr>
      </p:pic>
    </p:spTree>
    <p:extLst>
      <p:ext uri="{BB962C8B-B14F-4D97-AF65-F5344CB8AC3E}">
        <p14:creationId xmlns:p14="http://schemas.microsoft.com/office/powerpoint/2010/main" val="82404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3600" y="4437112"/>
            <a:ext cx="2276872" cy="2276872"/>
          </a:xfrm>
          <a:prstGeom prst="rect">
            <a:avLst/>
          </a:prstGeom>
        </p:spPr>
      </p:pic>
      <p:sp>
        <p:nvSpPr>
          <p:cNvPr id="5"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del problema</a:t>
            </a:r>
            <a:endParaRPr lang="it-IT" dirty="0">
              <a:latin typeface="Calibri" panose="020F0502020204030204" pitchFamily="34" charset="0"/>
              <a:cs typeface="Calibri" panose="020F0502020204030204" pitchFamily="34" charset="0"/>
            </a:endParaRPr>
          </a:p>
        </p:txBody>
      </p:sp>
      <p:sp>
        <p:nvSpPr>
          <p:cNvPr id="6" name="CasellaDiTesto 5"/>
          <p:cNvSpPr txBox="1"/>
          <p:nvPr/>
        </p:nvSpPr>
        <p:spPr>
          <a:xfrm>
            <a:off x="304800" y="1700808"/>
            <a:ext cx="8515672" cy="2031325"/>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Il bullismo, una serie di azioni violente e prepotenti ai danni di una vittima indifesa e più debole. Si tratta di una realtà attuale e urgente, anche per i risvolti educativi e penali, in pericoloso aumento e con importanti derivazioni. Una su tutte il Cyber bullismo, una forma di prevaricazione che utilizza lo strumento elettronico per attaccare la vittima.</a:t>
            </a:r>
          </a:p>
          <a:p>
            <a:pPr algn="just"/>
            <a:r>
              <a:rPr lang="it-IT" dirty="0">
                <a:ln w="0"/>
                <a:effectLst>
                  <a:outerShdw blurRad="38100" dist="38100" dir="2700000" algn="tl">
                    <a:srgbClr val="000000">
                      <a:alpha val="43137"/>
                    </a:srgbClr>
                  </a:outerShdw>
                </a:effectLst>
              </a:rPr>
              <a:t>Il nostro sistema abbraccia ogni aspetto del bullismo e cerca di ridurre le difficoltà degli utenti, vittime o potenziali vittime, a trovare una soluzione al loro problema.</a:t>
            </a:r>
          </a:p>
        </p:txBody>
      </p:sp>
    </p:spTree>
    <p:extLst>
      <p:ext uri="{BB962C8B-B14F-4D97-AF65-F5344CB8AC3E}">
        <p14:creationId xmlns:p14="http://schemas.microsoft.com/office/powerpoint/2010/main" val="2651558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Modifiche da</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effettuare</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484784"/>
            <a:ext cx="8596064" cy="4862870"/>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In seguito al testing con gli utenti abbiamo riscontrato delle difficoltà da parte degli utenti su determinate azioni o possibili azioni sul sistema, quindi abbiamo apportato le seguenti modifiche:</a:t>
            </a:r>
          </a:p>
          <a:p>
            <a:pPr algn="just"/>
            <a:endParaRPr lang="it-IT" sz="1600"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a:effectLst>
                  <a:outerShdw blurRad="38100" dist="38100" dir="2700000" algn="tl">
                    <a:srgbClr val="000000">
                      <a:alpha val="43137"/>
                    </a:srgbClr>
                  </a:outerShdw>
                </a:effectLst>
              </a:rPr>
              <a:t>Nella sezione “Prevenzione” aggiungeremo ulteriori sottosezioni: “Ragazzi”, “Professori”, “Genitori” basate quindi sull’utente che si sta interfacciando con il sito per fornirgli unicamente informazioni di suo interesse.</a:t>
            </a:r>
          </a:p>
          <a:p>
            <a:pPr marL="285750" indent="-285750" algn="just">
              <a:buFont typeface="Arial" panose="020B0604020202020204" pitchFamily="34" charset="0"/>
              <a:buChar char="•"/>
            </a:pPr>
            <a:endParaRPr lang="it-IT" sz="1600"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a:effectLst>
                  <a:outerShdw blurRad="38100" dist="38100" dir="2700000" algn="tl">
                    <a:srgbClr val="000000">
                      <a:alpha val="43137"/>
                    </a:srgbClr>
                  </a:outerShdw>
                </a:effectLst>
              </a:rPr>
              <a:t>Aggiungeremo un manuale utente che guidi gli utenti all’utilizzo appropriato del sito.</a:t>
            </a:r>
          </a:p>
          <a:p>
            <a:pPr algn="just"/>
            <a:endParaRPr lang="it-IT" sz="16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it-IT" sz="1600" dirty="0">
                <a:effectLst>
                  <a:outerShdw blurRad="38100" dist="38100" dir="2700000" algn="tl">
                    <a:srgbClr val="000000">
                      <a:alpha val="43137"/>
                    </a:srgbClr>
                  </a:outerShdw>
                </a:effectLst>
              </a:rPr>
              <a:t>Aggiungeremo </a:t>
            </a:r>
            <a:r>
              <a:rPr lang="it-IT" sz="1600" b="1" dirty="0">
                <a:effectLst>
                  <a:outerShdw blurRad="38100" dist="38100" dir="2700000" algn="tl">
                    <a:srgbClr val="000000">
                      <a:alpha val="43137"/>
                    </a:srgbClr>
                  </a:outerShdw>
                </a:effectLst>
              </a:rPr>
              <a:t>collegamenti ipertestuali </a:t>
            </a:r>
            <a:r>
              <a:rPr lang="it-IT" sz="1600" dirty="0">
                <a:effectLst>
                  <a:outerShdw blurRad="38100" dist="38100" dir="2700000" algn="tl">
                    <a:srgbClr val="000000">
                      <a:alpha val="43137"/>
                    </a:srgbClr>
                  </a:outerShdw>
                </a:effectLst>
              </a:rPr>
              <a:t>nella sezione “Questionario genitori” che portino a pagine web di organizzazioni onlus interessate ad aiutare i ragazzi con problemi di bullismo</a:t>
            </a:r>
            <a:r>
              <a:rPr lang="it-IT" sz="1600" dirty="0" smtClean="0">
                <a:effectLst>
                  <a:outerShdw blurRad="38100" dist="38100" dir="2700000" algn="tl">
                    <a:srgbClr val="000000">
                      <a:alpha val="43137"/>
                    </a:srgbClr>
                  </a:outerShdw>
                </a:effectLst>
              </a:rPr>
              <a:t>.</a:t>
            </a:r>
          </a:p>
          <a:p>
            <a:pPr marL="285750" indent="-285750">
              <a:buFont typeface="Arial" panose="020B0604020202020204" pitchFamily="34" charset="0"/>
              <a:buChar char="•"/>
            </a:pPr>
            <a:endParaRPr lang="it-IT" sz="1600" dirty="0" smtClean="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it-IT" sz="1600" dirty="0">
                <a:effectLst>
                  <a:outerShdw blurRad="38100" dist="38100" dir="2700000" algn="tl">
                    <a:srgbClr val="000000">
                      <a:alpha val="43137"/>
                    </a:srgbClr>
                  </a:outerShdw>
                </a:effectLst>
              </a:rPr>
              <a:t>Aggiungeremo un icona visibile per il </a:t>
            </a:r>
            <a:r>
              <a:rPr lang="it-IT" sz="1600" dirty="0" err="1">
                <a:effectLst>
                  <a:outerShdw blurRad="38100" dist="38100" dir="2700000" algn="tl">
                    <a:srgbClr val="000000">
                      <a:alpha val="43137"/>
                    </a:srgbClr>
                  </a:outerShdw>
                </a:effectLst>
              </a:rPr>
              <a:t>logout</a:t>
            </a:r>
            <a:r>
              <a:rPr lang="it-IT" sz="1600" dirty="0" smtClean="0">
                <a:effectLst>
                  <a:outerShdw blurRad="38100" dist="38100" dir="2700000" algn="tl">
                    <a:srgbClr val="000000">
                      <a:alpha val="43137"/>
                    </a:srgbClr>
                  </a:outerShdw>
                </a:effectLst>
              </a:rPr>
              <a:t>.</a:t>
            </a:r>
            <a:endParaRPr lang="it-IT" sz="1600" dirty="0">
              <a:effectLst>
                <a:outerShdw blurRad="38100" dist="38100" dir="2700000" algn="tl">
                  <a:srgbClr val="000000">
                    <a:alpha val="43137"/>
                  </a:srgbClr>
                </a:outerShdw>
              </a:effectLst>
            </a:endParaRPr>
          </a:p>
          <a:p>
            <a:endParaRPr lang="it-IT" sz="1600"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a:effectLst>
                  <a:outerShdw blurRad="38100" dist="38100" dir="2700000" algn="tl">
                    <a:srgbClr val="000000">
                      <a:alpha val="43137"/>
                    </a:srgbClr>
                  </a:outerShdw>
                </a:effectLst>
              </a:rPr>
              <a:t>Aggiungeremo le sezioni “Chi siamo” e “Contatti” più dettagliate in modo che gli utenti possano conoscere i fondatori di questo sistema, gli obiettivi che si pongono e interagire con essi.</a:t>
            </a:r>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4128" y="517669"/>
            <a:ext cx="717262" cy="717262"/>
          </a:xfrm>
          <a:prstGeom prst="rect">
            <a:avLst/>
          </a:prstGeom>
        </p:spPr>
      </p:pic>
      <p:sp>
        <p:nvSpPr>
          <p:cNvPr id="7" name="Rettangolo 6"/>
          <p:cNvSpPr/>
          <p:nvPr/>
        </p:nvSpPr>
        <p:spPr>
          <a:xfrm>
            <a:off x="8276524" y="3645024"/>
            <a:ext cx="216024"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ettangolo 7"/>
          <p:cNvSpPr/>
          <p:nvPr/>
        </p:nvSpPr>
        <p:spPr>
          <a:xfrm>
            <a:off x="1691680" y="4581128"/>
            <a:ext cx="216024"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xmlns="" id="{A23D2597-3C7F-4BB6-96D8-88A88DF35BC1}"/>
              </a:ext>
            </a:extLst>
          </p:cNvPr>
          <p:cNvSpPr/>
          <p:nvPr/>
        </p:nvSpPr>
        <p:spPr>
          <a:xfrm>
            <a:off x="1552046" y="6021288"/>
            <a:ext cx="216024" cy="1685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a:extLst>
              <a:ext uri="{FF2B5EF4-FFF2-40B4-BE49-F238E27FC236}">
                <a16:creationId xmlns:a16="http://schemas.microsoft.com/office/drawing/2014/main" xmlns="" id="{5BA0B64B-8333-4055-B898-163FE3710A2F}"/>
              </a:ext>
            </a:extLst>
          </p:cNvPr>
          <p:cNvSpPr/>
          <p:nvPr/>
        </p:nvSpPr>
        <p:spPr>
          <a:xfrm>
            <a:off x="4494820" y="3140968"/>
            <a:ext cx="216024" cy="14401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8"/>
          <p:cNvSpPr/>
          <p:nvPr/>
        </p:nvSpPr>
        <p:spPr>
          <a:xfrm>
            <a:off x="4683824" y="5085184"/>
            <a:ext cx="216024"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517827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C:\Users\Utente\Desktop\BullyingLes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2313" y="-387424"/>
            <a:ext cx="4099373" cy="4607944"/>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p:nvSpPr>
        <p:spPr>
          <a:xfrm>
            <a:off x="659098" y="4067053"/>
            <a:ext cx="7802137" cy="923330"/>
          </a:xfrm>
          <a:prstGeom prst="rect">
            <a:avLst/>
          </a:prstGeom>
          <a:noFill/>
        </p:spPr>
        <p:txBody>
          <a:bodyPr wrap="none" lIns="91440" tIns="45720" rIns="91440" bIns="45720">
            <a:spAutoFit/>
          </a:bodyPr>
          <a:lstStyle/>
          <a:p>
            <a:pPr algn="ctr"/>
            <a:r>
              <a:rPr lang="it-IT" sz="5400" b="1" cap="none" spc="0" dirty="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Grazie per l’attenzione!</a:t>
            </a:r>
          </a:p>
        </p:txBody>
      </p:sp>
    </p:spTree>
    <p:extLst>
      <p:ext uri="{BB962C8B-B14F-4D97-AF65-F5344CB8AC3E}">
        <p14:creationId xmlns:p14="http://schemas.microsoft.com/office/powerpoint/2010/main" val="12789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LA Nostra soluzione</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700808"/>
            <a:ext cx="6571456" cy="3801041"/>
          </a:xfrm>
          <a:prstGeom prst="rect">
            <a:avLst/>
          </a:prstGeom>
          <a:noFill/>
        </p:spPr>
        <p:txBody>
          <a:bodyPr wrap="square" rtlCol="0">
            <a:spAutoFit/>
          </a:bodyPr>
          <a:lstStyle/>
          <a:p>
            <a:pPr algn="just"/>
            <a:r>
              <a:rPr lang="it-IT" dirty="0">
                <a:ln w="0"/>
                <a:effectLst>
                  <a:outerShdw blurRad="38100" dist="19050" dir="2700000" algn="tl" rotWithShape="0">
                    <a:schemeClr val="dk1">
                      <a:alpha val="40000"/>
                    </a:schemeClr>
                  </a:outerShdw>
                </a:effectLst>
              </a:rPr>
              <a:t>Un sito web che permetta all’utente, vittima o parente della vittima, di usufruire di diversi aiuti quali:</a:t>
            </a:r>
          </a:p>
          <a:p>
            <a:pPr algn="just"/>
            <a:endParaRPr lang="it-IT" dirty="0">
              <a:ln w="0"/>
              <a:effectLst>
                <a:outerShdw blurRad="38100" dist="19050" dir="2700000" algn="tl" rotWithShape="0">
                  <a:schemeClr val="dk1">
                    <a:alpha val="40000"/>
                  </a:schemeClr>
                </a:outerShdw>
              </a:effectLst>
            </a:endParaRP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Prevenire il bullismo o il cyber bullismo.</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Leggere le storie di altre vittime.</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Scrivere la propria storia per aiutare altre vittime.</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Seguire i consigli a disposizione per provare a risolvere il problema.</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Parlare con altre persone nei forum dedicati a bullismo e cyber bullismo.</a:t>
            </a:r>
          </a:p>
          <a:p>
            <a:pPr marL="285750" indent="-285750" algn="just">
              <a:buFont typeface="Wingdings" panose="05000000000000000000" pitchFamily="2" charset="2"/>
              <a:buChar char="ü"/>
            </a:pPr>
            <a:endParaRPr lang="it-IT" dirty="0">
              <a:ln w="0"/>
              <a:effectLst>
                <a:outerShdw blurRad="38100" dist="19050" dir="2700000" algn="tl" rotWithShape="0">
                  <a:schemeClr val="dk1">
                    <a:alpha val="40000"/>
                  </a:schemeClr>
                </a:outerShdw>
              </a:effectLst>
            </a:endParaRPr>
          </a:p>
          <a:p>
            <a:pPr algn="just"/>
            <a:r>
              <a:rPr lang="it-IT" u="sng" dirty="0">
                <a:ln w="0"/>
                <a:effectLst>
                  <a:outerShdw blurRad="38100" dist="19050" dir="2700000" algn="tl" rotWithShape="0">
                    <a:schemeClr val="dk1">
                      <a:alpha val="40000"/>
                    </a:schemeClr>
                  </a:outerShdw>
                </a:effectLst>
              </a:rPr>
              <a:t>Il sito dispone anche di una parte volta alla sensibilizzazione pubblica su cui è possibile accrescere l’informazione.</a:t>
            </a:r>
          </a:p>
        </p:txBody>
      </p:sp>
      <p:pic>
        <p:nvPicPr>
          <p:cNvPr id="6" name="Immagine 5"/>
          <p:cNvPicPr>
            <a:picLocks noChangeAspect="1"/>
          </p:cNvPicPr>
          <p:nvPr/>
        </p:nvPicPr>
        <p:blipFill rotWithShape="1">
          <a:blip r:embed="rId2" cstate="print">
            <a:extLst>
              <a:ext uri="{28A0092B-C50C-407E-A947-70E740481C1C}">
                <a14:useLocalDpi xmlns:a14="http://schemas.microsoft.com/office/drawing/2010/main" val="0"/>
              </a:ext>
            </a:extLst>
          </a:blip>
          <a:srcRect l="17785" t="7103" r="18190" b="5300"/>
          <a:stretch/>
        </p:blipFill>
        <p:spPr>
          <a:xfrm>
            <a:off x="6660232" y="2348880"/>
            <a:ext cx="2592288" cy="2664297"/>
          </a:xfrm>
          <a:prstGeom prst="rect">
            <a:avLst/>
          </a:prstGeom>
        </p:spPr>
      </p:pic>
    </p:spTree>
    <p:extLst>
      <p:ext uri="{BB962C8B-B14F-4D97-AF65-F5344CB8AC3E}">
        <p14:creationId xmlns:p14="http://schemas.microsoft.com/office/powerpoint/2010/main" val="218347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Sviluppo Personaggi e obiettivi</a:t>
            </a:r>
            <a:endParaRPr lang="it-IT" dirty="0">
              <a:latin typeface="Calibri" panose="020F0502020204030204" pitchFamily="34" charset="0"/>
              <a:cs typeface="Calibri" panose="020F0502020204030204" pitchFamily="34" charset="0"/>
            </a:endParaRPr>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92280" y="692696"/>
            <a:ext cx="577762" cy="465535"/>
          </a:xfrm>
          <a:prstGeom prst="rect">
            <a:avLst/>
          </a:prstGeom>
        </p:spPr>
      </p:pic>
      <p:sp>
        <p:nvSpPr>
          <p:cNvPr id="7" name="CasellaDiTesto 6"/>
          <p:cNvSpPr txBox="1"/>
          <p:nvPr/>
        </p:nvSpPr>
        <p:spPr>
          <a:xfrm>
            <a:off x="304800" y="1700808"/>
            <a:ext cx="7331732" cy="5016758"/>
          </a:xfrm>
          <a:prstGeom prst="rect">
            <a:avLst/>
          </a:prstGeom>
          <a:noFill/>
        </p:spPr>
        <p:txBody>
          <a:bodyPr wrap="square" rtlCol="0">
            <a:spAutoFit/>
          </a:bodyPr>
          <a:lstStyle/>
          <a:p>
            <a:pPr algn="just"/>
            <a:r>
              <a:rPr lang="it-IT" sz="2000" dirty="0">
                <a:effectLst>
                  <a:outerShdw blurRad="38100" dist="38100" dir="2700000" algn="tl">
                    <a:srgbClr val="000000">
                      <a:alpha val="43137"/>
                    </a:srgbClr>
                  </a:outerShdw>
                </a:effectLst>
              </a:rPr>
              <a:t>A seguito di interviste con persone che potrebbero essere potenziali utenti del nostro sistema abbiamo estratto delle informazioni su come dovrebbe essere il sistema. Agli intervistati sono state poste domande come:</a:t>
            </a:r>
          </a:p>
          <a:p>
            <a:pPr algn="just"/>
            <a:r>
              <a:rPr lang="it-IT" sz="2000" dirty="0">
                <a:effectLst>
                  <a:outerShdw blurRad="38100" dist="38100" dir="2700000" algn="tl">
                    <a:srgbClr val="000000">
                      <a:alpha val="43137"/>
                    </a:srgbClr>
                  </a:outerShdw>
                </a:effectLst>
              </a:rPr>
              <a:t>Vittima:</a:t>
            </a:r>
          </a:p>
          <a:p>
            <a:pPr marL="457200" lvl="0" indent="-457200">
              <a:buAutoNum type="arabicPeriod"/>
            </a:pPr>
            <a:r>
              <a:rPr lang="it-IT" sz="2000" dirty="0">
                <a:effectLst>
                  <a:outerShdw blurRad="38100" dist="38100" dir="2700000" algn="tl">
                    <a:srgbClr val="000000">
                      <a:alpha val="43137"/>
                    </a:srgbClr>
                  </a:outerShdw>
                </a:effectLst>
              </a:rPr>
              <a:t>Qualcuno della tua stessa età ti intimorisce?</a:t>
            </a:r>
          </a:p>
          <a:p>
            <a:pPr marL="457200" indent="-457200">
              <a:buFontTx/>
              <a:buAutoNum type="arabicPeriod"/>
            </a:pPr>
            <a:r>
              <a:rPr lang="it-IT" sz="2000" dirty="0">
                <a:effectLst>
                  <a:outerShdw blurRad="38100" dist="38100" dir="2700000" algn="tl">
                    <a:srgbClr val="000000">
                      <a:alpha val="43137"/>
                    </a:srgbClr>
                  </a:outerShdw>
                </a:effectLst>
              </a:rPr>
              <a:t>Le minacce avvengono nei social network e/o all’interno delle mura scolastiche? </a:t>
            </a:r>
          </a:p>
          <a:p>
            <a:pPr marL="457200" indent="-457200">
              <a:buFontTx/>
              <a:buAutoNum type="arabicPeriod"/>
            </a:pPr>
            <a:r>
              <a:rPr lang="it-IT" sz="2000" dirty="0">
                <a:effectLst>
                  <a:outerShdw blurRad="38100" dist="38100" dir="2700000" algn="tl">
                    <a:srgbClr val="000000">
                      <a:alpha val="43137"/>
                    </a:srgbClr>
                  </a:outerShdw>
                </a:effectLst>
              </a:rPr>
              <a:t>Hai mai provato a reagire?</a:t>
            </a:r>
          </a:p>
          <a:p>
            <a:r>
              <a:rPr lang="it-IT" sz="2000" dirty="0">
                <a:effectLst>
                  <a:outerShdw blurRad="38100" dist="38100" dir="2700000" algn="tl">
                    <a:srgbClr val="000000">
                      <a:alpha val="43137"/>
                    </a:srgbClr>
                  </a:outerShdw>
                </a:effectLst>
              </a:rPr>
              <a:t>Genitore della potenziale vittima:</a:t>
            </a:r>
          </a:p>
          <a:p>
            <a:pPr marL="457200" indent="-457200">
              <a:buFontTx/>
              <a:buAutoNum type="arabicPeriod"/>
            </a:pPr>
            <a:r>
              <a:rPr lang="it-IT" sz="2000" dirty="0">
                <a:effectLst>
                  <a:outerShdw blurRad="38100" dist="38100" dir="2700000" algn="tl">
                    <a:srgbClr val="000000">
                      <a:alpha val="43137"/>
                    </a:srgbClr>
                  </a:outerShdw>
                </a:effectLst>
              </a:rPr>
              <a:t>Pensi che tuo figlio abbia qualcosa che non va?</a:t>
            </a:r>
          </a:p>
          <a:p>
            <a:pPr marL="457200" lvl="0" indent="-457200">
              <a:buFontTx/>
              <a:buAutoNum type="arabicPeriod"/>
            </a:pPr>
            <a:r>
              <a:rPr lang="it-IT" sz="2000" dirty="0">
                <a:effectLst>
                  <a:outerShdw blurRad="38100" dist="38100" dir="2700000" algn="tl">
                    <a:srgbClr val="000000">
                      <a:alpha val="43137"/>
                    </a:srgbClr>
                  </a:outerShdw>
                </a:effectLst>
              </a:rPr>
              <a:t>Hai provato a parlargliene?</a:t>
            </a:r>
          </a:p>
          <a:p>
            <a:pPr marL="457200" lvl="0" indent="-457200">
              <a:buFontTx/>
              <a:buAutoNum type="arabicPeriod"/>
            </a:pPr>
            <a:r>
              <a:rPr lang="it-IT" sz="2000" dirty="0">
                <a:effectLst>
                  <a:outerShdw blurRad="38100" dist="38100" dir="2700000" algn="tl">
                    <a:srgbClr val="000000">
                      <a:alpha val="43137"/>
                    </a:srgbClr>
                  </a:outerShdw>
                </a:effectLst>
              </a:rPr>
              <a:t>Il suo stato d’animo lo ricollegheresti al bullismo?</a:t>
            </a:r>
          </a:p>
          <a:p>
            <a:pPr marL="457200" indent="-457200">
              <a:buFontTx/>
              <a:buAutoNum type="arabicPeriod"/>
            </a:pPr>
            <a:endParaRPr lang="it-IT" sz="2000" dirty="0">
              <a:effectLst>
                <a:outerShdw blurRad="38100" dist="38100" dir="2700000" algn="tl">
                  <a:srgbClr val="000000">
                    <a:alpha val="43137"/>
                  </a:srgbClr>
                </a:outerShdw>
              </a:effectLst>
            </a:endParaRPr>
          </a:p>
          <a:p>
            <a:pPr lvl="0"/>
            <a:endParaRPr lang="it-IT" sz="2000" dirty="0">
              <a:effectLst>
                <a:outerShdw blurRad="38100" dist="38100" dir="2700000" algn="tl">
                  <a:srgbClr val="000000">
                    <a:alpha val="43137"/>
                  </a:srgbClr>
                </a:outerShdw>
              </a:effectLst>
            </a:endParaRPr>
          </a:p>
          <a:p>
            <a:pPr marL="457200" lvl="0" indent="-457200">
              <a:buAutoNum type="arabicPeriod"/>
            </a:pPr>
            <a:endParaRPr lang="it-IT" sz="2000" dirty="0">
              <a:effectLst>
                <a:outerShdw blurRad="38100" dist="38100" dir="2700000" algn="tl">
                  <a:srgbClr val="000000">
                    <a:alpha val="43137"/>
                  </a:srgbClr>
                </a:outerShdw>
              </a:effectLst>
            </a:endParaRPr>
          </a:p>
        </p:txBody>
      </p:sp>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288" y="4187336"/>
            <a:ext cx="1364591" cy="1364591"/>
          </a:xfrm>
          <a:prstGeom prst="rect">
            <a:avLst/>
          </a:prstGeom>
        </p:spPr>
      </p:pic>
      <p:pic>
        <p:nvPicPr>
          <p:cNvPr id="9" name="Immagin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0388" y="4581128"/>
            <a:ext cx="2592288" cy="2592288"/>
          </a:xfrm>
          <a:prstGeom prst="rect">
            <a:avLst/>
          </a:prstGeom>
        </p:spPr>
      </p:pic>
    </p:spTree>
    <p:extLst>
      <p:ext uri="{BB962C8B-B14F-4D97-AF65-F5344CB8AC3E}">
        <p14:creationId xmlns:p14="http://schemas.microsoft.com/office/powerpoint/2010/main" val="250885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utente</a:t>
            </a:r>
          </a:p>
        </p:txBody>
      </p:sp>
      <p:sp>
        <p:nvSpPr>
          <p:cNvPr id="6" name="CasellaDiTesto 5"/>
          <p:cNvSpPr txBox="1"/>
          <p:nvPr/>
        </p:nvSpPr>
        <p:spPr>
          <a:xfrm>
            <a:off x="304800" y="1484784"/>
            <a:ext cx="5275312" cy="5386090"/>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Gianpiero è un ragazzo di 12 anni di Salerno, e frequenta la Scuola Secondaria di 1° grado “Monterisi”, essendo un po’ in carne si ritrova spesso vittima di comportamenti scorretti da parte di studenti della sua classe, tra continui insulti e atteggiamenti violenti.</a:t>
            </a:r>
          </a:p>
          <a:p>
            <a:r>
              <a:rPr lang="it-IT" dirty="0">
                <a:effectLst>
                  <a:outerShdw blurRad="38100" dist="38100" dir="2700000" algn="tl">
                    <a:srgbClr val="000000">
                      <a:alpha val="43137"/>
                    </a:srgbClr>
                  </a:outerShdw>
                </a:effectLst>
              </a:rPr>
              <a:t>Gianpiero vuole intervenire in qualche modo ma non trova la forza di reagire visto che tra i suoi coetanei non c’è nessuno che voglia schierarsi dalla sua parte, mentre teme che chiedere aiuto a professori o genitori potrebbe peggiorare la situazione.</a:t>
            </a:r>
          </a:p>
          <a:p>
            <a:r>
              <a:rPr lang="it-IT" dirty="0">
                <a:effectLst>
                  <a:outerShdw blurRad="38100" dist="38100" dir="2700000" algn="tl">
                    <a:srgbClr val="000000">
                      <a:alpha val="43137"/>
                    </a:srgbClr>
                  </a:outerShdw>
                </a:effectLst>
              </a:rPr>
              <a:t>Gianpiero usa il computer e ha esperienza nella navigazione web dove potrebbe trovare</a:t>
            </a:r>
          </a:p>
          <a:p>
            <a:r>
              <a:rPr lang="it-IT" dirty="0">
                <a:effectLst>
                  <a:outerShdw blurRad="38100" dist="38100" dir="2700000" algn="tl">
                    <a:srgbClr val="000000">
                      <a:alpha val="43137"/>
                    </a:srgbClr>
                  </a:outerShdw>
                </a:effectLst>
              </a:rPr>
              <a:t>gran giovamento dall’uso di un sito web specificamente concepito per trovare conforto e consigli atti a migliorare la sua situazione.</a:t>
            </a:r>
          </a:p>
          <a:p>
            <a:r>
              <a:rPr lang="it-IT" dirty="0"/>
              <a:t/>
            </a:r>
            <a:br>
              <a:rPr lang="it-IT" dirty="0"/>
            </a:br>
            <a:endParaRPr lang="it-IT" sz="2000" dirty="0">
              <a:effectLst>
                <a:outerShdw blurRad="38100" dist="38100" dir="2700000" algn="tl">
                  <a:srgbClr val="000000">
                    <a:alpha val="43137"/>
                  </a:srgbClr>
                </a:outerShdw>
              </a:effectLst>
            </a:endParaRPr>
          </a:p>
        </p:txBody>
      </p:sp>
      <p:pic>
        <p:nvPicPr>
          <p:cNvPr id="7" name="Immagine 6" descr="C:\Users\Utente\Desktop\http_%2F%2Fmedia.bebeblog.it%2F4%2F4bb%2Fesercizi-medie.jpg"/>
          <p:cNvPicPr/>
          <p:nvPr/>
        </p:nvPicPr>
        <p:blipFill>
          <a:blip r:embed="rId2">
            <a:extLst>
              <a:ext uri="{28A0092B-C50C-407E-A947-70E740481C1C}">
                <a14:useLocalDpi xmlns:a14="http://schemas.microsoft.com/office/drawing/2010/main" val="0"/>
              </a:ext>
            </a:extLst>
          </a:blip>
          <a:srcRect/>
          <a:stretch>
            <a:fillRect/>
          </a:stretch>
        </p:blipFill>
        <p:spPr bwMode="auto">
          <a:xfrm>
            <a:off x="5550977" y="1628800"/>
            <a:ext cx="3384376" cy="2909069"/>
          </a:xfrm>
          <a:prstGeom prst="rect">
            <a:avLst/>
          </a:prstGeom>
          <a:noFill/>
          <a:ln>
            <a:noFill/>
          </a:ln>
          <a:effectLst>
            <a:softEdge rad="127000"/>
          </a:effectLst>
        </p:spPr>
      </p:pic>
    </p:spTree>
    <p:extLst>
      <p:ext uri="{BB962C8B-B14F-4D97-AF65-F5344CB8AC3E}">
        <p14:creationId xmlns:p14="http://schemas.microsoft.com/office/powerpoint/2010/main" val="101651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utente</a:t>
            </a:r>
          </a:p>
        </p:txBody>
      </p:sp>
      <p:sp>
        <p:nvSpPr>
          <p:cNvPr id="6" name="CasellaDiTesto 5"/>
          <p:cNvSpPr txBox="1"/>
          <p:nvPr/>
        </p:nvSpPr>
        <p:spPr>
          <a:xfrm>
            <a:off x="304800" y="1484784"/>
            <a:ext cx="5275312" cy="3170099"/>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Annamaria è la madre di Gianpiero, e nota che suo figlio da un po’ di tempo a questa parte ha un comportamento strano, torna sempre triste a casa con gli occhi gonfi e pieni di lacrime. Vorrebbe intervenire ma ha paura di peggiorare la situazione, Annamaria ha un PC e ha esperienza nella navigazione web gli piacerebbe trovare un sito che l’aiuti a capire ed eventualmente a risolvere il problema bullismo del figlio.</a:t>
            </a:r>
          </a:p>
          <a:p>
            <a:r>
              <a:rPr lang="it-IT" dirty="0"/>
              <a:t/>
            </a:r>
            <a:br>
              <a:rPr lang="it-IT" dirty="0"/>
            </a:br>
            <a:endParaRPr lang="it-IT" sz="2000" dirty="0">
              <a:effectLst>
                <a:outerShdw blurRad="38100" dist="38100" dir="2700000" algn="tl">
                  <a:srgbClr val="000000">
                    <a:alpha val="43137"/>
                  </a:srgbClr>
                </a:outerShdw>
              </a:effectLst>
            </a:endParaRPr>
          </a:p>
        </p:txBody>
      </p:sp>
      <p:pic>
        <p:nvPicPr>
          <p:cNvPr id="1026" name="Picture 2" descr="C:\Users\Utente\Desktop\donne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532" y="1484784"/>
            <a:ext cx="3312574" cy="274980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51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utente</a:t>
            </a:r>
          </a:p>
        </p:txBody>
      </p:sp>
      <p:sp>
        <p:nvSpPr>
          <p:cNvPr id="6" name="CasellaDiTesto 5"/>
          <p:cNvSpPr txBox="1"/>
          <p:nvPr/>
        </p:nvSpPr>
        <p:spPr>
          <a:xfrm>
            <a:off x="304800" y="1484784"/>
            <a:ext cx="5275312" cy="483209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Lucia è una ragazza di 17 anni frequenta il liceo classico “Tasso” ed è molto attiva sui social network come la maggior parte delle ragazze della sua età. Però Lucia da un po’ di tempo riceve spesso chiamate anonime di persone che intimano minacce e su tutti i suoi social iniziano a diffondere immagini false e imbarazzanti di lei.</a:t>
            </a:r>
          </a:p>
          <a:p>
            <a:r>
              <a:rPr lang="it-IT" dirty="0">
                <a:effectLst>
                  <a:outerShdw blurRad="38100" dist="38100" dir="2700000" algn="tl">
                    <a:srgbClr val="000000">
                      <a:alpha val="43137"/>
                    </a:srgbClr>
                  </a:outerShdw>
                </a:effectLst>
              </a:rPr>
              <a:t>Lucia si sente in trappola e non sa a chi rivolgersi, spesso i genitori sono impreparati su questo tipo più recente di bullismo o per diversi fattori può non essere facile parlare con i propri genitori come nel caso di Lucia. Così usa il suo smartphone per cercare aiuto su qualche sito web dedicato.</a:t>
            </a:r>
          </a:p>
          <a:p>
            <a:r>
              <a:rPr lang="it-IT" dirty="0"/>
              <a:t/>
            </a:r>
            <a:br>
              <a:rPr lang="it-IT" dirty="0"/>
            </a:br>
            <a:r>
              <a:rPr lang="it-IT" dirty="0"/>
              <a:t/>
            </a:r>
            <a:br>
              <a:rPr lang="it-IT" dirty="0"/>
            </a:br>
            <a:endParaRPr lang="it-IT" sz="2000" dirty="0">
              <a:effectLst>
                <a:outerShdw blurRad="38100" dist="38100" dir="2700000" algn="tl">
                  <a:srgbClr val="000000">
                    <a:alpha val="43137"/>
                  </a:srgbClr>
                </a:outerShdw>
              </a:effectLst>
            </a:endParaRPr>
          </a:p>
        </p:txBody>
      </p:sp>
      <p:pic>
        <p:nvPicPr>
          <p:cNvPr id="5" name="Immagine 4" descr="C:\Users\Utente\Desktop\ragazzaascuola.jpg"/>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557610"/>
            <a:ext cx="3096344" cy="2735486"/>
          </a:xfrm>
          <a:prstGeom prst="rect">
            <a:avLst/>
          </a:prstGeom>
          <a:noFill/>
          <a:ln>
            <a:noFill/>
          </a:ln>
          <a:effectLst>
            <a:softEdge rad="127000"/>
          </a:effectLst>
        </p:spPr>
      </p:pic>
    </p:spTree>
    <p:extLst>
      <p:ext uri="{BB962C8B-B14F-4D97-AF65-F5344CB8AC3E}">
        <p14:creationId xmlns:p14="http://schemas.microsoft.com/office/powerpoint/2010/main" val="207839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dei task</a:t>
            </a:r>
            <a:endParaRPr lang="it-IT" dirty="0">
              <a:latin typeface="Calibri" panose="020F0502020204030204" pitchFamily="34" charset="0"/>
              <a:cs typeface="Calibri" panose="020F0502020204030204" pitchFamily="34"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2947185386"/>
              </p:ext>
            </p:extLst>
          </p:nvPr>
        </p:nvGraphicFramePr>
        <p:xfrm>
          <a:off x="1367796" y="1271262"/>
          <a:ext cx="6408408" cy="5057896"/>
        </p:xfrm>
        <a:graphic>
          <a:graphicData uri="http://schemas.openxmlformats.org/drawingml/2006/table">
            <a:tbl>
              <a:tblPr firstRow="1" bandRow="1">
                <a:tableStyleId>{93296810-A885-4BE3-A3E7-6D5BEEA58F35}</a:tableStyleId>
              </a:tblPr>
              <a:tblGrid>
                <a:gridCol w="2136136">
                  <a:extLst>
                    <a:ext uri="{9D8B030D-6E8A-4147-A177-3AD203B41FA5}">
                      <a16:colId xmlns:a16="http://schemas.microsoft.com/office/drawing/2014/main" xmlns="" val="20000"/>
                    </a:ext>
                  </a:extLst>
                </a:gridCol>
                <a:gridCol w="2534398">
                  <a:extLst>
                    <a:ext uri="{9D8B030D-6E8A-4147-A177-3AD203B41FA5}">
                      <a16:colId xmlns:a16="http://schemas.microsoft.com/office/drawing/2014/main" xmlns="" val="20001"/>
                    </a:ext>
                  </a:extLst>
                </a:gridCol>
                <a:gridCol w="1737874">
                  <a:extLst>
                    <a:ext uri="{9D8B030D-6E8A-4147-A177-3AD203B41FA5}">
                      <a16:colId xmlns:a16="http://schemas.microsoft.com/office/drawing/2014/main" xmlns="" val="20002"/>
                    </a:ext>
                  </a:extLst>
                </a:gridCol>
              </a:tblGrid>
              <a:tr h="341091">
                <a:tc gridSpan="3">
                  <a:txBody>
                    <a:bodyPr/>
                    <a:lstStyle/>
                    <a:p>
                      <a:r>
                        <a:rPr lang="it-IT" dirty="0"/>
                        <a:t>Gianpiero</a:t>
                      </a:r>
                    </a:p>
                  </a:txBody>
                  <a:tcPr/>
                </a:tc>
                <a:tc hMerge="1">
                  <a:txBody>
                    <a:bodyPr/>
                    <a:lstStyle/>
                    <a:p>
                      <a:endParaRPr lang="it-IT"/>
                    </a:p>
                  </a:txBody>
                  <a:tcPr/>
                </a:tc>
                <a:tc hMerge="1">
                  <a:txBody>
                    <a:bodyPr/>
                    <a:lstStyle/>
                    <a:p>
                      <a:endParaRPr lang="it-IT" dirty="0"/>
                    </a:p>
                  </a:txBody>
                  <a:tcPr/>
                </a:tc>
                <a:extLst>
                  <a:ext uri="{0D108BD9-81ED-4DB2-BD59-A6C34878D82A}">
                    <a16:rowId xmlns:a16="http://schemas.microsoft.com/office/drawing/2014/main" xmlns="" val="10000"/>
                  </a:ext>
                </a:extLst>
              </a:tr>
              <a:tr h="596909">
                <a:tc>
                  <a:txBody>
                    <a:bodyPr/>
                    <a:lstStyle/>
                    <a:p>
                      <a:pPr algn="ctr"/>
                      <a:r>
                        <a:rPr lang="it-IT" dirty="0">
                          <a:solidFill>
                            <a:schemeClr val="accent6">
                              <a:lumMod val="75000"/>
                            </a:schemeClr>
                          </a:solidFill>
                        </a:rPr>
                        <a:t>Task</a:t>
                      </a:r>
                    </a:p>
                  </a:txBody>
                  <a:tcPr/>
                </a:tc>
                <a:tc>
                  <a:txBody>
                    <a:bodyPr/>
                    <a:lstStyle/>
                    <a:p>
                      <a:pPr algn="ctr"/>
                      <a:r>
                        <a:rPr lang="it-IT" dirty="0">
                          <a:solidFill>
                            <a:schemeClr val="accent6">
                              <a:lumMod val="75000"/>
                            </a:schemeClr>
                          </a:solidFill>
                        </a:rPr>
                        <a:t>Frequenza </a:t>
                      </a:r>
                    </a:p>
                  </a:txBody>
                  <a:tcPr/>
                </a:tc>
                <a:tc>
                  <a:txBody>
                    <a:bodyPr/>
                    <a:lstStyle/>
                    <a:p>
                      <a:pPr algn="ctr"/>
                      <a:r>
                        <a:rPr lang="it-IT" dirty="0">
                          <a:solidFill>
                            <a:schemeClr val="accent6">
                              <a:lumMod val="75000"/>
                            </a:schemeClr>
                          </a:solidFill>
                        </a:rPr>
                        <a:t>Importanza</a:t>
                      </a:r>
                    </a:p>
                  </a:txBody>
                  <a:tcPr/>
                </a:tc>
                <a:extLst>
                  <a:ext uri="{0D108BD9-81ED-4DB2-BD59-A6C34878D82A}">
                    <a16:rowId xmlns:a16="http://schemas.microsoft.com/office/drawing/2014/main" xmlns="" val="10001"/>
                  </a:ext>
                </a:extLst>
              </a:tr>
              <a:tr h="767454">
                <a:tc>
                  <a:txBody>
                    <a:bodyPr/>
                    <a:lstStyle/>
                    <a:p>
                      <a:r>
                        <a:rPr lang="it-IT" sz="1600" dirty="0"/>
                        <a:t>Consultare informazioni sul 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a16="http://schemas.microsoft.com/office/drawing/2014/main" xmlns="" val="10002"/>
                  </a:ext>
                </a:extLst>
              </a:tr>
              <a:tr h="994847">
                <a:tc>
                  <a:txBody>
                    <a:bodyPr/>
                    <a:lstStyle/>
                    <a:p>
                      <a:r>
                        <a:rPr lang="it-IT" sz="1600" dirty="0"/>
                        <a:t>Consultare informazioni sul cyberbullismo</a:t>
                      </a:r>
                    </a:p>
                  </a:txBody>
                  <a:tcPr/>
                </a:tc>
                <a:tc>
                  <a:txBody>
                    <a:bodyPr/>
                    <a:lstStyle/>
                    <a:p>
                      <a:r>
                        <a:rPr lang="it-IT" sz="1600" dirty="0"/>
                        <a:t>1 volta ogni 6 mesi</a:t>
                      </a:r>
                    </a:p>
                  </a:txBody>
                  <a:tcPr/>
                </a:tc>
                <a:tc>
                  <a:txBody>
                    <a:bodyPr/>
                    <a:lstStyle/>
                    <a:p>
                      <a:r>
                        <a:rPr lang="it-IT" sz="1600" dirty="0"/>
                        <a:t>bassa</a:t>
                      </a:r>
                    </a:p>
                  </a:txBody>
                  <a:tcPr/>
                </a:tc>
                <a:extLst>
                  <a:ext uri="{0D108BD9-81ED-4DB2-BD59-A6C34878D82A}">
                    <a16:rowId xmlns:a16="http://schemas.microsoft.com/office/drawing/2014/main" xmlns="" val="10003"/>
                  </a:ext>
                </a:extLst>
              </a:tr>
              <a:tr h="540060">
                <a:tc>
                  <a:txBody>
                    <a:bodyPr/>
                    <a:lstStyle/>
                    <a:p>
                      <a:r>
                        <a:rPr kumimoji="0" lang="it-IT" sz="1600" b="0" i="0" kern="1200" dirty="0">
                          <a:solidFill>
                            <a:schemeClr val="dk1"/>
                          </a:solidFill>
                          <a:effectLst/>
                          <a:latin typeface="+mn-lt"/>
                          <a:ea typeface="+mn-ea"/>
                          <a:cs typeface="+mn-cs"/>
                        </a:rPr>
                        <a:t>Richiedere aiuto</a:t>
                      </a:r>
                      <a:endParaRPr lang="it-IT" sz="1600" b="0" i="0" dirty="0"/>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xmlns="" val="10004"/>
                  </a:ext>
                </a:extLst>
              </a:tr>
              <a:tr h="540060">
                <a:tc>
                  <a:txBody>
                    <a:bodyPr/>
                    <a:lstStyle/>
                    <a:p>
                      <a:r>
                        <a:rPr lang="it-IT" sz="1600" b="0" i="0" dirty="0"/>
                        <a:t>Condividere la propria esperienza</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xmlns="" val="1014700042"/>
                  </a:ext>
                </a:extLst>
              </a:tr>
              <a:tr h="540060">
                <a:tc>
                  <a:txBody>
                    <a:bodyPr/>
                    <a:lstStyle/>
                    <a:p>
                      <a:r>
                        <a:rPr lang="it-IT" sz="1600" b="0" i="0" dirty="0"/>
                        <a:t>Imparare metodi di prevenzione</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xmlns="" val="2008388912"/>
                  </a:ext>
                </a:extLst>
              </a:tr>
              <a:tr h="540060">
                <a:tc>
                  <a:txBody>
                    <a:bodyPr/>
                    <a:lstStyle/>
                    <a:p>
                      <a:r>
                        <a:rPr lang="it-IT" sz="1600" b="0" i="0" dirty="0"/>
                        <a:t>Valutare situazione dei propri figli</a:t>
                      </a:r>
                    </a:p>
                  </a:txBody>
                  <a:tcPr/>
                </a:tc>
                <a:tc>
                  <a:txBody>
                    <a:bodyPr/>
                    <a:lstStyle/>
                    <a:p>
                      <a:r>
                        <a:rPr lang="it-IT" sz="1600" dirty="0"/>
                        <a:t>0 volte</a:t>
                      </a:r>
                    </a:p>
                  </a:txBody>
                  <a:tcPr/>
                </a:tc>
                <a:tc>
                  <a:txBody>
                    <a:bodyPr/>
                    <a:lstStyle/>
                    <a:p>
                      <a:pPr algn="l"/>
                      <a:r>
                        <a:rPr lang="it-IT" sz="1600" dirty="0"/>
                        <a:t>bassa</a:t>
                      </a:r>
                    </a:p>
                  </a:txBody>
                  <a:tcPr/>
                </a:tc>
                <a:extLst>
                  <a:ext uri="{0D108BD9-81ED-4DB2-BD59-A6C34878D82A}">
                    <a16:rowId xmlns:a16="http://schemas.microsoft.com/office/drawing/2014/main" xmlns="" val="3286170515"/>
                  </a:ext>
                </a:extLst>
              </a:tr>
            </a:tbl>
          </a:graphicData>
        </a:graphic>
      </p:graphicFrame>
    </p:spTree>
    <p:extLst>
      <p:ext uri="{BB962C8B-B14F-4D97-AF65-F5344CB8AC3E}">
        <p14:creationId xmlns:p14="http://schemas.microsoft.com/office/powerpoint/2010/main" val="81329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dei task</a:t>
            </a:r>
            <a:endParaRPr lang="it-IT" dirty="0">
              <a:latin typeface="Calibri" panose="020F0502020204030204" pitchFamily="34" charset="0"/>
              <a:cs typeface="Calibri" panose="020F0502020204030204" pitchFamily="34"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1492578524"/>
              </p:ext>
            </p:extLst>
          </p:nvPr>
        </p:nvGraphicFramePr>
        <p:xfrm>
          <a:off x="1367796" y="1271262"/>
          <a:ext cx="6408408" cy="5057896"/>
        </p:xfrm>
        <a:graphic>
          <a:graphicData uri="http://schemas.openxmlformats.org/drawingml/2006/table">
            <a:tbl>
              <a:tblPr firstRow="1" bandRow="1">
                <a:tableStyleId>{93296810-A885-4BE3-A3E7-6D5BEEA58F35}</a:tableStyleId>
              </a:tblPr>
              <a:tblGrid>
                <a:gridCol w="2136136">
                  <a:extLst>
                    <a:ext uri="{9D8B030D-6E8A-4147-A177-3AD203B41FA5}">
                      <a16:colId xmlns:a16="http://schemas.microsoft.com/office/drawing/2014/main" xmlns="" val="20000"/>
                    </a:ext>
                  </a:extLst>
                </a:gridCol>
                <a:gridCol w="2534398">
                  <a:extLst>
                    <a:ext uri="{9D8B030D-6E8A-4147-A177-3AD203B41FA5}">
                      <a16:colId xmlns:a16="http://schemas.microsoft.com/office/drawing/2014/main" xmlns="" val="20001"/>
                    </a:ext>
                  </a:extLst>
                </a:gridCol>
                <a:gridCol w="1737874">
                  <a:extLst>
                    <a:ext uri="{9D8B030D-6E8A-4147-A177-3AD203B41FA5}">
                      <a16:colId xmlns:a16="http://schemas.microsoft.com/office/drawing/2014/main" xmlns="" val="20002"/>
                    </a:ext>
                  </a:extLst>
                </a:gridCol>
              </a:tblGrid>
              <a:tr h="341091">
                <a:tc gridSpan="3">
                  <a:txBody>
                    <a:bodyPr/>
                    <a:lstStyle/>
                    <a:p>
                      <a:r>
                        <a:rPr lang="it-IT" dirty="0"/>
                        <a:t>Lucia</a:t>
                      </a:r>
                    </a:p>
                  </a:txBody>
                  <a:tcPr/>
                </a:tc>
                <a:tc hMerge="1">
                  <a:txBody>
                    <a:bodyPr/>
                    <a:lstStyle/>
                    <a:p>
                      <a:endParaRPr lang="it-IT"/>
                    </a:p>
                  </a:txBody>
                  <a:tcPr/>
                </a:tc>
                <a:tc hMerge="1">
                  <a:txBody>
                    <a:bodyPr/>
                    <a:lstStyle/>
                    <a:p>
                      <a:endParaRPr lang="it-IT" dirty="0"/>
                    </a:p>
                  </a:txBody>
                  <a:tcPr/>
                </a:tc>
                <a:extLst>
                  <a:ext uri="{0D108BD9-81ED-4DB2-BD59-A6C34878D82A}">
                    <a16:rowId xmlns:a16="http://schemas.microsoft.com/office/drawing/2014/main" xmlns="" val="10000"/>
                  </a:ext>
                </a:extLst>
              </a:tr>
              <a:tr h="596909">
                <a:tc>
                  <a:txBody>
                    <a:bodyPr/>
                    <a:lstStyle/>
                    <a:p>
                      <a:pPr algn="ctr"/>
                      <a:r>
                        <a:rPr lang="it-IT" dirty="0">
                          <a:solidFill>
                            <a:schemeClr val="accent6">
                              <a:lumMod val="75000"/>
                            </a:schemeClr>
                          </a:solidFill>
                        </a:rPr>
                        <a:t>Task</a:t>
                      </a:r>
                    </a:p>
                  </a:txBody>
                  <a:tcPr/>
                </a:tc>
                <a:tc>
                  <a:txBody>
                    <a:bodyPr/>
                    <a:lstStyle/>
                    <a:p>
                      <a:pPr algn="ctr"/>
                      <a:r>
                        <a:rPr lang="it-IT" dirty="0">
                          <a:solidFill>
                            <a:schemeClr val="accent6">
                              <a:lumMod val="75000"/>
                            </a:schemeClr>
                          </a:solidFill>
                        </a:rPr>
                        <a:t>Frequenza </a:t>
                      </a:r>
                    </a:p>
                  </a:txBody>
                  <a:tcPr/>
                </a:tc>
                <a:tc>
                  <a:txBody>
                    <a:bodyPr/>
                    <a:lstStyle/>
                    <a:p>
                      <a:pPr algn="ctr"/>
                      <a:r>
                        <a:rPr lang="it-IT" dirty="0">
                          <a:solidFill>
                            <a:schemeClr val="accent6">
                              <a:lumMod val="75000"/>
                            </a:schemeClr>
                          </a:solidFill>
                        </a:rPr>
                        <a:t>Importanza</a:t>
                      </a:r>
                    </a:p>
                  </a:txBody>
                  <a:tcPr/>
                </a:tc>
                <a:extLst>
                  <a:ext uri="{0D108BD9-81ED-4DB2-BD59-A6C34878D82A}">
                    <a16:rowId xmlns:a16="http://schemas.microsoft.com/office/drawing/2014/main" xmlns="" val="10001"/>
                  </a:ext>
                </a:extLst>
              </a:tr>
              <a:tr h="767454">
                <a:tc>
                  <a:txBody>
                    <a:bodyPr/>
                    <a:lstStyle/>
                    <a:p>
                      <a:r>
                        <a:rPr lang="it-IT" sz="1600" dirty="0"/>
                        <a:t>Consultare informazioni sul bullismo</a:t>
                      </a:r>
                    </a:p>
                  </a:txBody>
                  <a:tcPr/>
                </a:tc>
                <a:tc>
                  <a:txBody>
                    <a:bodyPr/>
                    <a:lstStyle/>
                    <a:p>
                      <a:r>
                        <a:rPr lang="it-IT" sz="1600" dirty="0"/>
                        <a:t>1 volta ogni 6 mesi</a:t>
                      </a:r>
                    </a:p>
                  </a:txBody>
                  <a:tcPr/>
                </a:tc>
                <a:tc>
                  <a:txBody>
                    <a:bodyPr/>
                    <a:lstStyle/>
                    <a:p>
                      <a:r>
                        <a:rPr lang="it-IT" sz="1600" dirty="0"/>
                        <a:t>bassa</a:t>
                      </a:r>
                    </a:p>
                  </a:txBody>
                  <a:tcPr/>
                </a:tc>
                <a:extLst>
                  <a:ext uri="{0D108BD9-81ED-4DB2-BD59-A6C34878D82A}">
                    <a16:rowId xmlns:a16="http://schemas.microsoft.com/office/drawing/2014/main" xmlns="" val="10002"/>
                  </a:ext>
                </a:extLst>
              </a:tr>
              <a:tr h="994847">
                <a:tc>
                  <a:txBody>
                    <a:bodyPr/>
                    <a:lstStyle/>
                    <a:p>
                      <a:r>
                        <a:rPr lang="it-IT" sz="1600" dirty="0"/>
                        <a:t>Consultare informazioni sul cyberbullismo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a16="http://schemas.microsoft.com/office/drawing/2014/main" xmlns="" val="10003"/>
                  </a:ext>
                </a:extLst>
              </a:tr>
              <a:tr h="540060">
                <a:tc>
                  <a:txBody>
                    <a:bodyPr/>
                    <a:lstStyle/>
                    <a:p>
                      <a:r>
                        <a:rPr kumimoji="0" lang="it-IT" sz="1600" b="0" i="0" kern="1200" dirty="0">
                          <a:solidFill>
                            <a:schemeClr val="dk1"/>
                          </a:solidFill>
                          <a:effectLst/>
                          <a:latin typeface="+mn-lt"/>
                          <a:ea typeface="+mn-ea"/>
                          <a:cs typeface="+mn-cs"/>
                        </a:rPr>
                        <a:t>Richiedere aiuto</a:t>
                      </a:r>
                      <a:endParaRPr lang="it-IT" sz="1600" b="0" i="0" dirty="0"/>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xmlns="" val="10004"/>
                  </a:ext>
                </a:extLst>
              </a:tr>
              <a:tr h="540060">
                <a:tc>
                  <a:txBody>
                    <a:bodyPr/>
                    <a:lstStyle/>
                    <a:p>
                      <a:r>
                        <a:rPr lang="it-IT" sz="1600" b="0" i="0" dirty="0"/>
                        <a:t>Condividere la propria esperienza</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xmlns="" val="1014700042"/>
                  </a:ext>
                </a:extLst>
              </a:tr>
              <a:tr h="540060">
                <a:tc>
                  <a:txBody>
                    <a:bodyPr/>
                    <a:lstStyle/>
                    <a:p>
                      <a:r>
                        <a:rPr lang="it-IT" sz="1600" b="0" i="0" dirty="0"/>
                        <a:t>Imparare metodi di prevenzione</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xmlns="" val="2008388912"/>
                  </a:ext>
                </a:extLst>
              </a:tr>
              <a:tr h="540060">
                <a:tc>
                  <a:txBody>
                    <a:bodyPr/>
                    <a:lstStyle/>
                    <a:p>
                      <a:r>
                        <a:rPr lang="it-IT" sz="1600" b="0" i="0" dirty="0"/>
                        <a:t>Valutare situazione dei propri figli</a:t>
                      </a:r>
                    </a:p>
                  </a:txBody>
                  <a:tcPr/>
                </a:tc>
                <a:tc>
                  <a:txBody>
                    <a:bodyPr/>
                    <a:lstStyle/>
                    <a:p>
                      <a:r>
                        <a:rPr lang="it-IT" sz="1600" dirty="0"/>
                        <a:t>0 volte</a:t>
                      </a:r>
                    </a:p>
                  </a:txBody>
                  <a:tcPr/>
                </a:tc>
                <a:tc>
                  <a:txBody>
                    <a:bodyPr/>
                    <a:lstStyle/>
                    <a:p>
                      <a:pPr algn="l"/>
                      <a:r>
                        <a:rPr lang="it-IT" sz="1600" dirty="0"/>
                        <a:t>bassa</a:t>
                      </a:r>
                    </a:p>
                  </a:txBody>
                  <a:tcPr/>
                </a:tc>
                <a:extLst>
                  <a:ext uri="{0D108BD9-81ED-4DB2-BD59-A6C34878D82A}">
                    <a16:rowId xmlns:a16="http://schemas.microsoft.com/office/drawing/2014/main" xmlns="" val="3286170515"/>
                  </a:ext>
                </a:extLst>
              </a:tr>
            </a:tbl>
          </a:graphicData>
        </a:graphic>
      </p:graphicFrame>
    </p:spTree>
    <p:extLst>
      <p:ext uri="{BB962C8B-B14F-4D97-AF65-F5344CB8AC3E}">
        <p14:creationId xmlns:p14="http://schemas.microsoft.com/office/powerpoint/2010/main" val="28740360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rra">
  <a:themeElements>
    <a:clrScheme name="Satellit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Terra">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rra">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3076</TotalTime>
  <Words>1487</Words>
  <Application>Microsoft Office PowerPoint</Application>
  <PresentationFormat>Presentazione su schermo (4:3)</PresentationFormat>
  <Paragraphs>214</Paragraphs>
  <Slides>21</Slides>
  <Notes>0</Notes>
  <HiddenSlides>0</HiddenSlides>
  <MMClips>0</MMClips>
  <ScaleCrop>false</ScaleCrop>
  <HeadingPairs>
    <vt:vector size="4" baseType="variant">
      <vt:variant>
        <vt:lpstr>Tema</vt:lpstr>
      </vt:variant>
      <vt:variant>
        <vt:i4>1</vt:i4>
      </vt:variant>
      <vt:variant>
        <vt:lpstr>Titoli diapositive</vt:lpstr>
      </vt:variant>
      <vt:variant>
        <vt:i4>21</vt:i4>
      </vt:variant>
    </vt:vector>
  </HeadingPairs>
  <TitlesOfParts>
    <vt:vector size="22" baseType="lpstr">
      <vt:lpstr>Terra</vt:lpstr>
      <vt:lpstr>Santoro Mario – Manager di gruppo  Fortunato  Angelo – Manager della valutazione Marino Raffaele – Manager della documentazione corso silvio e pastore Matteo – Manager di progetto</vt:lpstr>
      <vt:lpstr>Descrizione del problema</vt:lpstr>
      <vt:lpstr>LA Nostra soluzione</vt:lpstr>
      <vt:lpstr>Sviluppo Personaggi e obiettivi</vt:lpstr>
      <vt:lpstr>Profili utente</vt:lpstr>
      <vt:lpstr>Profili utente</vt:lpstr>
      <vt:lpstr>Profili utente</vt:lpstr>
      <vt:lpstr>Descrizione dei task</vt:lpstr>
      <vt:lpstr>Descrizione dei task</vt:lpstr>
      <vt:lpstr>Descrizione dei task</vt:lpstr>
      <vt:lpstr>scenario</vt:lpstr>
      <vt:lpstr>Analisi comparativa</vt:lpstr>
      <vt:lpstr>ANALISI COMPARATIVA</vt:lpstr>
      <vt:lpstr>paper sketches e prototipi</vt:lpstr>
      <vt:lpstr>Valutazione dell’usabilità</vt:lpstr>
      <vt:lpstr>Valutazione Del design</vt:lpstr>
      <vt:lpstr>Valutazione Del design</vt:lpstr>
      <vt:lpstr>Design pattern</vt:lpstr>
      <vt:lpstr>Valutazione euristica</vt:lpstr>
      <vt:lpstr>Modifiche da effettuare</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Santoro Mario– Manager di gruppo e della valutazione Capaldo Giovanni – Manager di progetto Iorio Rosaria – Manager della documentazione</dc:title>
  <dc:creator>Utente</dc:creator>
  <cp:lastModifiedBy>Utente</cp:lastModifiedBy>
  <cp:revision>28</cp:revision>
  <dcterms:created xsi:type="dcterms:W3CDTF">2019-01-29T16:21:40Z</dcterms:created>
  <dcterms:modified xsi:type="dcterms:W3CDTF">2019-02-08T15:34:24Z</dcterms:modified>
</cp:coreProperties>
</file>