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5" r:id="rId11"/>
    <p:sldId id="278" r:id="rId12"/>
    <p:sldId id="266" r:id="rId13"/>
    <p:sldId id="277" r:id="rId14"/>
    <p:sldId id="267" r:id="rId15"/>
    <p:sldId id="268" r:id="rId16"/>
    <p:sldId id="269" r:id="rId17"/>
    <p:sldId id="271" r:id="rId18"/>
    <p:sldId id="272" r:id="rId19"/>
    <p:sldId id="273" r:id="rId20"/>
    <p:sldId id="279" r:id="rId21"/>
    <p:sldId id="274" r:id="rId2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o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27" name="Segnaposto contenut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5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9" name="Segnaposto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4" name="Segnaposto contenut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1" name="Segnaposto numero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25" name="Segnaposto tes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8" name="Segnaposto contenut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24" name="Segnaposto piè di pagina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o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26" name="Segnaposto tes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5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29" name="Segnaposto piè di pagina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dirty="0"/>
              <a:t>Fare clic sull'icona per inserire un'immagine</a:t>
            </a:r>
            <a:endParaRPr kumimoji="0"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1" name="Segnaposto numero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7" name="Tito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26" name="Segnaposto tes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1" name="Segnaposto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tito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Utente\Desktop\BullyingLess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40" y="-1107504"/>
            <a:ext cx="409937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olo 4"/>
          <p:cNvSpPr txBox="1">
            <a:spLocks noGrp="1"/>
          </p:cNvSpPr>
          <p:nvPr>
            <p:ph type="ctrTitle"/>
          </p:nvPr>
        </p:nvSpPr>
        <p:spPr>
          <a:xfrm>
            <a:off x="395536" y="2708920"/>
            <a:ext cx="8458200" cy="24699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>
              <a:lnSpc>
                <a:spcPct val="150000"/>
              </a:lnSpc>
            </a:pPr>
            <a:r>
              <a:rPr lang="it-IT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itchFamily="34" charset="0"/>
              </a:rPr>
              <a:t>Santoro Mario </a:t>
            </a:r>
            <a:r>
              <a:rPr lang="it-IT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– 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Manager di gruppo </a:t>
            </a:r>
          </a:p>
          <a:p>
            <a:pPr algn="just">
              <a:lnSpc>
                <a:spcPct val="150000"/>
              </a:lnSpc>
            </a:pPr>
            <a:r>
              <a:rPr lang="it-IT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itchFamily="34" charset="0"/>
              </a:rPr>
              <a:t>Fortunato  Angelo 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– Manager della valutazione</a:t>
            </a:r>
          </a:p>
          <a:p>
            <a:pPr algn="just">
              <a:lnSpc>
                <a:spcPct val="150000"/>
              </a:lnSpc>
            </a:pPr>
            <a:r>
              <a:rPr lang="it-IT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itchFamily="34" charset="0"/>
              </a:rPr>
              <a:t>Marino Raffaele 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– Manager della documentazione</a:t>
            </a:r>
            <a:b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</a:br>
            <a:r>
              <a:rPr lang="it-IT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itchFamily="34" charset="0"/>
              </a:rPr>
              <a:t>corso silvio e pastore Matteo 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– Manager di progetto</a:t>
            </a:r>
          </a:p>
        </p:txBody>
      </p:sp>
    </p:spTree>
    <p:extLst>
      <p:ext uri="{BB962C8B-B14F-4D97-AF65-F5344CB8AC3E}">
        <p14:creationId xmlns:p14="http://schemas.microsoft.com/office/powerpoint/2010/main" val="131613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Descrizione dei task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78524"/>
              </p:ext>
            </p:extLst>
          </p:nvPr>
        </p:nvGraphicFramePr>
        <p:xfrm>
          <a:off x="1367796" y="1271262"/>
          <a:ext cx="6408408" cy="50578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6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343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78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1091">
                <a:tc gridSpan="3">
                  <a:txBody>
                    <a:bodyPr/>
                    <a:lstStyle/>
                    <a:p>
                      <a:r>
                        <a:rPr lang="it-IT" dirty="0"/>
                        <a:t>Lucia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90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Frequenza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Importanza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7454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bullismo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ogni 6 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bassa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4847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cyberbullismo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ogni 6 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kumimoji="0"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Richiedere aiuto</a:t>
                      </a:r>
                      <a:endParaRPr lang="it-IT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Condividere la propria esperienza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70004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Imparare metodi di prevenzione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838891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Valutare situazione dei propri figli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 volte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bassa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617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scenario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556792"/>
            <a:ext cx="8596064" cy="452333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Visualizza Storie</a:t>
            </a:r>
          </a:p>
          <a:p>
            <a:pPr marL="514350" indent="-514350">
              <a:buAutoNum type="arabicPeriod"/>
            </a:pP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Ricevi aiuto</a:t>
            </a:r>
          </a:p>
          <a:p>
            <a:pPr marL="457200" indent="-457200">
              <a:buAutoNum type="arabicPeriod"/>
            </a:pP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 far agire i genitori</a:t>
            </a:r>
          </a:p>
          <a:p>
            <a:pPr marL="457200" indent="-457200">
              <a:buAutoNum type="arabicPeriod"/>
            </a:pP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Scrivi storia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465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Analisi comparativa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magin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17731"/>
            <a:ext cx="4896544" cy="273630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Rettangolo 1"/>
          <p:cNvSpPr/>
          <p:nvPr/>
        </p:nvSpPr>
        <p:spPr>
          <a:xfrm>
            <a:off x="5364088" y="1416221"/>
            <a:ext cx="3672408" cy="258532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Pro:</a:t>
            </a:r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Utilizzo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</a:t>
            </a:r>
            <a:r>
              <a:rPr lang="it-IT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Articoli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informazione;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Facile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intuitivo;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Sito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disponibile in più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lingue.</a:t>
            </a: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11560" y="4653136"/>
            <a:ext cx="8136904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Contro:</a:t>
            </a:r>
          </a:p>
          <a:p>
            <a:pPr lvl="0"/>
            <a:r>
              <a:rPr lang="it-IT" sz="2800" dirty="0">
                <a:latin typeface="Calibri"/>
                <a:cs typeface="Calibri"/>
              </a:rPr>
              <a:t>•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è possibile condividere la propria storia;</a:t>
            </a:r>
          </a:p>
          <a:p>
            <a:pPr lvl="0"/>
            <a:r>
              <a:rPr lang="it-IT" sz="2800" dirty="0">
                <a:latin typeface="Calibri"/>
                <a:cs typeface="Calibri"/>
              </a:rPr>
              <a:t>•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Pochi collegamenti ai social con scarsa visibilità.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662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8B96A78-96D6-4088-B0D6-159A7B04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ANALISI COMPARATIVA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xmlns="" id="{DB5AB712-AB58-4F64-90E0-021CABF2ED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24000"/>
            <a:ext cx="4771256" cy="3113112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5148064" y="1484785"/>
            <a:ext cx="3851920" cy="304698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B050"/>
                </a:solidFill>
              </a:rPr>
              <a:t>Pro</a:t>
            </a:r>
            <a:r>
              <a:rPr lang="it-IT" sz="2400" dirty="0"/>
              <a:t>:</a:t>
            </a:r>
          </a:p>
          <a:p>
            <a:pPr lvl="0"/>
            <a:r>
              <a:rPr lang="it-IT" sz="2400" dirty="0" smtClean="0">
                <a:latin typeface="Calibri"/>
                <a:cs typeface="Calibri"/>
              </a:rPr>
              <a:t>• </a:t>
            </a:r>
            <a:r>
              <a:rPr lang="it-IT" sz="2400" dirty="0" smtClean="0"/>
              <a:t>Ricca informazione; </a:t>
            </a:r>
            <a:endParaRPr lang="it-IT" sz="2400" dirty="0"/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/>
              <a:t>Sezione </a:t>
            </a:r>
            <a:r>
              <a:rPr lang="it-IT" sz="2400" dirty="0"/>
              <a:t>dedicata ad ogni </a:t>
            </a:r>
            <a:r>
              <a:rPr lang="it-IT" sz="2400" dirty="0" smtClean="0"/>
              <a:t>utente;</a:t>
            </a:r>
            <a:endParaRPr lang="it-IT" sz="2400" dirty="0"/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/>
              <a:t>Utilizzo </a:t>
            </a:r>
            <a:r>
              <a:rPr lang="it-IT" sz="2400" dirty="0"/>
              <a:t>di </a:t>
            </a:r>
            <a:r>
              <a:rPr lang="it-IT" sz="2400" dirty="0" smtClean="0"/>
              <a:t>antropomorfismo;</a:t>
            </a:r>
            <a:endParaRPr lang="it-IT" sz="2400" dirty="0"/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/>
              <a:t>Possibilità </a:t>
            </a:r>
            <a:r>
              <a:rPr lang="it-IT" sz="2400" dirty="0"/>
              <a:t>di segnalazione </a:t>
            </a:r>
            <a:r>
              <a:rPr lang="it-IT" sz="2400" dirty="0" smtClean="0"/>
              <a:t>immediata.</a:t>
            </a:r>
            <a:endParaRPr lang="it-IT" sz="2400" dirty="0"/>
          </a:p>
        </p:txBody>
      </p:sp>
      <p:sp>
        <p:nvSpPr>
          <p:cNvPr id="5" name="Rettangolo 4"/>
          <p:cNvSpPr/>
          <p:nvPr/>
        </p:nvSpPr>
        <p:spPr>
          <a:xfrm>
            <a:off x="552294" y="4928325"/>
            <a:ext cx="7836129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Contro</a:t>
            </a:r>
            <a:r>
              <a:rPr lang="it-IT" sz="2800" dirty="0"/>
              <a:t>:</a:t>
            </a:r>
          </a:p>
          <a:p>
            <a:pPr lvl="0"/>
            <a:r>
              <a:rPr lang="it-IT" sz="2800" dirty="0">
                <a:latin typeface="Calibri"/>
                <a:cs typeface="Calibri"/>
              </a:rPr>
              <a:t>• </a:t>
            </a:r>
            <a:r>
              <a:rPr lang="it-IT" sz="2800" dirty="0" smtClean="0"/>
              <a:t>Home dispersiva;</a:t>
            </a:r>
            <a:endParaRPr lang="it-IT" sz="2800" dirty="0"/>
          </a:p>
          <a:p>
            <a:pPr lvl="0"/>
            <a:r>
              <a:rPr lang="it-IT" sz="2800" dirty="0">
                <a:latin typeface="Calibri"/>
                <a:cs typeface="Calibri"/>
              </a:rPr>
              <a:t>• </a:t>
            </a:r>
            <a:r>
              <a:rPr lang="it-IT" sz="2800" dirty="0" smtClean="0"/>
              <a:t>Categorizzazione </a:t>
            </a:r>
            <a:r>
              <a:rPr lang="it-IT" sz="2800" dirty="0"/>
              <a:t>non del tutto </a:t>
            </a:r>
            <a:r>
              <a:rPr lang="it-IT" sz="2800" dirty="0" smtClean="0"/>
              <a:t>chiara.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260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prototipi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39552" y="1628800"/>
            <a:ext cx="6030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• </a:t>
            </a:r>
            <a:r>
              <a:rPr lang="it-IT" sz="24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Hi-Fi realizzato con </a:t>
            </a:r>
            <a:r>
              <a:rPr lang="it-IT" sz="2400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Balsamiq</a:t>
            </a:r>
            <a:endParaRPr lang="it-IT" sz="2400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5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Valutazione</a:t>
            </a:r>
            <a:r>
              <a:rPr lang="it-IT" kern="12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dell’usabilità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4800" y="1196752"/>
            <a:ext cx="88392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/>
              <a:t> </a:t>
            </a:r>
            <a:r>
              <a:rPr lang="it-IT" dirty="0" smtClean="0"/>
              <a:t>Per </a:t>
            </a:r>
            <a:r>
              <a:rPr lang="it-IT" dirty="0"/>
              <a:t>lo sviluppo dell'analisi dell'usabilità </a:t>
            </a:r>
            <a:r>
              <a:rPr lang="it-IT" dirty="0" smtClean="0"/>
              <a:t>analizziamo </a:t>
            </a:r>
            <a:r>
              <a:rPr lang="it-IT" dirty="0"/>
              <a:t>i </a:t>
            </a:r>
            <a:r>
              <a:rPr lang="it-IT" u="sng" dirty="0"/>
              <a:t>principi di usabilità</a:t>
            </a:r>
            <a:r>
              <a:rPr lang="it-IT" dirty="0"/>
              <a:t>:</a:t>
            </a:r>
          </a:p>
          <a:p>
            <a:pPr algn="just"/>
            <a:endParaRPr lang="it-IT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it-IT" b="1" dirty="0"/>
              <a:t>Apprendibilità (learnability)</a:t>
            </a:r>
          </a:p>
          <a:p>
            <a:pPr lvl="0" algn="just"/>
            <a:endParaRPr lang="it-IT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Predicibilità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Sintetizzabilità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Familiarità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Generalizzabilità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b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it-IT" b="1" dirty="0"/>
              <a:t>Flessibilità</a:t>
            </a:r>
          </a:p>
          <a:p>
            <a:pPr lvl="0" algn="just"/>
            <a:endParaRPr lang="it-IT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Multithreading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Personalizzazione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Migrabilità di un task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554247" y="2276870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it-IT" b="1" dirty="0"/>
              <a:t>Robustezza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Osservabilità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Recuperabilità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Velocità di risposta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Conformità dei task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841195"/>
            <a:ext cx="1953334" cy="19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3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04800" y="1844824"/>
            <a:ext cx="8524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Come tecnica di valutazione del design abbiamo scelto il </a:t>
            </a:r>
            <a:r>
              <a:rPr lang="it-IT" sz="3600" b="1" dirty="0"/>
              <a:t>Cognitive </a:t>
            </a:r>
            <a:r>
              <a:rPr lang="it-IT" sz="3600" b="1" dirty="0" err="1" smtClean="0"/>
              <a:t>Walkthrough</a:t>
            </a:r>
            <a:r>
              <a:rPr lang="it-IT" sz="3600" dirty="0"/>
              <a:t>.</a:t>
            </a:r>
            <a:endParaRPr lang="it-IT" sz="3600" dirty="0"/>
          </a:p>
          <a:p>
            <a:pPr algn="just"/>
            <a:endParaRPr lang="it-IT" dirty="0"/>
          </a:p>
          <a:p>
            <a:pPr algn="just"/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20208"/>
            <a:ext cx="1718320" cy="171832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609705"/>
            <a:ext cx="533189" cy="533189"/>
          </a:xfrm>
          <a:prstGeom prst="rect">
            <a:avLst/>
          </a:prstGeom>
        </p:spPr>
      </p:pic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Valutazione</a:t>
            </a:r>
            <a:r>
              <a:rPr lang="it-IT" kern="12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Del design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Design pattern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0251" y="1556792"/>
            <a:ext cx="8691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esign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che potenzialmente useremo per il nostro sistema:</a:t>
            </a:r>
          </a:p>
          <a:p>
            <a:pPr algn="just"/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Articles 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</a:t>
            </a:r>
            <a:endParaRPr lang="it-IT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Forum section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endParaRPr lang="it-IT" sz="24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Prof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427984" y="2132856"/>
            <a:ext cx="2898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Hints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Tabs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Link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Categorization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Slideshow</a:t>
            </a:r>
            <a:endParaRPr lang="it-IT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050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Valutazione</a:t>
            </a:r>
            <a:r>
              <a:rPr lang="it-IT" kern="12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euristica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4800" y="1295400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valutazione euristica è stata condotta in base alle 10 regole euristiche di Nielsen: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Visibilità dello stato del sistema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Corrispondenza tra il mondo del sistema e quello reale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Controllo da parte dell’utente e sua libertà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Consistenza e standard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Prevenzione degli errori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Riconoscimento piuttosto che ricordo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Flessibilità ed efficienza di utilizzo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estetico e minimalista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Aiutare gli utenti a riconoscere, diagnosticare e rimediare dagli errori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Aiuto e documentazione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636912"/>
            <a:ext cx="1537075" cy="14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Modifiche da</a:t>
            </a:r>
            <a:r>
              <a:rPr lang="it-IT" kern="12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effettuare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4800" y="1484784"/>
            <a:ext cx="859606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seguito al testing con gli utenti abbiamo riscontrato delle difficoltà da parte degli utenti su determinate azioni o possibili azioni sul sistema, quindi abbiamo apportato le seguenti modifiche:</a:t>
            </a:r>
          </a:p>
          <a:p>
            <a:pPr algn="just"/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 siamo resi conto che era utile un questionario anche per i ragazzi oltre che per i genitori, quindi lo abbiamo aggiunto all'implementazione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Aggiungeremo la possibilità di cancellare le storie scritte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Aggiungeremo un’icona per vedere le storie pubblicate dal singolo utente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Aggiungeremo collegamenti ipertestuali nella sezione “Questionario” che portino a pagine utili agli utenti.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Verranno aggiunti i collegamenti ipertestuali ai social nell’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bar per una maggiore visibilità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Nella home verranno spiegate le pagine principali del sistema con bottoni che porteranno alla relativa pagina.</a:t>
            </a: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17669"/>
            <a:ext cx="717262" cy="717262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5746520" y="3356992"/>
            <a:ext cx="216024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7240885" y="3861048"/>
            <a:ext cx="216024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A23D2597-3C7F-4BB6-96D8-88A88DF35BC1}"/>
              </a:ext>
            </a:extLst>
          </p:cNvPr>
          <p:cNvSpPr/>
          <p:nvPr/>
        </p:nvSpPr>
        <p:spPr>
          <a:xfrm>
            <a:off x="1928700" y="4581128"/>
            <a:ext cx="216024" cy="1685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5736368" y="2852936"/>
            <a:ext cx="216024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A23D2597-3C7F-4BB6-96D8-88A88DF35BC1}"/>
              </a:ext>
            </a:extLst>
          </p:cNvPr>
          <p:cNvSpPr/>
          <p:nvPr/>
        </p:nvSpPr>
        <p:spPr>
          <a:xfrm>
            <a:off x="1475656" y="5301208"/>
            <a:ext cx="216024" cy="1685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A23D2597-3C7F-4BB6-96D8-88A88DF35BC1}"/>
              </a:ext>
            </a:extLst>
          </p:cNvPr>
          <p:cNvSpPr/>
          <p:nvPr/>
        </p:nvSpPr>
        <p:spPr>
          <a:xfrm>
            <a:off x="2411760" y="6061365"/>
            <a:ext cx="216024" cy="1685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82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00" y="4437112"/>
            <a:ext cx="2276872" cy="2276872"/>
          </a:xfrm>
          <a:prstGeom prst="rect">
            <a:avLst/>
          </a:prstGeom>
        </p:spPr>
      </p:pic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Descrizione del problema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700808"/>
            <a:ext cx="85156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</a:t>
            </a:r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bullismo è una </a:t>
            </a:r>
            <a:r>
              <a:rPr lang="it-I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realtà attuale e </a:t>
            </a:r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urgente in pericoloso aumento.</a:t>
            </a:r>
          </a:p>
          <a:p>
            <a:pPr algn="just"/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</a:t>
            </a:r>
            <a:r>
              <a:rPr lang="it-I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yber bullismo è </a:t>
            </a:r>
            <a:r>
              <a:rPr lang="it-I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forma di prevaricazione che utilizza lo strumento elettronico per attaccare la vittima.</a:t>
            </a:r>
          </a:p>
          <a:p>
            <a:pPr algn="just"/>
            <a:r>
              <a:rPr lang="it-IT" sz="2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nostro sistema </a:t>
            </a:r>
            <a:r>
              <a:rPr lang="it-IT" sz="2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cerca </a:t>
            </a:r>
            <a:r>
              <a:rPr lang="it-IT" sz="2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ridurre le difficoltà degli </a:t>
            </a:r>
            <a:r>
              <a:rPr lang="it-IT" sz="2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utenti e a </a:t>
            </a:r>
            <a:r>
              <a:rPr lang="it-IT" sz="2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trovare una soluzione </a:t>
            </a:r>
            <a:r>
              <a:rPr lang="it-IT" sz="2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</a:t>
            </a:r>
            <a:r>
              <a:rPr lang="it-IT" sz="2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loro </a:t>
            </a:r>
            <a:r>
              <a:rPr lang="it-IT" sz="2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problemi.</a:t>
            </a:r>
            <a:endParaRPr lang="it-IT" sz="2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15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Medie questionario utenti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146427"/>
              </p:ext>
            </p:extLst>
          </p:nvPr>
        </p:nvGraphicFramePr>
        <p:xfrm>
          <a:off x="319581" y="2564904"/>
          <a:ext cx="3331095" cy="38910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6219"/>
                <a:gridCol w="666219"/>
                <a:gridCol w="666219"/>
                <a:gridCol w="666219"/>
                <a:gridCol w="666219"/>
              </a:tblGrid>
              <a:tr h="555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Task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SE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KS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PC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MOT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2,3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2,333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1,5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T4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1,50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T6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2,0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1,667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77464"/>
              </p:ext>
            </p:extLst>
          </p:nvPr>
        </p:nvGraphicFramePr>
        <p:xfrm>
          <a:off x="5508104" y="2564904"/>
          <a:ext cx="3312368" cy="38884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688"/>
                <a:gridCol w="633670"/>
                <a:gridCol w="633670"/>
                <a:gridCol w="633670"/>
                <a:gridCol w="633670"/>
              </a:tblGrid>
              <a:tr h="555491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Task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SE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KS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PC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MOT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4,0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4,0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4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4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3,5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T4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3,25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3,5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3,0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2,5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T6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4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Rettangolo 5"/>
          <p:cNvSpPr/>
          <p:nvPr/>
        </p:nvSpPr>
        <p:spPr>
          <a:xfrm>
            <a:off x="971600" y="1484784"/>
            <a:ext cx="1888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</a:t>
            </a:r>
            <a:endParaRPr lang="it-IT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156176" y="1483648"/>
            <a:ext cx="1720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Dopo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28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Utente\Desktop\BullyingLess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313" y="-387424"/>
            <a:ext cx="4099373" cy="460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659098" y="4067053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2789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 Nostra soluzione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4800" y="1700808"/>
            <a:ext cx="65714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sito web che permetta all’utente, vittima o parente della vittima, di usufruire di diversi aiuti quali:</a:t>
            </a:r>
          </a:p>
          <a:p>
            <a:pPr algn="just"/>
            <a:endParaRPr lang="it-IT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Prevenire il </a:t>
            </a:r>
            <a:r>
              <a:rPr lang="it-IT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bullismo.</a:t>
            </a:r>
            <a:endParaRPr lang="it-IT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Leggere le storie di altre vittime.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Condividere la </a:t>
            </a:r>
            <a:r>
              <a:rPr lang="it-IT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propria </a:t>
            </a:r>
            <a:r>
              <a:rPr lang="it-IT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storia.</a:t>
            </a:r>
            <a:endParaRPr lang="it-IT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Compilare questionario per ricevere aiuto.</a:t>
            </a:r>
            <a:endParaRPr lang="it-IT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Trovare contatti utili per aiuto.</a:t>
            </a:r>
            <a:endParaRPr lang="it-IT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it-IT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it-IT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sito dispone anche di una parte volta alla sensibilizzazione pubblica su cui è possibile accrescere l’informazione.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5" t="7103" r="18190" b="5300"/>
          <a:stretch/>
        </p:blipFill>
        <p:spPr>
          <a:xfrm>
            <a:off x="6300192" y="2492896"/>
            <a:ext cx="2592288" cy="26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7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Sviluppo Personaggi e obiettivi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92696"/>
            <a:ext cx="577762" cy="46553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04800" y="1700808"/>
            <a:ext cx="73317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seguito di interviste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abbiamo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estratto delle informazioni su come dovrebbe essere il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sistema,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sono state poste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seguenti domande: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Vittima:</a:t>
            </a:r>
          </a:p>
          <a:p>
            <a:pPr marL="457200" lvl="0" indent="-457200"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Qualcuno della tua stessa età ti intimorisce?</a:t>
            </a:r>
          </a:p>
          <a:p>
            <a:pPr marL="457200" indent="-457200">
              <a:buFontTx/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minacce avvengono nei social network e/o all’interno delle mura scolastiche? </a:t>
            </a:r>
          </a:p>
          <a:p>
            <a:pPr marL="457200" indent="-457200">
              <a:buFontTx/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 mai provato a reagire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457200" indent="-457200">
              <a:buFontTx/>
              <a:buAutoNum type="arabicPeriod"/>
            </a:pP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Genitore della potenziale vittima:</a:t>
            </a:r>
          </a:p>
          <a:p>
            <a:pPr marL="457200" indent="-457200">
              <a:buFontTx/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Pensi che tuo figlio abbia qualcosa che non va?</a:t>
            </a:r>
          </a:p>
          <a:p>
            <a:pPr marL="457200" lvl="0" indent="-457200">
              <a:buFontTx/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 provato a parlargliene?</a:t>
            </a:r>
          </a:p>
          <a:p>
            <a:pPr marL="457200" lvl="0" indent="-457200">
              <a:buFontTx/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suo stato d’animo lo ricollegheresti al bullismo?</a:t>
            </a:r>
          </a:p>
          <a:p>
            <a:pPr marL="457200" indent="-457200">
              <a:buFontTx/>
              <a:buAutoNum type="arabicPeriod"/>
            </a:pP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187336"/>
            <a:ext cx="1364591" cy="136459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88" y="4581128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Profili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utente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484784"/>
            <a:ext cx="52753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Nome: Gianpiero 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</a:t>
            </a:r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anni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Occupazione: studente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Vittima di bullismo</a:t>
            </a:r>
            <a:endParaRPr lang="it-IT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magine 6" descr="C:\Users\Utente\Desktop\http_%2F%2Fmedia.bebeblog.it%2F4%2F4bb%2Fesercizi-medi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977" y="1628800"/>
            <a:ext cx="3384376" cy="2909069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165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Profili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utente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484784"/>
            <a:ext cx="8083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Nome: Annamaria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45 anni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Occupazione: Segretaria 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Madre di figlio vittima di bullismo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Utente\Desktop\donne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32" y="1484784"/>
            <a:ext cx="3312574" cy="2749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1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Profili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utente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484784"/>
            <a:ext cx="52753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Nome: Lucia 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17 anni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Occupazione: Studente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Vittima di cyber bullismo</a:t>
            </a:r>
            <a:r>
              <a:rPr lang="it-IT" dirty="0"/>
              <a:t/>
            </a:r>
            <a:br>
              <a:rPr lang="it-IT" dirty="0"/>
            </a:b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 descr="C:\Users\Utente\Desktop\ragazzaascuol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57610"/>
            <a:ext cx="3096344" cy="273548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7839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Descrizione dei task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85386"/>
              </p:ext>
            </p:extLst>
          </p:nvPr>
        </p:nvGraphicFramePr>
        <p:xfrm>
          <a:off x="1367796" y="1271262"/>
          <a:ext cx="6408408" cy="50578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6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343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78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1091">
                <a:tc gridSpan="3">
                  <a:txBody>
                    <a:bodyPr/>
                    <a:lstStyle/>
                    <a:p>
                      <a:r>
                        <a:rPr lang="it-IT" dirty="0"/>
                        <a:t>Gianpiero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90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Frequenza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Importanza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7454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bullismo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ogni 6 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4847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cyberbullismo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ogni 6 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bassa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kumimoji="0"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Richiedere aiuto</a:t>
                      </a:r>
                      <a:endParaRPr lang="it-IT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Condividere la propria esperienza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70004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Imparare metodi di prevenzione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838891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Valutare situazione dei propri figli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 volte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bassa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617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29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Descrizione dei task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74099"/>
              </p:ext>
            </p:extLst>
          </p:nvPr>
        </p:nvGraphicFramePr>
        <p:xfrm>
          <a:off x="1367796" y="1271262"/>
          <a:ext cx="6408408" cy="50578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6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343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78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1091">
                <a:tc gridSpan="3">
                  <a:txBody>
                    <a:bodyPr/>
                    <a:lstStyle/>
                    <a:p>
                      <a:r>
                        <a:rPr lang="it-IT" dirty="0"/>
                        <a:t>Annamaria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90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Frequenza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Importanza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7454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bullismo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ogni 6 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4847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cyberbullismo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ogni 6 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kumimoji="0"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Richiedere aiuto</a:t>
                      </a:r>
                      <a:endParaRPr lang="it-IT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Condividere la propria esperienza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 settimana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70004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Imparare metodi di prevenzione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838891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Valutare situazione dei propri figli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all’anno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617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4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ra">
  <a:themeElements>
    <a:clrScheme name="Satellit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Terr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rr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3172</TotalTime>
  <Words>876</Words>
  <Application>Microsoft Office PowerPoint</Application>
  <PresentationFormat>Presentazione su schermo (4:3)</PresentationFormat>
  <Paragraphs>286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Terra</vt:lpstr>
      <vt:lpstr>Santoro Mario – Manager di gruppo  Fortunato  Angelo – Manager della valutazione Marino Raffaele – Manager della documentazione corso silvio e pastore Matteo – Manager di progetto</vt:lpstr>
      <vt:lpstr>Descrizione del problema</vt:lpstr>
      <vt:lpstr>LA Nostra soluzione</vt:lpstr>
      <vt:lpstr>Sviluppo Personaggi e obiettivi</vt:lpstr>
      <vt:lpstr>Profili utente</vt:lpstr>
      <vt:lpstr>Profili utente</vt:lpstr>
      <vt:lpstr>Profili utente</vt:lpstr>
      <vt:lpstr>Descrizione dei task</vt:lpstr>
      <vt:lpstr>Descrizione dei task</vt:lpstr>
      <vt:lpstr>Descrizione dei task</vt:lpstr>
      <vt:lpstr>scenario</vt:lpstr>
      <vt:lpstr>Analisi comparativa</vt:lpstr>
      <vt:lpstr>ANALISI COMPARATIVA</vt:lpstr>
      <vt:lpstr>prototipi</vt:lpstr>
      <vt:lpstr>Valutazione dell’usabilità</vt:lpstr>
      <vt:lpstr>Valutazione Del design</vt:lpstr>
      <vt:lpstr>Design pattern</vt:lpstr>
      <vt:lpstr>Valutazione euristica</vt:lpstr>
      <vt:lpstr>Modifiche da effettuare</vt:lpstr>
      <vt:lpstr>Medie questionario utenti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Santoro Mario– Manager di gruppo e della valutazione Capaldo Giovanni – Manager di progetto Iorio Rosaria – Manager della documentazione</dc:title>
  <dc:creator>Utente</dc:creator>
  <cp:lastModifiedBy>Utente</cp:lastModifiedBy>
  <cp:revision>43</cp:revision>
  <dcterms:created xsi:type="dcterms:W3CDTF">2019-01-29T16:21:40Z</dcterms:created>
  <dcterms:modified xsi:type="dcterms:W3CDTF">2019-02-13T15:15:51Z</dcterms:modified>
</cp:coreProperties>
</file>