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olo 28"/>
          <p:cNvSpPr>
            <a:spLocks noGrp="1"/>
          </p:cNvSpPr>
          <p:nvPr>
            <p:ph type="ctrTitle"/>
          </p:nvPr>
        </p:nvSpPr>
        <p:spPr>
          <a:xfrm>
            <a:off x="381000" y="4853411"/>
            <a:ext cx="8458200" cy="1222375"/>
          </a:xfrm>
        </p:spPr>
        <p:txBody>
          <a:bodyPr anchor="t"/>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16" name="Segnaposto data 15"/>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2" name="Segnaposto piè di pagina 1"/>
          <p:cNvSpPr>
            <a:spLocks noGrp="1"/>
          </p:cNvSpPr>
          <p:nvPr>
            <p:ph type="ftr" sz="quarter" idx="11"/>
          </p:nvPr>
        </p:nvSpPr>
        <p:spPr/>
        <p:txBody>
          <a:bodyPr/>
          <a:lstStyle/>
          <a:p>
            <a:endParaRPr lang="it-IT" dirty="0"/>
          </a:p>
        </p:txBody>
      </p:sp>
      <p:sp>
        <p:nvSpPr>
          <p:cNvPr id="15" name="Segnaposto numero diapositiva 14"/>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549276"/>
            <a:ext cx="18288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549276"/>
            <a:ext cx="62484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kumimoji="0" lang="it-IT" smtClean="0"/>
              <a:t>Fare clic per modificare lo stile del titolo</a:t>
            </a:r>
            <a:endParaRPr kumimoji="0" lang="en-US"/>
          </a:p>
        </p:txBody>
      </p:sp>
      <p:sp>
        <p:nvSpPr>
          <p:cNvPr id="27" name="Segnaposto contenuto 26"/>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19" name="Segnaposto piè di pagina 18"/>
          <p:cNvSpPr>
            <a:spLocks noGrp="1"/>
          </p:cNvSpPr>
          <p:nvPr>
            <p:ph type="ftr" sz="quarter" idx="11"/>
          </p:nvPr>
        </p:nvSpPr>
        <p:spPr>
          <a:xfrm>
            <a:off x="3581400" y="76200"/>
            <a:ext cx="2895600" cy="288925"/>
          </a:xfrm>
        </p:spPr>
        <p:txBody>
          <a:bodyPr/>
          <a:lstStyle/>
          <a:p>
            <a:endParaRPr lang="it-IT" dirty="0"/>
          </a:p>
        </p:txBody>
      </p:sp>
      <p:sp>
        <p:nvSpPr>
          <p:cNvPr id="16" name="Segnaposto numero diapositiva 15"/>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egnaposto tes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19" name="Segnaposto data 18"/>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11" name="Segnaposto piè di pagina 10"/>
          <p:cNvSpPr>
            <a:spLocks noGrp="1"/>
          </p:cNvSpPr>
          <p:nvPr>
            <p:ph type="ftr" sz="quarter" idx="11"/>
          </p:nvPr>
        </p:nvSpPr>
        <p:spPr/>
        <p:txBody>
          <a:bodyPr/>
          <a:lstStyle/>
          <a:p>
            <a:endParaRPr lang="it-IT" dirty="0"/>
          </a:p>
        </p:txBody>
      </p:sp>
      <p:sp>
        <p:nvSpPr>
          <p:cNvPr id="16" name="Segnaposto numero diapositiva 15"/>
          <p:cNvSpPr>
            <a:spLocks noGrp="1"/>
          </p:cNvSpPr>
          <p:nvPr>
            <p:ph type="sldNum" sz="quarter" idx="12"/>
          </p:nvPr>
        </p:nvSpPr>
        <p:spPr/>
        <p:txBody>
          <a:bodyPr/>
          <a:lstStyle/>
          <a:p>
            <a:fld id="{A3D281A2-3CFF-4CD2-96AD-9601820AF28F}" type="slidenum">
              <a:rPr lang="it-IT" smtClean="0"/>
              <a:t>‹N›</a:t>
            </a:fld>
            <a:endParaRPr lang="it-IT" dirty="0"/>
          </a:p>
        </p:txBody>
      </p:sp>
      <p:sp>
        <p:nvSpPr>
          <p:cNvPr id="8" name="Titolo 7"/>
          <p:cNvSpPr>
            <a:spLocks noGrp="1"/>
          </p:cNvSpPr>
          <p:nvPr>
            <p:ph type="title"/>
          </p:nvPr>
        </p:nvSpPr>
        <p:spPr>
          <a:xfrm>
            <a:off x="180475" y="2947085"/>
            <a:ext cx="8686800" cy="1184825"/>
          </a:xfrm>
        </p:spPr>
        <p:txBody>
          <a:bodyPr rtlCol="0" anchor="t"/>
          <a:lstStyle>
            <a:lvl1pPr algn="r">
              <a:defRPr/>
            </a:lvl1pPr>
          </a:lstStyle>
          <a:p>
            <a:r>
              <a:rPr kumimoji="0" lang="it-IT" smtClean="0"/>
              <a:t>Fare clic per modificare lo stile del titolo</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301752" y="457200"/>
            <a:ext cx="8686800" cy="841248"/>
          </a:xfrm>
        </p:spPr>
        <p:txBody>
          <a:bodyPr/>
          <a:lstStyle/>
          <a:p>
            <a:r>
              <a:rPr kumimoji="0" lang="it-IT" smtClean="0"/>
              <a:t>Fare clic per modificare lo stile del titolo</a:t>
            </a:r>
            <a:endParaRPr kumimoji="0" lang="en-US"/>
          </a:p>
        </p:txBody>
      </p:sp>
      <p:sp>
        <p:nvSpPr>
          <p:cNvPr id="14" name="Segnaposto contenut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10" name="Segnaposto piè di pagina 9"/>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9" name="Titolo 28"/>
          <p:cNvSpPr>
            <a:spLocks noGrp="1"/>
          </p:cNvSpPr>
          <p:nvPr>
            <p:ph type="title"/>
          </p:nvPr>
        </p:nvSpPr>
        <p:spPr>
          <a:xfrm>
            <a:off x="304800" y="5410200"/>
            <a:ext cx="8610600" cy="882650"/>
          </a:xfrm>
        </p:spPr>
        <p:txBody>
          <a:bodyPr anchor="ctr"/>
          <a:lstStyle>
            <a:lvl1pPr>
              <a:defRPr/>
            </a:lvl1p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25" name="Segnaposto tes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contenut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8" name="Segnaposto contenut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0" name="Segnaposto data 9"/>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a:xfrm>
            <a:off x="8229600" y="6477000"/>
            <a:ext cx="762000" cy="246888"/>
          </a:xfrm>
        </p:spPr>
        <p:txBody>
          <a:bodyPr/>
          <a:lstStyle/>
          <a:p>
            <a:fld id="{A3D281A2-3CFF-4CD2-96AD-9601820AF28F}" type="slidenum">
              <a:rPr lang="it-IT" smtClean="0"/>
              <a:t>‹N›</a:t>
            </a:fld>
            <a:endParaRPr lang="it-IT" dirty="0"/>
          </a:p>
        </p:txBody>
      </p:sp>
      <p:sp>
        <p:nvSpPr>
          <p:cNvPr id="11" name="Connettore 1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301752" y="457200"/>
            <a:ext cx="8686800" cy="841248"/>
          </a:xfrm>
        </p:spPr>
        <p:txBody>
          <a:bodyPr/>
          <a:lstStyle/>
          <a:p>
            <a:r>
              <a:rPr kumimoji="0" lang="it-IT" smtClean="0"/>
              <a:t>Fare clic per modificare lo stile del titolo</a:t>
            </a:r>
            <a:endParaRPr kumimoji="0" lang="en-US"/>
          </a:p>
        </p:txBody>
      </p:sp>
      <p:sp>
        <p:nvSpPr>
          <p:cNvPr id="12" name="Segnaposto data 11"/>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21" name="Segnaposto piè di pagina 20"/>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24" name="Segnaposto piè di pagina 23"/>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Connettore 1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olo 11"/>
          <p:cNvSpPr>
            <a:spLocks noGrp="1"/>
          </p:cNvSpPr>
          <p:nvPr>
            <p:ph type="title"/>
          </p:nvPr>
        </p:nvSpPr>
        <p:spPr>
          <a:xfrm>
            <a:off x="457200" y="5486400"/>
            <a:ext cx="8458200" cy="520700"/>
          </a:xfrm>
        </p:spPr>
        <p:txBody>
          <a:bodyPr anchor="ctr"/>
          <a:lstStyle>
            <a:lvl1pPr algn="l">
              <a:buNone/>
              <a:defRPr sz="2000" b="1"/>
            </a:lvl1pPr>
          </a:lstStyle>
          <a:p>
            <a:r>
              <a:rPr kumimoji="0" lang="it-IT" smtClean="0"/>
              <a:t>Fare clic per modificare lo stile del titolo</a:t>
            </a:r>
            <a:endParaRPr kumimoji="0" lang="en-US"/>
          </a:p>
        </p:txBody>
      </p:sp>
      <p:sp>
        <p:nvSpPr>
          <p:cNvPr id="26" name="Segnaposto tes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14" name="Segnaposto contenut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29" name="Segnaposto piè di pagina 28"/>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it-IT" dirty="0" smtClean="0"/>
              <a:t>Fare clic sull'icona per inserire un'immagine</a:t>
            </a:r>
            <a:endParaRPr kumimoji="0" lang="en-US" dirty="0"/>
          </a:p>
        </p:txBody>
      </p:sp>
      <p:sp>
        <p:nvSpPr>
          <p:cNvPr id="7" name="Segnaposto data 6"/>
          <p:cNvSpPr>
            <a:spLocks noGrp="1"/>
          </p:cNvSpPr>
          <p:nvPr>
            <p:ph type="dt" sz="half" idx="10"/>
          </p:nvPr>
        </p:nvSpPr>
        <p:spPr/>
        <p:txBody>
          <a:bodyPr/>
          <a:lstStyle/>
          <a:p>
            <a:fld id="{545163B1-4F0D-47B9-95E1-C3B778F3609B}" type="datetimeFigureOut">
              <a:rPr lang="it-IT" smtClean="0"/>
              <a:t>30/01/2019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
        <p:nvSpPr>
          <p:cNvPr id="17" name="Titolo 16"/>
          <p:cNvSpPr>
            <a:spLocks noGrp="1"/>
          </p:cNvSpPr>
          <p:nvPr>
            <p:ph type="title"/>
          </p:nvPr>
        </p:nvSpPr>
        <p:spPr>
          <a:xfrm>
            <a:off x="381000" y="4993760"/>
            <a:ext cx="5867400" cy="522288"/>
          </a:xfrm>
        </p:spPr>
        <p:txBody>
          <a:bodyPr anchor="ctr"/>
          <a:lstStyle>
            <a:lvl1pPr algn="l">
              <a:buNone/>
              <a:defRPr sz="2000" b="1"/>
            </a:lvl1pPr>
          </a:lstStyle>
          <a:p>
            <a:r>
              <a:rPr kumimoji="0" lang="it-IT" smtClean="0"/>
              <a:t>Fare clic per modificare lo stile del titolo</a:t>
            </a:r>
            <a:endParaRPr kumimoji="0" lang="en-US"/>
          </a:p>
        </p:txBody>
      </p:sp>
      <p:sp>
        <p:nvSpPr>
          <p:cNvPr id="26" name="Segnaposto tes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Segnaposto testo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1" name="Segnaposto dat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45163B1-4F0D-47B9-95E1-C3B778F3609B}" type="datetimeFigureOut">
              <a:rPr lang="it-IT" smtClean="0"/>
              <a:t>30/01/2019</a:t>
            </a:fld>
            <a:endParaRPr lang="it-IT" dirty="0"/>
          </a:p>
        </p:txBody>
      </p:sp>
      <p:sp>
        <p:nvSpPr>
          <p:cNvPr id="28" name="Segnaposto piè di pa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t-IT" dirty="0"/>
          </a:p>
        </p:txBody>
      </p:sp>
      <p:sp>
        <p:nvSpPr>
          <p:cNvPr id="5" name="Segnaposto numero diapositiva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3D281A2-3CFF-4CD2-96AD-9601820AF28F}" type="slidenum">
              <a:rPr lang="it-IT" smtClean="0"/>
              <a:t>‹N›</a:t>
            </a:fld>
            <a:endParaRPr lang="it-IT" dirty="0"/>
          </a:p>
        </p:txBody>
      </p:sp>
      <p:sp>
        <p:nvSpPr>
          <p:cNvPr id="10" name="Segnaposto titolo 9"/>
          <p:cNvSpPr>
            <a:spLocks noGrp="1"/>
          </p:cNvSpPr>
          <p:nvPr>
            <p:ph type="title"/>
          </p:nvPr>
        </p:nvSpPr>
        <p:spPr>
          <a:xfrm>
            <a:off x="304800" y="457200"/>
            <a:ext cx="8686800" cy="838200"/>
          </a:xfrm>
          <a:prstGeom prst="rect">
            <a:avLst/>
          </a:prstGeom>
        </p:spPr>
        <p:txBody>
          <a:bodyPr vert="horz" anchor="ctr">
            <a:normAutofit/>
          </a:bodyPr>
          <a:lstStyle/>
          <a:p>
            <a:r>
              <a:rPr kumimoji="0" lang="it-IT" smtClean="0"/>
              <a:t>Fare clic per modificare lo stile del titolo</a:t>
            </a:r>
            <a:endParaRPr kumimoji="0" lang="en-US"/>
          </a:p>
        </p:txBody>
      </p:sp>
      <p:sp>
        <p:nvSpPr>
          <p:cNvPr id="9" name="Connettore 1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nettore 1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0940" y="-1107504"/>
            <a:ext cx="4099373"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4"/>
          <p:cNvSpPr txBox="1">
            <a:spLocks noGrp="1"/>
          </p:cNvSpPr>
          <p:nvPr>
            <p:ph type="ctrTitle"/>
          </p:nvPr>
        </p:nvSpPr>
        <p:spPr>
          <a:xfrm>
            <a:off x="395536" y="2708920"/>
            <a:ext cx="8458200" cy="2469907"/>
          </a:xfrm>
          <a:prstGeom prst="rect">
            <a:avLst/>
          </a:prstGeom>
          <a:noFill/>
        </p:spPr>
        <p:txBody>
          <a:bodyPr wrap="square" rtlCol="0">
            <a:spAutoFit/>
            <a:scene3d>
              <a:camera prst="orthographicFront"/>
              <a:lightRig rig="threePt" dir="t"/>
            </a:scene3d>
            <a:sp3d extrusionH="57150">
              <a:bevelT w="50800" h="38100" prst="riblet"/>
            </a:sp3d>
          </a:bodyPr>
          <a:lstStyle/>
          <a:p>
            <a:pPr algn="just">
              <a:lnSpc>
                <a:spcPct val="150000"/>
              </a:lnSpc>
            </a:pPr>
            <a:r>
              <a:rPr lang="it-IT" sz="2500" dirty="0" smtClean="0">
                <a:ln w="0"/>
                <a:solidFill>
                  <a:schemeClr val="accent1"/>
                </a:solidFill>
                <a:effectLst>
                  <a:outerShdw blurRad="38100" dist="25400" dir="5400000" algn="ctr" rotWithShape="0">
                    <a:srgbClr val="6E747A">
                      <a:alpha val="43000"/>
                    </a:srgbClr>
                  </a:outerShdw>
                </a:effectLst>
                <a:cs typeface="Calibri" pitchFamily="34" charset="0"/>
              </a:rPr>
              <a:t>Santoro Mario </a:t>
            </a:r>
            <a:r>
              <a:rPr lang="it-IT" sz="2800" dirty="0" smtClean="0">
                <a:ln w="0"/>
                <a:effectLst>
                  <a:outerShdw blurRad="38100" dist="19050" dir="2700000" algn="tl" rotWithShape="0">
                    <a:schemeClr val="dk1">
                      <a:alpha val="40000"/>
                    </a:schemeClr>
                  </a:outerShdw>
                </a:effectLst>
                <a:cs typeface="Calibri" pitchFamily="34" charset="0"/>
              </a:rPr>
              <a:t>– </a:t>
            </a:r>
            <a:r>
              <a:rPr lang="it-IT" sz="2400" dirty="0" smtClean="0">
                <a:ln w="0"/>
                <a:effectLst>
                  <a:outerShdw blurRad="38100" dist="19050" dir="2700000" algn="tl" rotWithShape="0">
                    <a:schemeClr val="dk1">
                      <a:alpha val="40000"/>
                    </a:schemeClr>
                  </a:outerShdw>
                </a:effectLst>
                <a:cs typeface="Calibri" pitchFamily="34" charset="0"/>
              </a:rPr>
              <a:t>Manager di gruppo </a:t>
            </a:r>
          </a:p>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Fortunato </a:t>
            </a:r>
            <a:r>
              <a:rPr lang="it-IT" sz="2500" dirty="0" smtClean="0">
                <a:ln w="0"/>
                <a:solidFill>
                  <a:schemeClr val="accent1"/>
                </a:solidFill>
                <a:effectLst>
                  <a:outerShdw blurRad="38100" dist="25400" dir="5400000" algn="ctr" rotWithShape="0">
                    <a:srgbClr val="6E747A">
                      <a:alpha val="43000"/>
                    </a:srgbClr>
                  </a:outerShdw>
                </a:effectLst>
                <a:cs typeface="Calibri" pitchFamily="34" charset="0"/>
              </a:rPr>
              <a:t> Angelo </a:t>
            </a:r>
            <a:r>
              <a:rPr lang="it-IT" sz="2400" dirty="0" smtClean="0">
                <a:ln w="0"/>
                <a:effectLst>
                  <a:outerShdw blurRad="38100" dist="19050" dir="2700000" algn="tl" rotWithShape="0">
                    <a:schemeClr val="dk1">
                      <a:alpha val="40000"/>
                    </a:schemeClr>
                  </a:outerShdw>
                </a:effectLst>
                <a:cs typeface="Calibri" pitchFamily="34" charset="0"/>
              </a:rPr>
              <a:t>– Manager della valutazione</a:t>
            </a:r>
          </a:p>
          <a:p>
            <a:pPr algn="just">
              <a:lnSpc>
                <a:spcPct val="150000"/>
              </a:lnSpc>
            </a:pPr>
            <a:r>
              <a:rPr lang="it-IT" sz="2500" dirty="0" smtClean="0">
                <a:ln w="0"/>
                <a:solidFill>
                  <a:schemeClr val="accent1"/>
                </a:solidFill>
                <a:effectLst>
                  <a:outerShdw blurRad="38100" dist="25400" dir="5400000" algn="ctr" rotWithShape="0">
                    <a:srgbClr val="6E747A">
                      <a:alpha val="43000"/>
                    </a:srgbClr>
                  </a:outerShdw>
                </a:effectLst>
                <a:cs typeface="Calibri" pitchFamily="34" charset="0"/>
              </a:rPr>
              <a:t>Marino Raffaele </a:t>
            </a:r>
            <a:r>
              <a:rPr lang="it-IT" sz="2400" dirty="0" smtClean="0">
                <a:ln w="0"/>
                <a:effectLst>
                  <a:outerShdw blurRad="38100" dist="19050" dir="2700000" algn="tl" rotWithShape="0">
                    <a:schemeClr val="dk1">
                      <a:alpha val="40000"/>
                    </a:schemeClr>
                  </a:outerShdw>
                </a:effectLst>
                <a:cs typeface="Calibri" pitchFamily="34" charset="0"/>
              </a:rPr>
              <a:t>– Manager della documentazione</a:t>
            </a:r>
            <a:br>
              <a:rPr lang="it-IT" sz="2400" dirty="0" smtClean="0">
                <a:ln w="0"/>
                <a:effectLst>
                  <a:outerShdw blurRad="38100" dist="19050" dir="2700000" algn="tl" rotWithShape="0">
                    <a:schemeClr val="dk1">
                      <a:alpha val="40000"/>
                    </a:schemeClr>
                  </a:outerShdw>
                </a:effectLst>
                <a:cs typeface="Calibri" pitchFamily="34" charset="0"/>
              </a:rPr>
            </a:br>
            <a:r>
              <a:rPr lang="it-IT" sz="2500" dirty="0" smtClean="0">
                <a:ln w="0"/>
                <a:solidFill>
                  <a:schemeClr val="accent1"/>
                </a:solidFill>
                <a:effectLst>
                  <a:outerShdw blurRad="38100" dist="25400" dir="5400000" algn="ctr" rotWithShape="0">
                    <a:srgbClr val="6E747A">
                      <a:alpha val="43000"/>
                    </a:srgbClr>
                  </a:outerShdw>
                </a:effectLst>
                <a:cs typeface="Calibri" pitchFamily="34" charset="0"/>
              </a:rPr>
              <a:t>corso silvio e pastore Matteo </a:t>
            </a:r>
            <a:r>
              <a:rPr lang="it-IT" sz="2400" dirty="0">
                <a:ln w="0"/>
                <a:effectLst>
                  <a:outerShdw blurRad="38100" dist="19050" dir="2700000" algn="tl" rotWithShape="0">
                    <a:schemeClr val="dk1">
                      <a:alpha val="40000"/>
                    </a:schemeClr>
                  </a:outerShdw>
                </a:effectLst>
                <a:cs typeface="Calibri" pitchFamily="34" charset="0"/>
              </a:rPr>
              <a:t>– Manager </a:t>
            </a:r>
            <a:r>
              <a:rPr lang="it-IT" sz="2400" dirty="0" smtClean="0">
                <a:ln w="0"/>
                <a:effectLst>
                  <a:outerShdw blurRad="38100" dist="19050" dir="2700000" algn="tl" rotWithShape="0">
                    <a:schemeClr val="dk1">
                      <a:alpha val="40000"/>
                    </a:schemeClr>
                  </a:outerShdw>
                </a:effectLst>
                <a:cs typeface="Calibri" pitchFamily="34" charset="0"/>
              </a:rPr>
              <a:t>di progetto</a:t>
            </a:r>
            <a:endParaRPr lang="it-IT" sz="2400" dirty="0">
              <a:ln w="0"/>
              <a:effectLst>
                <a:outerShdw blurRad="38100" dist="19050" dir="2700000" algn="tl" rotWithShape="0">
                  <a:schemeClr val="dk1">
                    <a:alpha val="40000"/>
                  </a:schemeClr>
                </a:outerShdw>
              </a:effectLst>
              <a:cs typeface="Calibri" pitchFamily="34" charset="0"/>
            </a:endParaRPr>
          </a:p>
        </p:txBody>
      </p:sp>
    </p:spTree>
    <p:extLst>
      <p:ext uri="{BB962C8B-B14F-4D97-AF65-F5344CB8AC3E}">
        <p14:creationId xmlns:p14="http://schemas.microsoft.com/office/powerpoint/2010/main" val="131613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Scenari</a:t>
            </a:r>
            <a:endParaRPr lang="it-IT" dirty="0">
              <a:latin typeface="Calibri" panose="020F0502020204030204" pitchFamily="34" charset="0"/>
              <a:cs typeface="Calibri" panose="020F0502020204030204" pitchFamily="34" charset="0"/>
            </a:endParaRPr>
          </a:p>
        </p:txBody>
      </p:sp>
      <p:sp>
        <p:nvSpPr>
          <p:cNvPr id="6" name="Rettangolo 5"/>
          <p:cNvSpPr/>
          <p:nvPr/>
        </p:nvSpPr>
        <p:spPr>
          <a:xfrm>
            <a:off x="467544" y="1443841"/>
            <a:ext cx="7920880" cy="2308324"/>
          </a:xfrm>
          <a:prstGeom prst="rect">
            <a:avLst/>
          </a:prstGeom>
        </p:spPr>
        <p:txBody>
          <a:bodyPr wrap="square">
            <a:spAutoFit/>
          </a:bodyPr>
          <a:lstStyle/>
          <a:p>
            <a:pPr fontAlgn="base"/>
            <a:r>
              <a:rPr lang="it-IT" dirty="0">
                <a:effectLst>
                  <a:outerShdw blurRad="38100" dist="38100" dir="2700000" algn="tl">
                    <a:srgbClr val="000000">
                      <a:alpha val="43137"/>
                    </a:srgbClr>
                  </a:outerShdw>
                </a:effectLst>
              </a:rPr>
              <a:t>Lucia è vittima di </a:t>
            </a:r>
            <a:r>
              <a:rPr lang="it-IT" dirty="0">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 decide di chiedere aiuto tramite il sito </a:t>
            </a:r>
            <a:r>
              <a:rPr lang="it-IT" dirty="0">
                <a:effectLst>
                  <a:outerShdw blurRad="38100" dist="38100" dir="2700000" algn="tl">
                    <a:srgbClr val="000000">
                      <a:alpha val="43137"/>
                    </a:srgbClr>
                  </a:outerShdw>
                </a:effectLst>
              </a:rPr>
              <a:t>BullyingLess</a:t>
            </a:r>
            <a:r>
              <a:rPr lang="it-IT" dirty="0">
                <a:effectLst>
                  <a:outerShdw blurRad="38100" dist="38100" dir="2700000" algn="tl">
                    <a:srgbClr val="000000">
                      <a:alpha val="43137"/>
                    </a:srgbClr>
                  </a:outerShdw>
                </a:effectLst>
              </a:rPr>
              <a:t>, dall’apposito menù preme sulla sezione riguardante il </a:t>
            </a:r>
            <a:r>
              <a:rPr lang="it-IT" dirty="0">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a:t>
            </a:r>
          </a:p>
          <a:p>
            <a:pPr fontAlgn="base"/>
            <a:r>
              <a:rPr lang="it-IT" dirty="0">
                <a:effectLst>
                  <a:outerShdw blurRad="38100" dist="38100" dir="2700000" algn="tl">
                    <a:srgbClr val="000000">
                      <a:alpha val="43137"/>
                    </a:srgbClr>
                  </a:outerShdw>
                </a:effectLst>
              </a:rPr>
              <a:t>Il sistema fornisce tutte le informazioni inerenti ed offre la possibilità di leggere delle storie attinenti di altre vittime di </a:t>
            </a:r>
            <a:r>
              <a:rPr lang="it-IT" dirty="0">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 Lucia interessata a risolvere il problema va nella sezione “Ricevi Aiuto Adesso”.</a:t>
            </a:r>
          </a:p>
          <a:p>
            <a:pPr fontAlgn="base"/>
            <a:r>
              <a:rPr lang="it-IT" dirty="0">
                <a:effectLst>
                  <a:outerShdw blurRad="38100" dist="38100" dir="2700000" algn="tl">
                    <a:srgbClr val="000000">
                      <a:alpha val="43137"/>
                    </a:srgbClr>
                  </a:outerShdw>
                </a:effectLst>
              </a:rPr>
              <a:t>In questa pagina sono presenti una serie di problemi legati al </a:t>
            </a:r>
            <a:r>
              <a:rPr lang="it-IT" dirty="0">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 con le conseguenti azioni da fare o i contatti per le persone a cui rivolgersi.</a:t>
            </a:r>
          </a:p>
        </p:txBody>
      </p:sp>
      <p:sp>
        <p:nvSpPr>
          <p:cNvPr id="8" name="Rectangle 2"/>
          <p:cNvSpPr txBox="1">
            <a:spLocks/>
          </p:cNvSpPr>
          <p:nvPr/>
        </p:nvSpPr>
        <p:spPr>
          <a:xfrm>
            <a:off x="209359" y="1446808"/>
            <a:ext cx="368424" cy="418511"/>
          </a:xfrm>
          <a:prstGeom prst="rect">
            <a:avLst/>
          </a:prstGeom>
        </p:spPr>
        <p:txBody>
          <a:bodyPr vert="horz" anchor="ctr">
            <a:normAutofit fontScale="40000" lnSpcReduction="20000"/>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it-IT" sz="4500" dirty="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rPr>
              <a:t>3</a:t>
            </a:r>
            <a:r>
              <a:rPr lang="it-IT" dirty="0" smtClean="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rPr>
              <a:t>.</a:t>
            </a:r>
            <a:endParaRPr lang="it-IT" dirty="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endParaRPr>
          </a:p>
        </p:txBody>
      </p:sp>
    </p:spTree>
    <p:extLst>
      <p:ext uri="{BB962C8B-B14F-4D97-AF65-F5344CB8AC3E}">
        <p14:creationId xmlns:p14="http://schemas.microsoft.com/office/powerpoint/2010/main" val="115467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Analisi comparativa</a:t>
            </a:r>
            <a:endParaRPr lang="it-IT" dirty="0">
              <a:latin typeface="Calibri" panose="020F0502020204030204" pitchFamily="34" charset="0"/>
              <a:cs typeface="Calibri" panose="020F0502020204030204" pitchFamily="34" charset="0"/>
            </a:endParaRPr>
          </a:p>
        </p:txBody>
      </p:sp>
      <p:pic>
        <p:nvPicPr>
          <p:cNvPr id="5" name="Immagine 4"/>
          <p:cNvPicPr/>
          <p:nvPr/>
        </p:nvPicPr>
        <p:blipFill>
          <a:blip r:embed="rId2" cstate="print">
            <a:extLst>
              <a:ext uri="{28A0092B-C50C-407E-A947-70E740481C1C}">
                <a14:useLocalDpi xmlns:a14="http://schemas.microsoft.com/office/drawing/2010/main" val="0"/>
              </a:ext>
            </a:extLst>
          </a:blip>
          <a:stretch>
            <a:fillRect/>
          </a:stretch>
        </p:blipFill>
        <p:spPr>
          <a:xfrm>
            <a:off x="323528" y="1617731"/>
            <a:ext cx="4896544" cy="2736303"/>
          </a:xfrm>
          <a:prstGeom prst="rect">
            <a:avLst/>
          </a:prstGeom>
          <a:effectLst>
            <a:softEdge rad="31750"/>
          </a:effectLst>
        </p:spPr>
      </p:pic>
      <p:sp>
        <p:nvSpPr>
          <p:cNvPr id="6" name="Rettangolo 5"/>
          <p:cNvSpPr/>
          <p:nvPr/>
        </p:nvSpPr>
        <p:spPr>
          <a:xfrm>
            <a:off x="5220072" y="1484785"/>
            <a:ext cx="4104456" cy="2862322"/>
          </a:xfrm>
          <a:prstGeom prst="rect">
            <a:avLst/>
          </a:prstGeom>
        </p:spPr>
        <p:txBody>
          <a:bodyPr wrap="square">
            <a:spAutoFit/>
          </a:bodyPr>
          <a:lstStyle/>
          <a:p>
            <a:r>
              <a:rPr lang="it-IT" dirty="0">
                <a:effectLst>
                  <a:outerShdw blurRad="38100" dist="38100" dir="2700000" algn="tl">
                    <a:srgbClr val="000000">
                      <a:alpha val="43137"/>
                    </a:srgbClr>
                  </a:outerShdw>
                </a:effectLst>
              </a:rPr>
              <a:t>Il sito raggruppa le informazioni in base all’utente che le richiede, ad esempio un docente visualizzerà informazioni in parte diverse sul “</a:t>
            </a:r>
            <a:r>
              <a:rPr lang="it-IT" dirty="0">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 in quanto gli </a:t>
            </a:r>
            <a:endParaRPr lang="it-IT" dirty="0" smtClean="0">
              <a:effectLst>
                <a:outerShdw blurRad="38100" dist="38100" dir="2700000" algn="tl">
                  <a:srgbClr val="000000">
                    <a:alpha val="43137"/>
                  </a:srgbClr>
                </a:outerShdw>
              </a:effectLst>
            </a:endParaRPr>
          </a:p>
          <a:p>
            <a:r>
              <a:rPr lang="it-IT" dirty="0" smtClean="0">
                <a:effectLst>
                  <a:outerShdw blurRad="38100" dist="38100" dir="2700000" algn="tl">
                    <a:srgbClr val="000000">
                      <a:alpha val="43137"/>
                    </a:srgbClr>
                  </a:outerShdw>
                </a:effectLst>
              </a:rPr>
              <a:t>interessa </a:t>
            </a:r>
            <a:r>
              <a:rPr lang="it-IT" dirty="0">
                <a:effectLst>
                  <a:outerShdw blurRad="38100" dist="38100" dir="2700000" algn="tl">
                    <a:srgbClr val="000000">
                      <a:alpha val="43137"/>
                    </a:srgbClr>
                  </a:outerShdw>
                </a:effectLst>
              </a:rPr>
              <a:t>come aiutare gli alunni a combattere questo </a:t>
            </a:r>
            <a:r>
              <a:rPr lang="it-IT" dirty="0" smtClean="0">
                <a:effectLst>
                  <a:outerShdw blurRad="38100" dist="38100" dir="2700000" algn="tl">
                    <a:srgbClr val="000000">
                      <a:alpha val="43137"/>
                    </a:srgbClr>
                  </a:outerShdw>
                </a:effectLst>
              </a:rPr>
              <a:t>fenomeno, </a:t>
            </a:r>
            <a:r>
              <a:rPr lang="it-IT" dirty="0">
                <a:effectLst>
                  <a:outerShdw blurRad="38100" dist="38100" dir="2700000" algn="tl">
                    <a:srgbClr val="000000">
                      <a:alpha val="43137"/>
                    </a:srgbClr>
                  </a:outerShdw>
                </a:effectLst>
              </a:rPr>
              <a:t>mentre un alunno visualizzerà </a:t>
            </a:r>
            <a:r>
              <a:rPr lang="it-IT" dirty="0" smtClean="0">
                <a:effectLst>
                  <a:outerShdw blurRad="38100" dist="38100" dir="2700000" algn="tl">
                    <a:srgbClr val="000000">
                      <a:alpha val="43137"/>
                    </a:srgbClr>
                  </a:outerShdw>
                </a:effectLst>
              </a:rPr>
              <a:t>informazioni</a:t>
            </a:r>
          </a:p>
          <a:p>
            <a:r>
              <a:rPr lang="it-IT" dirty="0" smtClean="0">
                <a:effectLst>
                  <a:outerShdw blurRad="38100" dist="38100" dir="2700000" algn="tl">
                    <a:srgbClr val="000000">
                      <a:alpha val="43137"/>
                    </a:srgbClr>
                  </a:outerShdw>
                </a:effectLst>
              </a:rPr>
              <a:t>su </a:t>
            </a:r>
            <a:r>
              <a:rPr lang="it-IT" dirty="0">
                <a:effectLst>
                  <a:outerShdw blurRad="38100" dist="38100" dir="2700000" algn="tl">
                    <a:srgbClr val="000000">
                      <a:alpha val="43137"/>
                    </a:srgbClr>
                  </a:outerShdw>
                </a:effectLst>
              </a:rPr>
              <a:t>come combatterlo e come prevenirlo. </a:t>
            </a:r>
          </a:p>
        </p:txBody>
      </p:sp>
      <p:sp>
        <p:nvSpPr>
          <p:cNvPr id="7" name="Rettangolo 6"/>
          <p:cNvSpPr/>
          <p:nvPr/>
        </p:nvSpPr>
        <p:spPr>
          <a:xfrm>
            <a:off x="356708" y="4368560"/>
            <a:ext cx="8621813" cy="923330"/>
          </a:xfrm>
          <a:prstGeom prst="rect">
            <a:avLst/>
          </a:prstGeom>
        </p:spPr>
        <p:txBody>
          <a:bodyPr wrap="square">
            <a:spAutoFit/>
          </a:bodyPr>
          <a:lstStyle/>
          <a:p>
            <a:r>
              <a:rPr lang="it-IT" dirty="0">
                <a:effectLst>
                  <a:outerShdw blurRad="38100" dist="38100" dir="2700000" algn="tl">
                    <a:srgbClr val="000000">
                      <a:alpha val="43137"/>
                    </a:srgbClr>
                  </a:outerShdw>
                </a:effectLst>
              </a:rPr>
              <a:t>P</a:t>
            </a:r>
            <a:r>
              <a:rPr lang="it-IT" dirty="0" smtClean="0">
                <a:effectLst>
                  <a:outerShdw blurRad="38100" dist="38100" dir="2700000" algn="tl">
                    <a:srgbClr val="000000">
                      <a:alpha val="43137"/>
                    </a:srgbClr>
                  </a:outerShdw>
                </a:effectLst>
              </a:rPr>
              <a:t>renderemo </a:t>
            </a:r>
            <a:r>
              <a:rPr lang="it-IT" dirty="0">
                <a:effectLst>
                  <a:outerShdw blurRad="38100" dist="38100" dir="2700000" algn="tl">
                    <a:srgbClr val="000000">
                      <a:alpha val="43137"/>
                    </a:srgbClr>
                  </a:outerShdw>
                </a:effectLst>
              </a:rPr>
              <a:t>spunto da questa suddivisione </a:t>
            </a:r>
            <a:r>
              <a:rPr lang="it-IT" dirty="0" smtClean="0">
                <a:effectLst>
                  <a:outerShdw blurRad="38100" dist="38100" dir="2700000" algn="tl">
                    <a:srgbClr val="000000">
                      <a:alpha val="43137"/>
                    </a:srgbClr>
                  </a:outerShdw>
                </a:effectLst>
              </a:rPr>
              <a:t>in </a:t>
            </a:r>
            <a:r>
              <a:rPr lang="it-IT" dirty="0">
                <a:effectLst>
                  <a:outerShdw blurRad="38100" dist="38100" dir="2700000" algn="tl">
                    <a:srgbClr val="000000">
                      <a:alpha val="43137"/>
                    </a:srgbClr>
                  </a:outerShdw>
                </a:effectLst>
              </a:rPr>
              <a:t>modo tale da fornire agli utenti unicamente le informazioni di cui hanno bisogno senza dover cercarle a lungo all’interno del sito.</a:t>
            </a:r>
          </a:p>
        </p:txBody>
      </p:sp>
      <p:sp>
        <p:nvSpPr>
          <p:cNvPr id="8" name="Rettangolo 7"/>
          <p:cNvSpPr/>
          <p:nvPr/>
        </p:nvSpPr>
        <p:spPr>
          <a:xfrm>
            <a:off x="323528" y="5291890"/>
            <a:ext cx="8568952" cy="1477328"/>
          </a:xfrm>
          <a:prstGeom prst="rect">
            <a:avLst/>
          </a:prstGeom>
        </p:spPr>
        <p:txBody>
          <a:bodyPr wrap="square">
            <a:spAutoFit/>
          </a:bodyPr>
          <a:lstStyle/>
          <a:p>
            <a:r>
              <a:rPr lang="it-IT" dirty="0">
                <a:effectLst>
                  <a:outerShdw blurRad="38100" dist="38100" dir="2700000" algn="tl">
                    <a:srgbClr val="000000">
                      <a:alpha val="43137"/>
                    </a:srgbClr>
                  </a:outerShdw>
                </a:effectLst>
              </a:rPr>
              <a:t>Il sito ha una sezione “blog” dove sono presenti gli articoli pubblicati unicamente dall’autore della pagina, useremo anche noi questa sezione ma la amplieremo pubblicando articoli scritti </a:t>
            </a:r>
            <a:r>
              <a:rPr lang="it-IT" dirty="0" smtClean="0">
                <a:effectLst>
                  <a:outerShdw blurRad="38100" dist="38100" dir="2700000" algn="tl">
                    <a:srgbClr val="000000">
                      <a:alpha val="43137"/>
                    </a:srgbClr>
                  </a:outerShdw>
                </a:effectLst>
              </a:rPr>
              <a:t>dalle vittime, genitori delle vittime o qualsiasi persona che vuole raccontare una storia inerente il bullismo, registrandosi tramite un email e un nickname.</a:t>
            </a:r>
            <a:endParaRPr lang="it-IT"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662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paper</a:t>
            </a:r>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a:t>
            </a:r>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sketches</a:t>
            </a:r>
            <a:r>
              <a:rPr lang="it-IT" kern="1200" cap="all"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 prototipi</a:t>
            </a:r>
            <a:endParaRPr lang="it-IT" dirty="0">
              <a:latin typeface="Calibri" panose="020F0502020204030204" pitchFamily="34" charset="0"/>
              <a:cs typeface="Calibri" panose="020F0502020204030204" pitchFamily="34" charset="0"/>
            </a:endParaRPr>
          </a:p>
        </p:txBody>
      </p:sp>
      <p:sp>
        <p:nvSpPr>
          <p:cNvPr id="7" name="Rettangolo 6"/>
          <p:cNvSpPr/>
          <p:nvPr/>
        </p:nvSpPr>
        <p:spPr>
          <a:xfrm>
            <a:off x="539552" y="1628800"/>
            <a:ext cx="6030416" cy="830997"/>
          </a:xfrm>
          <a:prstGeom prst="rect">
            <a:avLst/>
          </a:prstGeom>
        </p:spPr>
        <p:txBody>
          <a:bodyPr wrap="square">
            <a:spAutoFit/>
          </a:bodyPr>
          <a:lstStyle/>
          <a:p>
            <a:r>
              <a:rPr lang="it-IT" sz="2400" dirty="0" smtClean="0">
                <a:solidFill>
                  <a:srgbClr val="00B0F0"/>
                </a:solidFill>
                <a:effectLst>
                  <a:outerShdw blurRad="38100" dist="38100" dir="2700000" algn="tl">
                    <a:srgbClr val="000000">
                      <a:alpha val="43137"/>
                    </a:srgbClr>
                  </a:outerShdw>
                </a:effectLst>
                <a:latin typeface="Calibri"/>
                <a:cs typeface="Calibri"/>
              </a:rPr>
              <a:t>• </a:t>
            </a:r>
            <a:r>
              <a:rPr lang="it-IT" sz="2400" u="sng" dirty="0" smtClean="0">
                <a:solidFill>
                  <a:srgbClr val="00B0F0"/>
                </a:solidFill>
                <a:effectLst>
                  <a:outerShdw blurRad="38100" dist="38100" dir="2700000" algn="tl">
                    <a:srgbClr val="000000">
                      <a:alpha val="43137"/>
                    </a:srgbClr>
                  </a:outerShdw>
                </a:effectLst>
              </a:rPr>
              <a:t>Paper</a:t>
            </a:r>
            <a:r>
              <a:rPr lang="it-IT" sz="2400" u="sng" dirty="0" smtClean="0">
                <a:solidFill>
                  <a:srgbClr val="00B0F0"/>
                </a:solidFill>
                <a:effectLst>
                  <a:outerShdw blurRad="38100" dist="38100" dir="2700000" algn="tl">
                    <a:srgbClr val="000000">
                      <a:alpha val="43137"/>
                    </a:srgbClr>
                  </a:outerShdw>
                </a:effectLst>
              </a:rPr>
              <a:t> </a:t>
            </a:r>
            <a:r>
              <a:rPr lang="it-IT" sz="2400" u="sng" dirty="0">
                <a:solidFill>
                  <a:srgbClr val="00B0F0"/>
                </a:solidFill>
                <a:effectLst>
                  <a:outerShdw blurRad="38100" dist="38100" dir="2700000" algn="tl">
                    <a:srgbClr val="000000">
                      <a:alpha val="43137"/>
                    </a:srgbClr>
                  </a:outerShdw>
                </a:effectLst>
              </a:rPr>
              <a:t>sketch realizzato con Denim</a:t>
            </a:r>
          </a:p>
          <a:p>
            <a:r>
              <a:rPr lang="it-IT" sz="2400" dirty="0">
                <a:solidFill>
                  <a:srgbClr val="00B0F0"/>
                </a:solidFill>
                <a:effectLst>
                  <a:outerShdw blurRad="38100" dist="38100" dir="2700000" algn="tl">
                    <a:srgbClr val="000000">
                      <a:alpha val="43137"/>
                    </a:srgbClr>
                  </a:outerShdw>
                </a:effectLst>
                <a:latin typeface="Calibri"/>
                <a:cs typeface="Calibri"/>
              </a:rPr>
              <a:t>• </a:t>
            </a:r>
            <a:r>
              <a:rPr lang="it-IT" sz="2400" u="sng" dirty="0" smtClean="0">
                <a:solidFill>
                  <a:srgbClr val="00B0F0"/>
                </a:solidFill>
                <a:effectLst>
                  <a:outerShdw blurRad="38100" dist="38100" dir="2700000" algn="tl">
                    <a:srgbClr val="000000">
                      <a:alpha val="43137"/>
                    </a:srgbClr>
                  </a:outerShdw>
                </a:effectLst>
              </a:rPr>
              <a:t>Prototipo Hi-Fi </a:t>
            </a:r>
            <a:r>
              <a:rPr lang="it-IT" sz="2400" u="sng" dirty="0">
                <a:solidFill>
                  <a:srgbClr val="00B0F0"/>
                </a:solidFill>
                <a:effectLst>
                  <a:outerShdw blurRad="38100" dist="38100" dir="2700000" algn="tl">
                    <a:srgbClr val="000000">
                      <a:alpha val="43137"/>
                    </a:srgbClr>
                  </a:outerShdw>
                </a:effectLst>
              </a:rPr>
              <a:t>realizzato con PowerPoint</a:t>
            </a:r>
          </a:p>
        </p:txBody>
      </p:sp>
    </p:spTree>
    <p:extLst>
      <p:ext uri="{BB962C8B-B14F-4D97-AF65-F5344CB8AC3E}">
        <p14:creationId xmlns:p14="http://schemas.microsoft.com/office/powerpoint/2010/main" val="208150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dell’usabilità</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196752"/>
            <a:ext cx="8839200" cy="5493812"/>
          </a:xfrm>
          <a:prstGeom prst="rect">
            <a:avLst/>
          </a:prstGeom>
          <a:noFill/>
        </p:spPr>
        <p:txBody>
          <a:bodyPr wrap="square" rtlCol="0">
            <a:spAutoFit/>
          </a:bodyPr>
          <a:lstStyle/>
          <a:p>
            <a:pPr algn="just"/>
            <a:r>
              <a:rPr lang="it-IT" b="1" dirty="0"/>
              <a:t>Relazione sul testing di usabilità che avete effettuato con gli utenti</a:t>
            </a:r>
            <a:endParaRPr lang="it-IT" dirty="0"/>
          </a:p>
          <a:p>
            <a:pPr algn="just"/>
            <a:r>
              <a:rPr lang="it-IT" b="1" dirty="0"/>
              <a:t> </a:t>
            </a:r>
            <a:endParaRPr lang="it-IT" dirty="0"/>
          </a:p>
          <a:p>
            <a:pPr algn="just"/>
            <a:r>
              <a:rPr lang="it-IT" dirty="0"/>
              <a:t>Per lo sviluppo dell'analisi dell'usabilità e dell'accessibilità analizziamo i </a:t>
            </a:r>
            <a:r>
              <a:rPr lang="it-IT" u="sng" dirty="0"/>
              <a:t>principi di usabilità</a:t>
            </a:r>
            <a:r>
              <a:rPr lang="it-IT" dirty="0"/>
              <a:t>:</a:t>
            </a:r>
          </a:p>
          <a:p>
            <a:pPr algn="just"/>
            <a:endParaRPr lang="it-IT" dirty="0"/>
          </a:p>
          <a:p>
            <a:pPr marL="342900" lvl="0" indent="-342900" algn="just">
              <a:buFont typeface="Wingdings" panose="05000000000000000000" pitchFamily="2" charset="2"/>
              <a:buChar char="Ø"/>
            </a:pPr>
            <a:r>
              <a:rPr lang="it-IT" b="1" dirty="0"/>
              <a:t>Apprendibilità (learnability</a:t>
            </a:r>
            <a:r>
              <a:rPr lang="it-IT" b="1" dirty="0" smtClean="0"/>
              <a:t>)</a:t>
            </a:r>
          </a:p>
          <a:p>
            <a:pPr lvl="0" algn="just"/>
            <a:endParaRPr lang="it-IT" dirty="0"/>
          </a:p>
          <a:p>
            <a:pPr marL="285750" indent="-285750" algn="just">
              <a:lnSpc>
                <a:spcPct val="150000"/>
              </a:lnSpc>
              <a:buFont typeface="Arial" panose="020B0604020202020204" pitchFamily="34" charset="0"/>
              <a:buChar char="•"/>
            </a:pPr>
            <a:r>
              <a:rPr lang="it-IT" b="1" dirty="0" smtClean="0">
                <a:solidFill>
                  <a:schemeClr val="accent1">
                    <a:lumMod val="50000"/>
                  </a:schemeClr>
                </a:solidFill>
              </a:rPr>
              <a:t>Predicibilità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smtClean="0">
                <a:solidFill>
                  <a:schemeClr val="accent1">
                    <a:lumMod val="50000"/>
                  </a:schemeClr>
                </a:solidFill>
              </a:rPr>
              <a:t>Sintetizzabilità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smtClean="0">
                <a:solidFill>
                  <a:schemeClr val="accent1">
                    <a:lumMod val="50000"/>
                  </a:schemeClr>
                </a:solidFill>
              </a:rPr>
              <a:t>Familiarità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smtClean="0">
                <a:solidFill>
                  <a:schemeClr val="accent1">
                    <a:lumMod val="50000"/>
                  </a:schemeClr>
                </a:solidFill>
              </a:rPr>
              <a:t>Generalizzabilità</a:t>
            </a:r>
          </a:p>
          <a:p>
            <a:pPr marL="285750" indent="-285750" algn="just">
              <a:buFont typeface="Arial" panose="020B0604020202020204" pitchFamily="34" charset="0"/>
              <a:buChar char="•"/>
            </a:pPr>
            <a:endParaRPr lang="it-IT" b="1" dirty="0"/>
          </a:p>
          <a:p>
            <a:pPr marL="342900" lvl="0" indent="-342900" algn="just">
              <a:buFont typeface="Wingdings" panose="05000000000000000000" pitchFamily="2" charset="2"/>
              <a:buChar char="Ø"/>
            </a:pPr>
            <a:r>
              <a:rPr lang="it-IT" b="1" dirty="0" smtClean="0"/>
              <a:t>Flessibilità</a:t>
            </a:r>
          </a:p>
          <a:p>
            <a:pPr lvl="0" algn="just"/>
            <a:endParaRPr lang="it-IT" dirty="0"/>
          </a:p>
          <a:p>
            <a:pPr marL="285750" indent="-285750" algn="just">
              <a:lnSpc>
                <a:spcPct val="150000"/>
              </a:lnSpc>
              <a:buFont typeface="Arial" panose="020B0604020202020204" pitchFamily="34" charset="0"/>
              <a:buChar char="•"/>
            </a:pPr>
            <a:r>
              <a:rPr lang="it-IT" b="1" dirty="0" smtClean="0">
                <a:solidFill>
                  <a:schemeClr val="accent1">
                    <a:lumMod val="50000"/>
                  </a:schemeClr>
                </a:solidFill>
              </a:rPr>
              <a:t>Multithreading</a:t>
            </a:r>
          </a:p>
          <a:p>
            <a:pPr marL="285750" indent="-285750" algn="just">
              <a:lnSpc>
                <a:spcPct val="150000"/>
              </a:lnSpc>
              <a:buFont typeface="Arial" panose="020B0604020202020204" pitchFamily="34" charset="0"/>
              <a:buChar char="•"/>
            </a:pPr>
            <a:r>
              <a:rPr lang="it-IT" b="1" dirty="0" smtClean="0">
                <a:solidFill>
                  <a:schemeClr val="accent1">
                    <a:lumMod val="50000"/>
                  </a:schemeClr>
                </a:solidFill>
              </a:rPr>
              <a:t>Personalizzazione</a:t>
            </a:r>
          </a:p>
          <a:p>
            <a:pPr marL="285750" indent="-285750" algn="just">
              <a:lnSpc>
                <a:spcPct val="150000"/>
              </a:lnSpc>
              <a:buFont typeface="Arial" panose="020B0604020202020204" pitchFamily="34" charset="0"/>
              <a:buChar char="•"/>
            </a:pPr>
            <a:r>
              <a:rPr lang="it-IT" b="1" dirty="0" smtClean="0">
                <a:solidFill>
                  <a:schemeClr val="accent1">
                    <a:lumMod val="50000"/>
                  </a:schemeClr>
                </a:solidFill>
              </a:rPr>
              <a:t>Migrabilità </a:t>
            </a:r>
            <a:r>
              <a:rPr lang="it-IT" b="1" dirty="0">
                <a:solidFill>
                  <a:schemeClr val="accent1">
                    <a:lumMod val="50000"/>
                  </a:schemeClr>
                </a:solidFill>
              </a:rPr>
              <a:t>di un </a:t>
            </a:r>
            <a:r>
              <a:rPr lang="it-IT" b="1" dirty="0" smtClean="0">
                <a:solidFill>
                  <a:schemeClr val="accent1">
                    <a:lumMod val="50000"/>
                  </a:schemeClr>
                </a:solidFill>
              </a:rPr>
              <a:t>task</a:t>
            </a:r>
            <a:endParaRPr lang="it-IT" dirty="0">
              <a:solidFill>
                <a:schemeClr val="accent1">
                  <a:lumMod val="50000"/>
                </a:schemeClr>
              </a:solidFill>
            </a:endParaRPr>
          </a:p>
        </p:txBody>
      </p:sp>
      <p:sp>
        <p:nvSpPr>
          <p:cNvPr id="7" name="CasellaDiTesto 6"/>
          <p:cNvSpPr txBox="1"/>
          <p:nvPr/>
        </p:nvSpPr>
        <p:spPr>
          <a:xfrm>
            <a:off x="5554247" y="2276870"/>
            <a:ext cx="3168352" cy="2585323"/>
          </a:xfrm>
          <a:prstGeom prst="rect">
            <a:avLst/>
          </a:prstGeom>
          <a:noFill/>
        </p:spPr>
        <p:txBody>
          <a:bodyPr wrap="square" rtlCol="0">
            <a:spAutoFit/>
          </a:bodyPr>
          <a:lstStyle/>
          <a:p>
            <a:pPr algn="just"/>
            <a:endParaRPr lang="it-IT" dirty="0"/>
          </a:p>
          <a:p>
            <a:pPr marL="285750" lvl="0" indent="-285750" algn="just">
              <a:buFont typeface="Wingdings" panose="05000000000000000000" pitchFamily="2" charset="2"/>
              <a:buChar char="Ø"/>
            </a:pPr>
            <a:r>
              <a:rPr lang="it-IT" b="1" dirty="0"/>
              <a:t>Robustezza</a:t>
            </a:r>
          </a:p>
          <a:p>
            <a:pPr marL="285750" lvl="0" indent="-285750" algn="just">
              <a:buFont typeface="Wingdings" panose="05000000000000000000" pitchFamily="2" charset="2"/>
              <a:buChar char="Ø"/>
            </a:pPr>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Osservabilità</a:t>
            </a:r>
          </a:p>
          <a:p>
            <a:pPr marL="285750" indent="-285750" algn="just">
              <a:lnSpc>
                <a:spcPct val="150000"/>
              </a:lnSpc>
              <a:buFont typeface="Arial" panose="020B0604020202020204" pitchFamily="34" charset="0"/>
              <a:buChar char="•"/>
            </a:pPr>
            <a:r>
              <a:rPr lang="it-IT" b="1" dirty="0">
                <a:solidFill>
                  <a:schemeClr val="accent1">
                    <a:lumMod val="50000"/>
                  </a:schemeClr>
                </a:solidFill>
              </a:rPr>
              <a:t>Recuperabilità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Velocità di risposta</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Conformità dei </a:t>
            </a:r>
            <a:r>
              <a:rPr lang="it-IT" b="1" dirty="0" smtClean="0">
                <a:solidFill>
                  <a:schemeClr val="accent1">
                    <a:lumMod val="50000"/>
                  </a:schemeClr>
                </a:solidFill>
              </a:rPr>
              <a:t>task</a:t>
            </a:r>
            <a:endParaRPr lang="it-IT" dirty="0">
              <a:solidFill>
                <a:schemeClr val="accent1">
                  <a:lumMod val="50000"/>
                </a:schemeClr>
              </a:solidFill>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4841195"/>
            <a:ext cx="1953334" cy="1966143"/>
          </a:xfrm>
          <a:prstGeom prst="rect">
            <a:avLst/>
          </a:prstGeom>
        </p:spPr>
      </p:pic>
    </p:spTree>
    <p:extLst>
      <p:ext uri="{BB962C8B-B14F-4D97-AF65-F5344CB8AC3E}">
        <p14:creationId xmlns:p14="http://schemas.microsoft.com/office/powerpoint/2010/main" val="324013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04800" y="1844824"/>
            <a:ext cx="8524056" cy="2862322"/>
          </a:xfrm>
          <a:prstGeom prst="rect">
            <a:avLst/>
          </a:prstGeom>
          <a:noFill/>
        </p:spPr>
        <p:txBody>
          <a:bodyPr wrap="square" rtlCol="0">
            <a:spAutoFit/>
          </a:bodyPr>
          <a:lstStyle/>
          <a:p>
            <a:pPr algn="just"/>
            <a:r>
              <a:rPr lang="it-IT" dirty="0"/>
              <a:t>Come tecnica di valutazione del design abbiamo scelto il </a:t>
            </a:r>
            <a:r>
              <a:rPr lang="it-IT" b="1" dirty="0"/>
              <a:t>Cognitive Walkthrough </a:t>
            </a:r>
            <a:r>
              <a:rPr lang="it-IT" dirty="0" smtClean="0"/>
              <a:t>(Sondaggio </a:t>
            </a:r>
            <a:r>
              <a:rPr lang="it-IT" dirty="0"/>
              <a:t>cognitivo</a:t>
            </a:r>
            <a:r>
              <a:rPr lang="it-IT" dirty="0" smtClean="0"/>
              <a:t>), che </a:t>
            </a:r>
            <a:r>
              <a:rPr lang="it-IT" dirty="0"/>
              <a:t>è un metodo basato sulla teoria dell'apprendimento esplorativo e non richiede la presenza dell’utente, ma di un team di esperti. </a:t>
            </a:r>
          </a:p>
          <a:p>
            <a:pPr algn="just"/>
            <a:endParaRPr lang="it-IT" dirty="0"/>
          </a:p>
          <a:p>
            <a:pPr algn="just"/>
            <a:endParaRPr lang="it-IT" dirty="0"/>
          </a:p>
          <a:p>
            <a:pPr algn="just"/>
            <a:r>
              <a:rPr lang="it-IT" dirty="0"/>
              <a:t>Lo scopo dell’interfaccia è quello di guidare l’utente passo </a:t>
            </a:r>
            <a:r>
              <a:rPr lang="it-IT" dirty="0" smtClean="0"/>
              <a:t>passo, </a:t>
            </a:r>
            <a:r>
              <a:rPr lang="it-IT" dirty="0"/>
              <a:t>in modo da stimolare l'esplorazione e il relativo utilizzo del sistema.</a:t>
            </a:r>
          </a:p>
          <a:p>
            <a:pPr algn="just"/>
            <a:r>
              <a:rPr lang="it-IT" dirty="0"/>
              <a:t>Andremo quindi, a valutare quanto il design supporti l'utente nell'apprendimento dei task.</a:t>
            </a:r>
          </a:p>
          <a:p>
            <a:pPr algn="just"/>
            <a:endParaRPr lang="it-IT"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92" y="4581128"/>
            <a:ext cx="1718320" cy="1718320"/>
          </a:xfrm>
          <a:prstGeom prst="rect">
            <a:avLst/>
          </a:prstGeom>
        </p:spPr>
      </p:pic>
      <p:pic>
        <p:nvPicPr>
          <p:cNvPr id="6" name="Im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609705"/>
            <a:ext cx="533189" cy="533189"/>
          </a:xfrm>
          <a:prstGeom prst="rect">
            <a:avLst/>
          </a:prstGeom>
        </p:spPr>
      </p:pic>
      <p:sp>
        <p:nvSpPr>
          <p:cNvPr id="7"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750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556792"/>
            <a:ext cx="8524056" cy="3831818"/>
          </a:xfrm>
          <a:prstGeom prst="rect">
            <a:avLst/>
          </a:prstGeom>
          <a:noFill/>
        </p:spPr>
        <p:txBody>
          <a:bodyPr wrap="square" rtlCol="0">
            <a:spAutoFit/>
          </a:bodyPr>
          <a:lstStyle/>
          <a:p>
            <a:pPr algn="just">
              <a:lnSpc>
                <a:spcPct val="150000"/>
              </a:lnSpc>
            </a:pPr>
            <a:r>
              <a:rPr lang="it-IT" dirty="0">
                <a:effectLst>
                  <a:outerShdw blurRad="38100" dist="38100" dir="2700000" algn="tl">
                    <a:srgbClr val="000000">
                      <a:alpha val="43137"/>
                    </a:srgbClr>
                  </a:outerShdw>
                </a:effectLst>
              </a:rPr>
              <a:t>P</a:t>
            </a:r>
            <a:r>
              <a:rPr lang="it-IT" dirty="0" smtClean="0">
                <a:effectLst>
                  <a:outerShdw blurRad="38100" dist="38100" dir="2700000" algn="tl">
                    <a:srgbClr val="000000">
                      <a:alpha val="43137"/>
                    </a:srgbClr>
                  </a:outerShdw>
                </a:effectLst>
              </a:rPr>
              <a:t>er </a:t>
            </a:r>
            <a:r>
              <a:rPr lang="it-IT" dirty="0">
                <a:effectLst>
                  <a:outerShdw blurRad="38100" dist="38100" dir="2700000" algn="tl">
                    <a:srgbClr val="000000">
                      <a:alpha val="43137"/>
                    </a:srgbClr>
                  </a:outerShdw>
                </a:effectLst>
              </a:rPr>
              <a:t>una miglior resa della valutazione, per ogni task, verrà richiesto di rispondere alle seguenti domande:</a:t>
            </a:r>
          </a:p>
          <a:p>
            <a:pPr marL="342900" lvl="0" indent="-342900" algn="just">
              <a:lnSpc>
                <a:spcPct val="150000"/>
              </a:lnSpc>
              <a:buFont typeface="+mj-lt"/>
              <a:buAutoNum type="arabicPeriod"/>
            </a:pPr>
            <a:r>
              <a:rPr lang="it-IT" dirty="0" smtClean="0">
                <a:effectLst>
                  <a:outerShdw blurRad="38100" dist="38100" dir="2700000" algn="tl">
                    <a:srgbClr val="000000">
                      <a:alpha val="43137"/>
                    </a:srgbClr>
                  </a:outerShdw>
                </a:effectLst>
              </a:rPr>
              <a:t>L’effetto dell’azione è lo stesso dell’obiettivo dell’utente a questo punto?</a:t>
            </a:r>
            <a:endParaRPr lang="it-IT" dirty="0">
              <a:effectLst>
                <a:outerShdw blurRad="38100" dist="38100" dir="2700000" algn="tl">
                  <a:srgbClr val="000000">
                    <a:alpha val="43137"/>
                  </a:srgbClr>
                </a:outerShdw>
              </a:effectLst>
            </a:endParaRP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L’utente noterà che è disponibile sull’interfaccia la corretta azione da eseguire per raggiungere l’obiettivo del compito?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Se l’utente troverà l’azione corretta sull’interfaccia, saprà che è quella giusta per ottenere l’effetto che sta tentando di produrre?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Una volta eseguita l’azione, l’utente comprenderà il feedback che ottiene? Assocerà il risultato dell’azione con il conseguimento dell’obiettivo</a:t>
            </a:r>
            <a:r>
              <a:rPr lang="it-IT" dirty="0" smtClean="0">
                <a:effectLst>
                  <a:outerShdw blurRad="38100" dist="38100" dir="2700000" algn="tl">
                    <a:srgbClr val="000000">
                      <a:alpha val="43137"/>
                    </a:srgbClr>
                  </a:outerShdw>
                </a:effectLst>
              </a:rPr>
              <a:t>?</a:t>
            </a:r>
            <a:endParaRPr lang="it-IT" dirty="0">
              <a:effectLst>
                <a:outerShdw blurRad="38100" dist="38100" dir="2700000" algn="tl">
                  <a:srgbClr val="000000">
                    <a:alpha val="43137"/>
                  </a:srgbClr>
                </a:outerShdw>
              </a:effectLst>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824" y="5034224"/>
            <a:ext cx="1584176" cy="1810487"/>
          </a:xfrm>
          <a:prstGeom prst="rect">
            <a:avLst/>
          </a:prstGeom>
        </p:spPr>
      </p:pic>
    </p:spTree>
    <p:extLst>
      <p:ext uri="{BB962C8B-B14F-4D97-AF65-F5344CB8AC3E}">
        <p14:creationId xmlns:p14="http://schemas.microsoft.com/office/powerpoint/2010/main" val="101957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Design pattern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0251" y="1556792"/>
            <a:ext cx="8691349" cy="3139321"/>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A</a:t>
            </a:r>
            <a:r>
              <a:rPr lang="it-IT" dirty="0" smtClean="0">
                <a:effectLst>
                  <a:outerShdw blurRad="38100" dist="38100" dir="2700000" algn="tl">
                    <a:srgbClr val="000000">
                      <a:alpha val="43137"/>
                    </a:srgbClr>
                  </a:outerShdw>
                </a:effectLst>
              </a:rPr>
              <a:t>bbiamo </a:t>
            </a:r>
            <a:r>
              <a:rPr lang="it-IT" dirty="0">
                <a:effectLst>
                  <a:outerShdw blurRad="38100" dist="38100" dir="2700000" algn="tl">
                    <a:srgbClr val="000000">
                      <a:alpha val="43137"/>
                    </a:srgbClr>
                  </a:outerShdw>
                </a:effectLst>
              </a:rPr>
              <a:t>considerato diversi design pattern che potenzialmente useremo per il nostro </a:t>
            </a:r>
            <a:r>
              <a:rPr lang="it-IT" dirty="0" smtClean="0">
                <a:effectLst>
                  <a:outerShdw blurRad="38100" dist="38100" dir="2700000" algn="tl">
                    <a:srgbClr val="000000">
                      <a:alpha val="43137"/>
                    </a:srgbClr>
                  </a:outerShdw>
                </a:effectLst>
              </a:rPr>
              <a:t>sistema:</a:t>
            </a:r>
          </a:p>
          <a:p>
            <a:pPr algn="just"/>
            <a:endParaRPr lang="it-IT"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smtClean="0">
                <a:solidFill>
                  <a:schemeClr val="accent6">
                    <a:lumMod val="50000"/>
                  </a:schemeClr>
                </a:solidFill>
                <a:effectLst>
                  <a:outerShdw blurRad="38100" dist="38100" dir="2700000" algn="tl">
                    <a:srgbClr val="000000">
                      <a:alpha val="43137"/>
                    </a:srgbClr>
                  </a:outerShdw>
                </a:effectLst>
              </a:rPr>
              <a:t>Articles</a:t>
            </a:r>
            <a:r>
              <a:rPr lang="it-IT" sz="2400" dirty="0" smtClean="0">
                <a:solidFill>
                  <a:schemeClr val="accent6">
                    <a:lumMod val="50000"/>
                  </a:schemeClr>
                </a:solidFill>
                <a:effectLst>
                  <a:outerShdw blurRad="38100" dist="38100" dir="2700000" algn="tl">
                    <a:srgbClr val="000000">
                      <a:alpha val="43137"/>
                    </a:srgbClr>
                  </a:outerShdw>
                </a:effectLst>
              </a:rPr>
              <a:t> </a:t>
            </a:r>
            <a:r>
              <a:rPr lang="it-IT" sz="2400" dirty="0" smtClean="0">
                <a:solidFill>
                  <a:schemeClr val="accent6">
                    <a:lumMod val="50000"/>
                  </a:schemeClr>
                </a:solidFill>
                <a:effectLst>
                  <a:outerShdw blurRad="38100" dist="38100" dir="2700000" algn="tl">
                    <a:srgbClr val="000000">
                      <a:alpha val="43137"/>
                    </a:srgbClr>
                  </a:outerShdw>
                </a:effectLst>
              </a:rPr>
              <a:t>view</a:t>
            </a:r>
            <a:endParaRPr lang="it-IT" sz="2400" dirty="0" smtClean="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smtClean="0">
                <a:solidFill>
                  <a:schemeClr val="accent6">
                    <a:lumMod val="50000"/>
                  </a:schemeClr>
                </a:solidFill>
                <a:effectLst>
                  <a:outerShdw blurRad="38100" dist="38100" dir="2700000" algn="tl">
                    <a:srgbClr val="000000">
                      <a:alpha val="43137"/>
                    </a:srgbClr>
                  </a:outerShdw>
                </a:effectLst>
              </a:rPr>
              <a:t>User page</a:t>
            </a:r>
            <a:endParaRPr lang="it-IT" sz="2400" dirty="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smtClean="0">
                <a:solidFill>
                  <a:schemeClr val="accent6">
                    <a:lumMod val="50000"/>
                  </a:schemeClr>
                </a:solidFill>
                <a:effectLst>
                  <a:outerShdw blurRad="38100" dist="38100" dir="2700000" algn="tl">
                    <a:srgbClr val="000000">
                      <a:alpha val="43137"/>
                    </a:srgbClr>
                  </a:outerShdw>
                </a:effectLst>
              </a:rPr>
              <a:t>Article</a:t>
            </a:r>
            <a:r>
              <a:rPr lang="it-IT" sz="2400" dirty="0" smtClean="0">
                <a:solidFill>
                  <a:schemeClr val="accent6">
                    <a:lumMod val="50000"/>
                  </a:schemeClr>
                </a:solidFill>
                <a:effectLst>
                  <a:outerShdw blurRad="38100" dist="38100" dir="2700000" algn="tl">
                    <a:srgbClr val="000000">
                      <a:alpha val="43137"/>
                    </a:srgbClr>
                  </a:outerShdw>
                </a:effectLst>
              </a:rPr>
              <a:t> page</a:t>
            </a:r>
            <a:endParaRPr lang="it-IT" sz="2400" dirty="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smtClean="0">
                <a:solidFill>
                  <a:schemeClr val="accent6">
                    <a:lumMod val="50000"/>
                  </a:schemeClr>
                </a:solidFill>
                <a:effectLst>
                  <a:outerShdw blurRad="38100" dist="38100" dir="2700000" algn="tl">
                    <a:srgbClr val="000000">
                      <a:alpha val="43137"/>
                    </a:srgbClr>
                  </a:outerShdw>
                </a:effectLst>
              </a:rPr>
              <a:t>Forum </a:t>
            </a:r>
            <a:r>
              <a:rPr lang="it-IT" sz="2400" dirty="0" smtClean="0">
                <a:solidFill>
                  <a:schemeClr val="accent6">
                    <a:lumMod val="50000"/>
                  </a:schemeClr>
                </a:solidFill>
                <a:effectLst>
                  <a:outerShdw blurRad="38100" dist="38100" dir="2700000" algn="tl">
                    <a:srgbClr val="000000">
                      <a:alpha val="43137"/>
                    </a:srgbClr>
                  </a:outerShdw>
                </a:effectLst>
              </a:rPr>
              <a:t>section</a:t>
            </a:r>
            <a:endParaRPr lang="it-IT" sz="2400" dirty="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Error pages</a:t>
            </a:r>
          </a:p>
          <a:p>
            <a:pPr marL="342900" indent="-342900">
              <a:buFont typeface="Wingdings" panose="05000000000000000000" pitchFamily="2" charset="2"/>
              <a:buChar char="ü"/>
            </a:pPr>
            <a:r>
              <a:rPr lang="it-IT" sz="2400" dirty="0" smtClean="0">
                <a:solidFill>
                  <a:schemeClr val="accent6">
                    <a:lumMod val="50000"/>
                  </a:schemeClr>
                </a:solidFill>
                <a:effectLst>
                  <a:outerShdw blurRad="38100" dist="38100" dir="2700000" algn="tl">
                    <a:srgbClr val="000000">
                      <a:alpha val="43137"/>
                    </a:srgbClr>
                  </a:outerShdw>
                </a:effectLst>
              </a:rPr>
              <a:t>Search</a:t>
            </a:r>
            <a:r>
              <a:rPr lang="it-IT" sz="2400" dirty="0" smtClean="0">
                <a:solidFill>
                  <a:schemeClr val="accent6">
                    <a:lumMod val="50000"/>
                  </a:schemeClr>
                </a:solidFill>
                <a:effectLst>
                  <a:outerShdw blurRad="38100" dist="38100" dir="2700000" algn="tl">
                    <a:srgbClr val="000000">
                      <a:alpha val="43137"/>
                    </a:srgbClr>
                  </a:outerShdw>
                </a:effectLst>
              </a:rPr>
              <a:t> </a:t>
            </a:r>
            <a:r>
              <a:rPr lang="it-IT" sz="2400" dirty="0" smtClean="0">
                <a:solidFill>
                  <a:schemeClr val="accent6">
                    <a:lumMod val="50000"/>
                  </a:schemeClr>
                </a:solidFill>
                <a:effectLst>
                  <a:outerShdw blurRad="38100" dist="38100" dir="2700000" algn="tl">
                    <a:srgbClr val="000000">
                      <a:alpha val="43137"/>
                    </a:srgbClr>
                  </a:outerShdw>
                </a:effectLst>
              </a:rPr>
              <a:t>form</a:t>
            </a:r>
            <a:endParaRPr lang="it-IT" sz="2400" dirty="0" smtClean="0">
              <a:solidFill>
                <a:schemeClr val="accent6">
                  <a:lumMod val="50000"/>
                </a:schemeClr>
              </a:solidFill>
              <a:effectLst>
                <a:outerShdw blurRad="38100" dist="38100" dir="2700000" algn="tl">
                  <a:srgbClr val="000000">
                    <a:alpha val="43137"/>
                  </a:srgbClr>
                </a:outerShdw>
              </a:effectLst>
            </a:endParaRPr>
          </a:p>
        </p:txBody>
      </p:sp>
      <p:sp>
        <p:nvSpPr>
          <p:cNvPr id="6" name="CasellaDiTesto 5"/>
          <p:cNvSpPr txBox="1"/>
          <p:nvPr/>
        </p:nvSpPr>
        <p:spPr>
          <a:xfrm>
            <a:off x="4645925" y="2387789"/>
            <a:ext cx="2898553" cy="2308324"/>
          </a:xfrm>
          <a:prstGeom prst="rect">
            <a:avLst/>
          </a:prstGeom>
          <a:noFill/>
        </p:spPr>
        <p:txBody>
          <a:bodyPr wrap="square" rtlCol="0">
            <a:spAutoFit/>
          </a:bodyPr>
          <a:lstStyle/>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Inline Hints</a:t>
            </a:r>
          </a:p>
          <a:p>
            <a:pPr marL="342900" indent="-342900">
              <a:buFont typeface="Wingdings" panose="05000000000000000000" pitchFamily="2" charset="2"/>
              <a:buChar char="ü"/>
            </a:pPr>
            <a:r>
              <a:rPr lang="it-IT" sz="2400" dirty="0" smtClean="0">
                <a:solidFill>
                  <a:schemeClr val="accent6">
                    <a:lumMod val="50000"/>
                  </a:schemeClr>
                </a:solidFill>
                <a:effectLst>
                  <a:outerShdw blurRad="38100" dist="38100" dir="2700000" algn="tl">
                    <a:srgbClr val="000000">
                      <a:alpha val="43137"/>
                    </a:srgbClr>
                  </a:outerShdw>
                </a:effectLst>
              </a:rPr>
              <a:t>Navigation</a:t>
            </a:r>
            <a:r>
              <a:rPr lang="it-IT" sz="2400" dirty="0" smtClean="0">
                <a:solidFill>
                  <a:schemeClr val="accent6">
                    <a:lumMod val="50000"/>
                  </a:schemeClr>
                </a:solidFill>
                <a:effectLst>
                  <a:outerShdw blurRad="38100" dist="38100" dir="2700000" algn="tl">
                    <a:srgbClr val="000000">
                      <a:alpha val="43137"/>
                    </a:srgbClr>
                  </a:outerShdw>
                </a:effectLst>
              </a:rPr>
              <a:t> </a:t>
            </a:r>
            <a:r>
              <a:rPr lang="it-IT" sz="2400" dirty="0" smtClean="0">
                <a:solidFill>
                  <a:schemeClr val="accent6">
                    <a:lumMod val="50000"/>
                  </a:schemeClr>
                </a:solidFill>
                <a:effectLst>
                  <a:outerShdw blurRad="38100" dist="38100" dir="2700000" algn="tl">
                    <a:srgbClr val="000000">
                      <a:alpha val="43137"/>
                    </a:srgbClr>
                  </a:outerShdw>
                </a:effectLst>
              </a:rPr>
              <a:t>Tabs</a:t>
            </a:r>
            <a:endParaRPr lang="it-IT" sz="2400" dirty="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smtClean="0">
                <a:solidFill>
                  <a:schemeClr val="accent6">
                    <a:lumMod val="50000"/>
                  </a:schemeClr>
                </a:solidFill>
                <a:effectLst>
                  <a:outerShdw blurRad="38100" dist="38100" dir="2700000" algn="tl">
                    <a:srgbClr val="000000">
                      <a:alpha val="43137"/>
                    </a:srgbClr>
                  </a:outerShdw>
                </a:effectLst>
              </a:rPr>
              <a:t>Home </a:t>
            </a:r>
            <a:r>
              <a:rPr lang="it-IT" sz="2400" dirty="0">
                <a:solidFill>
                  <a:schemeClr val="accent6">
                    <a:lumMod val="50000"/>
                  </a:schemeClr>
                </a:solidFill>
                <a:effectLst>
                  <a:outerShdw blurRad="38100" dist="38100" dir="2700000" algn="tl">
                    <a:srgbClr val="000000">
                      <a:alpha val="43137"/>
                    </a:srgbClr>
                  </a:outerShdw>
                </a:effectLst>
              </a:rPr>
              <a:t>Link</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Categorization</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Slideshow</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Social </a:t>
            </a:r>
            <a:r>
              <a:rPr lang="it-IT" sz="2400" dirty="0" smtClean="0">
                <a:solidFill>
                  <a:schemeClr val="accent6">
                    <a:lumMod val="50000"/>
                  </a:schemeClr>
                </a:solidFill>
                <a:effectLst>
                  <a:outerShdw blurRad="38100" dist="38100" dir="2700000" algn="tl">
                    <a:srgbClr val="000000">
                      <a:alpha val="43137"/>
                    </a:srgbClr>
                  </a:outerShdw>
                </a:effectLst>
              </a:rPr>
              <a:t>Prof</a:t>
            </a:r>
            <a:endParaRPr lang="it-IT" sz="2400"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05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euristica</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295400"/>
            <a:ext cx="7776864" cy="4801314"/>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La valutazione euristica è stata condotta in base alle 10 regole euristiche di </a:t>
            </a:r>
            <a:r>
              <a:rPr lang="it-IT" dirty="0" smtClean="0">
                <a:effectLst>
                  <a:outerShdw blurRad="38100" dist="38100" dir="2700000" algn="tl">
                    <a:srgbClr val="000000">
                      <a:alpha val="43137"/>
                    </a:srgbClr>
                  </a:outerShdw>
                </a:effectLst>
              </a:rPr>
              <a:t>Nielsen:</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Visibilità dello stato del sistema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Corrispondenza tra il mondo del sistema e quello reale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Controllo da parte dell’utente e sua libertà</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Consistenza e standard</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Prevenzione degli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Riconoscimento piuttosto che ricordo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Flessibilità ed efficienza di utilizzo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Design estetico e minimalista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Aiutare gli utenti a riconoscere, diagnosticare e rimediare dagli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Aiuto e </a:t>
            </a:r>
            <a:r>
              <a:rPr lang="it-IT" dirty="0" smtClean="0">
                <a:effectLst>
                  <a:outerShdw blurRad="38100" dist="38100" dir="2700000" algn="tl">
                    <a:srgbClr val="000000">
                      <a:alpha val="43137"/>
                    </a:srgbClr>
                  </a:outerShdw>
                </a:effectLst>
              </a:rPr>
              <a:t>documentazione</a:t>
            </a:r>
            <a:endParaRPr lang="it-IT" dirty="0">
              <a:effectLst>
                <a:outerShdw blurRad="38100" dist="38100" dir="2700000" algn="tl">
                  <a:srgbClr val="000000">
                    <a:alpha val="43137"/>
                  </a:srgbClr>
                </a:outerShdw>
              </a:effectLst>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2636912"/>
            <a:ext cx="1537075" cy="1401812"/>
          </a:xfrm>
          <a:prstGeom prst="rect">
            <a:avLst/>
          </a:prstGeom>
        </p:spPr>
      </p:pic>
    </p:spTree>
    <p:extLst>
      <p:ext uri="{BB962C8B-B14F-4D97-AF65-F5344CB8AC3E}">
        <p14:creationId xmlns:p14="http://schemas.microsoft.com/office/powerpoint/2010/main" val="82404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Modifiche da</a:t>
            </a:r>
            <a:r>
              <a:rPr lang="it-IT" kern="1200" cap="all"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effettuare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484784"/>
            <a:ext cx="8596064" cy="4154984"/>
          </a:xfrm>
          <a:prstGeom prst="rect">
            <a:avLst/>
          </a:prstGeom>
          <a:noFill/>
        </p:spPr>
        <p:txBody>
          <a:bodyPr wrap="square" rtlCol="0">
            <a:spAutoFit/>
          </a:bodyPr>
          <a:lstStyle/>
          <a:p>
            <a:pPr algn="just"/>
            <a:r>
              <a:rPr lang="it-IT" dirty="0" smtClean="0">
                <a:effectLst>
                  <a:outerShdw blurRad="38100" dist="38100" dir="2700000" algn="tl">
                    <a:srgbClr val="000000">
                      <a:alpha val="43137"/>
                    </a:srgbClr>
                  </a:outerShdw>
                </a:effectLst>
              </a:rPr>
              <a:t>In seguito al testing con gli utenti abbiamo riscontrato delle difficoltà da parte degli utenti su determinate azioni o possibili azioni sul sistema, quindi abbiamo apportato le seguenti modifiche:</a:t>
            </a:r>
          </a:p>
          <a:p>
            <a:pPr algn="just"/>
            <a:endParaRPr lang="it-IT"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smtClean="0">
                <a:effectLst>
                  <a:outerShdw blurRad="38100" dist="38100" dir="2700000" algn="tl">
                    <a:srgbClr val="000000">
                      <a:alpha val="43137"/>
                    </a:srgbClr>
                  </a:outerShdw>
                </a:effectLst>
              </a:rPr>
              <a:t>Alcuni </a:t>
            </a:r>
            <a:r>
              <a:rPr lang="it-IT" sz="1600" dirty="0">
                <a:effectLst>
                  <a:outerShdw blurRad="38100" dist="38100" dir="2700000" algn="tl">
                    <a:srgbClr val="000000">
                      <a:alpha val="43137"/>
                    </a:srgbClr>
                  </a:outerShdw>
                </a:effectLst>
              </a:rPr>
              <a:t>utenti </a:t>
            </a:r>
            <a:r>
              <a:rPr lang="it-IT" sz="1600" dirty="0" smtClean="0">
                <a:effectLst>
                  <a:outerShdw blurRad="38100" dist="38100" dir="2700000" algn="tl">
                    <a:srgbClr val="000000">
                      <a:alpha val="43137"/>
                    </a:srgbClr>
                  </a:outerShdw>
                </a:effectLst>
              </a:rPr>
              <a:t>usano </a:t>
            </a:r>
            <a:r>
              <a:rPr lang="it-IT" sz="1600" dirty="0">
                <a:effectLst>
                  <a:outerShdw blurRad="38100" dist="38100" dir="2700000" algn="tl">
                    <a:srgbClr val="000000">
                      <a:alpha val="43137"/>
                    </a:srgbClr>
                  </a:outerShdw>
                </a:effectLst>
              </a:rPr>
              <a:t>motori di ricerca poco noti, quindi abbiamo deciso di ovviare a questo problema sistemando il codice in modo che su tutti i motori di ricerca il sistema rimane invariato e facilmente accessibile dall’utente. </a:t>
            </a:r>
            <a:endParaRPr lang="it-IT" sz="1600" dirty="0" smtClean="0">
              <a:effectLst>
                <a:outerShdw blurRad="38100" dist="38100" dir="2700000" algn="tl">
                  <a:srgbClr val="000000">
                    <a:alpha val="43137"/>
                  </a:srgbClr>
                </a:outerShdw>
              </a:effectLst>
            </a:endParaRPr>
          </a:p>
          <a:p>
            <a:pPr algn="just"/>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Alcuni utenti ci hanno fatto presente che potrebbero accedere al sistema con il loro smartphone, di conseguenza abbiamo deciso di sviluppare il nostro sistema in modalità responsive garantendo una velocità di risposta ottimale anche per chi visita il sistema da dispositivi mobile</a:t>
            </a:r>
            <a:r>
              <a:rPr lang="it-IT" sz="1600" dirty="0" smtClean="0">
                <a:effectLst>
                  <a:outerShdw blurRad="38100" dist="38100" dir="2700000" algn="tl">
                    <a:srgbClr val="000000">
                      <a:alpha val="43137"/>
                    </a:srgbClr>
                  </a:outerShdw>
                </a:effectLst>
              </a:rPr>
              <a:t>.</a:t>
            </a:r>
          </a:p>
          <a:p>
            <a:pPr algn="just"/>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Aggiungeremo le sezioni “Chi siamo” e “Contatti” più dettagliate in modo che gli utenti possano conoscere i fondatori di questo sistema, gli obiettivi che si pongono e interagire con essi</a:t>
            </a:r>
            <a:r>
              <a:rPr lang="it-IT" sz="1600" dirty="0" smtClean="0">
                <a:effectLst>
                  <a:outerShdw blurRad="38100" dist="38100" dir="2700000" algn="tl">
                    <a:srgbClr val="000000">
                      <a:alpha val="43137"/>
                    </a:srgbClr>
                  </a:outerShdw>
                </a:effectLst>
              </a:rPr>
              <a:t>.</a:t>
            </a:r>
            <a:endParaRPr lang="it-IT" sz="1600" dirty="0">
              <a:effectLst>
                <a:outerShdw blurRad="38100" dist="38100" dir="2700000" algn="tl">
                  <a:srgbClr val="000000">
                    <a:alpha val="43137"/>
                  </a:srgbClr>
                </a:outerShdw>
              </a:effectLst>
            </a:endParaRPr>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128" y="517669"/>
            <a:ext cx="717262" cy="717262"/>
          </a:xfrm>
          <a:prstGeom prst="rect">
            <a:avLst/>
          </a:prstGeom>
        </p:spPr>
      </p:pic>
      <p:sp>
        <p:nvSpPr>
          <p:cNvPr id="7" name="Rettangolo 6"/>
          <p:cNvSpPr/>
          <p:nvPr/>
        </p:nvSpPr>
        <p:spPr>
          <a:xfrm>
            <a:off x="4726213" y="3200578"/>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p:cNvSpPr/>
          <p:nvPr/>
        </p:nvSpPr>
        <p:spPr>
          <a:xfrm>
            <a:off x="2339752" y="4365104"/>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p:cNvSpPr/>
          <p:nvPr/>
        </p:nvSpPr>
        <p:spPr>
          <a:xfrm>
            <a:off x="1547664" y="5385482"/>
            <a:ext cx="216024" cy="1685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51782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313" y="-387424"/>
            <a:ext cx="4099373" cy="4607944"/>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p:nvSpPr>
        <p:spPr>
          <a:xfrm>
            <a:off x="659098" y="4067053"/>
            <a:ext cx="7802137" cy="923330"/>
          </a:xfrm>
          <a:prstGeom prst="rect">
            <a:avLst/>
          </a:prstGeom>
          <a:noFill/>
        </p:spPr>
        <p:txBody>
          <a:bodyPr wrap="none" lIns="91440" tIns="45720" rIns="91440" bIns="45720">
            <a:spAutoFit/>
          </a:bodyPr>
          <a:lstStyle/>
          <a:p>
            <a:pPr algn="ctr"/>
            <a:r>
              <a:rPr lang="it-IT" sz="5400" b="1" cap="none" spc="0"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Grazie per l’attenzione!</a:t>
            </a:r>
            <a:endParaRPr lang="it-IT" sz="5400" b="1" cap="none" spc="0"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2789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3600" y="4437112"/>
            <a:ext cx="2276872" cy="2276872"/>
          </a:xfrm>
          <a:prstGeom prst="rect">
            <a:avLst/>
          </a:prstGeom>
        </p:spPr>
      </p:pic>
      <p:sp>
        <p:nvSpPr>
          <p:cNvPr id="5"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del problema</a:t>
            </a:r>
            <a:endParaRPr lang="it-IT" dirty="0">
              <a:latin typeface="Calibri" panose="020F0502020204030204" pitchFamily="34" charset="0"/>
              <a:cs typeface="Calibri" panose="020F0502020204030204" pitchFamily="34" charset="0"/>
            </a:endParaRPr>
          </a:p>
        </p:txBody>
      </p:sp>
      <p:sp>
        <p:nvSpPr>
          <p:cNvPr id="6" name="CasellaDiTesto 5"/>
          <p:cNvSpPr txBox="1"/>
          <p:nvPr/>
        </p:nvSpPr>
        <p:spPr>
          <a:xfrm>
            <a:off x="304800" y="1700808"/>
            <a:ext cx="8515672" cy="2031325"/>
          </a:xfrm>
          <a:prstGeom prst="rect">
            <a:avLst/>
          </a:prstGeom>
          <a:noFill/>
        </p:spPr>
        <p:txBody>
          <a:bodyPr wrap="square" rtlCol="0">
            <a:spAutoFit/>
          </a:bodyPr>
          <a:lstStyle/>
          <a:p>
            <a:pPr algn="just"/>
            <a:r>
              <a:rPr lang="it-IT" dirty="0" smtClean="0">
                <a:effectLst>
                  <a:outerShdw blurRad="38100" dist="38100" dir="2700000" algn="tl">
                    <a:srgbClr val="000000">
                      <a:alpha val="43137"/>
                    </a:srgbClr>
                  </a:outerShdw>
                </a:effectLst>
              </a:rPr>
              <a:t>Il bullismo, una </a:t>
            </a:r>
            <a:r>
              <a:rPr lang="it-IT" dirty="0">
                <a:effectLst>
                  <a:outerShdw blurRad="38100" dist="38100" dir="2700000" algn="tl">
                    <a:srgbClr val="000000">
                      <a:alpha val="43137"/>
                    </a:srgbClr>
                  </a:outerShdw>
                </a:effectLst>
              </a:rPr>
              <a:t>serie di azioni violente e prepotenti ai danni di una vittima indifesa e più </a:t>
            </a:r>
            <a:r>
              <a:rPr lang="it-IT" dirty="0" smtClean="0">
                <a:effectLst>
                  <a:outerShdw blurRad="38100" dist="38100" dir="2700000" algn="tl">
                    <a:srgbClr val="000000">
                      <a:alpha val="43137"/>
                    </a:srgbClr>
                  </a:outerShdw>
                </a:effectLst>
              </a:rPr>
              <a:t>debole.</a:t>
            </a:r>
            <a:r>
              <a:rPr lang="it-IT" dirty="0">
                <a:effectLst>
                  <a:outerShdw blurRad="38100" dist="38100" dir="2700000" algn="tl">
                    <a:srgbClr val="000000">
                      <a:alpha val="43137"/>
                    </a:srgbClr>
                  </a:outerShdw>
                </a:effectLst>
              </a:rPr>
              <a:t> Si tratta di una realtà attuale e urgente, anche per i risvolti educativi e penali, in pericoloso aumento e con importanti derivazioni. Una su tutte il </a:t>
            </a:r>
            <a:r>
              <a:rPr lang="it-IT" dirty="0" smtClean="0">
                <a:effectLst>
                  <a:outerShdw blurRad="38100" dist="38100" dir="2700000" algn="tl">
                    <a:srgbClr val="000000">
                      <a:alpha val="43137"/>
                    </a:srgbClr>
                  </a:outerShdw>
                </a:effectLst>
              </a:rPr>
              <a:t>Cyber bullismo, una </a:t>
            </a:r>
            <a:r>
              <a:rPr lang="it-IT" dirty="0">
                <a:effectLst>
                  <a:outerShdw blurRad="38100" dist="38100" dir="2700000" algn="tl">
                    <a:srgbClr val="000000">
                      <a:alpha val="43137"/>
                    </a:srgbClr>
                  </a:outerShdw>
                </a:effectLst>
              </a:rPr>
              <a:t>forma di prevaricazione che utilizza lo strumento elettronico per attaccare la </a:t>
            </a:r>
            <a:r>
              <a:rPr lang="it-IT" dirty="0" smtClean="0">
                <a:effectLst>
                  <a:outerShdw blurRad="38100" dist="38100" dir="2700000" algn="tl">
                    <a:srgbClr val="000000">
                      <a:alpha val="43137"/>
                    </a:srgbClr>
                  </a:outerShdw>
                </a:effectLst>
              </a:rPr>
              <a:t>vittima.</a:t>
            </a:r>
          </a:p>
          <a:p>
            <a:pPr algn="just"/>
            <a:r>
              <a:rPr lang="it-IT" dirty="0" smtClean="0">
                <a:ln w="0"/>
                <a:effectLst>
                  <a:outerShdw blurRad="38100" dist="38100" dir="2700000" algn="tl">
                    <a:srgbClr val="000000">
                      <a:alpha val="43137"/>
                    </a:srgbClr>
                  </a:outerShdw>
                </a:effectLst>
              </a:rPr>
              <a:t>Il nostro sistema abbraccia ogni aspetto del bullismo e cerca di ridurre le difficoltà degli utenti, vittime o potenziali vittime, a trovare una soluzione al loro problema.</a:t>
            </a:r>
          </a:p>
        </p:txBody>
      </p:sp>
    </p:spTree>
    <p:extLst>
      <p:ext uri="{BB962C8B-B14F-4D97-AF65-F5344CB8AC3E}">
        <p14:creationId xmlns:p14="http://schemas.microsoft.com/office/powerpoint/2010/main" val="2651558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LA Nostra soluzione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700808"/>
            <a:ext cx="6571456" cy="3801041"/>
          </a:xfrm>
          <a:prstGeom prst="rect">
            <a:avLst/>
          </a:prstGeom>
          <a:noFill/>
        </p:spPr>
        <p:txBody>
          <a:bodyPr wrap="square" rtlCol="0">
            <a:spAutoFit/>
          </a:bodyPr>
          <a:lstStyle/>
          <a:p>
            <a:pPr algn="just"/>
            <a:r>
              <a:rPr lang="it-IT" dirty="0" smtClean="0">
                <a:ln w="0"/>
                <a:effectLst>
                  <a:outerShdw blurRad="38100" dist="19050" dir="2700000" algn="tl" rotWithShape="0">
                    <a:schemeClr val="dk1">
                      <a:alpha val="40000"/>
                    </a:schemeClr>
                  </a:outerShdw>
                </a:effectLst>
              </a:rPr>
              <a:t>Un sito web che permetta all’utente, vittima o parente della vittima, di usufruire di diversi aiuti quali:</a:t>
            </a:r>
          </a:p>
          <a:p>
            <a:pPr algn="just"/>
            <a:endParaRPr lang="it-IT" dirty="0" smtClean="0">
              <a:ln w="0"/>
              <a:effectLst>
                <a:outerShdw blurRad="38100" dist="19050" dir="2700000" algn="tl" rotWithShape="0">
                  <a:schemeClr val="dk1">
                    <a:alpha val="40000"/>
                  </a:schemeClr>
                </a:outerShdw>
              </a:effectLst>
            </a:endParaRPr>
          </a:p>
          <a:p>
            <a:pPr marL="285750" indent="-285750" algn="just">
              <a:buFont typeface="Wingdings" panose="05000000000000000000" pitchFamily="2" charset="2"/>
              <a:buChar char="ü"/>
            </a:pPr>
            <a:r>
              <a:rPr lang="it-IT" sz="1900" dirty="0" smtClean="0">
                <a:ln w="0"/>
                <a:solidFill>
                  <a:schemeClr val="accent6">
                    <a:lumMod val="50000"/>
                  </a:schemeClr>
                </a:solidFill>
                <a:effectLst>
                  <a:outerShdw blurRad="38100" dist="19050" dir="2700000" algn="tl" rotWithShape="0">
                    <a:schemeClr val="dk1">
                      <a:alpha val="40000"/>
                    </a:schemeClr>
                  </a:outerShdw>
                </a:effectLst>
              </a:rPr>
              <a:t>Prevenire il bullismo o il cyber bullismo.</a:t>
            </a:r>
          </a:p>
          <a:p>
            <a:pPr marL="285750" indent="-285750" algn="just">
              <a:buFont typeface="Wingdings" panose="05000000000000000000" pitchFamily="2" charset="2"/>
              <a:buChar char="ü"/>
            </a:pPr>
            <a:r>
              <a:rPr lang="it-IT" sz="1900" dirty="0" smtClean="0">
                <a:ln w="0"/>
                <a:solidFill>
                  <a:schemeClr val="accent6">
                    <a:lumMod val="50000"/>
                  </a:schemeClr>
                </a:solidFill>
                <a:effectLst>
                  <a:outerShdw blurRad="38100" dist="19050" dir="2700000" algn="tl" rotWithShape="0">
                    <a:schemeClr val="dk1">
                      <a:alpha val="40000"/>
                    </a:schemeClr>
                  </a:outerShdw>
                </a:effectLst>
              </a:rPr>
              <a:t>Leggere le storie di altre vittime.</a:t>
            </a:r>
          </a:p>
          <a:p>
            <a:pPr marL="285750" indent="-285750" algn="just">
              <a:buFont typeface="Wingdings" panose="05000000000000000000" pitchFamily="2" charset="2"/>
              <a:buChar char="ü"/>
            </a:pPr>
            <a:r>
              <a:rPr lang="it-IT" sz="1900" dirty="0" smtClean="0">
                <a:ln w="0"/>
                <a:solidFill>
                  <a:schemeClr val="accent6">
                    <a:lumMod val="50000"/>
                  </a:schemeClr>
                </a:solidFill>
                <a:effectLst>
                  <a:outerShdw blurRad="38100" dist="19050" dir="2700000" algn="tl" rotWithShape="0">
                    <a:schemeClr val="dk1">
                      <a:alpha val="40000"/>
                    </a:schemeClr>
                  </a:outerShdw>
                </a:effectLst>
              </a:rPr>
              <a:t>Scrivere la propria storia per aiutare altre vittime.</a:t>
            </a:r>
          </a:p>
          <a:p>
            <a:pPr marL="285750" indent="-285750" algn="just">
              <a:buFont typeface="Wingdings" panose="05000000000000000000" pitchFamily="2" charset="2"/>
              <a:buChar char="ü"/>
            </a:pPr>
            <a:r>
              <a:rPr lang="it-IT" sz="1900" dirty="0" smtClean="0">
                <a:ln w="0"/>
                <a:solidFill>
                  <a:schemeClr val="accent6">
                    <a:lumMod val="50000"/>
                  </a:schemeClr>
                </a:solidFill>
                <a:effectLst>
                  <a:outerShdw blurRad="38100" dist="19050" dir="2700000" algn="tl" rotWithShape="0">
                    <a:schemeClr val="dk1">
                      <a:alpha val="40000"/>
                    </a:schemeClr>
                  </a:outerShdw>
                </a:effectLst>
              </a:rPr>
              <a:t>Seguire i consigli a disposizione per provare a risolvere il problema.</a:t>
            </a:r>
          </a:p>
          <a:p>
            <a:pPr marL="285750" indent="-285750" algn="just">
              <a:buFont typeface="Wingdings" panose="05000000000000000000" pitchFamily="2" charset="2"/>
              <a:buChar char="ü"/>
            </a:pPr>
            <a:r>
              <a:rPr lang="it-IT" sz="1900" dirty="0" smtClean="0">
                <a:ln w="0"/>
                <a:solidFill>
                  <a:schemeClr val="accent6">
                    <a:lumMod val="50000"/>
                  </a:schemeClr>
                </a:solidFill>
                <a:effectLst>
                  <a:outerShdw blurRad="38100" dist="19050" dir="2700000" algn="tl" rotWithShape="0">
                    <a:schemeClr val="dk1">
                      <a:alpha val="40000"/>
                    </a:schemeClr>
                  </a:outerShdw>
                </a:effectLst>
              </a:rPr>
              <a:t>Parlare con altre persone nei forum dedicati a bullismo e cyber bullismo.</a:t>
            </a:r>
          </a:p>
          <a:p>
            <a:pPr marL="285750" indent="-285750" algn="just">
              <a:buFont typeface="Wingdings" panose="05000000000000000000" pitchFamily="2" charset="2"/>
              <a:buChar char="ü"/>
            </a:pPr>
            <a:endParaRPr lang="it-IT" dirty="0">
              <a:ln w="0"/>
              <a:effectLst>
                <a:outerShdw blurRad="38100" dist="19050" dir="2700000" algn="tl" rotWithShape="0">
                  <a:schemeClr val="dk1">
                    <a:alpha val="40000"/>
                  </a:schemeClr>
                </a:outerShdw>
              </a:effectLst>
            </a:endParaRPr>
          </a:p>
          <a:p>
            <a:pPr algn="just"/>
            <a:r>
              <a:rPr lang="it-IT" u="sng" dirty="0" smtClean="0">
                <a:ln w="0"/>
                <a:effectLst>
                  <a:outerShdw blurRad="38100" dist="19050" dir="2700000" algn="tl" rotWithShape="0">
                    <a:schemeClr val="dk1">
                      <a:alpha val="40000"/>
                    </a:schemeClr>
                  </a:outerShdw>
                </a:effectLst>
              </a:rPr>
              <a:t>Il sito dispone anche di una parte volta alla sensibilizzazione pubblica su cui è possibile accrescere l’informazione.</a:t>
            </a:r>
            <a:endParaRPr lang="it-IT" u="sng" dirty="0">
              <a:ln w="0"/>
              <a:effectLst>
                <a:outerShdw blurRad="38100" dist="19050" dir="2700000" algn="tl" rotWithShape="0">
                  <a:schemeClr val="dk1">
                    <a:alpha val="40000"/>
                  </a:schemeClr>
                </a:outerShdw>
              </a:effectLst>
            </a:endParaRPr>
          </a:p>
        </p:txBody>
      </p:sp>
      <p:pic>
        <p:nvPicPr>
          <p:cNvPr id="6" name="Immagine 5"/>
          <p:cNvPicPr>
            <a:picLocks noChangeAspect="1"/>
          </p:cNvPicPr>
          <p:nvPr/>
        </p:nvPicPr>
        <p:blipFill rotWithShape="1">
          <a:blip r:embed="rId2" cstate="print">
            <a:extLst>
              <a:ext uri="{28A0092B-C50C-407E-A947-70E740481C1C}">
                <a14:useLocalDpi xmlns:a14="http://schemas.microsoft.com/office/drawing/2010/main" val="0"/>
              </a:ext>
            </a:extLst>
          </a:blip>
          <a:srcRect l="17785" t="7103" r="18190" b="5300"/>
          <a:stretch/>
        </p:blipFill>
        <p:spPr>
          <a:xfrm>
            <a:off x="6660232" y="2348880"/>
            <a:ext cx="2592288" cy="2664297"/>
          </a:xfrm>
          <a:prstGeom prst="rect">
            <a:avLst/>
          </a:prstGeom>
        </p:spPr>
      </p:pic>
    </p:spTree>
    <p:extLst>
      <p:ext uri="{BB962C8B-B14F-4D97-AF65-F5344CB8AC3E}">
        <p14:creationId xmlns:p14="http://schemas.microsoft.com/office/powerpoint/2010/main" val="2183476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Sviluppo Personaggi e obiettivi</a:t>
            </a:r>
            <a:endParaRPr lang="it-IT" dirty="0">
              <a:latin typeface="Calibri" panose="020F0502020204030204" pitchFamily="34" charset="0"/>
              <a:cs typeface="Calibri" panose="020F0502020204030204" pitchFamily="34" charset="0"/>
            </a:endParaRP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2280" y="692696"/>
            <a:ext cx="577762" cy="465535"/>
          </a:xfrm>
          <a:prstGeom prst="rect">
            <a:avLst/>
          </a:prstGeom>
        </p:spPr>
      </p:pic>
      <p:sp>
        <p:nvSpPr>
          <p:cNvPr id="7" name="CasellaDiTesto 6"/>
          <p:cNvSpPr txBox="1"/>
          <p:nvPr/>
        </p:nvSpPr>
        <p:spPr>
          <a:xfrm>
            <a:off x="304800" y="1700808"/>
            <a:ext cx="7331732" cy="5016758"/>
          </a:xfrm>
          <a:prstGeom prst="rect">
            <a:avLst/>
          </a:prstGeom>
          <a:noFill/>
        </p:spPr>
        <p:txBody>
          <a:bodyPr wrap="square" rtlCol="0">
            <a:spAutoFit/>
          </a:bodyPr>
          <a:lstStyle/>
          <a:p>
            <a:pPr algn="just"/>
            <a:r>
              <a:rPr lang="it-IT" sz="2000" dirty="0">
                <a:effectLst>
                  <a:outerShdw blurRad="38100" dist="38100" dir="2700000" algn="tl">
                    <a:srgbClr val="000000">
                      <a:alpha val="43137"/>
                    </a:srgbClr>
                  </a:outerShdw>
                </a:effectLst>
              </a:rPr>
              <a:t>A seguito di interviste con persone che potrebbero essere potenziali utenti del nostro sistema </a:t>
            </a:r>
            <a:r>
              <a:rPr lang="it-IT" sz="2000" dirty="0" smtClean="0">
                <a:effectLst>
                  <a:outerShdw blurRad="38100" dist="38100" dir="2700000" algn="tl">
                    <a:srgbClr val="000000">
                      <a:alpha val="43137"/>
                    </a:srgbClr>
                  </a:outerShdw>
                </a:effectLst>
              </a:rPr>
              <a:t>abbiamo estratto delle informazioni su come dovrebbe essere il sistema. Agli </a:t>
            </a:r>
            <a:r>
              <a:rPr lang="it-IT" sz="2000" dirty="0">
                <a:effectLst>
                  <a:outerShdw blurRad="38100" dist="38100" dir="2700000" algn="tl">
                    <a:srgbClr val="000000">
                      <a:alpha val="43137"/>
                    </a:srgbClr>
                  </a:outerShdw>
                </a:effectLst>
              </a:rPr>
              <a:t>intervistati sono state poste domande come</a:t>
            </a:r>
            <a:r>
              <a:rPr lang="it-IT" sz="2000" dirty="0" smtClean="0">
                <a:effectLst>
                  <a:outerShdw blurRad="38100" dist="38100" dir="2700000" algn="tl">
                    <a:srgbClr val="000000">
                      <a:alpha val="43137"/>
                    </a:srgbClr>
                  </a:outerShdw>
                </a:effectLst>
              </a:rPr>
              <a:t>:</a:t>
            </a:r>
          </a:p>
          <a:p>
            <a:pPr algn="just"/>
            <a:r>
              <a:rPr lang="it-IT" sz="2000" dirty="0" smtClean="0">
                <a:effectLst>
                  <a:outerShdw blurRad="38100" dist="38100" dir="2700000" algn="tl">
                    <a:srgbClr val="000000">
                      <a:alpha val="43137"/>
                    </a:srgbClr>
                  </a:outerShdw>
                </a:effectLst>
              </a:rPr>
              <a:t>Vittima:</a:t>
            </a:r>
          </a:p>
          <a:p>
            <a:pPr marL="457200" lvl="0" indent="-457200">
              <a:buAutoNum type="arabicPeriod"/>
            </a:pPr>
            <a:r>
              <a:rPr lang="it-IT" sz="2000" dirty="0" smtClean="0">
                <a:effectLst>
                  <a:outerShdw blurRad="38100" dist="38100" dir="2700000" algn="tl">
                    <a:srgbClr val="000000">
                      <a:alpha val="43137"/>
                    </a:srgbClr>
                  </a:outerShdw>
                </a:effectLst>
              </a:rPr>
              <a:t>Qualcuno </a:t>
            </a:r>
            <a:r>
              <a:rPr lang="it-IT" sz="2000" dirty="0">
                <a:effectLst>
                  <a:outerShdw blurRad="38100" dist="38100" dir="2700000" algn="tl">
                    <a:srgbClr val="000000">
                      <a:alpha val="43137"/>
                    </a:srgbClr>
                  </a:outerShdw>
                </a:effectLst>
              </a:rPr>
              <a:t>della tua stessa età ti intimorisce</a:t>
            </a:r>
            <a:r>
              <a:rPr lang="it-IT" sz="2000" dirty="0" smtClean="0">
                <a:effectLst>
                  <a:outerShdw blurRad="38100" dist="38100" dir="2700000" algn="tl">
                    <a:srgbClr val="000000">
                      <a:alpha val="43137"/>
                    </a:srgbClr>
                  </a:outerShdw>
                </a:effectLst>
              </a:rPr>
              <a:t>?</a:t>
            </a:r>
          </a:p>
          <a:p>
            <a:pPr marL="457200" indent="-457200">
              <a:buFontTx/>
              <a:buAutoNum type="arabicPeriod"/>
            </a:pPr>
            <a:r>
              <a:rPr lang="it-IT" sz="2000" dirty="0" smtClean="0">
                <a:effectLst>
                  <a:outerShdw blurRad="38100" dist="38100" dir="2700000" algn="tl">
                    <a:srgbClr val="000000">
                      <a:alpha val="43137"/>
                    </a:srgbClr>
                  </a:outerShdw>
                </a:effectLst>
              </a:rPr>
              <a:t>Le minacce avvengono nei social network e/o all’interno delle mura scolastiche? </a:t>
            </a:r>
          </a:p>
          <a:p>
            <a:pPr marL="457200" indent="-457200">
              <a:buFontTx/>
              <a:buAutoNum type="arabicPeriod"/>
            </a:pPr>
            <a:r>
              <a:rPr lang="it-IT" sz="2000" dirty="0" smtClean="0">
                <a:effectLst>
                  <a:outerShdw blurRad="38100" dist="38100" dir="2700000" algn="tl">
                    <a:srgbClr val="000000">
                      <a:alpha val="43137"/>
                    </a:srgbClr>
                  </a:outerShdw>
                </a:effectLst>
              </a:rPr>
              <a:t>Hai mai provato a reagire?</a:t>
            </a:r>
          </a:p>
          <a:p>
            <a:r>
              <a:rPr lang="it-IT" sz="2000" dirty="0" smtClean="0">
                <a:effectLst>
                  <a:outerShdw blurRad="38100" dist="38100" dir="2700000" algn="tl">
                    <a:srgbClr val="000000">
                      <a:alpha val="43137"/>
                    </a:srgbClr>
                  </a:outerShdw>
                </a:effectLst>
              </a:rPr>
              <a:t>Genitore della potenziale vittima:</a:t>
            </a:r>
          </a:p>
          <a:p>
            <a:pPr marL="457200" indent="-457200">
              <a:buFontTx/>
              <a:buAutoNum type="arabicPeriod"/>
            </a:pPr>
            <a:r>
              <a:rPr lang="it-IT" sz="2000" dirty="0" smtClean="0">
                <a:effectLst>
                  <a:outerShdw blurRad="38100" dist="38100" dir="2700000" algn="tl">
                    <a:srgbClr val="000000">
                      <a:alpha val="43137"/>
                    </a:srgbClr>
                  </a:outerShdw>
                </a:effectLst>
              </a:rPr>
              <a:t>Pensi </a:t>
            </a:r>
            <a:r>
              <a:rPr lang="it-IT" sz="2000" dirty="0">
                <a:effectLst>
                  <a:outerShdw blurRad="38100" dist="38100" dir="2700000" algn="tl">
                    <a:srgbClr val="000000">
                      <a:alpha val="43137"/>
                    </a:srgbClr>
                  </a:outerShdw>
                </a:effectLst>
              </a:rPr>
              <a:t>che tuo figlio abbia qualcosa che non va</a:t>
            </a:r>
            <a:r>
              <a:rPr lang="it-IT" sz="2000" dirty="0" smtClean="0">
                <a:effectLst>
                  <a:outerShdw blurRad="38100" dist="38100" dir="2700000" algn="tl">
                    <a:srgbClr val="000000">
                      <a:alpha val="43137"/>
                    </a:srgbClr>
                  </a:outerShdw>
                </a:effectLst>
              </a:rPr>
              <a:t>?</a:t>
            </a:r>
          </a:p>
          <a:p>
            <a:pPr marL="457200" lvl="0" indent="-457200">
              <a:buFontTx/>
              <a:buAutoNum type="arabicPeriod"/>
            </a:pPr>
            <a:r>
              <a:rPr lang="it-IT" sz="2000" dirty="0" smtClean="0">
                <a:effectLst>
                  <a:outerShdw blurRad="38100" dist="38100" dir="2700000" algn="tl">
                    <a:srgbClr val="000000">
                      <a:alpha val="43137"/>
                    </a:srgbClr>
                  </a:outerShdw>
                </a:effectLst>
              </a:rPr>
              <a:t>Hai provato a parlargliene?</a:t>
            </a:r>
          </a:p>
          <a:p>
            <a:pPr marL="457200" lvl="0" indent="-457200">
              <a:buFontTx/>
              <a:buAutoNum type="arabicPeriod"/>
            </a:pPr>
            <a:r>
              <a:rPr lang="it-IT" sz="2000" dirty="0" smtClean="0">
                <a:effectLst>
                  <a:outerShdw blurRad="38100" dist="38100" dir="2700000" algn="tl">
                    <a:srgbClr val="000000">
                      <a:alpha val="43137"/>
                    </a:srgbClr>
                  </a:outerShdw>
                </a:effectLst>
              </a:rPr>
              <a:t>Il suo stato d’animo lo ricollegheresti al bullismo?</a:t>
            </a:r>
          </a:p>
          <a:p>
            <a:pPr marL="457200" indent="-457200">
              <a:buFontTx/>
              <a:buAutoNum type="arabicPeriod"/>
            </a:pPr>
            <a:endParaRPr lang="it-IT" sz="2000" dirty="0">
              <a:effectLst>
                <a:outerShdw blurRad="38100" dist="38100" dir="2700000" algn="tl">
                  <a:srgbClr val="000000">
                    <a:alpha val="43137"/>
                  </a:srgbClr>
                </a:outerShdw>
              </a:effectLst>
            </a:endParaRPr>
          </a:p>
          <a:p>
            <a:pPr lvl="0"/>
            <a:endParaRPr lang="it-IT" sz="2000" dirty="0">
              <a:effectLst>
                <a:outerShdw blurRad="38100" dist="38100" dir="2700000" algn="tl">
                  <a:srgbClr val="000000">
                    <a:alpha val="43137"/>
                  </a:srgbClr>
                </a:outerShdw>
              </a:effectLst>
            </a:endParaRPr>
          </a:p>
          <a:p>
            <a:pPr marL="457200" lvl="0" indent="-457200">
              <a:buAutoNum type="arabicPeriod"/>
            </a:pPr>
            <a:endParaRPr lang="it-IT" sz="2000" dirty="0">
              <a:effectLst>
                <a:outerShdw blurRad="38100" dist="38100" dir="2700000" algn="tl">
                  <a:srgbClr val="000000">
                    <a:alpha val="43137"/>
                  </a:srgbClr>
                </a:outerShdw>
              </a:effectLst>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88" y="4187336"/>
            <a:ext cx="1364591" cy="1364591"/>
          </a:xfrm>
          <a:prstGeom prst="rect">
            <a:avLst/>
          </a:prstGeom>
        </p:spPr>
      </p:pic>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388" y="4581128"/>
            <a:ext cx="2592288" cy="2592288"/>
          </a:xfrm>
          <a:prstGeom prst="rect">
            <a:avLst/>
          </a:prstGeom>
        </p:spPr>
      </p:pic>
    </p:spTree>
    <p:extLst>
      <p:ext uri="{BB962C8B-B14F-4D97-AF65-F5344CB8AC3E}">
        <p14:creationId xmlns:p14="http://schemas.microsoft.com/office/powerpoint/2010/main" val="250885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a:t>
            </a:r>
            <a:r>
              <a:rPr lang="it-IT" dirty="0" smtClean="0">
                <a:latin typeface="Calibri" panose="020F0502020204030204" pitchFamily="34" charset="0"/>
                <a:cs typeface="Calibri" panose="020F0502020204030204" pitchFamily="34" charset="0"/>
              </a:rPr>
              <a:t>utente</a:t>
            </a:r>
            <a:endParaRPr lang="it-IT" dirty="0">
              <a:latin typeface="Calibri" panose="020F0502020204030204" pitchFamily="34" charset="0"/>
              <a:cs typeface="Calibri" panose="020F0502020204030204" pitchFamily="34" charset="0"/>
            </a:endParaRPr>
          </a:p>
        </p:txBody>
      </p:sp>
      <p:sp>
        <p:nvSpPr>
          <p:cNvPr id="6" name="CasellaDiTesto 5"/>
          <p:cNvSpPr txBox="1"/>
          <p:nvPr/>
        </p:nvSpPr>
        <p:spPr>
          <a:xfrm>
            <a:off x="304800" y="1484784"/>
            <a:ext cx="5275312" cy="5386090"/>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Gianpiero è un ragazzo di 12 anni di Salerno, e frequenta la Scuola Secondaria di 1° grado “</a:t>
            </a:r>
            <a:r>
              <a:rPr lang="it-IT" dirty="0">
                <a:effectLst>
                  <a:outerShdw blurRad="38100" dist="38100" dir="2700000" algn="tl">
                    <a:srgbClr val="000000">
                      <a:alpha val="43137"/>
                    </a:srgbClr>
                  </a:outerShdw>
                </a:effectLst>
              </a:rPr>
              <a:t>Monterisi</a:t>
            </a:r>
            <a:r>
              <a:rPr lang="it-IT" dirty="0">
                <a:effectLst>
                  <a:outerShdw blurRad="38100" dist="38100" dir="2700000" algn="tl">
                    <a:srgbClr val="000000">
                      <a:alpha val="43137"/>
                    </a:srgbClr>
                  </a:outerShdw>
                </a:effectLst>
              </a:rPr>
              <a:t>”, essendo un po’ in carne si ritrova spesso vittima di comportamenti scorretti da parte di studenti della sua classe, tra continui insulti e atteggiamenti violenti.</a:t>
            </a:r>
          </a:p>
          <a:p>
            <a:r>
              <a:rPr lang="it-IT" dirty="0">
                <a:effectLst>
                  <a:outerShdw blurRad="38100" dist="38100" dir="2700000" algn="tl">
                    <a:srgbClr val="000000">
                      <a:alpha val="43137"/>
                    </a:srgbClr>
                  </a:outerShdw>
                </a:effectLst>
              </a:rPr>
              <a:t>Gianpiero vuole intervenire in qualche modo ma non trova la forza di reagire visto che tra i suoi coetanei non c’è nessuno che voglia schierarsi dalla sua parte, mentre teme che chiedere aiuto a professori o genitori potrebbe peggiorare la situazione.</a:t>
            </a:r>
          </a:p>
          <a:p>
            <a:r>
              <a:rPr lang="it-IT" dirty="0">
                <a:effectLst>
                  <a:outerShdw blurRad="38100" dist="38100" dir="2700000" algn="tl">
                    <a:srgbClr val="000000">
                      <a:alpha val="43137"/>
                    </a:srgbClr>
                  </a:outerShdw>
                </a:effectLst>
              </a:rPr>
              <a:t>Gianpiero usa il computer e ha esperienza nella navigazione web dove potrebbe trovare</a:t>
            </a:r>
          </a:p>
          <a:p>
            <a:r>
              <a:rPr lang="it-IT" dirty="0">
                <a:effectLst>
                  <a:outerShdw blurRad="38100" dist="38100" dir="2700000" algn="tl">
                    <a:srgbClr val="000000">
                      <a:alpha val="43137"/>
                    </a:srgbClr>
                  </a:outerShdw>
                </a:effectLst>
              </a:rPr>
              <a:t>gran giovamento dall’uso di un sito web specificamente concepito per trovare conforto e consigli atti a migliorare la sua situazione.</a:t>
            </a:r>
          </a:p>
          <a:p>
            <a:r>
              <a:rPr lang="it-IT" dirty="0"/>
              <a:t/>
            </a:r>
            <a:br>
              <a:rPr lang="it-IT" dirty="0"/>
            </a:br>
            <a:endParaRPr lang="it-IT" sz="2000" dirty="0">
              <a:effectLst>
                <a:outerShdw blurRad="38100" dist="38100" dir="2700000" algn="tl">
                  <a:srgbClr val="000000">
                    <a:alpha val="43137"/>
                  </a:srgbClr>
                </a:outerShdw>
              </a:effectLst>
            </a:endParaRPr>
          </a:p>
        </p:txBody>
      </p:sp>
      <p:pic>
        <p:nvPicPr>
          <p:cNvPr id="7" name="Immagine 6" descr="C:\Users\Utente\Desktop\http_%2F%2Fmedia.bebeblog.it%2F4%2F4bb%2Fesercizi-medie.jpg"/>
          <p:cNvPicPr/>
          <p:nvPr/>
        </p:nvPicPr>
        <p:blipFill>
          <a:blip r:embed="rId2">
            <a:extLst>
              <a:ext uri="{28A0092B-C50C-407E-A947-70E740481C1C}">
                <a14:useLocalDpi xmlns:a14="http://schemas.microsoft.com/office/drawing/2010/main" val="0"/>
              </a:ext>
            </a:extLst>
          </a:blip>
          <a:srcRect/>
          <a:stretch>
            <a:fillRect/>
          </a:stretch>
        </p:blipFill>
        <p:spPr bwMode="auto">
          <a:xfrm>
            <a:off x="5550977" y="1628800"/>
            <a:ext cx="3384376" cy="2909069"/>
          </a:xfrm>
          <a:prstGeom prst="rect">
            <a:avLst/>
          </a:prstGeom>
          <a:noFill/>
          <a:ln>
            <a:noFill/>
          </a:ln>
          <a:effectLst>
            <a:softEdge rad="127000"/>
          </a:effectLst>
        </p:spPr>
      </p:pic>
    </p:spTree>
    <p:extLst>
      <p:ext uri="{BB962C8B-B14F-4D97-AF65-F5344CB8AC3E}">
        <p14:creationId xmlns:p14="http://schemas.microsoft.com/office/powerpoint/2010/main" val="101651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a:t>
            </a:r>
            <a:r>
              <a:rPr lang="it-IT" dirty="0" smtClean="0">
                <a:latin typeface="Calibri" panose="020F0502020204030204" pitchFamily="34" charset="0"/>
                <a:cs typeface="Calibri" panose="020F0502020204030204" pitchFamily="34" charset="0"/>
              </a:rPr>
              <a:t>utente</a:t>
            </a:r>
            <a:endParaRPr lang="it-IT" dirty="0">
              <a:latin typeface="Calibri" panose="020F0502020204030204" pitchFamily="34" charset="0"/>
              <a:cs typeface="Calibri" panose="020F0502020204030204" pitchFamily="34" charset="0"/>
            </a:endParaRPr>
          </a:p>
        </p:txBody>
      </p:sp>
      <p:sp>
        <p:nvSpPr>
          <p:cNvPr id="6" name="CasellaDiTesto 5"/>
          <p:cNvSpPr txBox="1"/>
          <p:nvPr/>
        </p:nvSpPr>
        <p:spPr>
          <a:xfrm>
            <a:off x="304800" y="1484784"/>
            <a:ext cx="5275312" cy="3170099"/>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Annamaria è la madre di Gianpiero, e nota che suo figlio da un po’ di tempo a questa parte ha un comportamento strano, torna sempre triste a casa con gli occhi gonfi e pieni di lacrime. Vorrebbe intervenire ma ha paura di peggiorare la situazione, Annamaria ha un PC e ha esperienza nella navigazione web gli piacerebbe trovare un sito che l’aiuti a capire ed eventualmente a risolvere il problema bullismo del figlio.</a:t>
            </a:r>
          </a:p>
          <a:p>
            <a:r>
              <a:rPr lang="it-IT" dirty="0"/>
              <a:t/>
            </a:r>
            <a:br>
              <a:rPr lang="it-IT" dirty="0"/>
            </a:br>
            <a:endParaRPr lang="it-IT" sz="2000" dirty="0">
              <a:effectLst>
                <a:outerShdw blurRad="38100" dist="38100" dir="2700000" algn="tl">
                  <a:srgbClr val="000000">
                    <a:alpha val="43137"/>
                  </a:srgbClr>
                </a:outerShdw>
              </a:effectLst>
            </a:endParaRPr>
          </a:p>
        </p:txBody>
      </p:sp>
      <p:pic>
        <p:nvPicPr>
          <p:cNvPr id="1026" name="Picture 2" descr="C:\Users\Utente\Desktop\donne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532" y="1484784"/>
            <a:ext cx="3312574" cy="274980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11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a:t>
            </a:r>
            <a:r>
              <a:rPr lang="it-IT" dirty="0" smtClean="0">
                <a:latin typeface="Calibri" panose="020F0502020204030204" pitchFamily="34" charset="0"/>
                <a:cs typeface="Calibri" panose="020F0502020204030204" pitchFamily="34" charset="0"/>
              </a:rPr>
              <a:t>utente</a:t>
            </a:r>
            <a:endParaRPr lang="it-IT" dirty="0">
              <a:latin typeface="Calibri" panose="020F0502020204030204" pitchFamily="34" charset="0"/>
              <a:cs typeface="Calibri" panose="020F0502020204030204" pitchFamily="34" charset="0"/>
            </a:endParaRPr>
          </a:p>
        </p:txBody>
      </p:sp>
      <p:sp>
        <p:nvSpPr>
          <p:cNvPr id="6" name="CasellaDiTesto 5"/>
          <p:cNvSpPr txBox="1"/>
          <p:nvPr/>
        </p:nvSpPr>
        <p:spPr>
          <a:xfrm>
            <a:off x="304800" y="1484784"/>
            <a:ext cx="5275312" cy="483209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Lucia è una ragazza di 17 anni frequenta il liceo classico “Tasso” ed è molto attiva sui social network come la maggior parte delle ragazze della sua età. Però Lucia da un po’ di tempo riceve spesso chiamate anonime di persone che intimano minacce e su tutti i suoi social iniziano a diffondere immagini false e imbarazzanti di lei.</a:t>
            </a:r>
          </a:p>
          <a:p>
            <a:r>
              <a:rPr lang="it-IT" dirty="0">
                <a:effectLst>
                  <a:outerShdw blurRad="38100" dist="38100" dir="2700000" algn="tl">
                    <a:srgbClr val="000000">
                      <a:alpha val="43137"/>
                    </a:srgbClr>
                  </a:outerShdw>
                </a:effectLst>
              </a:rPr>
              <a:t>Lucia si sente in trappola e non sa a chi rivolgersi, spesso i genitori sono impreparati su questo tipo più recente di bullismo o per diversi fattori può non essere facile parlare con i propri genitori come nel caso di Lucia. Così usa il suo </a:t>
            </a:r>
            <a:r>
              <a:rPr lang="it-IT" dirty="0">
                <a:effectLst>
                  <a:outerShdw blurRad="38100" dist="38100" dir="2700000" algn="tl">
                    <a:srgbClr val="000000">
                      <a:alpha val="43137"/>
                    </a:srgbClr>
                  </a:outerShdw>
                </a:effectLst>
              </a:rPr>
              <a:t>smartphone</a:t>
            </a:r>
            <a:r>
              <a:rPr lang="it-IT" dirty="0">
                <a:effectLst>
                  <a:outerShdw blurRad="38100" dist="38100" dir="2700000" algn="tl">
                    <a:srgbClr val="000000">
                      <a:alpha val="43137"/>
                    </a:srgbClr>
                  </a:outerShdw>
                </a:effectLst>
              </a:rPr>
              <a:t> per cercare aiuto su qualche sito web dedicato.</a:t>
            </a:r>
          </a:p>
          <a:p>
            <a:r>
              <a:rPr lang="it-IT" dirty="0"/>
              <a:t/>
            </a:r>
            <a:br>
              <a:rPr lang="it-IT" dirty="0"/>
            </a:br>
            <a:r>
              <a:rPr lang="it-IT" dirty="0"/>
              <a:t/>
            </a:r>
            <a:br>
              <a:rPr lang="it-IT" dirty="0"/>
            </a:br>
            <a:endParaRPr lang="it-IT" sz="2000" dirty="0">
              <a:effectLst>
                <a:outerShdw blurRad="38100" dist="38100" dir="2700000" algn="tl">
                  <a:srgbClr val="000000">
                    <a:alpha val="43137"/>
                  </a:srgbClr>
                </a:outerShdw>
              </a:effectLst>
            </a:endParaRPr>
          </a:p>
        </p:txBody>
      </p:sp>
      <p:pic>
        <p:nvPicPr>
          <p:cNvPr id="5" name="Immagine 4" descr="C:\Users\Utente\Desktop\ragazzaascuola.jpg"/>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557610"/>
            <a:ext cx="3096344" cy="2735486"/>
          </a:xfrm>
          <a:prstGeom prst="rect">
            <a:avLst/>
          </a:prstGeom>
          <a:noFill/>
          <a:ln>
            <a:noFill/>
          </a:ln>
          <a:effectLst>
            <a:softEdge rad="127000"/>
          </a:effectLst>
        </p:spPr>
      </p:pic>
    </p:spTree>
    <p:extLst>
      <p:ext uri="{BB962C8B-B14F-4D97-AF65-F5344CB8AC3E}">
        <p14:creationId xmlns:p14="http://schemas.microsoft.com/office/powerpoint/2010/main" val="2078390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2563164728"/>
              </p:ext>
            </p:extLst>
          </p:nvPr>
        </p:nvGraphicFramePr>
        <p:xfrm>
          <a:off x="107504" y="1340768"/>
          <a:ext cx="4464495" cy="2468880"/>
        </p:xfrm>
        <a:graphic>
          <a:graphicData uri="http://schemas.openxmlformats.org/drawingml/2006/table">
            <a:tbl>
              <a:tblPr firstRow="1" bandRow="1">
                <a:tableStyleId>{93296810-A885-4BE3-A3E7-6D5BEEA58F35}</a:tableStyleId>
              </a:tblPr>
              <a:tblGrid>
                <a:gridCol w="1488165"/>
                <a:gridCol w="1488165"/>
                <a:gridCol w="1488165"/>
              </a:tblGrid>
              <a:tr h="0">
                <a:tc gridSpan="3">
                  <a:txBody>
                    <a:bodyPr/>
                    <a:lstStyle/>
                    <a:p>
                      <a:r>
                        <a:rPr lang="it-IT" dirty="0" smtClean="0"/>
                        <a:t>Gianpiero</a:t>
                      </a:r>
                      <a:endParaRPr lang="it-IT" dirty="0"/>
                    </a:p>
                  </a:txBody>
                  <a:tcPr/>
                </a:tc>
                <a:tc hMerge="1">
                  <a:txBody>
                    <a:bodyPr/>
                    <a:lstStyle/>
                    <a:p>
                      <a:endParaRPr lang="it-IT"/>
                    </a:p>
                  </a:txBody>
                  <a:tcPr/>
                </a:tc>
                <a:tc hMerge="1">
                  <a:txBody>
                    <a:bodyPr/>
                    <a:lstStyle/>
                    <a:p>
                      <a:endParaRPr lang="it-IT" dirty="0"/>
                    </a:p>
                  </a:txBody>
                  <a:tcPr/>
                </a:tc>
              </a:tr>
              <a:tr h="302675">
                <a:tc>
                  <a:txBody>
                    <a:bodyPr/>
                    <a:lstStyle/>
                    <a:p>
                      <a:pPr algn="ctr"/>
                      <a:r>
                        <a:rPr lang="it-IT" dirty="0" smtClean="0">
                          <a:solidFill>
                            <a:schemeClr val="accent6">
                              <a:lumMod val="75000"/>
                            </a:schemeClr>
                          </a:solidFill>
                        </a:rPr>
                        <a:t>Task</a:t>
                      </a:r>
                      <a:endParaRPr lang="it-IT" dirty="0">
                        <a:solidFill>
                          <a:schemeClr val="accent6">
                            <a:lumMod val="75000"/>
                          </a:schemeClr>
                        </a:solidFill>
                      </a:endParaRPr>
                    </a:p>
                  </a:txBody>
                  <a:tcPr/>
                </a:tc>
                <a:tc>
                  <a:txBody>
                    <a:bodyPr/>
                    <a:lstStyle/>
                    <a:p>
                      <a:pPr algn="ctr"/>
                      <a:r>
                        <a:rPr lang="it-IT" dirty="0" smtClean="0">
                          <a:solidFill>
                            <a:schemeClr val="accent6">
                              <a:lumMod val="75000"/>
                            </a:schemeClr>
                          </a:solidFill>
                        </a:rPr>
                        <a:t>Frequenza </a:t>
                      </a:r>
                      <a:endParaRPr lang="it-IT" dirty="0">
                        <a:solidFill>
                          <a:schemeClr val="accent6">
                            <a:lumMod val="75000"/>
                          </a:schemeClr>
                        </a:solidFill>
                      </a:endParaRPr>
                    </a:p>
                  </a:txBody>
                  <a:tcPr/>
                </a:tc>
                <a:tc>
                  <a:txBody>
                    <a:bodyPr/>
                    <a:lstStyle/>
                    <a:p>
                      <a:pPr algn="ctr"/>
                      <a:r>
                        <a:rPr lang="it-IT" dirty="0" smtClean="0">
                          <a:solidFill>
                            <a:schemeClr val="accent6">
                              <a:lumMod val="75000"/>
                            </a:schemeClr>
                          </a:solidFill>
                        </a:rPr>
                        <a:t>Importanza</a:t>
                      </a:r>
                      <a:endParaRPr lang="it-IT" dirty="0">
                        <a:solidFill>
                          <a:schemeClr val="accent6">
                            <a:lumMod val="75000"/>
                          </a:schemeClr>
                        </a:solidFill>
                      </a:endParaRPr>
                    </a:p>
                  </a:txBody>
                  <a:tcPr/>
                </a:tc>
              </a:tr>
              <a:tr h="479236">
                <a:tc>
                  <a:txBody>
                    <a:bodyPr/>
                    <a:lstStyle/>
                    <a:p>
                      <a:r>
                        <a:rPr lang="it-IT" sz="1600" dirty="0" smtClean="0"/>
                        <a:t>Dialogare con gli amici</a:t>
                      </a:r>
                      <a:endParaRPr lang="it-IT" sz="1600" dirty="0"/>
                    </a:p>
                  </a:txBody>
                  <a:tcPr/>
                </a:tc>
                <a:tc>
                  <a:txBody>
                    <a:bodyPr/>
                    <a:lstStyle/>
                    <a:p>
                      <a:r>
                        <a:rPr lang="it-IT" sz="1600" dirty="0" smtClean="0"/>
                        <a:t>1 volta al mese</a:t>
                      </a:r>
                      <a:endParaRPr lang="it-IT" sz="1600" dirty="0"/>
                    </a:p>
                  </a:txBody>
                  <a:tcPr/>
                </a:tc>
                <a:tc>
                  <a:txBody>
                    <a:bodyPr/>
                    <a:lstStyle/>
                    <a:p>
                      <a:r>
                        <a:rPr lang="it-IT" sz="1600" dirty="0" smtClean="0"/>
                        <a:t>alta</a:t>
                      </a:r>
                      <a:endParaRPr lang="it-IT" sz="1600" dirty="0"/>
                    </a:p>
                  </a:txBody>
                  <a:tcPr/>
                </a:tc>
              </a:tr>
              <a:tr h="479236">
                <a:tc>
                  <a:txBody>
                    <a:bodyPr/>
                    <a:lstStyle/>
                    <a:p>
                      <a:r>
                        <a:rPr lang="it-IT" sz="1600" dirty="0" smtClean="0"/>
                        <a:t>Dialogare con i docenti</a:t>
                      </a:r>
                      <a:endParaRPr lang="it-IT" sz="1600" dirty="0"/>
                    </a:p>
                  </a:txBody>
                  <a:tcPr/>
                </a:tc>
                <a:tc>
                  <a:txBody>
                    <a:bodyPr/>
                    <a:lstStyle/>
                    <a:p>
                      <a:r>
                        <a:rPr lang="it-IT" sz="1600" dirty="0" smtClean="0"/>
                        <a:t>1 volta al mese</a:t>
                      </a:r>
                      <a:endParaRPr lang="it-IT" sz="1600" dirty="0"/>
                    </a:p>
                  </a:txBody>
                  <a:tcPr/>
                </a:tc>
                <a:tc>
                  <a:txBody>
                    <a:bodyPr/>
                    <a:lstStyle/>
                    <a:p>
                      <a:r>
                        <a:rPr lang="it-IT" sz="1600" dirty="0" smtClean="0"/>
                        <a:t>alta</a:t>
                      </a:r>
                      <a:endParaRPr lang="it-IT" sz="1600" dirty="0"/>
                    </a:p>
                  </a:txBody>
                  <a:tcPr/>
                </a:tc>
              </a:tr>
              <a:tr h="278121">
                <a:tc>
                  <a:txBody>
                    <a:bodyPr/>
                    <a:lstStyle/>
                    <a:p>
                      <a:r>
                        <a:rPr kumimoji="0" lang="it-IT" sz="1600" b="0" i="0" kern="1200" dirty="0" smtClean="0">
                          <a:solidFill>
                            <a:schemeClr val="dk1"/>
                          </a:solidFill>
                          <a:effectLst/>
                          <a:latin typeface="+mn-lt"/>
                          <a:ea typeface="+mn-ea"/>
                          <a:cs typeface="+mn-cs"/>
                        </a:rPr>
                        <a:t>Utilizzare internet</a:t>
                      </a:r>
                      <a:endParaRPr lang="it-IT" sz="1600" b="0" i="0" dirty="0"/>
                    </a:p>
                  </a:txBody>
                  <a:tcPr/>
                </a:tc>
                <a:tc>
                  <a:txBody>
                    <a:bodyPr/>
                    <a:lstStyle/>
                    <a:p>
                      <a:r>
                        <a:rPr lang="it-IT" sz="1600" dirty="0" smtClean="0"/>
                        <a:t>2 volte al giorno</a:t>
                      </a:r>
                      <a:endParaRPr lang="it-IT" sz="1600" dirty="0"/>
                    </a:p>
                  </a:txBody>
                  <a:tcPr/>
                </a:tc>
                <a:tc>
                  <a:txBody>
                    <a:bodyPr/>
                    <a:lstStyle/>
                    <a:p>
                      <a:pPr algn="l"/>
                      <a:r>
                        <a:rPr lang="it-IT" sz="1600" dirty="0" smtClean="0"/>
                        <a:t>alta</a:t>
                      </a:r>
                      <a:endParaRPr lang="it-IT" sz="1600" dirty="0"/>
                    </a:p>
                  </a:txBody>
                  <a:tcPr/>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2794842817"/>
              </p:ext>
            </p:extLst>
          </p:nvPr>
        </p:nvGraphicFramePr>
        <p:xfrm>
          <a:off x="4572000" y="1340768"/>
          <a:ext cx="4536504" cy="2529448"/>
        </p:xfrm>
        <a:graphic>
          <a:graphicData uri="http://schemas.openxmlformats.org/drawingml/2006/table">
            <a:tbl>
              <a:tblPr firstRow="1" bandRow="1">
                <a:tableStyleId>{93296810-A885-4BE3-A3E7-6D5BEEA58F35}</a:tableStyleId>
              </a:tblPr>
              <a:tblGrid>
                <a:gridCol w="1584176"/>
                <a:gridCol w="1584176"/>
                <a:gridCol w="1368152"/>
              </a:tblGrid>
              <a:tr h="149736">
                <a:tc gridSpan="3">
                  <a:txBody>
                    <a:bodyPr/>
                    <a:lstStyle/>
                    <a:p>
                      <a:r>
                        <a:rPr lang="it-IT" dirty="0" smtClean="0"/>
                        <a:t>Lucia</a:t>
                      </a:r>
                      <a:endParaRPr lang="it-IT" dirty="0"/>
                    </a:p>
                  </a:txBody>
                  <a:tcPr/>
                </a:tc>
                <a:tc hMerge="1">
                  <a:txBody>
                    <a:bodyPr/>
                    <a:lstStyle/>
                    <a:p>
                      <a:endParaRPr lang="it-IT"/>
                    </a:p>
                  </a:txBody>
                  <a:tcPr/>
                </a:tc>
                <a:tc hMerge="1">
                  <a:txBody>
                    <a:bodyPr/>
                    <a:lstStyle/>
                    <a:p>
                      <a:endParaRPr lang="it-IT" dirty="0"/>
                    </a:p>
                  </a:txBody>
                  <a:tcPr/>
                </a:tc>
              </a:tr>
              <a:tr h="426328">
                <a:tc>
                  <a:txBody>
                    <a:bodyPr/>
                    <a:lstStyle/>
                    <a:p>
                      <a:pPr algn="ctr"/>
                      <a:r>
                        <a:rPr lang="it-IT" dirty="0" smtClean="0">
                          <a:solidFill>
                            <a:schemeClr val="accent6">
                              <a:lumMod val="75000"/>
                            </a:schemeClr>
                          </a:solidFill>
                        </a:rPr>
                        <a:t>Task</a:t>
                      </a:r>
                      <a:endParaRPr lang="it-IT" dirty="0">
                        <a:solidFill>
                          <a:schemeClr val="accent6">
                            <a:lumMod val="75000"/>
                          </a:schemeClr>
                        </a:solidFill>
                      </a:endParaRPr>
                    </a:p>
                  </a:txBody>
                  <a:tcPr/>
                </a:tc>
                <a:tc>
                  <a:txBody>
                    <a:bodyPr/>
                    <a:lstStyle/>
                    <a:p>
                      <a:pPr algn="ctr"/>
                      <a:r>
                        <a:rPr lang="it-IT" dirty="0" smtClean="0">
                          <a:solidFill>
                            <a:schemeClr val="accent6">
                              <a:lumMod val="75000"/>
                            </a:schemeClr>
                          </a:solidFill>
                        </a:rPr>
                        <a:t>Frequenza </a:t>
                      </a:r>
                      <a:endParaRPr lang="it-IT" dirty="0">
                        <a:solidFill>
                          <a:schemeClr val="accent6">
                            <a:lumMod val="75000"/>
                          </a:schemeClr>
                        </a:solidFill>
                      </a:endParaRPr>
                    </a:p>
                  </a:txBody>
                  <a:tcPr/>
                </a:tc>
                <a:tc>
                  <a:txBody>
                    <a:bodyPr/>
                    <a:lstStyle/>
                    <a:p>
                      <a:pPr algn="ctr"/>
                      <a:r>
                        <a:rPr lang="it-IT" dirty="0" smtClean="0">
                          <a:solidFill>
                            <a:schemeClr val="accent6">
                              <a:lumMod val="75000"/>
                            </a:schemeClr>
                          </a:solidFill>
                        </a:rPr>
                        <a:t>Importanza</a:t>
                      </a:r>
                      <a:endParaRPr lang="it-IT" dirty="0">
                        <a:solidFill>
                          <a:schemeClr val="accent6">
                            <a:lumMod val="75000"/>
                          </a:schemeClr>
                        </a:solidFill>
                      </a:endParaRPr>
                    </a:p>
                  </a:txBody>
                  <a:tcPr/>
                </a:tc>
              </a:tr>
              <a:tr h="563918">
                <a:tc>
                  <a:txBody>
                    <a:bodyPr/>
                    <a:lstStyle/>
                    <a:p>
                      <a:r>
                        <a:rPr lang="it-IT" sz="1600" dirty="0" smtClean="0"/>
                        <a:t>Dialogare con gli amici</a:t>
                      </a:r>
                      <a:endParaRPr lang="it-IT" sz="1600" dirty="0"/>
                    </a:p>
                  </a:txBody>
                  <a:tcPr/>
                </a:tc>
                <a:tc>
                  <a:txBody>
                    <a:bodyPr/>
                    <a:lstStyle/>
                    <a:p>
                      <a:r>
                        <a:rPr lang="it-IT" sz="1600" dirty="0" smtClean="0"/>
                        <a:t>10 volte</a:t>
                      </a:r>
                      <a:r>
                        <a:rPr lang="it-IT" sz="1600" baseline="0" dirty="0" smtClean="0"/>
                        <a:t> </a:t>
                      </a:r>
                      <a:r>
                        <a:rPr lang="it-IT" sz="1600" dirty="0" smtClean="0"/>
                        <a:t>al</a:t>
                      </a:r>
                      <a:r>
                        <a:rPr lang="it-IT" sz="1600" baseline="0" dirty="0" smtClean="0"/>
                        <a:t> giorno</a:t>
                      </a:r>
                      <a:endParaRPr lang="it-IT" sz="1600" dirty="0"/>
                    </a:p>
                  </a:txBody>
                  <a:tcPr/>
                </a:tc>
                <a:tc>
                  <a:txBody>
                    <a:bodyPr/>
                    <a:lstStyle/>
                    <a:p>
                      <a:r>
                        <a:rPr lang="it-IT" sz="1600" dirty="0" smtClean="0"/>
                        <a:t>media</a:t>
                      </a:r>
                      <a:endParaRPr lang="it-IT" sz="1600" dirty="0"/>
                    </a:p>
                  </a:txBody>
                  <a:tcPr/>
                </a:tc>
              </a:tr>
              <a:tr h="563918">
                <a:tc>
                  <a:txBody>
                    <a:bodyPr/>
                    <a:lstStyle/>
                    <a:p>
                      <a:r>
                        <a:rPr lang="it-IT" sz="1600" dirty="0" smtClean="0"/>
                        <a:t>Dialogare con i docenti</a:t>
                      </a:r>
                      <a:endParaRPr lang="it-IT" sz="1600" dirty="0"/>
                    </a:p>
                  </a:txBody>
                  <a:tcPr/>
                </a:tc>
                <a:tc>
                  <a:txBody>
                    <a:bodyPr/>
                    <a:lstStyle/>
                    <a:p>
                      <a:r>
                        <a:rPr lang="it-IT" sz="1600" dirty="0" smtClean="0"/>
                        <a:t>1 volta al</a:t>
                      </a:r>
                      <a:r>
                        <a:rPr lang="it-IT" sz="1600" baseline="0" dirty="0" smtClean="0"/>
                        <a:t> giorno</a:t>
                      </a:r>
                      <a:endParaRPr lang="it-IT" sz="1600" dirty="0"/>
                    </a:p>
                  </a:txBody>
                  <a:tcPr/>
                </a:tc>
                <a:tc>
                  <a:txBody>
                    <a:bodyPr/>
                    <a:lstStyle/>
                    <a:p>
                      <a:r>
                        <a:rPr lang="it-IT" sz="1600" dirty="0" smtClean="0"/>
                        <a:t>bassa</a:t>
                      </a:r>
                      <a:endParaRPr lang="it-IT" sz="1600" dirty="0"/>
                    </a:p>
                  </a:txBody>
                  <a:tcPr/>
                </a:tc>
              </a:tr>
              <a:tr h="563918">
                <a:tc>
                  <a:txBody>
                    <a:bodyPr/>
                    <a:lstStyle/>
                    <a:p>
                      <a:r>
                        <a:rPr kumimoji="0" lang="it-IT" sz="1600" b="0" i="0" kern="1200" dirty="0" smtClean="0">
                          <a:solidFill>
                            <a:schemeClr val="dk1"/>
                          </a:solidFill>
                          <a:effectLst/>
                          <a:latin typeface="+mn-lt"/>
                          <a:ea typeface="+mn-ea"/>
                          <a:cs typeface="+mn-cs"/>
                        </a:rPr>
                        <a:t>Utilizzare internet</a:t>
                      </a:r>
                      <a:endParaRPr lang="it-IT" sz="1600" b="0" i="0" dirty="0"/>
                    </a:p>
                  </a:txBody>
                  <a:tcPr/>
                </a:tc>
                <a:tc>
                  <a:txBody>
                    <a:bodyPr/>
                    <a:lstStyle/>
                    <a:p>
                      <a:r>
                        <a:rPr lang="it-IT" sz="1600" dirty="0" smtClean="0"/>
                        <a:t>10 volte al giorno</a:t>
                      </a:r>
                      <a:endParaRPr lang="it-IT" sz="1600" dirty="0"/>
                    </a:p>
                  </a:txBody>
                  <a:tcPr/>
                </a:tc>
                <a:tc>
                  <a:txBody>
                    <a:bodyPr/>
                    <a:lstStyle/>
                    <a:p>
                      <a:r>
                        <a:rPr lang="it-IT" sz="1600" dirty="0" smtClean="0"/>
                        <a:t>alta</a:t>
                      </a:r>
                      <a:endParaRPr lang="it-IT" sz="1600" dirty="0"/>
                    </a:p>
                  </a:txBody>
                  <a:tcPr/>
                </a:tc>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2193338264"/>
              </p:ext>
            </p:extLst>
          </p:nvPr>
        </p:nvGraphicFramePr>
        <p:xfrm>
          <a:off x="1043608" y="3933056"/>
          <a:ext cx="5976664" cy="2468880"/>
        </p:xfrm>
        <a:graphic>
          <a:graphicData uri="http://schemas.openxmlformats.org/drawingml/2006/table">
            <a:tbl>
              <a:tblPr firstRow="1" bandRow="1">
                <a:tableStyleId>{93296810-A885-4BE3-A3E7-6D5BEEA58F35}</a:tableStyleId>
              </a:tblPr>
              <a:tblGrid>
                <a:gridCol w="2232248"/>
                <a:gridCol w="1728192"/>
                <a:gridCol w="2016224"/>
              </a:tblGrid>
              <a:tr h="365760">
                <a:tc gridSpan="3">
                  <a:txBody>
                    <a:bodyPr/>
                    <a:lstStyle/>
                    <a:p>
                      <a:r>
                        <a:rPr lang="it-IT" dirty="0" smtClean="0"/>
                        <a:t>Annamaria</a:t>
                      </a:r>
                      <a:endParaRPr lang="it-IT" dirty="0"/>
                    </a:p>
                  </a:txBody>
                  <a:tcPr/>
                </a:tc>
                <a:tc hMerge="1">
                  <a:txBody>
                    <a:bodyPr/>
                    <a:lstStyle/>
                    <a:p>
                      <a:endParaRPr lang="it-IT"/>
                    </a:p>
                  </a:txBody>
                  <a:tcPr/>
                </a:tc>
                <a:tc hMerge="1">
                  <a:txBody>
                    <a:bodyPr/>
                    <a:lstStyle/>
                    <a:p>
                      <a:endParaRPr lang="it-IT" dirty="0"/>
                    </a:p>
                  </a:txBody>
                  <a:tcPr/>
                </a:tc>
              </a:tr>
              <a:tr h="302675">
                <a:tc>
                  <a:txBody>
                    <a:bodyPr/>
                    <a:lstStyle/>
                    <a:p>
                      <a:pPr algn="ctr"/>
                      <a:r>
                        <a:rPr lang="it-IT" dirty="0" smtClean="0">
                          <a:solidFill>
                            <a:schemeClr val="accent6">
                              <a:lumMod val="75000"/>
                            </a:schemeClr>
                          </a:solidFill>
                        </a:rPr>
                        <a:t>Task</a:t>
                      </a:r>
                      <a:endParaRPr lang="it-IT" dirty="0">
                        <a:solidFill>
                          <a:schemeClr val="accent6">
                            <a:lumMod val="75000"/>
                          </a:schemeClr>
                        </a:solidFill>
                      </a:endParaRPr>
                    </a:p>
                  </a:txBody>
                  <a:tcPr/>
                </a:tc>
                <a:tc>
                  <a:txBody>
                    <a:bodyPr/>
                    <a:lstStyle/>
                    <a:p>
                      <a:pPr algn="ctr"/>
                      <a:r>
                        <a:rPr lang="it-IT" dirty="0" smtClean="0">
                          <a:solidFill>
                            <a:schemeClr val="accent6">
                              <a:lumMod val="75000"/>
                            </a:schemeClr>
                          </a:solidFill>
                        </a:rPr>
                        <a:t>Frequenza </a:t>
                      </a:r>
                      <a:endParaRPr lang="it-IT" dirty="0">
                        <a:solidFill>
                          <a:schemeClr val="accent6">
                            <a:lumMod val="75000"/>
                          </a:schemeClr>
                        </a:solidFill>
                      </a:endParaRPr>
                    </a:p>
                  </a:txBody>
                  <a:tcPr/>
                </a:tc>
                <a:tc>
                  <a:txBody>
                    <a:bodyPr/>
                    <a:lstStyle/>
                    <a:p>
                      <a:pPr algn="ctr"/>
                      <a:r>
                        <a:rPr lang="it-IT" dirty="0" smtClean="0">
                          <a:solidFill>
                            <a:schemeClr val="accent6">
                              <a:lumMod val="75000"/>
                            </a:schemeClr>
                          </a:solidFill>
                        </a:rPr>
                        <a:t>Importanza</a:t>
                      </a:r>
                      <a:endParaRPr lang="it-IT" dirty="0">
                        <a:solidFill>
                          <a:schemeClr val="accent6">
                            <a:lumMod val="75000"/>
                          </a:schemeClr>
                        </a:solidFill>
                      </a:endParaRPr>
                    </a:p>
                  </a:txBody>
                  <a:tcPr/>
                </a:tc>
              </a:tr>
              <a:tr h="479236">
                <a:tc>
                  <a:txBody>
                    <a:bodyPr/>
                    <a:lstStyle/>
                    <a:p>
                      <a:r>
                        <a:rPr lang="it-IT" sz="1600" dirty="0" smtClean="0"/>
                        <a:t>Partecipazione vita extra-scolastica figlio</a:t>
                      </a:r>
                      <a:endParaRPr lang="it-IT" sz="1600" dirty="0"/>
                    </a:p>
                  </a:txBody>
                  <a:tcPr/>
                </a:tc>
                <a:tc>
                  <a:txBody>
                    <a:bodyPr/>
                    <a:lstStyle/>
                    <a:p>
                      <a:r>
                        <a:rPr lang="it-IT" sz="1600" dirty="0" smtClean="0"/>
                        <a:t>1 volta a settimana</a:t>
                      </a:r>
                      <a:endParaRPr lang="it-IT" sz="1600" dirty="0"/>
                    </a:p>
                  </a:txBody>
                  <a:tcPr/>
                </a:tc>
                <a:tc>
                  <a:txBody>
                    <a:bodyPr/>
                    <a:lstStyle/>
                    <a:p>
                      <a:r>
                        <a:rPr lang="it-IT" sz="1600" dirty="0" smtClean="0"/>
                        <a:t>alta</a:t>
                      </a:r>
                      <a:endParaRPr lang="it-IT" sz="1600" dirty="0"/>
                    </a:p>
                  </a:txBody>
                  <a:tcPr/>
                </a:tc>
              </a:tr>
              <a:tr h="479236">
                <a:tc>
                  <a:txBody>
                    <a:bodyPr/>
                    <a:lstStyle/>
                    <a:p>
                      <a:r>
                        <a:rPr lang="it-IT" sz="1600" dirty="0" smtClean="0"/>
                        <a:t>Partecipazione vita scolastica figlio</a:t>
                      </a:r>
                      <a:endParaRPr lang="it-IT" sz="1600" dirty="0"/>
                    </a:p>
                  </a:txBody>
                  <a:tcPr/>
                </a:tc>
                <a:tc>
                  <a:txBody>
                    <a:bodyPr/>
                    <a:lstStyle/>
                    <a:p>
                      <a:r>
                        <a:rPr lang="it-IT" sz="1600" dirty="0" smtClean="0"/>
                        <a:t>1 volta a settimana</a:t>
                      </a:r>
                      <a:endParaRPr lang="it-IT" sz="1600" dirty="0"/>
                    </a:p>
                  </a:txBody>
                  <a:tcPr/>
                </a:tc>
                <a:tc>
                  <a:txBody>
                    <a:bodyPr/>
                    <a:lstStyle/>
                    <a:p>
                      <a:r>
                        <a:rPr lang="it-IT" sz="1600" dirty="0" smtClean="0"/>
                        <a:t>alta</a:t>
                      </a:r>
                      <a:endParaRPr lang="it-IT" sz="1600" dirty="0"/>
                    </a:p>
                  </a:txBody>
                  <a:tcPr/>
                </a:tc>
              </a:tr>
              <a:tr h="278121">
                <a:tc>
                  <a:txBody>
                    <a:bodyPr/>
                    <a:lstStyle/>
                    <a:p>
                      <a:r>
                        <a:rPr kumimoji="0" lang="it-IT" sz="1600" b="0" i="0" kern="1200" dirty="0" smtClean="0">
                          <a:solidFill>
                            <a:schemeClr val="dk1"/>
                          </a:solidFill>
                          <a:effectLst/>
                          <a:latin typeface="+mn-lt"/>
                          <a:ea typeface="+mn-ea"/>
                          <a:cs typeface="+mn-cs"/>
                        </a:rPr>
                        <a:t>Utilizzare internet</a:t>
                      </a:r>
                      <a:endParaRPr lang="it-IT" sz="1600" b="0" i="0" dirty="0"/>
                    </a:p>
                  </a:txBody>
                  <a:tcPr/>
                </a:tc>
                <a:tc>
                  <a:txBody>
                    <a:bodyPr/>
                    <a:lstStyle/>
                    <a:p>
                      <a:r>
                        <a:rPr lang="it-IT" sz="1600" dirty="0" smtClean="0"/>
                        <a:t>1 volta a settimana</a:t>
                      </a:r>
                      <a:endParaRPr lang="it-IT" sz="1600" dirty="0"/>
                    </a:p>
                  </a:txBody>
                  <a:tcPr/>
                </a:tc>
                <a:tc>
                  <a:txBody>
                    <a:bodyPr/>
                    <a:lstStyle/>
                    <a:p>
                      <a:pPr algn="l"/>
                      <a:r>
                        <a:rPr lang="it-IT" sz="1600" dirty="0" smtClean="0"/>
                        <a:t>alta</a:t>
                      </a:r>
                      <a:endParaRPr lang="it-IT" sz="1600" dirty="0"/>
                    </a:p>
                  </a:txBody>
                  <a:tcPr/>
                </a:tc>
              </a:tr>
            </a:tbl>
          </a:graphicData>
        </a:graphic>
      </p:graphicFrame>
    </p:spTree>
    <p:extLst>
      <p:ext uri="{BB962C8B-B14F-4D97-AF65-F5344CB8AC3E}">
        <p14:creationId xmlns:p14="http://schemas.microsoft.com/office/powerpoint/2010/main" val="813295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smtClean="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Scenari</a:t>
            </a:r>
            <a:endParaRPr lang="it-IT" dirty="0">
              <a:latin typeface="Calibri" panose="020F0502020204030204" pitchFamily="34" charset="0"/>
              <a:cs typeface="Calibri" panose="020F0502020204030204" pitchFamily="34" charset="0"/>
            </a:endParaRPr>
          </a:p>
        </p:txBody>
      </p:sp>
      <p:sp>
        <p:nvSpPr>
          <p:cNvPr id="6" name="Rettangolo 5"/>
          <p:cNvSpPr/>
          <p:nvPr/>
        </p:nvSpPr>
        <p:spPr>
          <a:xfrm>
            <a:off x="467544" y="1443841"/>
            <a:ext cx="7920880" cy="2308324"/>
          </a:xfrm>
          <a:prstGeom prst="rect">
            <a:avLst/>
          </a:prstGeom>
        </p:spPr>
        <p:txBody>
          <a:bodyPr wrap="square">
            <a:spAutoFit/>
          </a:bodyPr>
          <a:lstStyle/>
          <a:p>
            <a:pPr fontAlgn="base"/>
            <a:r>
              <a:rPr lang="it-IT" dirty="0" smtClean="0">
                <a:effectLst>
                  <a:outerShdw blurRad="38100" dist="38100" dir="2700000" algn="tl">
                    <a:srgbClr val="000000">
                      <a:alpha val="43137"/>
                    </a:srgbClr>
                  </a:outerShdw>
                </a:effectLst>
              </a:rPr>
              <a:t>Gianpiero </a:t>
            </a:r>
            <a:r>
              <a:rPr lang="it-IT" dirty="0">
                <a:effectLst>
                  <a:outerShdw blurRad="38100" dist="38100" dir="2700000" algn="tl">
                    <a:srgbClr val="000000">
                      <a:alpha val="43137"/>
                    </a:srgbClr>
                  </a:outerShdw>
                </a:effectLst>
              </a:rPr>
              <a:t>è vittima di bullismo, decide di chiedere aiuto tramite il sito </a:t>
            </a:r>
            <a:r>
              <a:rPr lang="it-IT" dirty="0" smtClean="0">
                <a:effectLst>
                  <a:outerShdw blurRad="38100" dist="38100" dir="2700000" algn="tl">
                    <a:srgbClr val="000000">
                      <a:alpha val="43137"/>
                    </a:srgbClr>
                  </a:outerShdw>
                </a:effectLst>
              </a:rPr>
              <a:t>BullyingLess</a:t>
            </a:r>
            <a:r>
              <a:rPr lang="it-IT" dirty="0" smtClean="0">
                <a:effectLst>
                  <a:outerShdw blurRad="38100" dist="38100" dir="2700000" algn="tl">
                    <a:srgbClr val="000000">
                      <a:alpha val="43137"/>
                    </a:srgbClr>
                  </a:outerShdw>
                </a:effectLst>
              </a:rPr>
              <a:t>, dall’apposito menù preme sulla sezione riguardante il bullismo. Il sistema fornisce tutte le informazioni inerenti ed offre la possibilità di leggere delle storie attinenti di altre vittime di bullismo, Gianpiero interessato a risolvere il problema va nella sezione “Ricevi Aiuto Adesso”. In questa pagina sono presenti una serie di problemi legati al bullismo con le conseguenti azioni da fare o i contatti per le persone a cui rivolgersi.</a:t>
            </a:r>
            <a:endParaRPr lang="it-IT" dirty="0">
              <a:effectLst>
                <a:outerShdw blurRad="38100" dist="38100" dir="2700000" algn="tl">
                  <a:srgbClr val="000000">
                    <a:alpha val="43137"/>
                  </a:srgbClr>
                </a:outerShdw>
              </a:effectLst>
            </a:endParaRPr>
          </a:p>
        </p:txBody>
      </p:sp>
      <p:sp>
        <p:nvSpPr>
          <p:cNvPr id="7" name="Rettangolo 6"/>
          <p:cNvSpPr/>
          <p:nvPr/>
        </p:nvSpPr>
        <p:spPr>
          <a:xfrm>
            <a:off x="475928" y="4077072"/>
            <a:ext cx="7915766" cy="2585323"/>
          </a:xfrm>
          <a:prstGeom prst="rect">
            <a:avLst/>
          </a:prstGeom>
        </p:spPr>
        <p:txBody>
          <a:bodyPr wrap="square">
            <a:spAutoFit/>
          </a:bodyPr>
          <a:lstStyle/>
          <a:p>
            <a:pPr fontAlgn="base"/>
            <a:r>
              <a:rPr lang="it-IT" dirty="0" smtClean="0">
                <a:effectLst>
                  <a:outerShdw blurRad="38100" dist="38100" dir="2700000" algn="tl">
                    <a:srgbClr val="000000">
                      <a:alpha val="43137"/>
                    </a:srgbClr>
                  </a:outerShdw>
                </a:effectLst>
              </a:rPr>
              <a:t>Annamaria </a:t>
            </a:r>
            <a:r>
              <a:rPr lang="it-IT" dirty="0">
                <a:effectLst>
                  <a:outerShdw blurRad="38100" dist="38100" dir="2700000" algn="tl">
                    <a:srgbClr val="000000">
                      <a:alpha val="43137"/>
                    </a:srgbClr>
                  </a:outerShdw>
                </a:effectLst>
              </a:rPr>
              <a:t>sospetta che suo figlio sia vittima di bullismo, non sapendo come agire decide di andare sul sito </a:t>
            </a:r>
            <a:r>
              <a:rPr lang="it-IT" dirty="0">
                <a:effectLst>
                  <a:outerShdw blurRad="38100" dist="38100" dir="2700000" algn="tl">
                    <a:srgbClr val="000000">
                      <a:alpha val="43137"/>
                    </a:srgbClr>
                  </a:outerShdw>
                </a:effectLst>
              </a:rPr>
              <a:t>BullyingLess</a:t>
            </a:r>
            <a:r>
              <a:rPr lang="it-IT" dirty="0">
                <a:effectLst>
                  <a:outerShdw blurRad="38100" dist="38100" dir="2700000" algn="tl">
                    <a:srgbClr val="000000">
                      <a:alpha val="43137"/>
                    </a:srgbClr>
                  </a:outerShdw>
                </a:effectLst>
              </a:rPr>
              <a:t>, per trovare assistenza.</a:t>
            </a:r>
          </a:p>
          <a:p>
            <a:pPr fontAlgn="base"/>
            <a:r>
              <a:rPr lang="it-IT" dirty="0">
                <a:effectLst>
                  <a:outerShdw blurRad="38100" dist="38100" dir="2700000" algn="tl">
                    <a:srgbClr val="000000">
                      <a:alpha val="43137"/>
                    </a:srgbClr>
                  </a:outerShdw>
                </a:effectLst>
              </a:rPr>
              <a:t>Nella pagina trova una sezione con un questionario per capire se suo figlio/a è vittima di bullismo/</a:t>
            </a:r>
            <a:r>
              <a:rPr lang="it-IT" dirty="0">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a:t>
            </a:r>
          </a:p>
          <a:p>
            <a:pPr fontAlgn="base"/>
            <a:r>
              <a:rPr lang="it-IT" dirty="0">
                <a:effectLst>
                  <a:outerShdw blurRad="38100" dist="38100" dir="2700000" algn="tl">
                    <a:srgbClr val="000000">
                      <a:alpha val="43137"/>
                    </a:srgbClr>
                  </a:outerShdw>
                </a:effectLst>
              </a:rPr>
              <a:t>Al termine del questionario Annamaria è consapevole che suo figlio può effettivamente essere vittima di un bullo, allarmata cerca nel sito una soluzione da applicare , clicca su “Cosa Fare”.</a:t>
            </a:r>
          </a:p>
          <a:p>
            <a:pPr fontAlgn="base"/>
            <a:r>
              <a:rPr lang="it-IT" dirty="0">
                <a:effectLst>
                  <a:outerShdw blurRad="38100" dist="38100" dir="2700000" algn="tl">
                    <a:srgbClr val="000000">
                      <a:alpha val="43137"/>
                    </a:srgbClr>
                  </a:outerShdw>
                </a:effectLst>
              </a:rPr>
              <a:t>In questa pagina il genitore trova le azioni da fare per soccorrere il proprio figlio. </a:t>
            </a:r>
          </a:p>
        </p:txBody>
      </p:sp>
      <p:sp>
        <p:nvSpPr>
          <p:cNvPr id="8" name="Rectangle 2"/>
          <p:cNvSpPr txBox="1">
            <a:spLocks/>
          </p:cNvSpPr>
          <p:nvPr/>
        </p:nvSpPr>
        <p:spPr>
          <a:xfrm>
            <a:off x="209359" y="1446808"/>
            <a:ext cx="368424" cy="418511"/>
          </a:xfrm>
          <a:prstGeom prst="rect">
            <a:avLst/>
          </a:prstGeom>
        </p:spPr>
        <p:txBody>
          <a:bodyPr vert="horz" anchor="ctr">
            <a:normAutofit fontScale="40000" lnSpcReduction="20000"/>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it-IT" sz="4500" dirty="0" smtClean="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rPr>
              <a:t>1</a:t>
            </a:r>
            <a:r>
              <a:rPr lang="it-IT" dirty="0" smtClean="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rPr>
              <a:t>.</a:t>
            </a:r>
            <a:endParaRPr lang="it-IT" dirty="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endParaRPr>
          </a:p>
        </p:txBody>
      </p:sp>
      <p:sp>
        <p:nvSpPr>
          <p:cNvPr id="9" name="Rectangle 2"/>
          <p:cNvSpPr txBox="1">
            <a:spLocks/>
          </p:cNvSpPr>
          <p:nvPr/>
        </p:nvSpPr>
        <p:spPr>
          <a:xfrm>
            <a:off x="173439" y="4067051"/>
            <a:ext cx="393571" cy="418511"/>
          </a:xfrm>
          <a:prstGeom prst="rect">
            <a:avLst/>
          </a:prstGeom>
        </p:spPr>
        <p:txBody>
          <a:bodyPr vert="horz" anchor="ctr">
            <a:no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it-IT" sz="1800" dirty="0" smtClean="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rPr>
              <a:t>2.</a:t>
            </a:r>
            <a:endParaRPr lang="it-IT" sz="1800" dirty="0">
              <a:effectLst>
                <a:outerShdw blurRad="38100" dist="38100" dir="2700000" algn="tl">
                  <a:srgbClr val="000000">
                    <a:alpha val="43137"/>
                  </a:srgbClr>
                </a:outerShdw>
                <a:reflection blurRad="12700" stA="48000" endA="300" endPos="55000" dir="5400000" sy="-90000" algn="bl" rotWithShape="0"/>
              </a:effectLst>
              <a:latin typeface="+mn-lt"/>
              <a:cs typeface="Calibri" panose="020F0502020204030204" pitchFamily="34" charset="0"/>
            </a:endParaRPr>
          </a:p>
        </p:txBody>
      </p:sp>
    </p:spTree>
    <p:extLst>
      <p:ext uri="{BB962C8B-B14F-4D97-AF65-F5344CB8AC3E}">
        <p14:creationId xmlns:p14="http://schemas.microsoft.com/office/powerpoint/2010/main" val="18303912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Satellit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174</TotalTime>
  <Words>1532</Words>
  <Application>Microsoft Office PowerPoint</Application>
  <PresentationFormat>Presentazione su schermo (4:3)</PresentationFormat>
  <Paragraphs>174</Paragraphs>
  <Slides>19</Slides>
  <Notes>0</Notes>
  <HiddenSlides>0</HiddenSlides>
  <MMClips>0</MMClips>
  <ScaleCrop>false</ScaleCrop>
  <HeadingPairs>
    <vt:vector size="4" baseType="variant">
      <vt:variant>
        <vt:lpstr>Tema</vt:lpstr>
      </vt:variant>
      <vt:variant>
        <vt:i4>1</vt:i4>
      </vt:variant>
      <vt:variant>
        <vt:lpstr>Titoli diapositive</vt:lpstr>
      </vt:variant>
      <vt:variant>
        <vt:i4>19</vt:i4>
      </vt:variant>
    </vt:vector>
  </HeadingPairs>
  <TitlesOfParts>
    <vt:vector size="20" baseType="lpstr">
      <vt:lpstr>Terra</vt:lpstr>
      <vt:lpstr>Santoro Mario – Manager di gruppo  Fortunato  Angelo – Manager della valutazione Marino Raffaele – Manager della documentazione corso silvio e pastore Matteo – Manager di progetto</vt:lpstr>
      <vt:lpstr>Descrizione del problema</vt:lpstr>
      <vt:lpstr>LA Nostra soluzione</vt:lpstr>
      <vt:lpstr>Sviluppo Personaggi e obiettivi</vt:lpstr>
      <vt:lpstr>Profili utente</vt:lpstr>
      <vt:lpstr>Profili utente</vt:lpstr>
      <vt:lpstr>Profili utente</vt:lpstr>
      <vt:lpstr>Descrizione dei task</vt:lpstr>
      <vt:lpstr>Scenari</vt:lpstr>
      <vt:lpstr>Scenari</vt:lpstr>
      <vt:lpstr>Analisi comparativa</vt:lpstr>
      <vt:lpstr>paper sketches e prototipi</vt:lpstr>
      <vt:lpstr>Valutazione dell’usabilità</vt:lpstr>
      <vt:lpstr>Valutazione Del design</vt:lpstr>
      <vt:lpstr>Valutazione Del design</vt:lpstr>
      <vt:lpstr>Design pattern</vt:lpstr>
      <vt:lpstr>Valutazione euristica</vt:lpstr>
      <vt:lpstr>Modifiche da effettuare</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Santoro Mario– Manager di gruppo e della valutazione Capaldo Giovanni – Manager di progetto Iorio Rosaria – Manager della documentazione</dc:title>
  <dc:creator>Utente</dc:creator>
  <cp:lastModifiedBy>Utente</cp:lastModifiedBy>
  <cp:revision>20</cp:revision>
  <dcterms:created xsi:type="dcterms:W3CDTF">2019-01-29T16:21:40Z</dcterms:created>
  <dcterms:modified xsi:type="dcterms:W3CDTF">2019-01-30T09:32:13Z</dcterms:modified>
</cp:coreProperties>
</file>