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61" r:id="rId5"/>
    <p:sldId id="262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D5D5D5"/>
    <a:srgbClr val="007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159839C-F7BD-49E5-938D-E50928D237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85DEB2-3D58-4F27-9E46-BEA0BFDEC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1FE6-24EA-4C8A-B1EB-7DA020B7423E}" type="datetime1">
              <a:rPr lang="it-IT" smtClean="0"/>
              <a:t>07/02/2021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781359-F892-40DA-8D43-1D8743C32F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BF0346-7CA4-43F8-84F2-89B4BC27EF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E6842-82CC-4783-88C6-53287C37A5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761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22181F-7101-4AB5-B761-68836BBA02B5}" type="datetime1">
              <a:rPr lang="it-IT" noProof="0" smtClean="0"/>
              <a:t>07/02/2021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275CD8D-B1D9-4658-A4F0-38CA8D83ED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25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275CD8D-B1D9-4658-A4F0-38CA8D83ED5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89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275CD8D-B1D9-4658-A4F0-38CA8D83ED5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03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275CD8D-B1D9-4658-A4F0-38CA8D83ED5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46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28ECE-4C6E-4A34-B925-04A2B4525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3F7B48-772D-425F-ACA0-3872E6F5A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E78E19-4A64-4645-84F7-578AD5A5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FBDE1C-3E23-4D72-9753-B4EF5FB360A1}" type="datetime1">
              <a:rPr lang="it-IT" noProof="0" smtClean="0"/>
              <a:t>07/02/2021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5B238D-44E8-453D-9A5F-0F6B37DE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1C1612-7FC1-49D5-95C2-70674B3C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9228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F49947-4CE5-4E81-8BA2-2B931C4E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7BA39C-00D3-497D-9D11-273D16C3C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5CC65B-279C-4399-B178-0720EDA4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D181C1-3482-4CDD-BE88-72197856663F}" type="datetime1">
              <a:rPr lang="it-IT" noProof="0" smtClean="0"/>
              <a:t>07/02/2021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C6C224-E053-46C7-B489-50348BC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9F7860-5EEE-43A9-A1AC-716793B3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167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2C8E78C-4F11-4547-A1C1-BBD14EA92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43648C-1BCC-4405-AC39-477C0C7B7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9611EF-229F-4BC6-9F1F-03CAA98D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347B6D-5694-4FFD-B935-9D95339993FA}" type="datetime1">
              <a:rPr lang="it-IT" noProof="0" smtClean="0"/>
              <a:t>07/02/2021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15D775-2C01-4B0D-AF19-B02158CE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F003EE-9501-4988-AA54-736923D1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198631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A0D30-41A4-4859-8838-3BAD164B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1D05ED-706F-45A1-B210-AAD2310C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E5A57-78B4-413C-9F50-FC036FBB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3C8DFC-C36E-4EBB-ACA5-2B2AAF43B01E}" type="datetime1">
              <a:rPr lang="it-IT" noProof="0" smtClean="0"/>
              <a:t>07/02/2021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7070C-3034-40D8-9B4A-B550C236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0B9FE1-8065-40DA-99E6-89C118D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1315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54B46F-8C9E-4FE6-B54A-0539DDCC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ECB6D5-2543-4E6C-8E64-A8A1DF0F2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6D478C-AF07-43EE-8289-7D951AB3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FBC21F-3A72-41B6-9FD8-FE4121271697}" type="datetime1">
              <a:rPr lang="it-IT" noProof="0" smtClean="0"/>
              <a:t>07/02/2021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B6FCFB-EA52-41A9-AFFE-D9F5F4EA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0A8A16-19D5-4A0F-9EBA-1B0B8605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0636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0A4CB9-E8F6-4073-9E62-A72FFBBD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AC6D1B-E76E-48C1-AF6D-983B981D2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8F3D43-3407-41EE-AD34-17E605DC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9D39F7-DD0D-416B-9FCE-D2B5E677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C39564-CB3F-41F9-BFFC-657697494CDD}" type="datetime1">
              <a:rPr lang="it-IT" noProof="0" smtClean="0"/>
              <a:t>07/02/2021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030D22-2212-4118-91C7-3B858B15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FE8A70-EFF9-425D-97A2-26B43C22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8240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2DAED-AD3A-49D3-A0FF-2D78E81E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59CD2-3E1D-4CAD-936E-AA9CE1A94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8E6D7F-6D5D-457C-9B83-7A2901F4F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527C30-1B0D-46A4-9A94-F675597E9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966073-D184-4690-A617-5E8318C58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FF98C1A-E44F-4248-9336-9FD42372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FF9050-B9DC-4CFD-AC22-5207D288D62D}" type="datetime1">
              <a:rPr lang="it-IT" noProof="0" smtClean="0"/>
              <a:t>07/02/2021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712D20-BA44-4C3F-A118-43D9E853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AF141E6-85A7-4EAC-B41F-DD0582CA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8958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865FD-B1C2-433C-97C3-272EDED9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2CFB9A0-7848-490C-928C-70BA9D51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86EFB9-AA69-4A1B-B50A-58CDBA1E1577}" type="datetime1">
              <a:rPr lang="it-IT" noProof="0" smtClean="0"/>
              <a:t>07/02/2021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050D76-5181-41F9-AA60-203BFEC2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CE326C-22A3-47C0-995D-FD14F81C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6710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8F0C3D1-A513-40FE-9FAB-41701302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347B6D-5694-4FFD-B935-9D95339993FA}" type="datetime1">
              <a:rPr lang="it-IT" noProof="0" smtClean="0"/>
              <a:t>07/02/2021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F1C9FD-224F-4E70-A207-CB875529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A76AB8-D16F-4332-A6AB-E464B5FE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17560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A5107A-DA9B-4E12-880D-7E443556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A10632-54C0-43B6-930D-046C4583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8AA4E2-DEF9-4835-B5C4-552A6D301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5824AE-BBD9-487A-9EE0-02C3FADF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DA8EA9-A1B1-41D6-8354-C54A3DEE51FB}" type="datetime1">
              <a:rPr lang="it-IT" noProof="0" smtClean="0"/>
              <a:t>07/02/2021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EC782A-9572-4E8C-BC67-0CF702FE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08CAE2-F123-4182-B41C-2748BC7B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9105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5E0303-51BD-4342-822E-B8C424B2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EA6EB3-38CE-472D-A113-050758139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BEE704-A60F-4519-92B2-5B44C14E0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D3D81D-68F6-4279-A3BB-4E66F503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19B972-50DF-4E87-B167-DF1BED440C81}" type="datetime1">
              <a:rPr lang="it-IT" noProof="0" smtClean="0"/>
              <a:t>07/02/2021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96FB15-F390-4C62-9717-070FA0D7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135408-6BE7-4699-B8B6-0D667D9D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1890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5FC2611-6C9D-4002-B16D-0418F38B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8A925A-9680-4414-A2D0-F1D650C1F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5770ED-F02B-43C9-BF04-45B97E974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F347B6D-5694-4FFD-B935-9D95339993FA}" type="datetime1">
              <a:rPr lang="it-IT" noProof="0" smtClean="0"/>
              <a:t>07/02/2021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CDA5A3-AAC3-4AC2-9A62-973EC77D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91B50C-CDBB-44B6-9F76-EC3837B8F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0478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46CD042-9298-44A7-BCBE-3C270824A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37"/>
          <a:stretch/>
        </p:blipFill>
        <p:spPr>
          <a:xfrm>
            <a:off x="1396866" y="0"/>
            <a:ext cx="10795134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476017-D224-40AE-B921-67525450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94316" cy="3204134"/>
          </a:xfrm>
        </p:spPr>
        <p:txBody>
          <a:bodyPr rtlCol="0" anchor="b">
            <a:normAutofit/>
          </a:bodyPr>
          <a:lstStyle/>
          <a:p>
            <a:pPr algn="l" rtl="0"/>
            <a:r>
              <a:rPr lang="it-IT" sz="4800" dirty="0"/>
              <a:t>CLOUD COMPUTING: </a:t>
            </a:r>
            <a:r>
              <a:rPr lang="it-IT" sz="4800" b="1" dirty="0" err="1"/>
              <a:t>Recogntion</a:t>
            </a:r>
            <a:r>
              <a:rPr lang="it-IT" sz="4800" b="1" dirty="0"/>
              <a:t>-Note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F013D4-CBD9-4FC1-AF91-2301A704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278386" cy="1208141"/>
          </a:xfrm>
        </p:spPr>
        <p:txBody>
          <a:bodyPr rtlCol="0">
            <a:normAutofit/>
          </a:bodyPr>
          <a:lstStyle/>
          <a:p>
            <a:pPr algn="l" rtl="0"/>
            <a:r>
              <a:rPr lang="it-IT" sz="2000" b="1" dirty="0"/>
              <a:t>Partecipanti</a:t>
            </a:r>
            <a:r>
              <a:rPr lang="it-IT" sz="2000" dirty="0"/>
              <a:t>: </a:t>
            </a:r>
          </a:p>
          <a:p>
            <a:pPr algn="l" rtl="0"/>
            <a:r>
              <a:rPr lang="it-IT" sz="2000" dirty="0"/>
              <a:t>Mario Santoro, </a:t>
            </a:r>
          </a:p>
          <a:p>
            <a:pPr algn="l" rtl="0"/>
            <a:r>
              <a:rPr lang="it-IT" sz="2000" dirty="0"/>
              <a:t>Raffaele Marino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persona, donna, tenendo, cibo&#10;&#10;Descrizione generata automaticamente">
            <a:extLst>
              <a:ext uri="{FF2B5EF4-FFF2-40B4-BE49-F238E27FC236}">
                <a16:creationId xmlns:a16="http://schemas.microsoft.com/office/drawing/2014/main" id="{4EF28F53-A05B-41D6-AFCF-2A19770D8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30" r="1442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0" name="Freeform: Shape 27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rtlCol="0" anchor="ctr">
            <a:normAutofit/>
          </a:bodyPr>
          <a:lstStyle/>
          <a:p>
            <a:pPr rtl="0"/>
            <a:r>
              <a:rPr lang="it-IT" sz="3400" b="1" dirty="0"/>
              <a:t>Descrizione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rtlCol="0" anchor="t">
            <a:normAutofit lnSpcReduction="10000"/>
          </a:bodyPr>
          <a:lstStyle/>
          <a:p>
            <a:pPr rtl="0"/>
            <a:r>
              <a:rPr lang="it-IT" sz="2000" dirty="0"/>
              <a:t>Il servizio implementato prevede l’accesso ad un app Android tramite riconoscimento facciale, scattando una foto in tempo reale</a:t>
            </a:r>
          </a:p>
          <a:p>
            <a:r>
              <a:rPr lang="it-IT" sz="2000" dirty="0"/>
              <a:t>Una volta effettuato l’accesso, in base all’emozione riscontrata, il sistema:</a:t>
            </a:r>
          </a:p>
          <a:p>
            <a:pPr lvl="1"/>
            <a:r>
              <a:rPr lang="it-IT" sz="1600" dirty="0"/>
              <a:t>cambierà i colori dell’interfaccia</a:t>
            </a:r>
          </a:p>
          <a:p>
            <a:pPr lvl="1"/>
            <a:r>
              <a:rPr lang="it-IT" sz="1600" dirty="0"/>
              <a:t>cambierà frase di benvenuto</a:t>
            </a:r>
          </a:p>
          <a:p>
            <a:r>
              <a:rPr lang="it-IT" sz="2000" dirty="0"/>
              <a:t>Il servizio in sé consiste:</a:t>
            </a:r>
          </a:p>
          <a:p>
            <a:pPr lvl="1"/>
            <a:r>
              <a:rPr lang="it-IT" sz="1600" dirty="0"/>
              <a:t>Creare, modificare e cancellare note testuali</a:t>
            </a:r>
          </a:p>
          <a:p>
            <a:pPr lvl="1"/>
            <a:r>
              <a:rPr lang="it-IT" sz="1600" dirty="0"/>
              <a:t>Estrarre testo da Immagini</a:t>
            </a:r>
          </a:p>
          <a:p>
            <a:pPr lvl="1"/>
            <a:r>
              <a:rPr lang="it-IT" sz="1600" dirty="0"/>
              <a:t>Sentiment Analysis delle frasi</a:t>
            </a:r>
          </a:p>
        </p:txBody>
      </p:sp>
    </p:spTree>
    <p:extLst>
      <p:ext uri="{BB962C8B-B14F-4D97-AF65-F5344CB8AC3E}">
        <p14:creationId xmlns:p14="http://schemas.microsoft.com/office/powerpoint/2010/main" val="109484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1FF21-0EC0-4832-9524-9EED6EEE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71" y="376363"/>
            <a:ext cx="9905998" cy="1478570"/>
          </a:xfrm>
        </p:spPr>
        <p:txBody>
          <a:bodyPr>
            <a:normAutofit/>
          </a:bodyPr>
          <a:lstStyle/>
          <a:p>
            <a:r>
              <a:rPr lang="it-IT" sz="3400" b="1" dirty="0"/>
              <a:t>Architettura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C2DFA4E-CEA7-4D9B-B44F-27B1DE28D2C4}"/>
              </a:ext>
            </a:extLst>
          </p:cNvPr>
          <p:cNvSpPr/>
          <p:nvPr/>
        </p:nvSpPr>
        <p:spPr>
          <a:xfrm rot="16200000">
            <a:off x="-284831" y="1048435"/>
            <a:ext cx="704088" cy="1344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B9BF3D-6E2B-4C61-A3AE-5F2C79523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725" y="2925311"/>
            <a:ext cx="1542904" cy="123432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70AB9F5-CE34-47F9-B613-FF79B1CF5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78" t="19098" r="26000" b="536"/>
          <a:stretch/>
        </p:blipFill>
        <p:spPr>
          <a:xfrm>
            <a:off x="8368545" y="2020053"/>
            <a:ext cx="2114888" cy="178079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6D9F845-6CC7-4254-9C99-ADC9C0EB6E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619" b="79897" l="2595" r="28545">
                        <a14:foregroundMark x1="13716" y1="41409" x2="15014" y2="44158"/>
                        <a14:foregroundMark x1="9731" y1="22337" x2="9731" y2="22337"/>
                        <a14:foregroundMark x1="13716" y1="23368" x2="18443" y2="20790"/>
                        <a14:foregroundMark x1="10565" y1="71134" x2="1019" y2="71478"/>
                        <a14:foregroundMark x1="1019" y1="71478" x2="14180" y2="68385"/>
                        <a14:foregroundMark x1="14180" y1="68385" x2="7878" y2="81271"/>
                        <a14:foregroundMark x1="7878" y1="81271" x2="18350" y2="75086"/>
                        <a14:foregroundMark x1="18350" y1="75086" x2="5283" y2="74399"/>
                        <a14:foregroundMark x1="5283" y1="74399" x2="27711" y2="74227"/>
                        <a14:foregroundMark x1="27711" y1="74227" x2="28545" y2="74227"/>
                        <a14:foregroundMark x1="23170" y1="76632" x2="12790" y2="74227"/>
                        <a14:foregroundMark x1="14643" y1="69072" x2="16311" y2="69072"/>
                        <a14:foregroundMark x1="17516" y1="69072" x2="17516" y2="69072"/>
                        <a14:foregroundMark x1="18072" y1="69072" x2="18072" y2="69072"/>
                        <a14:foregroundMark x1="18443" y1="68729" x2="18443" y2="68729"/>
                        <a14:foregroundMark x1="18814" y1="68041" x2="18814" y2="68041"/>
                        <a14:foregroundMark x1="11121" y1="78351" x2="11121" y2="78351"/>
                        <a14:foregroundMark x1="6024" y1="78351" x2="6024" y2="78351"/>
                        <a14:foregroundMark x1="3707" y1="78522" x2="3707" y2="78522"/>
                        <a14:foregroundMark x1="2595" y1="78522" x2="2595" y2="78522"/>
                        <a14:foregroundMark x1="7322" y1="78351" x2="7322" y2="78351"/>
                        <a14:foregroundMark x1="14272" y1="77320" x2="14272" y2="77320"/>
                        <a14:foregroundMark x1="14272" y1="79897" x2="14272" y2="79897"/>
                        <a14:foregroundMark x1="23355" y1="78007" x2="23355" y2="78007"/>
                        <a14:foregroundMark x1="24838" y1="78007" x2="24838" y2="78007"/>
                        <a14:foregroundMark x1="24838" y1="76976" x2="24838" y2="76976"/>
                        <a14:foregroundMark x1="9917" y1="23024" x2="9917" y2="23024"/>
                        <a14:foregroundMark x1="16775" y1="68041" x2="16775" y2="68041"/>
                      </a14:backgroundRemoval>
                    </a14:imgEffect>
                  </a14:imgLayer>
                </a14:imgProps>
              </a:ext>
            </a:extLst>
          </a:blip>
          <a:srcRect t="17515" r="73417" b="17914"/>
          <a:stretch/>
        </p:blipFill>
        <p:spPr>
          <a:xfrm>
            <a:off x="4783614" y="4636675"/>
            <a:ext cx="1401015" cy="183569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CFB90E8-8A57-41B7-BB9B-54029A2AB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3723" b="58501"/>
          <a:stretch/>
        </p:blipFill>
        <p:spPr>
          <a:xfrm>
            <a:off x="8697212" y="4633160"/>
            <a:ext cx="1164526" cy="919548"/>
          </a:xfrm>
          <a:prstGeom prst="rect">
            <a:avLst/>
          </a:prstGeom>
        </p:spPr>
      </p:pic>
      <p:pic>
        <p:nvPicPr>
          <p:cNvPr id="23" name="Elemento grafico 22" descr="Smartphone">
            <a:extLst>
              <a:ext uri="{FF2B5EF4-FFF2-40B4-BE49-F238E27FC236}">
                <a16:creationId xmlns:a16="http://schemas.microsoft.com/office/drawing/2014/main" id="{5B875F76-F0FE-49CA-BC7E-DB671DAE2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55" y="3000486"/>
            <a:ext cx="2111829" cy="211182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FC263739-0B27-41FA-9AB2-6E702CFD4E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2854" y="3112392"/>
            <a:ext cx="3242915" cy="1358604"/>
          </a:xfrm>
          <a:prstGeom prst="rect">
            <a:avLst/>
          </a:prstGeom>
        </p:spPr>
      </p:pic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36C54152-C967-44CB-9E94-EFE11FF8279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2629984" y="3542473"/>
            <a:ext cx="2011741" cy="513928"/>
          </a:xfrm>
          <a:prstGeom prst="bentConnector3">
            <a:avLst/>
          </a:prstGeom>
          <a:ln w="57150">
            <a:solidFill>
              <a:srgbClr val="0076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662AA6E-D773-4C03-AB55-EC6EDF4B1FB6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2629984" y="4056401"/>
            <a:ext cx="2153630" cy="1498121"/>
          </a:xfrm>
          <a:prstGeom prst="straightConnector1">
            <a:avLst/>
          </a:prstGeom>
          <a:ln w="57150">
            <a:solidFill>
              <a:srgbClr val="0076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92AEF7D-7B34-4B6E-AE0A-CA6E872B487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184629" y="2910448"/>
            <a:ext cx="2183916" cy="632025"/>
          </a:xfrm>
          <a:prstGeom prst="straightConnector1">
            <a:avLst/>
          </a:prstGeom>
          <a:ln w="57150">
            <a:solidFill>
              <a:srgbClr val="0076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5BE5435-D593-42BA-A668-EFB4D9CFC6C8}"/>
              </a:ext>
            </a:extLst>
          </p:cNvPr>
          <p:cNvCxnSpPr>
            <a:cxnSpLocks/>
          </p:cNvCxnSpPr>
          <p:nvPr/>
        </p:nvCxnSpPr>
        <p:spPr>
          <a:xfrm>
            <a:off x="410271" y="1645922"/>
            <a:ext cx="3682758" cy="0"/>
          </a:xfrm>
          <a:prstGeom prst="line">
            <a:avLst/>
          </a:prstGeom>
          <a:ln w="19050">
            <a:solidFill>
              <a:srgbClr val="D5D5D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B2CD8C6-609F-43AF-BBD1-C7031256CEB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78D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7391" y1="41304" x2="37391" y2="41304"/>
                        <a14:foregroundMark x1="60000" y1="40435" x2="60000" y2="40435"/>
                        <a14:foregroundMark x1="43913" y1="63043" x2="43913" y2="630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8388" y="4581477"/>
            <a:ext cx="877984" cy="87798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00B03-213B-4AFD-939A-DFA025CD4381}"/>
              </a:ext>
            </a:extLst>
          </p:cNvPr>
          <p:cNvSpPr txBox="1"/>
          <p:nvPr/>
        </p:nvSpPr>
        <p:spPr>
          <a:xfrm>
            <a:off x="7606261" y="5275709"/>
            <a:ext cx="60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78D7"/>
                </a:solidFill>
              </a:rPr>
              <a:t>Face</a:t>
            </a:r>
            <a:endParaRPr lang="it-IT" dirty="0">
              <a:solidFill>
                <a:srgbClr val="0078D7"/>
              </a:solidFill>
            </a:endParaRPr>
          </a:p>
        </p:txBody>
      </p:sp>
      <p:pic>
        <p:nvPicPr>
          <p:cNvPr id="1026" name="Picture 2" descr="Risultato immagini per TEXT ANALYTIC API ICON azure">
            <a:extLst>
              <a:ext uri="{FF2B5EF4-FFF2-40B4-BE49-F238E27FC236}">
                <a16:creationId xmlns:a16="http://schemas.microsoft.com/office/drawing/2014/main" id="{28B64C08-27E5-4ADC-9229-1A884716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578" y="4728248"/>
            <a:ext cx="1283221" cy="59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8901197-311A-41CF-A5DA-3E1B07BDD699}"/>
              </a:ext>
            </a:extLst>
          </p:cNvPr>
          <p:cNvSpPr txBox="1"/>
          <p:nvPr/>
        </p:nvSpPr>
        <p:spPr>
          <a:xfrm>
            <a:off x="10439741" y="5333487"/>
            <a:ext cx="116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78D7"/>
                </a:solidFill>
              </a:rPr>
              <a:t>Text Analytics</a:t>
            </a:r>
            <a:endParaRPr lang="it-IT" dirty="0">
              <a:solidFill>
                <a:srgbClr val="0078D7"/>
              </a:solidFill>
            </a:endParaRP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607B450-7EC8-4DCF-A04E-4874574C6C30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flipH="1">
            <a:off x="7847380" y="3800843"/>
            <a:ext cx="1578609" cy="780634"/>
          </a:xfrm>
          <a:prstGeom prst="straightConnector1">
            <a:avLst/>
          </a:prstGeom>
          <a:ln w="57150">
            <a:solidFill>
              <a:srgbClr val="0076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45F6FF1-F32F-415C-8F12-50309B262FC6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9279475" y="3800843"/>
            <a:ext cx="146514" cy="832317"/>
          </a:xfrm>
          <a:prstGeom prst="straightConnector1">
            <a:avLst/>
          </a:prstGeom>
          <a:ln w="57150">
            <a:solidFill>
              <a:srgbClr val="0076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5F54782D-2DB5-449F-8906-18B991AF593C}"/>
              </a:ext>
            </a:extLst>
          </p:cNvPr>
          <p:cNvCxnSpPr>
            <a:cxnSpLocks/>
            <a:stCxn id="17" idx="2"/>
            <a:endCxn id="1026" idx="0"/>
          </p:cNvCxnSpPr>
          <p:nvPr/>
        </p:nvCxnSpPr>
        <p:spPr>
          <a:xfrm>
            <a:off x="9425989" y="3800843"/>
            <a:ext cx="1488200" cy="927405"/>
          </a:xfrm>
          <a:prstGeom prst="straightConnector1">
            <a:avLst/>
          </a:prstGeom>
          <a:ln w="57150">
            <a:solidFill>
              <a:srgbClr val="0076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9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rtlCol="0" anchor="ctr">
            <a:normAutofit/>
          </a:bodyPr>
          <a:lstStyle/>
          <a:p>
            <a:r>
              <a:rPr lang="it-IT" sz="3600" b="1" dirty="0"/>
              <a:t>Uso di Microsoft Azure</a:t>
            </a:r>
          </a:p>
        </p:txBody>
      </p:sp>
      <p:pic>
        <p:nvPicPr>
          <p:cNvPr id="69" name="Immagine 6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83CB720-E6B0-4382-BD6C-D1434AECF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72" b="2669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74" y="4231822"/>
            <a:ext cx="7485413" cy="2452687"/>
          </a:xfrm>
        </p:spPr>
        <p:txBody>
          <a:bodyPr rtlCol="0" anchor="ctr">
            <a:normAutofit fontScale="92500" lnSpcReduction="10000"/>
          </a:bodyPr>
          <a:lstStyle/>
          <a:p>
            <a:r>
              <a:rPr lang="it-IT" sz="1800" b="1" dirty="0"/>
              <a:t>Database SQL</a:t>
            </a:r>
            <a:r>
              <a:rPr lang="it-IT" sz="1800" dirty="0"/>
              <a:t>: per memorizzare in maniera persistente i dati anagrafici e di accesso dell’utente e le note testuali.</a:t>
            </a:r>
          </a:p>
          <a:p>
            <a:r>
              <a:rPr lang="it-IT" sz="1800" b="1" dirty="0"/>
              <a:t>l'API Visione artificiale in Servizi cognitivi di Azure</a:t>
            </a:r>
            <a:r>
              <a:rPr lang="it-IT" sz="1800" dirty="0"/>
              <a:t>:  </a:t>
            </a:r>
          </a:p>
          <a:p>
            <a:pPr lvl="1"/>
            <a:r>
              <a:rPr lang="it-IT" sz="1800" b="1" dirty="0"/>
              <a:t>Face</a:t>
            </a:r>
            <a:r>
              <a:rPr lang="it-IT" sz="1800" dirty="0"/>
              <a:t> - Analizza i visi umani in un'immagine riconoscimento facciale e </a:t>
            </a:r>
            <a:r>
              <a:rPr lang="it-IT" sz="1800" dirty="0" err="1"/>
              <a:t>emotion</a:t>
            </a:r>
            <a:r>
              <a:rPr lang="it-IT" sz="1800" dirty="0"/>
              <a:t> </a:t>
            </a:r>
            <a:r>
              <a:rPr lang="it-IT" sz="1800" dirty="0" err="1"/>
              <a:t>recognition</a:t>
            </a:r>
            <a:r>
              <a:rPr lang="it-IT" sz="1800" dirty="0"/>
              <a:t> </a:t>
            </a:r>
          </a:p>
          <a:p>
            <a:pPr lvl="1"/>
            <a:r>
              <a:rPr lang="it-IT" sz="1800" b="1" dirty="0"/>
              <a:t>Vision: OCR e Lettura </a:t>
            </a:r>
            <a:r>
              <a:rPr lang="it-IT" sz="1800" dirty="0"/>
              <a:t>- estrazione di testo (riconoscimento ottico dei caratteri) stampato o scritto a mano da immagini e creare le note testuali</a:t>
            </a:r>
          </a:p>
          <a:p>
            <a:pPr lvl="1"/>
            <a:r>
              <a:rPr lang="it-IT" sz="1700" b="1" dirty="0"/>
              <a:t>Text Analytics: Sentiment Analysis –</a:t>
            </a:r>
            <a:r>
              <a:rPr lang="it-IT" sz="1700" dirty="0"/>
              <a:t> </a:t>
            </a:r>
            <a:r>
              <a:rPr lang="it-IT" sz="1800" dirty="0"/>
              <a:t>un’analisi dei sentimenti e delle opinioni espresse nei testi</a:t>
            </a:r>
            <a:endParaRPr lang="it-IT" sz="1800" b="1" dirty="0"/>
          </a:p>
          <a:p>
            <a:pPr lvl="1"/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8483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inema come hub culturali innovativi: nuovo bando | Progettare InEuropa">
            <a:extLst>
              <a:ext uri="{FF2B5EF4-FFF2-40B4-BE49-F238E27FC236}">
                <a16:creationId xmlns:a16="http://schemas.microsoft.com/office/drawing/2014/main" id="{E1478666-7007-4BEC-B563-C79A4107E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0" r="886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Demo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509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27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CLOUD COMPUTING: Recogntion-Note</vt:lpstr>
      <vt:lpstr>Descrizione</vt:lpstr>
      <vt:lpstr>Architettura</vt:lpstr>
      <vt:lpstr>Uso di Microsoft Azure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COMPUTING: RecogntionNote</dc:title>
  <dc:creator>Mario Santoro</dc:creator>
  <cp:lastModifiedBy>Mario Santoro</cp:lastModifiedBy>
  <cp:revision>13</cp:revision>
  <dcterms:created xsi:type="dcterms:W3CDTF">2021-01-13T10:46:59Z</dcterms:created>
  <dcterms:modified xsi:type="dcterms:W3CDTF">2021-02-07T20:32:25Z</dcterms:modified>
</cp:coreProperties>
</file>