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9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3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8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23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0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5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7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59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90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F9B4-22CE-4DC7-877B-A912CB85DED6}" type="datetimeFigureOut">
              <a:rPr lang="it-IT" smtClean="0"/>
              <a:t>18/02/2019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F92C-5C82-4EE4-9BED-4BF298CC8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7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2" name="Rettangolo 11"/>
          <p:cNvSpPr/>
          <p:nvPr/>
        </p:nvSpPr>
        <p:spPr>
          <a:xfrm>
            <a:off x="3357093" y="4551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it-IT" b="0" i="1" dirty="0" smtClean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Università degli studi di Salerno</a:t>
            </a:r>
            <a:endParaRPr lang="it-IT" b="1" i="1" dirty="0" smtClean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r>
              <a:rPr lang="it-IT" b="1" i="1" dirty="0" smtClean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Corso di Laurea in Informatica</a:t>
            </a:r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4230938" y="1203402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INGEGNERIA DEL SOFTWARE</a:t>
            </a:r>
            <a:endParaRPr lang="it-IT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378788" y="1628506"/>
            <a:ext cx="37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Object </a:t>
            </a:r>
            <a:r>
              <a:rPr lang="it-IT" b="1" i="1" dirty="0"/>
              <a:t>Design </a:t>
            </a:r>
            <a:r>
              <a:rPr lang="it-IT" b="1" i="1" dirty="0" err="1" smtClean="0"/>
              <a:t>Document</a:t>
            </a:r>
            <a:endParaRPr lang="it-IT" b="1" i="1" dirty="0"/>
          </a:p>
          <a:p>
            <a:pPr algn="ctr"/>
            <a:r>
              <a:rPr lang="it-IT" b="1" i="1" dirty="0" smtClean="0"/>
              <a:t>“UNI-</a:t>
            </a:r>
            <a:r>
              <a:rPr lang="it-IT" b="1" i="1" dirty="0" err="1" smtClean="0"/>
              <a:t>AirLines</a:t>
            </a:r>
            <a:r>
              <a:rPr lang="it-IT" b="1" i="1" dirty="0" smtClean="0"/>
              <a:t>”</a:t>
            </a:r>
            <a:endParaRPr lang="it-IT" dirty="0"/>
          </a:p>
        </p:txBody>
      </p:sp>
      <p:sp>
        <p:nvSpPr>
          <p:cNvPr id="26" name="Text Box 4"/>
          <p:cNvSpPr txBox="1"/>
          <p:nvPr/>
        </p:nvSpPr>
        <p:spPr>
          <a:xfrm>
            <a:off x="4431677" y="2306512"/>
            <a:ext cx="3714115" cy="2793521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algn="ctr">
              <a:spcAft>
                <a:spcPts val="0"/>
              </a:spcAft>
            </a:pPr>
            <a:r>
              <a:rPr lang="it-IT" sz="2400" b="0" kern="0" dirty="0">
                <a:effectLst/>
                <a:latin typeface="TimesNewRoman"/>
                <a:ea typeface="Times New Roman" panose="02020603050405020304" pitchFamily="18" charset="0"/>
                <a:cs typeface="Times New Roman" panose="02020603050405020304" pitchFamily="18" charset="0"/>
              </a:rPr>
              <a:t>Studenti:</a:t>
            </a:r>
            <a:endParaRPr lang="it-IT" sz="1400" b="1" kern="0" dirty="0">
              <a:effectLst/>
              <a:latin typeface="TimesNew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tabLst>
                <a:tab pos="716280" algn="l"/>
              </a:tabLst>
            </a:pPr>
            <a:r>
              <a:rPr lang="it-IT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Nome                      Matricola</a:t>
            </a:r>
          </a:p>
          <a:p>
            <a:pPr>
              <a:spcAft>
                <a:spcPts val="0"/>
              </a:spcAft>
            </a:pP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Santoro Mario                   </a:t>
            </a:r>
            <a:r>
              <a:rPr lang="it-I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0512104850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Marino Raffaele                  0512104508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Pastore Matteo 	</a:t>
            </a:r>
            <a:r>
              <a:rPr lang="it-I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it-IT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0512104724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Fortunato Angelo	</a:t>
            </a:r>
            <a:r>
              <a:rPr lang="it-IT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0512104532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Mock</a:t>
            </a:r>
            <a:r>
              <a:rPr lang="it-IT" b="1" dirty="0" smtClean="0"/>
              <a:t>-up</a:t>
            </a:r>
          </a:p>
          <a:p>
            <a:pPr algn="ctr"/>
            <a:endParaRPr lang="it-IT" b="1" dirty="0"/>
          </a:p>
          <a:p>
            <a:pPr algn="ctr"/>
            <a:endParaRPr lang="it-IT" b="1" dirty="0" smtClean="0"/>
          </a:p>
          <a:p>
            <a:pPr algn="ctr"/>
            <a:r>
              <a:rPr lang="it-IT" b="1" i="1" dirty="0" err="1" smtClean="0"/>
              <a:t>HomePage</a:t>
            </a:r>
            <a:endParaRPr lang="it-IT" b="1" i="1" dirty="0" smtClean="0"/>
          </a:p>
          <a:p>
            <a:pPr algn="ctr"/>
            <a:endParaRPr lang="it-IT" b="1" i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pic>
        <p:nvPicPr>
          <p:cNvPr id="5" name="Immagine 4" descr="C:\Users\Utente\Desktop\uni matricola 4850\3°anno\1° semestre\Ingegneria del Software\progetto\mockup\homepag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57" y="1390115"/>
            <a:ext cx="610997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98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Mock</a:t>
            </a:r>
            <a:r>
              <a:rPr lang="it-IT" b="1" dirty="0" smtClean="0"/>
              <a:t>-up</a:t>
            </a:r>
          </a:p>
          <a:p>
            <a:pPr algn="ctr"/>
            <a:endParaRPr lang="it-IT" b="1" dirty="0"/>
          </a:p>
          <a:p>
            <a:pPr algn="ctr"/>
            <a:endParaRPr lang="it-IT" b="1" dirty="0" smtClean="0"/>
          </a:p>
          <a:p>
            <a:pPr algn="ctr"/>
            <a:r>
              <a:rPr lang="it-IT" b="1" i="1" dirty="0" smtClean="0"/>
              <a:t>Visualizza voli da ricerca</a:t>
            </a:r>
          </a:p>
          <a:p>
            <a:pPr algn="ctr"/>
            <a:endParaRPr lang="it-IT" b="1" i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pic>
        <p:nvPicPr>
          <p:cNvPr id="6" name="Immagine 5" descr="C:\Users\Utente\Desktop\pagina visualizza voli da ricerc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7" y="1404937"/>
            <a:ext cx="611822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72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Mock</a:t>
            </a:r>
            <a:r>
              <a:rPr lang="it-IT" b="1" dirty="0" smtClean="0"/>
              <a:t>-up</a:t>
            </a:r>
          </a:p>
          <a:p>
            <a:pPr algn="ctr"/>
            <a:endParaRPr lang="it-IT" b="1" dirty="0"/>
          </a:p>
          <a:p>
            <a:pPr algn="ctr"/>
            <a:endParaRPr lang="it-IT" b="1" dirty="0" smtClean="0"/>
          </a:p>
          <a:p>
            <a:pPr algn="ctr"/>
            <a:r>
              <a:rPr lang="it-IT" b="1" i="1" dirty="0" err="1" smtClean="0"/>
              <a:t>CheckIn</a:t>
            </a:r>
            <a:endParaRPr lang="it-IT" b="1" i="1" dirty="0" smtClean="0"/>
          </a:p>
          <a:p>
            <a:pPr algn="ctr"/>
            <a:endParaRPr lang="it-IT" b="1" i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pic>
        <p:nvPicPr>
          <p:cNvPr id="5" name="Immagine 4" descr="C:\Users\Utente\Desktop\check-i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253172"/>
            <a:ext cx="6118860" cy="4351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94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/>
              <a:t>System Design </a:t>
            </a:r>
            <a:r>
              <a:rPr lang="it-IT" b="1" i="1" dirty="0" err="1"/>
              <a:t>Document</a:t>
            </a:r>
            <a:endParaRPr lang="it-IT" dirty="0"/>
          </a:p>
          <a:p>
            <a:pPr algn="ctr"/>
            <a:endParaRPr lang="it-IT" b="1" dirty="0" smtClean="0"/>
          </a:p>
          <a:p>
            <a:pPr algn="ctr"/>
            <a:r>
              <a:rPr lang="it-IT" dirty="0"/>
              <a:t>Subsystem </a:t>
            </a:r>
            <a:r>
              <a:rPr lang="it-IT" dirty="0" err="1"/>
              <a:t>decomposition</a:t>
            </a:r>
            <a:endParaRPr lang="it-IT" b="1" dirty="0" smtClean="0"/>
          </a:p>
          <a:p>
            <a:pPr algn="ctr"/>
            <a:endParaRPr lang="it-IT" b="1" dirty="0"/>
          </a:p>
          <a:p>
            <a:pPr algn="ctr"/>
            <a:endParaRPr lang="it-IT" b="1" dirty="0" smtClean="0"/>
          </a:p>
          <a:p>
            <a:pPr lvl="0"/>
            <a:r>
              <a:rPr lang="it-IT" dirty="0" smtClean="0"/>
              <a:t>1.Il </a:t>
            </a:r>
            <a:r>
              <a:rPr lang="it-IT" dirty="0"/>
              <a:t>sottosistema </a:t>
            </a:r>
            <a:r>
              <a:rPr lang="it-IT" b="1" dirty="0"/>
              <a:t>“</a:t>
            </a:r>
            <a:r>
              <a:rPr lang="it-IT" dirty="0"/>
              <a:t>Gestione </a:t>
            </a:r>
            <a:r>
              <a:rPr lang="it-IT" dirty="0" err="1"/>
              <a:t>admin</a:t>
            </a:r>
            <a:r>
              <a:rPr lang="it-IT" dirty="0"/>
              <a:t>” prevede la gestione da parte dell’</a:t>
            </a:r>
            <a:r>
              <a:rPr lang="it-IT" dirty="0" err="1"/>
              <a:t>admin</a:t>
            </a:r>
            <a:r>
              <a:rPr lang="it-IT" dirty="0"/>
              <a:t> dei voli da inserire, modificare e cancellare</a:t>
            </a:r>
            <a:r>
              <a:rPr lang="it-IT" dirty="0" smtClean="0"/>
              <a:t>.</a:t>
            </a:r>
          </a:p>
          <a:p>
            <a:pPr lvl="0"/>
            <a:endParaRPr lang="it-IT" dirty="0"/>
          </a:p>
          <a:p>
            <a:pPr lvl="0"/>
            <a:r>
              <a:rPr lang="it-IT" dirty="0" smtClean="0"/>
              <a:t>2.Il </a:t>
            </a:r>
            <a:r>
              <a:rPr lang="it-IT" dirty="0"/>
              <a:t>sottosistema </a:t>
            </a:r>
            <a:r>
              <a:rPr lang="it-IT" b="1" dirty="0"/>
              <a:t>“</a:t>
            </a:r>
            <a:r>
              <a:rPr lang="it-IT" dirty="0"/>
              <a:t>Gestione autenticazione” prevede la parte di registrazione, login di un utente (login se registrato precedentemente</a:t>
            </a:r>
            <a:r>
              <a:rPr lang="it-IT" dirty="0" smtClean="0"/>
              <a:t>).</a:t>
            </a:r>
          </a:p>
          <a:p>
            <a:pPr lvl="0"/>
            <a:endParaRPr lang="it-IT" dirty="0"/>
          </a:p>
          <a:p>
            <a:pPr lvl="0"/>
            <a:r>
              <a:rPr lang="it-IT" dirty="0" smtClean="0"/>
              <a:t>3.Il </a:t>
            </a:r>
            <a:r>
              <a:rPr lang="it-IT" dirty="0"/>
              <a:t>sottosistema </a:t>
            </a:r>
            <a:r>
              <a:rPr lang="it-IT" b="1" dirty="0"/>
              <a:t>“</a:t>
            </a:r>
            <a:r>
              <a:rPr lang="it-IT" dirty="0"/>
              <a:t>Gestione ricerca” prevede la ricerca di un volo da parte di un </a:t>
            </a:r>
            <a:r>
              <a:rPr lang="it-IT" dirty="0" smtClean="0"/>
              <a:t>utente.</a:t>
            </a:r>
          </a:p>
          <a:p>
            <a:pPr lvl="0"/>
            <a:endParaRPr lang="it-IT" dirty="0"/>
          </a:p>
          <a:p>
            <a:pPr lvl="0"/>
            <a:r>
              <a:rPr lang="it-IT" dirty="0" smtClean="0"/>
              <a:t>4.Il </a:t>
            </a:r>
            <a:r>
              <a:rPr lang="it-IT" dirty="0"/>
              <a:t>sottosistema </a:t>
            </a:r>
            <a:r>
              <a:rPr lang="it-IT" b="1" dirty="0"/>
              <a:t>“</a:t>
            </a:r>
            <a:r>
              <a:rPr lang="it-IT" dirty="0"/>
              <a:t>Gestione utente” prevede la possibilità di visualizzazione da parte di un utente registrato di vedere i voli da lui precedentemente acquistati e la possibilità di modifica dei dati utente</a:t>
            </a:r>
            <a:r>
              <a:rPr lang="it-IT" dirty="0" smtClean="0"/>
              <a:t>.</a:t>
            </a:r>
          </a:p>
          <a:p>
            <a:pPr lvl="0"/>
            <a:endParaRPr lang="it-IT" dirty="0"/>
          </a:p>
          <a:p>
            <a:pPr lvl="0"/>
            <a:r>
              <a:rPr lang="it-IT" dirty="0" smtClean="0"/>
              <a:t>5.Il </a:t>
            </a:r>
            <a:r>
              <a:rPr lang="it-IT" dirty="0"/>
              <a:t>sottosistema </a:t>
            </a:r>
            <a:r>
              <a:rPr lang="it-IT" b="1" dirty="0"/>
              <a:t>“</a:t>
            </a:r>
            <a:r>
              <a:rPr lang="it-IT" dirty="0"/>
              <a:t>Gestione prenotazione” prevede la possibilità da parte di un utente registrato di vedere i voli da lui acquistati nei quali è possibili effettuare il check-in e la procedura di ricerca ed acquisto di nuovi voli.</a:t>
            </a:r>
          </a:p>
          <a:p>
            <a:pPr algn="ctr"/>
            <a:endParaRPr lang="it-IT" b="1" i="1" dirty="0" smtClean="0"/>
          </a:p>
          <a:p>
            <a:pPr algn="ctr"/>
            <a:endParaRPr lang="it-IT" b="1" i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976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Subsystem </a:t>
            </a:r>
            <a:r>
              <a:rPr lang="it-IT" b="1" dirty="0" err="1"/>
              <a:t>decomposition</a:t>
            </a:r>
            <a:endParaRPr lang="it-IT" b="1" dirty="0" smtClean="0"/>
          </a:p>
          <a:p>
            <a:pPr algn="ctr"/>
            <a:endParaRPr lang="it-IT" b="1" dirty="0"/>
          </a:p>
          <a:p>
            <a:pPr algn="ctr"/>
            <a:r>
              <a:rPr lang="it-IT" dirty="0" err="1" smtClean="0"/>
              <a:t>GestoioneAdmin</a:t>
            </a: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r>
              <a:rPr lang="it-IT" dirty="0" err="1" smtClean="0"/>
              <a:t>GestioneUtente</a:t>
            </a:r>
            <a:endParaRPr lang="it-IT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pic>
        <p:nvPicPr>
          <p:cNvPr id="1026" name="Picture 2" descr="gestione 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37" y="974840"/>
            <a:ext cx="5356732" cy="252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estione ut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60" y="3994945"/>
            <a:ext cx="4534286" cy="267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9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3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Hardware/software </a:t>
            </a:r>
            <a:r>
              <a:rPr lang="it-IT" b="1" dirty="0" err="1"/>
              <a:t>mapping</a:t>
            </a:r>
            <a:endParaRPr lang="it-IT" b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4" name="Ogget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78640"/>
              </p:ext>
            </p:extLst>
          </p:nvPr>
        </p:nvGraphicFramePr>
        <p:xfrm>
          <a:off x="3638550" y="1809215"/>
          <a:ext cx="49149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magine" r:id="rId4" imgW="0" imgH="0" progId="StaticMetafile">
                  <p:embed/>
                </p:oleObj>
              </mc:Choice>
              <mc:Fallback>
                <p:oleObj name="Immagine" r:id="rId4" imgW="0" imgH="0" progId="StaticMetafile">
                  <p:embed/>
                  <p:pic>
                    <p:nvPicPr>
                      <p:cNvPr id="0" name="rectole000000000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809215"/>
                        <a:ext cx="4914900" cy="3162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38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Persistent</a:t>
            </a:r>
            <a:r>
              <a:rPr lang="it-IT" b="1" dirty="0"/>
              <a:t> data management</a:t>
            </a:r>
            <a:endParaRPr lang="it-IT" dirty="0" smtClean="0"/>
          </a:p>
        </p:txBody>
      </p:sp>
      <p:pic>
        <p:nvPicPr>
          <p:cNvPr id="2049" name="Picture 1" descr="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52" y="1283859"/>
            <a:ext cx="7640545" cy="421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27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Access control and </a:t>
            </a:r>
            <a:r>
              <a:rPr lang="it-IT" b="1" dirty="0" smtClean="0"/>
              <a:t>security</a:t>
            </a:r>
          </a:p>
          <a:p>
            <a:r>
              <a:rPr lang="it-IT" dirty="0"/>
              <a:t>Gli utenti (così come il gestore) possono autenticarsi tramite un </a:t>
            </a:r>
            <a:r>
              <a:rPr lang="it-IT" dirty="0" err="1"/>
              <a:t>form</a:t>
            </a:r>
            <a:r>
              <a:rPr lang="it-IT" dirty="0"/>
              <a:t> apposito nel Pop-up che appare premendo su Login nella barra del menù presente su ogni pagina del sito, in cui inserire i dati richiesti (email-password), e tramite la pressione di un bottone </a:t>
            </a:r>
            <a:r>
              <a:rPr lang="it-IT" dirty="0" err="1"/>
              <a:t>submit</a:t>
            </a:r>
            <a:r>
              <a:rPr lang="it-IT" dirty="0"/>
              <a:t>.</a:t>
            </a:r>
          </a:p>
          <a:p>
            <a:pPr algn="ctr"/>
            <a:endParaRPr lang="it-IT" b="1" dirty="0"/>
          </a:p>
          <a:p>
            <a:pPr marL="0" lvl="1" algn="ctr"/>
            <a:r>
              <a:rPr lang="it-IT" b="1" dirty="0"/>
              <a:t>Global software </a:t>
            </a:r>
            <a:r>
              <a:rPr lang="it-IT" b="1" dirty="0" smtClean="0"/>
              <a:t>control</a:t>
            </a:r>
          </a:p>
          <a:p>
            <a:pPr marL="0" lvl="1"/>
            <a:r>
              <a:rPr lang="it-IT" sz="1400" dirty="0" smtClean="0"/>
              <a:t>Il </a:t>
            </a:r>
            <a:r>
              <a:rPr lang="it-IT" sz="1400" dirty="0"/>
              <a:t>sistema sarà accessibile tramite browser ed un </a:t>
            </a:r>
            <a:r>
              <a:rPr lang="it-IT" sz="1400" dirty="0" err="1"/>
              <a:t>WebServer</a:t>
            </a:r>
            <a:r>
              <a:rPr lang="it-IT" sz="1400" dirty="0"/>
              <a:t> (Apache </a:t>
            </a:r>
            <a:r>
              <a:rPr lang="it-IT" sz="1400" dirty="0" err="1"/>
              <a:t>Tomcat</a:t>
            </a:r>
            <a:r>
              <a:rPr lang="it-IT" sz="1400" dirty="0"/>
              <a:t>), che si occuperà di gestire in maniera concorrenziale gli accessi degli utenti. Nel momento in cui l’utente sottometterà i propri dati d’accesso per effettuare il login, il DBMS(</a:t>
            </a:r>
            <a:r>
              <a:rPr lang="it-IT" sz="1400" dirty="0" err="1"/>
              <a:t>MySql</a:t>
            </a:r>
            <a:r>
              <a:rPr lang="it-IT" sz="1400" dirty="0"/>
              <a:t>) eseguirà una </a:t>
            </a:r>
            <a:r>
              <a:rPr lang="it-IT" sz="1400" dirty="0" err="1"/>
              <a:t>query</a:t>
            </a:r>
            <a:r>
              <a:rPr lang="it-IT" sz="1400" dirty="0"/>
              <a:t> d’ interrogazione per verificarne l’esistenza.  Avendo esito positivo, il sistema metterà a disposizione dell’utente una serie di operazioni.</a:t>
            </a:r>
            <a:endParaRPr lang="it-IT" sz="1400" b="1" dirty="0" smtClean="0"/>
          </a:p>
          <a:p>
            <a:pPr marL="0" lvl="1" algn="ctr"/>
            <a:endParaRPr lang="it-IT" sz="1400" dirty="0" smtClean="0"/>
          </a:p>
          <a:p>
            <a:pPr marL="0" lvl="1" algn="ctr"/>
            <a:endParaRPr lang="it-IT" sz="1400" dirty="0"/>
          </a:p>
          <a:p>
            <a:pPr marL="0" lvl="1" algn="ctr"/>
            <a:r>
              <a:rPr lang="it-IT" b="1" dirty="0" err="1"/>
              <a:t>Boundary</a:t>
            </a:r>
            <a:r>
              <a:rPr lang="it-IT" b="1" dirty="0"/>
              <a:t> </a:t>
            </a:r>
            <a:r>
              <a:rPr lang="it-IT" b="1" dirty="0" err="1"/>
              <a:t>conditions</a:t>
            </a:r>
            <a:endParaRPr lang="it-IT" sz="1400" dirty="0"/>
          </a:p>
          <a:p>
            <a:r>
              <a:rPr lang="it-IT" sz="1600" b="1" dirty="0"/>
              <a:t>Inizializzazione</a:t>
            </a:r>
            <a:endParaRPr lang="it-IT" sz="1600" dirty="0"/>
          </a:p>
          <a:p>
            <a:r>
              <a:rPr lang="it-IT" sz="1600" dirty="0"/>
              <a:t>Dal momento in cui viene lanciato sul server, il sistema deve essere sempre acceso dato che il servizio fornito è sempre attivo.</a:t>
            </a:r>
          </a:p>
          <a:p>
            <a:r>
              <a:rPr lang="it-IT" sz="1600" b="1" dirty="0" smtClean="0"/>
              <a:t>Terminazione</a:t>
            </a:r>
            <a:endParaRPr lang="it-IT" sz="1600" dirty="0"/>
          </a:p>
          <a:p>
            <a:r>
              <a:rPr lang="it-IT" sz="1600" dirty="0"/>
              <a:t>Il sistema lato server a meno di guasti non può terminare.</a:t>
            </a:r>
          </a:p>
          <a:p>
            <a:r>
              <a:rPr lang="it-IT" sz="1600" dirty="0"/>
              <a:t>Lato </a:t>
            </a:r>
            <a:r>
              <a:rPr lang="it-IT" sz="1600" dirty="0" smtClean="0"/>
              <a:t>client il </a:t>
            </a:r>
            <a:r>
              <a:rPr lang="it-IT" sz="1600" dirty="0"/>
              <a:t>sistema è terminato alla chiusura del </a:t>
            </a:r>
            <a:r>
              <a:rPr lang="it-IT" sz="1600" dirty="0" smtClean="0"/>
              <a:t>browser</a:t>
            </a:r>
            <a:r>
              <a:rPr lang="it-IT" sz="1600" dirty="0"/>
              <a:t>.</a:t>
            </a:r>
            <a:endParaRPr lang="it-IT" sz="1600" dirty="0"/>
          </a:p>
          <a:p>
            <a:r>
              <a:rPr lang="it-IT" sz="1600" b="1" dirty="0"/>
              <a:t>Fallimento</a:t>
            </a:r>
            <a:endParaRPr lang="it-IT" sz="1600" dirty="0"/>
          </a:p>
          <a:p>
            <a:r>
              <a:rPr lang="it-IT" sz="1600" dirty="0"/>
              <a:t>In casi eccezionali, come la mancanza di elettricità o guasti hardware ecc., il sistema lato server può fallire.  </a:t>
            </a:r>
          </a:p>
          <a:p>
            <a:r>
              <a:rPr lang="it-IT" sz="1600" b="1" dirty="0"/>
              <a:t>Eccezioni </a:t>
            </a:r>
            <a:endParaRPr lang="it-IT" sz="1600" dirty="0"/>
          </a:p>
          <a:p>
            <a:r>
              <a:rPr lang="it-IT" sz="1600" dirty="0"/>
              <a:t>Il web server può andare in crash e non essere agibile per un periodo di tempo non </a:t>
            </a:r>
            <a:r>
              <a:rPr lang="it-IT" sz="1600" dirty="0" smtClean="0"/>
              <a:t>stimato</a:t>
            </a:r>
          </a:p>
        </p:txBody>
      </p:sp>
    </p:spTree>
    <p:extLst>
      <p:ext uri="{BB962C8B-B14F-4D97-AF65-F5344CB8AC3E}">
        <p14:creationId xmlns:p14="http://schemas.microsoft.com/office/powerpoint/2010/main" val="185244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/>
              <a:t>Object Design </a:t>
            </a:r>
            <a:r>
              <a:rPr lang="it-IT" b="1" i="1" dirty="0" err="1" smtClean="0"/>
              <a:t>Document</a:t>
            </a:r>
            <a:endParaRPr lang="it-IT" b="1" i="1" dirty="0" smtClean="0"/>
          </a:p>
          <a:p>
            <a:pPr lvl="0" algn="ctr"/>
            <a:r>
              <a:rPr lang="it-IT" b="1" dirty="0"/>
              <a:t>Design Pattern</a:t>
            </a:r>
            <a:endParaRPr lang="it-IT" dirty="0"/>
          </a:p>
          <a:p>
            <a:r>
              <a:rPr lang="it-IT" sz="1400" dirty="0"/>
              <a:t>Singleton</a:t>
            </a:r>
          </a:p>
          <a:p>
            <a:r>
              <a:rPr lang="it-IT" sz="1400" dirty="0"/>
              <a:t>Il pattern Singleton viene utilizzato quando si vuole garantire di avere un unico punto di </a:t>
            </a:r>
            <a:r>
              <a:rPr lang="it-IT" sz="1400" dirty="0" smtClean="0"/>
              <a:t>accesso</a:t>
            </a:r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r>
              <a:rPr lang="it-IT" sz="1400" dirty="0"/>
              <a:t>MVC</a:t>
            </a:r>
          </a:p>
          <a:p>
            <a:r>
              <a:rPr lang="it-IT" sz="1400" dirty="0"/>
              <a:t>Siccome in fase di </a:t>
            </a:r>
            <a:r>
              <a:rPr lang="it-IT" sz="1400" dirty="0" err="1"/>
              <a:t>system</a:t>
            </a:r>
            <a:r>
              <a:rPr lang="it-IT" sz="1400" dirty="0"/>
              <a:t> design si è stabilito che il sistema proposto presenta l’architettura Model - </a:t>
            </a:r>
            <a:r>
              <a:rPr lang="it-IT" sz="1400" dirty="0" err="1"/>
              <a:t>View</a:t>
            </a:r>
            <a:r>
              <a:rPr lang="it-IT" sz="1400" dirty="0"/>
              <a:t> - Controller (o MVC), in fase di implementazione è previsto l’utilizzo dell’omonimo pattern.</a:t>
            </a:r>
          </a:p>
          <a:p>
            <a:r>
              <a:rPr lang="it-IT" sz="1400" dirty="0"/>
              <a:t>I componenti previsti dal pattern MVC </a:t>
            </a:r>
            <a:r>
              <a:rPr lang="it-IT" sz="1400" dirty="0" smtClean="0"/>
              <a:t>sono:</a:t>
            </a:r>
          </a:p>
          <a:p>
            <a:r>
              <a:rPr lang="it-IT" sz="1400" dirty="0" smtClean="0"/>
              <a:t>- </a:t>
            </a:r>
            <a:r>
              <a:rPr lang="it-IT" sz="1400" dirty="0"/>
              <a:t>Il Model definisce le regole di business per l'interazione con i dati, esponendo alla </a:t>
            </a:r>
            <a:r>
              <a:rPr lang="it-IT" sz="1400" dirty="0" err="1"/>
              <a:t>View</a:t>
            </a:r>
            <a:r>
              <a:rPr lang="it-IT" sz="1400" dirty="0"/>
              <a:t> ed al Control rispettivamente le funzionalità per l'accesso e l'aggiornamento dei dati.</a:t>
            </a:r>
          </a:p>
          <a:p>
            <a:r>
              <a:rPr lang="it-IT" sz="1400" dirty="0"/>
              <a:t>- Il Control realizza la corrispondenza tra l’input dell'utente e i processi eseguiti dal Model, oltra a selezionare le schermate della </a:t>
            </a:r>
            <a:r>
              <a:rPr lang="it-IT" sz="1400" dirty="0" err="1"/>
              <a:t>View</a:t>
            </a:r>
            <a:r>
              <a:rPr lang="it-IT" sz="1400" dirty="0"/>
              <a:t> richieste ed implementare la logica di controllo dell'applicazione.</a:t>
            </a:r>
          </a:p>
          <a:p>
            <a:r>
              <a:rPr lang="it-IT" sz="1400" dirty="0"/>
              <a:t>- La </a:t>
            </a:r>
            <a:r>
              <a:rPr lang="it-IT" sz="1400" dirty="0" err="1"/>
              <a:t>View</a:t>
            </a:r>
            <a:r>
              <a:rPr lang="it-IT" sz="1400" dirty="0"/>
              <a:t> si occupa della logica di presentazione dei dati</a:t>
            </a:r>
          </a:p>
          <a:p>
            <a:endParaRPr lang="it-IT" dirty="0"/>
          </a:p>
        </p:txBody>
      </p:sp>
      <p:pic>
        <p:nvPicPr>
          <p:cNvPr id="5122" name="Picture 2" descr="Connection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36" y="1149823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8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t-IT" b="1" dirty="0" smtClean="0"/>
              <a:t>Design Pattern</a:t>
            </a:r>
          </a:p>
          <a:p>
            <a:pPr lvl="0" algn="ctr"/>
            <a:endParaRPr lang="it-IT" b="1" dirty="0"/>
          </a:p>
          <a:p>
            <a:pPr lvl="0" algn="ctr"/>
            <a:r>
              <a:rPr lang="it-IT" dirty="0"/>
              <a:t>DAO per aeroporto </a:t>
            </a:r>
          </a:p>
          <a:p>
            <a:endParaRPr lang="it-IT" dirty="0"/>
          </a:p>
        </p:txBody>
      </p:sp>
      <p:pic>
        <p:nvPicPr>
          <p:cNvPr id="6146" name="Picture 2" descr="DAOaeroporto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17" y="1309332"/>
            <a:ext cx="6115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52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CasellaDiTesto 1"/>
          <p:cNvSpPr txBox="1"/>
          <p:nvPr/>
        </p:nvSpPr>
        <p:spPr>
          <a:xfrm>
            <a:off x="3438659" y="109003"/>
            <a:ext cx="531897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SOMMARIO</a:t>
            </a:r>
          </a:p>
          <a:p>
            <a:pPr algn="ctr"/>
            <a:r>
              <a:rPr lang="it-IT" b="1" dirty="0" smtClean="0"/>
              <a:t>Documentazione</a:t>
            </a:r>
          </a:p>
          <a:p>
            <a:r>
              <a:rPr lang="it-IT" b="1" dirty="0" smtClean="0"/>
              <a:t>1.ProblemStatment</a:t>
            </a:r>
          </a:p>
          <a:p>
            <a:r>
              <a:rPr lang="it-IT" sz="1400" dirty="0" smtClean="0"/>
              <a:t>1.1Descrizione del problema</a:t>
            </a:r>
          </a:p>
          <a:p>
            <a:r>
              <a:rPr lang="it-IT" sz="1400" dirty="0" smtClean="0"/>
              <a:t>1.2Scenari</a:t>
            </a:r>
            <a:endParaRPr lang="it-IT" sz="1400" dirty="0" smtClean="0"/>
          </a:p>
          <a:p>
            <a:r>
              <a:rPr lang="it-IT" sz="1400" dirty="0" smtClean="0"/>
              <a:t>1.3Requisiti</a:t>
            </a:r>
            <a:endParaRPr lang="it-IT" sz="1400" dirty="0" smtClean="0"/>
          </a:p>
          <a:p>
            <a:r>
              <a:rPr lang="it-IT" b="1" dirty="0" smtClean="0"/>
              <a:t>2.RAD</a:t>
            </a:r>
          </a:p>
          <a:p>
            <a:r>
              <a:rPr lang="it-IT" sz="1400" dirty="0" smtClean="0"/>
              <a:t>2.1SystemModel</a:t>
            </a:r>
          </a:p>
          <a:p>
            <a:r>
              <a:rPr lang="it-IT" sz="1400" dirty="0" smtClean="0"/>
              <a:t>2.2ObjectModel</a:t>
            </a:r>
          </a:p>
          <a:p>
            <a:r>
              <a:rPr lang="it-IT" sz="1400" dirty="0" smtClean="0"/>
              <a:t>2.3DynmicModel</a:t>
            </a:r>
          </a:p>
          <a:p>
            <a:r>
              <a:rPr lang="it-IT" sz="1400" dirty="0" smtClean="0"/>
              <a:t>2.4MockUp</a:t>
            </a:r>
          </a:p>
          <a:p>
            <a:r>
              <a:rPr lang="it-IT" b="1" dirty="0" smtClean="0"/>
              <a:t>3.SDD</a:t>
            </a:r>
          </a:p>
          <a:p>
            <a:r>
              <a:rPr lang="it-IT" sz="1400" dirty="0" smtClean="0"/>
              <a:t>3.1SubsystemDecomposition</a:t>
            </a:r>
          </a:p>
          <a:p>
            <a:r>
              <a:rPr lang="it-IT" sz="1400" dirty="0" smtClean="0"/>
              <a:t>3.2Hardware/Software </a:t>
            </a:r>
            <a:r>
              <a:rPr lang="it-IT" sz="1400" dirty="0" err="1" smtClean="0"/>
              <a:t>Mapping</a:t>
            </a:r>
            <a:endParaRPr lang="it-IT" sz="1400" dirty="0" smtClean="0"/>
          </a:p>
          <a:p>
            <a:r>
              <a:rPr lang="it-IT" sz="1400" dirty="0" smtClean="0"/>
              <a:t>3.3PersistentDataManagment</a:t>
            </a:r>
          </a:p>
          <a:p>
            <a:r>
              <a:rPr lang="it-IT" sz="1400" dirty="0" smtClean="0"/>
              <a:t>3.4AccessControlAndSecurity</a:t>
            </a:r>
          </a:p>
          <a:p>
            <a:r>
              <a:rPr lang="it-IT" sz="1400" dirty="0" smtClean="0"/>
              <a:t>3.5GlobalSoftwareControl</a:t>
            </a:r>
          </a:p>
          <a:p>
            <a:r>
              <a:rPr lang="it-IT" sz="1400" dirty="0" smtClean="0"/>
              <a:t>3.6BoundaryCondition</a:t>
            </a:r>
          </a:p>
          <a:p>
            <a:r>
              <a:rPr lang="it-IT" b="1" dirty="0" smtClean="0"/>
              <a:t>4.ODD</a:t>
            </a:r>
          </a:p>
          <a:p>
            <a:r>
              <a:rPr lang="it-IT" sz="1400" dirty="0" smtClean="0"/>
              <a:t>4.1Pattern</a:t>
            </a:r>
            <a:endParaRPr lang="it-IT" sz="1400" dirty="0" smtClean="0"/>
          </a:p>
          <a:p>
            <a:r>
              <a:rPr lang="it-IT" sz="1400" dirty="0" smtClean="0"/>
              <a:t>4.2Packages</a:t>
            </a:r>
            <a:endParaRPr lang="it-IT" sz="1400" dirty="0" smtClean="0"/>
          </a:p>
          <a:p>
            <a:r>
              <a:rPr lang="it-IT" sz="1400" dirty="0" smtClean="0"/>
              <a:t>4.3ClassInterfaces</a:t>
            </a:r>
            <a:endParaRPr lang="it-IT" sz="1400" dirty="0" smtClean="0"/>
          </a:p>
          <a:p>
            <a:r>
              <a:rPr lang="it-IT" b="1" dirty="0" smtClean="0"/>
              <a:t>5.Testing</a:t>
            </a:r>
          </a:p>
          <a:p>
            <a:r>
              <a:rPr lang="it-IT" sz="1400" dirty="0" smtClean="0"/>
              <a:t>5.1TestPlan</a:t>
            </a:r>
          </a:p>
          <a:p>
            <a:r>
              <a:rPr lang="it-IT" sz="1400" dirty="0" smtClean="0"/>
              <a:t>5.2TestDiUnità</a:t>
            </a:r>
            <a:endParaRPr lang="it-IT" sz="1400" dirty="0"/>
          </a:p>
          <a:p>
            <a:r>
              <a:rPr lang="it-IT" sz="1400" dirty="0" smtClean="0"/>
              <a:t>5.3TestCaseSpecification</a:t>
            </a:r>
            <a:endParaRPr lang="it-IT" sz="1400" dirty="0"/>
          </a:p>
          <a:p>
            <a:r>
              <a:rPr lang="it-IT" sz="1400" dirty="0" smtClean="0"/>
              <a:t>5.4TestSummaryReport</a:t>
            </a:r>
          </a:p>
        </p:txBody>
      </p:sp>
    </p:spTree>
    <p:extLst>
      <p:ext uri="{BB962C8B-B14F-4D97-AF65-F5344CB8AC3E}">
        <p14:creationId xmlns:p14="http://schemas.microsoft.com/office/powerpoint/2010/main" val="954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Package</a:t>
            </a:r>
          </a:p>
          <a:p>
            <a:pPr algn="ctr"/>
            <a:endParaRPr lang="it-IT" b="1" dirty="0" smtClean="0"/>
          </a:p>
          <a:p>
            <a:pPr algn="ctr"/>
            <a:endParaRPr lang="it-IT" b="1" dirty="0"/>
          </a:p>
          <a:p>
            <a:pPr algn="ctr"/>
            <a:r>
              <a:rPr lang="it-IT" b="1" dirty="0"/>
              <a:t>MODEL</a:t>
            </a:r>
            <a:endParaRPr lang="it-IT" dirty="0"/>
          </a:p>
          <a:p>
            <a:pPr algn="ctr"/>
            <a:endParaRPr lang="it-IT" dirty="0"/>
          </a:p>
        </p:txBody>
      </p:sp>
      <p:pic>
        <p:nvPicPr>
          <p:cNvPr id="717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79" y="1586331"/>
            <a:ext cx="61055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27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Package</a:t>
            </a:r>
          </a:p>
          <a:p>
            <a:pPr algn="ctr"/>
            <a:endParaRPr lang="it-IT" b="1" dirty="0" smtClean="0"/>
          </a:p>
          <a:p>
            <a:pPr algn="ctr"/>
            <a:endParaRPr lang="it-IT" b="1" dirty="0"/>
          </a:p>
          <a:p>
            <a:pPr algn="ctr"/>
            <a:r>
              <a:rPr lang="it-IT" b="1" dirty="0" smtClean="0"/>
              <a:t>VIEW</a:t>
            </a:r>
            <a:endParaRPr lang="it-IT" dirty="0"/>
          </a:p>
          <a:p>
            <a:pPr algn="ctr"/>
            <a:endParaRPr lang="it-IT" dirty="0"/>
          </a:p>
        </p:txBody>
      </p:sp>
      <p:pic>
        <p:nvPicPr>
          <p:cNvPr id="8194" name="Picture 2" descr="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942" y="1537752"/>
            <a:ext cx="4953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64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Package</a:t>
            </a:r>
          </a:p>
          <a:p>
            <a:pPr algn="ctr"/>
            <a:endParaRPr lang="it-IT" b="1" dirty="0" smtClean="0"/>
          </a:p>
          <a:p>
            <a:pPr algn="ctr"/>
            <a:endParaRPr lang="it-IT" b="1" dirty="0"/>
          </a:p>
          <a:p>
            <a:pPr algn="ctr"/>
            <a:r>
              <a:rPr lang="it-IT" b="1" dirty="0" smtClean="0"/>
              <a:t>Control</a:t>
            </a:r>
            <a:endParaRPr lang="it-IT" dirty="0"/>
          </a:p>
          <a:p>
            <a:pPr algn="ctr"/>
            <a:endParaRPr lang="it-IT" dirty="0"/>
          </a:p>
        </p:txBody>
      </p:sp>
      <p:pic>
        <p:nvPicPr>
          <p:cNvPr id="9218" name="Picture 2" descr="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4" y="1586331"/>
            <a:ext cx="8316450" cy="452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Class </a:t>
            </a:r>
            <a:r>
              <a:rPr lang="it-IT" b="1" dirty="0" err="1"/>
              <a:t>interfaces</a:t>
            </a:r>
            <a:endParaRPr lang="it-IT" dirty="0"/>
          </a:p>
          <a:p>
            <a:pPr algn="ctr"/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3714"/>
              </p:ext>
            </p:extLst>
          </p:nvPr>
        </p:nvGraphicFramePr>
        <p:xfrm>
          <a:off x="3867656" y="755334"/>
          <a:ext cx="4275455" cy="1391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2837180"/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Nome classe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AdminVisualizzaVolo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Descrizione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</a:rPr>
                        <a:t>Si occupa della visualizzazione del volo all’interno della relativa pagina admin, quindi passa tutti i dati del volo.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Pre-condizione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Post-Condizione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Invarianti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98946"/>
              </p:ext>
            </p:extLst>
          </p:nvPr>
        </p:nvGraphicFramePr>
        <p:xfrm>
          <a:off x="3892369" y="2572338"/>
          <a:ext cx="4275455" cy="1095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2837180"/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Nome classe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Login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Descrizione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</a:rPr>
                        <a:t>Si occupa della verifica dell’utente e al relativo login.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Pre-condizione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Post-Condizione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Invarianti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50835"/>
              </p:ext>
            </p:extLst>
          </p:nvPr>
        </p:nvGraphicFramePr>
        <p:xfrm>
          <a:off x="3851180" y="4198178"/>
          <a:ext cx="4275455" cy="1216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2837180"/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Nome classe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InserimentoVolo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Descrizione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000">
                          <a:effectLst/>
                        </a:rPr>
                        <a:t>Si occupa di inserire un nuovo volo tramite i valori presi nella form presenti nel pannello dell’admin.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Pre-condizione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Post-Condizione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Invarianti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20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889734" y="109003"/>
            <a:ext cx="801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TESTING</a:t>
            </a:r>
          </a:p>
          <a:p>
            <a:pPr algn="ctr"/>
            <a:endParaRPr lang="it-IT" b="1" dirty="0" smtClean="0"/>
          </a:p>
          <a:p>
            <a:pPr algn="ctr"/>
            <a:endParaRPr lang="it-IT" b="1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73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CasellaDiTesto 1"/>
          <p:cNvSpPr txBox="1"/>
          <p:nvPr/>
        </p:nvSpPr>
        <p:spPr>
          <a:xfrm>
            <a:off x="2388973" y="109003"/>
            <a:ext cx="75161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/>
              <a:t>Problem</a:t>
            </a:r>
            <a:r>
              <a:rPr lang="it-IT" b="1" i="1" dirty="0"/>
              <a:t> </a:t>
            </a:r>
            <a:r>
              <a:rPr lang="it-IT" b="1" i="1" dirty="0" smtClean="0"/>
              <a:t>Statement</a:t>
            </a:r>
          </a:p>
          <a:p>
            <a:pPr algn="ctr"/>
            <a:r>
              <a:rPr lang="it-IT" dirty="0" smtClean="0"/>
              <a:t>Descrizione del problema</a:t>
            </a:r>
          </a:p>
          <a:p>
            <a:endParaRPr lang="it-IT" dirty="0"/>
          </a:p>
          <a:p>
            <a:r>
              <a:rPr lang="it-IT" dirty="0"/>
              <a:t>Attualmente l'agenzia è sprovvista di sito web il che comporta la poca interattività con i clienti, disagi nell'acquisto dei biglietti dovuti a tempi di attesa troppo elevati, mancanza di informazioni dei relativi voli.</a:t>
            </a:r>
          </a:p>
          <a:p>
            <a:r>
              <a:rPr lang="it-IT" dirty="0"/>
              <a:t>Internet ha offerto la possibilità di acquistare biglietti aerei di una determinata compagnia online</a:t>
            </a:r>
            <a:r>
              <a:rPr lang="it-IT" dirty="0" smtClean="0"/>
              <a:t>.</a:t>
            </a:r>
          </a:p>
          <a:p>
            <a:r>
              <a:rPr lang="it-IT" dirty="0"/>
              <a:t>Questo software permette alla compagnia </a:t>
            </a:r>
            <a:r>
              <a:rPr lang="it-IT" dirty="0" err="1"/>
              <a:t>UniAirlines</a:t>
            </a:r>
            <a:r>
              <a:rPr lang="it-IT" dirty="0"/>
              <a:t> di interfacciarsi con l'utente tramite un sito web </a:t>
            </a:r>
            <a:r>
              <a:rPr lang="it-IT" dirty="0" smtClean="0"/>
              <a:t>dedicato che fornisce i </a:t>
            </a:r>
            <a:r>
              <a:rPr lang="it-IT" dirty="0"/>
              <a:t>seguenti servizi:</a:t>
            </a:r>
          </a:p>
          <a:p>
            <a:pPr lvl="0"/>
            <a:r>
              <a:rPr lang="it-IT" dirty="0" smtClean="0"/>
              <a:t>1.La </a:t>
            </a:r>
            <a:r>
              <a:rPr lang="it-IT" dirty="0"/>
              <a:t>registrazione degli utenti;</a:t>
            </a:r>
          </a:p>
          <a:p>
            <a:pPr lvl="0"/>
            <a:r>
              <a:rPr lang="it-IT" dirty="0" smtClean="0"/>
              <a:t>2.La </a:t>
            </a:r>
            <a:r>
              <a:rPr lang="it-IT" dirty="0"/>
              <a:t>time </a:t>
            </a:r>
            <a:r>
              <a:rPr lang="it-IT" dirty="0" err="1"/>
              <a:t>label</a:t>
            </a:r>
            <a:r>
              <a:rPr lang="it-IT" dirty="0"/>
              <a:t> dei voli;</a:t>
            </a:r>
          </a:p>
          <a:p>
            <a:pPr lvl="0"/>
            <a:r>
              <a:rPr lang="it-IT" dirty="0" smtClean="0"/>
              <a:t>3.Check-in </a:t>
            </a:r>
            <a:r>
              <a:rPr lang="it-IT" dirty="0"/>
              <a:t>online;</a:t>
            </a:r>
          </a:p>
          <a:p>
            <a:pPr lvl="0"/>
            <a:r>
              <a:rPr lang="it-IT" dirty="0" smtClean="0"/>
              <a:t>4.Tariffe </a:t>
            </a:r>
            <a:r>
              <a:rPr lang="it-IT" dirty="0"/>
              <a:t>differenti a seconda dell'offerta scelta (uno o più bagagli da stiva);</a:t>
            </a:r>
          </a:p>
          <a:p>
            <a:pPr lvl="0"/>
            <a:r>
              <a:rPr lang="it-IT" dirty="0" smtClean="0"/>
              <a:t>5.Prenotare </a:t>
            </a:r>
            <a:r>
              <a:rPr lang="it-IT" dirty="0"/>
              <a:t>il biglietto (se ancora disponibile, fino a 6 ore prima del volo);</a:t>
            </a:r>
          </a:p>
          <a:p>
            <a:pPr lvl="0"/>
            <a:r>
              <a:rPr lang="it-IT" dirty="0" smtClean="0"/>
              <a:t>6.Possibilità </a:t>
            </a:r>
            <a:r>
              <a:rPr lang="it-IT" dirty="0"/>
              <a:t>di scegliere più tratte con possibili scali;</a:t>
            </a:r>
          </a:p>
          <a:p>
            <a:pPr lvl="0"/>
            <a:r>
              <a:rPr lang="it-IT" dirty="0" smtClean="0"/>
              <a:t>7.Possibilità </a:t>
            </a:r>
            <a:r>
              <a:rPr lang="it-IT" dirty="0"/>
              <a:t>di vedere la lista dei voli prenotati;</a:t>
            </a:r>
          </a:p>
          <a:p>
            <a:pPr lvl="0"/>
            <a:r>
              <a:rPr lang="it-IT" dirty="0" smtClean="0"/>
              <a:t>8.Cambiare </a:t>
            </a:r>
            <a:r>
              <a:rPr lang="it-IT" dirty="0"/>
              <a:t>le credenziali utente;</a:t>
            </a:r>
          </a:p>
          <a:p>
            <a:pPr lvl="0"/>
            <a:r>
              <a:rPr lang="it-IT" dirty="0" smtClean="0"/>
              <a:t>9.Visionare </a:t>
            </a:r>
            <a:r>
              <a:rPr lang="it-IT" dirty="0"/>
              <a:t>le news</a:t>
            </a:r>
            <a:r>
              <a:rPr lang="it-IT" dirty="0" smtClean="0"/>
              <a:t>;</a:t>
            </a:r>
          </a:p>
          <a:p>
            <a:pPr lvl="0"/>
            <a:r>
              <a:rPr lang="it-IT" dirty="0" smtClean="0"/>
              <a:t>10.Supporto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1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" name="CasellaDiTesto 1"/>
          <p:cNvSpPr txBox="1"/>
          <p:nvPr/>
        </p:nvSpPr>
        <p:spPr>
          <a:xfrm>
            <a:off x="2529016" y="109003"/>
            <a:ext cx="7010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Scenari</a:t>
            </a:r>
          </a:p>
          <a:p>
            <a:r>
              <a:rPr lang="it-IT" b="1" dirty="0" smtClean="0"/>
              <a:t>Prenota volo</a:t>
            </a:r>
          </a:p>
          <a:p>
            <a:r>
              <a:rPr lang="it-IT" sz="1600" dirty="0"/>
              <a:t>Raffaele vuole acquistare biglietti di volo per lui e la sua famiglia della compagnia aerea </a:t>
            </a:r>
            <a:r>
              <a:rPr lang="it-IT" sz="1600" dirty="0" err="1"/>
              <a:t>UnisAir</a:t>
            </a:r>
            <a:r>
              <a:rPr lang="it-IT" sz="1600" dirty="0"/>
              <a:t>, quindi si reca sulla </a:t>
            </a:r>
            <a:r>
              <a:rPr lang="it-IT" sz="1600" dirty="0" err="1"/>
              <a:t>homePage</a:t>
            </a:r>
            <a:r>
              <a:rPr lang="it-IT" sz="1600" dirty="0"/>
              <a:t> del sito e compila l’apposita </a:t>
            </a:r>
            <a:r>
              <a:rPr lang="it-IT" sz="1600" dirty="0" err="1"/>
              <a:t>form</a:t>
            </a:r>
            <a:r>
              <a:rPr lang="it-IT" sz="1600" dirty="0"/>
              <a:t> di ricerca </a:t>
            </a:r>
            <a:endParaRPr lang="it-IT" sz="1600" dirty="0" smtClean="0"/>
          </a:p>
          <a:p>
            <a:r>
              <a:rPr lang="it-IT" b="1" dirty="0" smtClean="0"/>
              <a:t>Check-in</a:t>
            </a:r>
          </a:p>
          <a:p>
            <a:r>
              <a:rPr lang="it-IT" sz="1600" dirty="0"/>
              <a:t>Raffaele intende effettuare il Check-In della sua prenotazione poiché mancano 3 giorni alla sua partenza. </a:t>
            </a:r>
            <a:endParaRPr lang="it-IT" sz="1600" dirty="0" smtClean="0"/>
          </a:p>
          <a:p>
            <a:endParaRPr lang="it-IT" dirty="0"/>
          </a:p>
          <a:p>
            <a:pPr algn="ctr"/>
            <a:r>
              <a:rPr lang="it-IT" b="1" dirty="0" smtClean="0"/>
              <a:t>Requisiti</a:t>
            </a:r>
            <a:endParaRPr lang="it-IT" dirty="0" smtClean="0"/>
          </a:p>
          <a:p>
            <a:r>
              <a:rPr lang="it-IT" b="1" dirty="0" err="1"/>
              <a:t>Functional</a:t>
            </a:r>
            <a:r>
              <a:rPr lang="it-IT" b="1" dirty="0"/>
              <a:t> </a:t>
            </a:r>
            <a:r>
              <a:rPr lang="it-IT" b="1" dirty="0" err="1" smtClean="0"/>
              <a:t>Requirements</a:t>
            </a:r>
            <a:endParaRPr lang="it-IT" b="1" dirty="0" smtClean="0"/>
          </a:p>
          <a:p>
            <a:r>
              <a:rPr lang="it-IT" sz="1600" dirty="0" smtClean="0"/>
              <a:t>Registrazione</a:t>
            </a:r>
          </a:p>
          <a:p>
            <a:r>
              <a:rPr lang="it-IT" sz="1600" dirty="0" smtClean="0"/>
              <a:t>Controllare time </a:t>
            </a:r>
            <a:r>
              <a:rPr lang="it-IT" sz="1600" dirty="0" err="1" smtClean="0"/>
              <a:t>lable</a:t>
            </a:r>
            <a:r>
              <a:rPr lang="it-IT" sz="1600" dirty="0" smtClean="0"/>
              <a:t> voli</a:t>
            </a:r>
          </a:p>
          <a:p>
            <a:r>
              <a:rPr lang="it-IT" sz="1600" dirty="0" smtClean="0"/>
              <a:t>Possibilità di check-in online</a:t>
            </a:r>
          </a:p>
          <a:p>
            <a:r>
              <a:rPr lang="it-IT" sz="1600" dirty="0" smtClean="0"/>
              <a:t>…</a:t>
            </a:r>
          </a:p>
          <a:p>
            <a:r>
              <a:rPr lang="it-IT" sz="1600" b="1" dirty="0" err="1"/>
              <a:t>Nonfunctional</a:t>
            </a:r>
            <a:r>
              <a:rPr lang="it-IT" sz="1600" b="1" dirty="0"/>
              <a:t> </a:t>
            </a:r>
            <a:r>
              <a:rPr lang="it-IT" sz="1600" b="1" dirty="0" err="1" smtClean="0"/>
              <a:t>Requirements</a:t>
            </a:r>
            <a:endParaRPr lang="it-IT" sz="1600" b="1" dirty="0" smtClean="0"/>
          </a:p>
          <a:p>
            <a:r>
              <a:rPr lang="it-IT" sz="1600" dirty="0" smtClean="0"/>
              <a:t>Massimo 30 secondi di attesa nell’iterazione con il sito[Performance]</a:t>
            </a:r>
          </a:p>
          <a:p>
            <a:r>
              <a:rPr lang="it-IT" sz="1600" dirty="0" smtClean="0"/>
              <a:t>Sito </a:t>
            </a:r>
            <a:r>
              <a:rPr lang="it-IT" sz="1600" dirty="0" err="1" smtClean="0"/>
              <a:t>webBased</a:t>
            </a:r>
            <a:r>
              <a:rPr lang="it-IT" sz="1600" dirty="0" smtClean="0"/>
              <a:t> indipendente dalla piattaforma[</a:t>
            </a:r>
            <a:r>
              <a:rPr lang="it-IT" sz="1600" dirty="0" err="1" smtClean="0"/>
              <a:t>Supportability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Schema di controllo per gli accessi[Reliability]</a:t>
            </a:r>
          </a:p>
          <a:p>
            <a:r>
              <a:rPr lang="it-IT" sz="1600" dirty="0" smtClean="0"/>
              <a:t>Informazioni per l’utente[</a:t>
            </a:r>
            <a:r>
              <a:rPr lang="it-IT" sz="1600" dirty="0" err="1" smtClean="0"/>
              <a:t>Usability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…</a:t>
            </a:r>
          </a:p>
          <a:p>
            <a:r>
              <a:rPr lang="it-IT" sz="1600" b="1" dirty="0" err="1" smtClean="0"/>
              <a:t>Constraints</a:t>
            </a:r>
            <a:endParaRPr lang="it-IT" sz="1600" b="1" dirty="0" smtClean="0"/>
          </a:p>
          <a:p>
            <a:r>
              <a:rPr lang="it-IT" sz="1600" dirty="0" err="1" smtClean="0"/>
              <a:t>App</a:t>
            </a:r>
            <a:r>
              <a:rPr lang="it-IT" sz="1600" dirty="0" smtClean="0"/>
              <a:t> scritta in java[</a:t>
            </a:r>
            <a:r>
              <a:rPr lang="it-IT" sz="1600" dirty="0" err="1" smtClean="0"/>
              <a:t>implementation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Sistema completamente sul web[</a:t>
            </a:r>
            <a:r>
              <a:rPr lang="it-IT" sz="1600" dirty="0" err="1" smtClean="0"/>
              <a:t>packing</a:t>
            </a:r>
            <a:r>
              <a:rPr lang="it-IT" sz="1600" dirty="0" smtClean="0"/>
              <a:t>]</a:t>
            </a:r>
          </a:p>
          <a:p>
            <a:r>
              <a:rPr lang="it-IT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20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968843" y="109003"/>
            <a:ext cx="80154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/>
              <a:t>Requirement</a:t>
            </a:r>
            <a:r>
              <a:rPr lang="it-IT" b="1" i="1" dirty="0"/>
              <a:t> Analysis </a:t>
            </a:r>
            <a:r>
              <a:rPr lang="it-IT" b="1" i="1" dirty="0" err="1" smtClean="0"/>
              <a:t>Document</a:t>
            </a:r>
            <a:endParaRPr lang="it-IT" b="1" i="1" dirty="0" smtClean="0"/>
          </a:p>
          <a:p>
            <a:pPr algn="ctr"/>
            <a:endParaRPr lang="it-IT" dirty="0"/>
          </a:p>
          <a:p>
            <a:pPr lvl="2"/>
            <a:r>
              <a:rPr lang="it-IT" b="1" dirty="0" smtClean="0"/>
              <a:t>System </a:t>
            </a:r>
            <a:r>
              <a:rPr lang="it-IT" b="1" dirty="0" err="1" smtClean="0"/>
              <a:t>Models</a:t>
            </a:r>
            <a:endParaRPr lang="it-IT" b="1" dirty="0" smtClean="0"/>
          </a:p>
          <a:p>
            <a:pPr lvl="2"/>
            <a:r>
              <a:rPr lang="it-IT" dirty="0" smtClean="0"/>
              <a:t>Use Case</a:t>
            </a:r>
          </a:p>
          <a:p>
            <a:pPr lvl="2"/>
            <a:r>
              <a:rPr lang="it-IT" dirty="0" smtClean="0"/>
              <a:t>1.Login</a:t>
            </a:r>
          </a:p>
          <a:p>
            <a:pPr lvl="2"/>
            <a:r>
              <a:rPr lang="it-IT" dirty="0" smtClean="0"/>
              <a:t>2.Registrazione</a:t>
            </a:r>
          </a:p>
          <a:p>
            <a:pPr lvl="2"/>
            <a:r>
              <a:rPr lang="it-IT" dirty="0" smtClean="0"/>
              <a:t>3.Inserimento Volo</a:t>
            </a:r>
          </a:p>
          <a:p>
            <a:pPr lvl="2"/>
            <a:r>
              <a:rPr lang="it-IT" dirty="0" smtClean="0"/>
              <a:t>4.Modifica Volo</a:t>
            </a:r>
          </a:p>
          <a:p>
            <a:pPr lvl="2"/>
            <a:r>
              <a:rPr lang="it-IT" dirty="0" smtClean="0"/>
              <a:t>5.Cancella Volo</a:t>
            </a:r>
          </a:p>
          <a:p>
            <a:pPr lvl="2"/>
            <a:r>
              <a:rPr lang="it-IT" dirty="0" smtClean="0"/>
              <a:t>6.Inserimento Aeroporto</a:t>
            </a:r>
          </a:p>
          <a:p>
            <a:pPr lvl="2"/>
            <a:r>
              <a:rPr lang="it-IT" dirty="0" smtClean="0"/>
              <a:t>7.Check-in</a:t>
            </a:r>
          </a:p>
          <a:p>
            <a:pPr lvl="2"/>
            <a:r>
              <a:rPr lang="it-IT" dirty="0" smtClean="0"/>
              <a:t>8.Login Errata</a:t>
            </a:r>
          </a:p>
          <a:p>
            <a:pPr lvl="2"/>
            <a:r>
              <a:rPr lang="it-IT" dirty="0" smtClean="0"/>
              <a:t>9.Registrazione Errata</a:t>
            </a:r>
          </a:p>
          <a:p>
            <a:pPr lvl="2"/>
            <a:r>
              <a:rPr lang="it-IT" dirty="0" smtClean="0"/>
              <a:t>10.Controllo Voli Prenotati</a:t>
            </a:r>
          </a:p>
          <a:p>
            <a:pPr lvl="2"/>
            <a:r>
              <a:rPr lang="it-IT" dirty="0" smtClean="0"/>
              <a:t>11.Ricerca Volo (Utente non registrato)</a:t>
            </a:r>
          </a:p>
          <a:p>
            <a:pPr lvl="2"/>
            <a:r>
              <a:rPr lang="it-IT" dirty="0" smtClean="0"/>
              <a:t>12.Visualizza ricerca(Utente non registrato)</a:t>
            </a:r>
          </a:p>
          <a:p>
            <a:pPr lvl="2"/>
            <a:r>
              <a:rPr lang="it-IT" dirty="0" smtClean="0"/>
              <a:t>13.Prenota volo tramite offerta</a:t>
            </a:r>
          </a:p>
          <a:p>
            <a:pPr lvl="2"/>
            <a:r>
              <a:rPr lang="it-IT" dirty="0" smtClean="0"/>
              <a:t>14.Acquista Biglietto</a:t>
            </a:r>
          </a:p>
          <a:p>
            <a:pPr lvl="2"/>
            <a:r>
              <a:rPr lang="it-IT" dirty="0" smtClean="0"/>
              <a:t>15.Modifica Dati</a:t>
            </a:r>
          </a:p>
          <a:p>
            <a:pPr lvl="2"/>
            <a:r>
              <a:rPr lang="it-IT" dirty="0" smtClean="0"/>
              <a:t>16.Logout</a:t>
            </a:r>
          </a:p>
        </p:txBody>
      </p:sp>
    </p:spTree>
    <p:extLst>
      <p:ext uri="{BB962C8B-B14F-4D97-AF65-F5344CB8AC3E}">
        <p14:creationId xmlns:p14="http://schemas.microsoft.com/office/powerpoint/2010/main" val="215154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968843" y="109003"/>
            <a:ext cx="801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Object Model</a:t>
            </a:r>
          </a:p>
          <a:p>
            <a:pPr algn="ctr"/>
            <a:endParaRPr lang="it-IT" b="1" i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pic>
        <p:nvPicPr>
          <p:cNvPr id="4" name="Immagine 3" descr="C:\Users\Utente\Desktop\Immagin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697" y="1055370"/>
            <a:ext cx="6110605" cy="474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1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609647" y="127390"/>
            <a:ext cx="8015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it-IT" b="1" dirty="0" err="1"/>
              <a:t>Dynamic</a:t>
            </a:r>
            <a:r>
              <a:rPr lang="it-IT" b="1" dirty="0"/>
              <a:t> </a:t>
            </a:r>
            <a:r>
              <a:rPr lang="it-IT" b="1" dirty="0" smtClean="0"/>
              <a:t>Model</a:t>
            </a:r>
            <a:endParaRPr lang="it-IT" sz="1600" dirty="0"/>
          </a:p>
          <a:p>
            <a:pPr lvl="2"/>
            <a:r>
              <a:rPr lang="it-IT" b="1" dirty="0" err="1"/>
              <a:t>SequenceDiagram</a:t>
            </a:r>
            <a:endParaRPr lang="it-IT" dirty="0"/>
          </a:p>
          <a:p>
            <a:pPr lvl="2"/>
            <a:r>
              <a:rPr lang="it-IT" b="1" dirty="0" smtClean="0"/>
              <a:t>1.Login</a:t>
            </a:r>
          </a:p>
          <a:p>
            <a:pPr lvl="2"/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r>
              <a:rPr lang="it-IT" b="1" dirty="0" smtClean="0"/>
              <a:t>2.Inserimento Volo</a:t>
            </a:r>
          </a:p>
        </p:txBody>
      </p:sp>
      <p:pic>
        <p:nvPicPr>
          <p:cNvPr id="5" name="Immagine 4" descr="C:\Users\Utente\Desktop\logi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11" y="824299"/>
            <a:ext cx="4044186" cy="256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C:\Users\Utente\Desktop\InserimentoVol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92" y="3839096"/>
            <a:ext cx="3663925" cy="2903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72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609647" y="127390"/>
            <a:ext cx="8015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it-IT" b="1" dirty="0" smtClean="0"/>
          </a:p>
          <a:p>
            <a:pPr lvl="2"/>
            <a:r>
              <a:rPr lang="it-IT" b="1" dirty="0" err="1" smtClean="0"/>
              <a:t>SequenceDiagram</a:t>
            </a:r>
            <a:endParaRPr lang="it-IT" dirty="0"/>
          </a:p>
          <a:p>
            <a:pPr lvl="2"/>
            <a:r>
              <a:rPr lang="it-IT" b="1" dirty="0" smtClean="0"/>
              <a:t>3.Acquista Biglietto </a:t>
            </a:r>
          </a:p>
          <a:p>
            <a:pPr lvl="2"/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</p:txBody>
      </p:sp>
      <p:pic>
        <p:nvPicPr>
          <p:cNvPr id="8" name="Immagine 7" descr="C:\Users\Utente\Desktop\AcquistaBigliett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6" y="1223362"/>
            <a:ext cx="5027534" cy="3793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95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..\Stemma.jpg"/>
          <p:cNvPicPr/>
          <p:nvPr/>
        </p:nvPicPr>
        <p:blipFill>
          <a:blip r:embed="rId2">
            <a:lum bright="80000" contrast="-70000"/>
          </a:blip>
          <a:srcRect/>
          <a:stretch>
            <a:fillRect/>
          </a:stretch>
        </p:blipFill>
        <p:spPr>
          <a:xfrm>
            <a:off x="2621700" y="109003"/>
            <a:ext cx="7283450" cy="656272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CasellaDiTesto 2"/>
          <p:cNvSpPr txBox="1"/>
          <p:nvPr/>
        </p:nvSpPr>
        <p:spPr>
          <a:xfrm>
            <a:off x="1968843" y="109003"/>
            <a:ext cx="801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Activity </a:t>
            </a:r>
            <a:r>
              <a:rPr lang="it-IT" b="1" dirty="0" err="1"/>
              <a:t>Diagram</a:t>
            </a:r>
            <a:endParaRPr lang="it-IT" b="1" i="1" dirty="0" smtClean="0"/>
          </a:p>
          <a:p>
            <a:pPr algn="ctr"/>
            <a:endParaRPr lang="it-IT" b="1" i="1" dirty="0"/>
          </a:p>
          <a:p>
            <a:pPr algn="ctr"/>
            <a:endParaRPr lang="it-IT" b="1" i="1" dirty="0" smtClean="0"/>
          </a:p>
          <a:p>
            <a:pPr algn="ctr"/>
            <a:endParaRPr lang="it-IT" dirty="0" smtClean="0"/>
          </a:p>
        </p:txBody>
      </p:sp>
      <p:pic>
        <p:nvPicPr>
          <p:cNvPr id="6" name="Immagine 5" descr="C:\Users\Utente\Desktop\state+activity\acquisto biglietto activit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91" y="510745"/>
            <a:ext cx="5290919" cy="6100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0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949</Words>
  <Application>Microsoft Office PowerPoint</Application>
  <PresentationFormat>Widescreen</PresentationFormat>
  <Paragraphs>254</Paragraphs>
  <Slides>24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Times New Roman</vt:lpstr>
      <vt:lpstr>TimesNewRoman</vt:lpstr>
      <vt:lpstr>Tema di Office</vt:lpstr>
      <vt:lpstr>Picture (Metafile)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Raffaele Marino</dc:creator>
  <cp:lastModifiedBy>Raffaele Marino</cp:lastModifiedBy>
  <cp:revision>14</cp:revision>
  <dcterms:created xsi:type="dcterms:W3CDTF">2019-02-18T16:02:59Z</dcterms:created>
  <dcterms:modified xsi:type="dcterms:W3CDTF">2019-02-18T22:03:41Z</dcterms:modified>
</cp:coreProperties>
</file>