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4" r:id="rId8"/>
    <p:sldId id="265" r:id="rId9"/>
    <p:sldId id="263" r:id="rId10"/>
    <p:sldId id="266" r:id="rId11"/>
    <p:sldId id="267" r:id="rId12"/>
    <p:sldId id="269" r:id="rId13"/>
    <p:sldId id="270" r:id="rId14"/>
    <p:sldId id="271" r:id="rId15"/>
    <p:sldId id="272" r:id="rId16"/>
    <p:sldId id="274" r:id="rId17"/>
    <p:sldId id="273" r:id="rId18"/>
    <p:sldId id="275" r:id="rId19"/>
    <p:sldId id="276" r:id="rId20"/>
    <p:sldId id="277" r:id="rId21"/>
    <p:sldId id="279" r:id="rId22"/>
    <p:sldId id="278" r:id="rId23"/>
    <p:sldId id="280" r:id="rId24"/>
    <p:sldId id="281" r:id="rId25"/>
    <p:sldId id="282" r:id="rId26"/>
    <p:sldId id="283" r:id="rId27"/>
    <p:sldId id="284" r:id="rId28"/>
    <p:sldId id="285" r:id="rId2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6" d="100"/>
          <a:sy n="46"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smtClean="0"/>
              <a:t>Fare clic per modificare lo stile del titolo</a:t>
            </a:r>
            <a:endParaRPr lang="it-IT"/>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8E92F9B4-22CE-4DC7-877B-A912CB85DED6}" type="datetimeFigureOut">
              <a:rPr lang="it-IT" smtClean="0"/>
              <a:t>19/02/2019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63FF92C-5C82-4EE4-9BED-4BF298CC8C08}" type="slidenum">
              <a:rPr lang="it-IT" smtClean="0"/>
              <a:t>‹N›</a:t>
            </a:fld>
            <a:endParaRPr lang="it-IT"/>
          </a:p>
        </p:txBody>
      </p:sp>
    </p:spTree>
    <p:extLst>
      <p:ext uri="{BB962C8B-B14F-4D97-AF65-F5344CB8AC3E}">
        <p14:creationId xmlns:p14="http://schemas.microsoft.com/office/powerpoint/2010/main" val="2867901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8E92F9B4-22CE-4DC7-877B-A912CB85DED6}" type="datetimeFigureOut">
              <a:rPr lang="it-IT" smtClean="0"/>
              <a:t>19/02/2019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63FF92C-5C82-4EE4-9BED-4BF298CC8C08}" type="slidenum">
              <a:rPr lang="it-IT" smtClean="0"/>
              <a:t>‹N›</a:t>
            </a:fld>
            <a:endParaRPr lang="it-IT"/>
          </a:p>
        </p:txBody>
      </p:sp>
    </p:spTree>
    <p:extLst>
      <p:ext uri="{BB962C8B-B14F-4D97-AF65-F5344CB8AC3E}">
        <p14:creationId xmlns:p14="http://schemas.microsoft.com/office/powerpoint/2010/main" val="850325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8E92F9B4-22CE-4DC7-877B-A912CB85DED6}" type="datetimeFigureOut">
              <a:rPr lang="it-IT" smtClean="0"/>
              <a:t>19/02/2019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63FF92C-5C82-4EE4-9BED-4BF298CC8C08}" type="slidenum">
              <a:rPr lang="it-IT" smtClean="0"/>
              <a:t>‹N›</a:t>
            </a:fld>
            <a:endParaRPr lang="it-IT"/>
          </a:p>
        </p:txBody>
      </p:sp>
    </p:spTree>
    <p:extLst>
      <p:ext uri="{BB962C8B-B14F-4D97-AF65-F5344CB8AC3E}">
        <p14:creationId xmlns:p14="http://schemas.microsoft.com/office/powerpoint/2010/main" val="3397858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8E92F9B4-22CE-4DC7-877B-A912CB85DED6}" type="datetimeFigureOut">
              <a:rPr lang="it-IT" smtClean="0"/>
              <a:t>19/02/2019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63FF92C-5C82-4EE4-9BED-4BF298CC8C08}" type="slidenum">
              <a:rPr lang="it-IT" smtClean="0"/>
              <a:t>‹N›</a:t>
            </a:fld>
            <a:endParaRPr lang="it-IT"/>
          </a:p>
        </p:txBody>
      </p:sp>
    </p:spTree>
    <p:extLst>
      <p:ext uri="{BB962C8B-B14F-4D97-AF65-F5344CB8AC3E}">
        <p14:creationId xmlns:p14="http://schemas.microsoft.com/office/powerpoint/2010/main" val="2614239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smtClean="0"/>
              <a:t>Fare clic per modificare lo stile del titolo</a:t>
            </a:r>
            <a:endParaRPr lang="it-IT"/>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8E92F9B4-22CE-4DC7-877B-A912CB85DED6}" type="datetimeFigureOut">
              <a:rPr lang="it-IT" smtClean="0"/>
              <a:t>19/02/2019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63FF92C-5C82-4EE4-9BED-4BF298CC8C08}" type="slidenum">
              <a:rPr lang="it-IT" smtClean="0"/>
              <a:t>‹N›</a:t>
            </a:fld>
            <a:endParaRPr lang="it-IT"/>
          </a:p>
        </p:txBody>
      </p:sp>
    </p:spTree>
    <p:extLst>
      <p:ext uri="{BB962C8B-B14F-4D97-AF65-F5344CB8AC3E}">
        <p14:creationId xmlns:p14="http://schemas.microsoft.com/office/powerpoint/2010/main" val="8130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838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6172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8E92F9B4-22CE-4DC7-877B-A912CB85DED6}" type="datetimeFigureOut">
              <a:rPr lang="it-IT" smtClean="0"/>
              <a:t>19/02/2019</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63FF92C-5C82-4EE4-9BED-4BF298CC8C08}" type="slidenum">
              <a:rPr lang="it-IT" smtClean="0"/>
              <a:t>‹N›</a:t>
            </a:fld>
            <a:endParaRPr lang="it-IT"/>
          </a:p>
        </p:txBody>
      </p:sp>
    </p:spTree>
    <p:extLst>
      <p:ext uri="{BB962C8B-B14F-4D97-AF65-F5344CB8AC3E}">
        <p14:creationId xmlns:p14="http://schemas.microsoft.com/office/powerpoint/2010/main" val="3406599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smtClean="0"/>
              <a:t>Fare clic per modificare lo stile del titolo</a:t>
            </a:r>
            <a:endParaRPr lang="it-IT"/>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8E92F9B4-22CE-4DC7-877B-A912CB85DED6}" type="datetimeFigureOut">
              <a:rPr lang="it-IT" smtClean="0"/>
              <a:t>19/02/2019</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263FF92C-5C82-4EE4-9BED-4BF298CC8C08}" type="slidenum">
              <a:rPr lang="it-IT" smtClean="0"/>
              <a:t>‹N›</a:t>
            </a:fld>
            <a:endParaRPr lang="it-IT"/>
          </a:p>
        </p:txBody>
      </p:sp>
    </p:spTree>
    <p:extLst>
      <p:ext uri="{BB962C8B-B14F-4D97-AF65-F5344CB8AC3E}">
        <p14:creationId xmlns:p14="http://schemas.microsoft.com/office/powerpoint/2010/main" val="1292950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8E92F9B4-22CE-4DC7-877B-A912CB85DED6}" type="datetimeFigureOut">
              <a:rPr lang="it-IT" smtClean="0"/>
              <a:t>19/02/2019</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263FF92C-5C82-4EE4-9BED-4BF298CC8C08}" type="slidenum">
              <a:rPr lang="it-IT" smtClean="0"/>
              <a:t>‹N›</a:t>
            </a:fld>
            <a:endParaRPr lang="it-IT"/>
          </a:p>
        </p:txBody>
      </p:sp>
    </p:spTree>
    <p:extLst>
      <p:ext uri="{BB962C8B-B14F-4D97-AF65-F5344CB8AC3E}">
        <p14:creationId xmlns:p14="http://schemas.microsoft.com/office/powerpoint/2010/main" val="3696732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E92F9B4-22CE-4DC7-877B-A912CB85DED6}" type="datetimeFigureOut">
              <a:rPr lang="it-IT" smtClean="0"/>
              <a:t>19/02/2019</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263FF92C-5C82-4EE4-9BED-4BF298CC8C08}" type="slidenum">
              <a:rPr lang="it-IT" smtClean="0"/>
              <a:t>‹N›</a:t>
            </a:fld>
            <a:endParaRPr lang="it-IT"/>
          </a:p>
        </p:txBody>
      </p:sp>
    </p:spTree>
    <p:extLst>
      <p:ext uri="{BB962C8B-B14F-4D97-AF65-F5344CB8AC3E}">
        <p14:creationId xmlns:p14="http://schemas.microsoft.com/office/powerpoint/2010/main" val="1629599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it-IT"/>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8E92F9B4-22CE-4DC7-877B-A912CB85DED6}" type="datetimeFigureOut">
              <a:rPr lang="it-IT" smtClean="0"/>
              <a:t>19/02/2019</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63FF92C-5C82-4EE4-9BED-4BF298CC8C08}" type="slidenum">
              <a:rPr lang="it-IT" smtClean="0"/>
              <a:t>‹N›</a:t>
            </a:fld>
            <a:endParaRPr lang="it-IT"/>
          </a:p>
        </p:txBody>
      </p:sp>
    </p:spTree>
    <p:extLst>
      <p:ext uri="{BB962C8B-B14F-4D97-AF65-F5344CB8AC3E}">
        <p14:creationId xmlns:p14="http://schemas.microsoft.com/office/powerpoint/2010/main" val="1981906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it-IT"/>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8E92F9B4-22CE-4DC7-877B-A912CB85DED6}" type="datetimeFigureOut">
              <a:rPr lang="it-IT" smtClean="0"/>
              <a:t>19/02/2019</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63FF92C-5C82-4EE4-9BED-4BF298CC8C08}" type="slidenum">
              <a:rPr lang="it-IT" smtClean="0"/>
              <a:t>‹N›</a:t>
            </a:fld>
            <a:endParaRPr lang="it-IT"/>
          </a:p>
        </p:txBody>
      </p:sp>
    </p:spTree>
    <p:extLst>
      <p:ext uri="{BB962C8B-B14F-4D97-AF65-F5344CB8AC3E}">
        <p14:creationId xmlns:p14="http://schemas.microsoft.com/office/powerpoint/2010/main" val="4030173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92F9B4-22CE-4DC7-877B-A912CB85DED6}" type="datetimeFigureOut">
              <a:rPr lang="it-IT" smtClean="0"/>
              <a:t>19/02/2019</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3FF92C-5C82-4EE4-9BED-4BF298CC8C08}" type="slidenum">
              <a:rPr lang="it-IT" smtClean="0"/>
              <a:t>‹N›</a:t>
            </a:fld>
            <a:endParaRPr lang="it-IT"/>
          </a:p>
        </p:txBody>
      </p:sp>
    </p:spTree>
    <p:extLst>
      <p:ext uri="{BB962C8B-B14F-4D97-AF65-F5344CB8AC3E}">
        <p14:creationId xmlns:p14="http://schemas.microsoft.com/office/powerpoint/2010/main" val="1031773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2.png"/><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12" name="Rettangolo 11"/>
          <p:cNvSpPr/>
          <p:nvPr/>
        </p:nvSpPr>
        <p:spPr>
          <a:xfrm>
            <a:off x="3357093" y="455132"/>
            <a:ext cx="6096000" cy="646331"/>
          </a:xfrm>
          <a:prstGeom prst="rect">
            <a:avLst/>
          </a:prstGeom>
        </p:spPr>
        <p:txBody>
          <a:bodyPr>
            <a:spAutoFit/>
          </a:bodyPr>
          <a:lstStyle/>
          <a:p>
            <a:pPr algn="ctr">
              <a:spcAft>
                <a:spcPts val="0"/>
              </a:spcAft>
            </a:pPr>
            <a:r>
              <a:rPr lang="it-IT" b="0" i="1" dirty="0" smtClean="0">
                <a:effectLst/>
                <a:latin typeface="Georgia" panose="02040502050405020303" pitchFamily="18" charset="0"/>
                <a:ea typeface="Times New Roman" panose="02020603050405020304" pitchFamily="18" charset="0"/>
              </a:rPr>
              <a:t>Università degli studi di Salerno</a:t>
            </a:r>
            <a:endParaRPr lang="it-IT" b="1" i="1" dirty="0" smtClean="0">
              <a:effectLst/>
              <a:latin typeface="Georgia" panose="02040502050405020303" pitchFamily="18" charset="0"/>
              <a:ea typeface="Times New Roman" panose="02020603050405020304" pitchFamily="18" charset="0"/>
            </a:endParaRPr>
          </a:p>
          <a:p>
            <a:r>
              <a:rPr lang="it-IT" b="1" i="1" dirty="0" smtClean="0">
                <a:effectLst/>
                <a:latin typeface="Georgia" panose="02040502050405020303" pitchFamily="18" charset="0"/>
                <a:ea typeface="Calibri" panose="020F0502020204030204" pitchFamily="34" charset="0"/>
                <a:cs typeface="Times New Roman" panose="02020603050405020304" pitchFamily="18" charset="0"/>
              </a:rPr>
              <a:t>	Corso di Laurea in Informatica</a:t>
            </a:r>
            <a:endParaRPr lang="it-IT" dirty="0">
              <a:latin typeface="Georgia" panose="02040502050405020303" pitchFamily="18" charset="0"/>
            </a:endParaRPr>
          </a:p>
        </p:txBody>
      </p:sp>
      <p:sp>
        <p:nvSpPr>
          <p:cNvPr id="20" name="CasellaDiTesto 19"/>
          <p:cNvSpPr txBox="1"/>
          <p:nvPr/>
        </p:nvSpPr>
        <p:spPr>
          <a:xfrm>
            <a:off x="4230938" y="1203402"/>
            <a:ext cx="3914854" cy="646331"/>
          </a:xfrm>
          <a:prstGeom prst="rect">
            <a:avLst/>
          </a:prstGeom>
          <a:noFill/>
        </p:spPr>
        <p:txBody>
          <a:bodyPr wrap="none" rtlCol="0">
            <a:spAutoFit/>
          </a:bodyPr>
          <a:lstStyle/>
          <a:p>
            <a:r>
              <a:rPr lang="it-IT" b="1" i="1" dirty="0" smtClean="0">
                <a:effectLst/>
                <a:latin typeface="Georgia" panose="02040502050405020303" pitchFamily="18" charset="0"/>
                <a:ea typeface="Times New Roman" panose="02020603050405020304" pitchFamily="18" charset="0"/>
              </a:rPr>
              <a:t>INGEGNERIA DEL SOFTWARE</a:t>
            </a:r>
            <a:endParaRPr lang="it-IT" sz="1200" dirty="0" smtClean="0">
              <a:effectLst/>
              <a:latin typeface="Times New Roman" panose="02020603050405020304" pitchFamily="18" charset="0"/>
              <a:ea typeface="Times New Roman" panose="02020603050405020304" pitchFamily="18" charset="0"/>
            </a:endParaRPr>
          </a:p>
          <a:p>
            <a:endParaRPr lang="it-IT" dirty="0"/>
          </a:p>
        </p:txBody>
      </p:sp>
      <p:sp>
        <p:nvSpPr>
          <p:cNvPr id="21" name="CasellaDiTesto 20"/>
          <p:cNvSpPr txBox="1"/>
          <p:nvPr/>
        </p:nvSpPr>
        <p:spPr>
          <a:xfrm>
            <a:off x="4378788" y="1628506"/>
            <a:ext cx="3767004" cy="646331"/>
          </a:xfrm>
          <a:prstGeom prst="rect">
            <a:avLst/>
          </a:prstGeom>
          <a:noFill/>
        </p:spPr>
        <p:txBody>
          <a:bodyPr wrap="square" rtlCol="0">
            <a:spAutoFit/>
          </a:bodyPr>
          <a:lstStyle/>
          <a:p>
            <a:pPr algn="ctr"/>
            <a:r>
              <a:rPr lang="it-IT" b="1" i="1" dirty="0" smtClean="0"/>
              <a:t>Object </a:t>
            </a:r>
            <a:r>
              <a:rPr lang="it-IT" b="1" i="1" dirty="0"/>
              <a:t>Design </a:t>
            </a:r>
            <a:r>
              <a:rPr lang="it-IT" b="1" i="1" dirty="0" err="1" smtClean="0"/>
              <a:t>Document</a:t>
            </a:r>
            <a:endParaRPr lang="it-IT" b="1" i="1" dirty="0"/>
          </a:p>
          <a:p>
            <a:pPr algn="ctr"/>
            <a:r>
              <a:rPr lang="it-IT" b="1" i="1" dirty="0" smtClean="0"/>
              <a:t>“UNI-</a:t>
            </a:r>
            <a:r>
              <a:rPr lang="it-IT" b="1" i="1" dirty="0" err="1" smtClean="0"/>
              <a:t>AirLines</a:t>
            </a:r>
            <a:r>
              <a:rPr lang="it-IT" b="1" i="1" dirty="0" smtClean="0"/>
              <a:t>”</a:t>
            </a:r>
            <a:endParaRPr lang="it-IT" dirty="0"/>
          </a:p>
        </p:txBody>
      </p:sp>
      <p:sp>
        <p:nvSpPr>
          <p:cNvPr id="26" name="Text Box 4"/>
          <p:cNvSpPr txBox="1"/>
          <p:nvPr/>
        </p:nvSpPr>
        <p:spPr>
          <a:xfrm>
            <a:off x="4431677" y="2306512"/>
            <a:ext cx="3714115" cy="2793521"/>
          </a:xfrm>
          <a:prstGeom prst="rect">
            <a:avLst/>
          </a:prstGeom>
          <a:noFill/>
          <a:ln>
            <a:noFill/>
            <a:prstDash/>
          </a:ln>
        </p:spPr>
        <p:txBody>
          <a:bodyPr vert="horz" wrap="square" lIns="91440" tIns="45720" rIns="91440" bIns="45720" anchor="t" anchorCtr="0" compatLnSpc="0">
            <a:noAutofit/>
          </a:bodyPr>
          <a:lstStyle/>
          <a:p>
            <a:pPr algn="ctr">
              <a:spcAft>
                <a:spcPts val="0"/>
              </a:spcAft>
            </a:pPr>
            <a:r>
              <a:rPr lang="it-IT" sz="2400" b="0" kern="0" dirty="0">
                <a:effectLst/>
                <a:latin typeface="TimesNewRoman"/>
                <a:ea typeface="Times New Roman" panose="02020603050405020304" pitchFamily="18" charset="0"/>
                <a:cs typeface="Times New Roman" panose="02020603050405020304" pitchFamily="18" charset="0"/>
              </a:rPr>
              <a:t>Studenti:</a:t>
            </a:r>
            <a:endParaRPr lang="it-IT" sz="1400" b="1" kern="0" dirty="0">
              <a:effectLst/>
              <a:latin typeface="TimesNewRoman"/>
              <a:ea typeface="Times New Roman" panose="02020603050405020304" pitchFamily="18" charset="0"/>
              <a:cs typeface="Times New Roman" panose="02020603050405020304" pitchFamily="18" charset="0"/>
            </a:endParaRPr>
          </a:p>
          <a:p>
            <a:pPr algn="ctr">
              <a:spcAft>
                <a:spcPts val="0"/>
              </a:spcAft>
              <a:tabLst>
                <a:tab pos="716280" algn="l"/>
              </a:tabLst>
            </a:pPr>
            <a:r>
              <a:rPr lang="it-IT" sz="2000" b="1" i="1" dirty="0">
                <a:effectLst/>
                <a:latin typeface="Times New Roman" panose="02020603050405020304" pitchFamily="18" charset="0"/>
                <a:ea typeface="Times New Roman" panose="02020603050405020304" pitchFamily="18" charset="0"/>
              </a:rPr>
              <a:t> Nome                      Matricola</a:t>
            </a:r>
          </a:p>
          <a:p>
            <a:pPr>
              <a:spcAft>
                <a:spcPts val="0"/>
              </a:spcAft>
            </a:pPr>
            <a:r>
              <a:rPr lang="it-IT" sz="1600" dirty="0">
                <a:effectLst/>
                <a:latin typeface="Times New Roman" panose="02020603050405020304" pitchFamily="18" charset="0"/>
                <a:ea typeface="Calibri" panose="020F0502020204030204" pitchFamily="34" charset="0"/>
                <a:cs typeface="Times New Roman" panose="02020603050405020304" pitchFamily="18" charset="0"/>
              </a:rPr>
              <a:t>Santoro Mario                   </a:t>
            </a:r>
            <a:r>
              <a:rPr lang="it-IT" sz="1600" dirty="0">
                <a:latin typeface="Times New Roman" panose="02020603050405020304" pitchFamily="18" charset="0"/>
                <a:ea typeface="Calibri" panose="020F0502020204030204" pitchFamily="34" charset="0"/>
                <a:cs typeface="Times New Roman" panose="02020603050405020304" pitchFamily="18" charset="0"/>
              </a:rPr>
              <a:t> </a:t>
            </a:r>
            <a:r>
              <a:rPr lang="it-IT" sz="1600" dirty="0" smtClean="0">
                <a:latin typeface="Times New Roman" panose="02020603050405020304" pitchFamily="18" charset="0"/>
                <a:ea typeface="Calibri" panose="020F0502020204030204" pitchFamily="34" charset="0"/>
                <a:cs typeface="Times New Roman" panose="02020603050405020304" pitchFamily="18" charset="0"/>
              </a:rPr>
              <a:t> </a:t>
            </a:r>
            <a:r>
              <a:rPr lang="it-IT" sz="1600" dirty="0" smtClean="0">
                <a:effectLst/>
                <a:latin typeface="Times New Roman" panose="02020603050405020304" pitchFamily="18" charset="0"/>
                <a:ea typeface="Calibri" panose="020F0502020204030204" pitchFamily="34" charset="0"/>
                <a:cs typeface="Times New Roman" panose="02020603050405020304" pitchFamily="18" charset="0"/>
              </a:rPr>
              <a:t>0512104850</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it-IT" sz="1600" dirty="0">
                <a:effectLst/>
                <a:latin typeface="Times New Roman" panose="02020603050405020304" pitchFamily="18" charset="0"/>
                <a:ea typeface="Calibri" panose="020F0502020204030204" pitchFamily="34" charset="0"/>
                <a:cs typeface="Times New Roman" panose="02020603050405020304" pitchFamily="18" charset="0"/>
              </a:rPr>
              <a:t>Marino Raffaele                  0512104508</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it-IT" sz="1600" dirty="0">
                <a:effectLst/>
                <a:latin typeface="Times New Roman" panose="02020603050405020304" pitchFamily="18" charset="0"/>
                <a:ea typeface="Calibri" panose="020F0502020204030204" pitchFamily="34" charset="0"/>
                <a:cs typeface="Times New Roman" panose="02020603050405020304" pitchFamily="18" charset="0"/>
              </a:rPr>
              <a:t>Pastore Matteo 	</a:t>
            </a:r>
            <a:r>
              <a:rPr lang="it-IT" sz="1600" dirty="0">
                <a:latin typeface="Times New Roman" panose="02020603050405020304" pitchFamily="18" charset="0"/>
                <a:ea typeface="Calibri" panose="020F0502020204030204" pitchFamily="34" charset="0"/>
                <a:cs typeface="Times New Roman" panose="02020603050405020304" pitchFamily="18" charset="0"/>
              </a:rPr>
              <a:t> </a:t>
            </a:r>
            <a:r>
              <a:rPr lang="it-IT" sz="1600" dirty="0" smtClean="0">
                <a:latin typeface="Times New Roman" panose="02020603050405020304" pitchFamily="18" charset="0"/>
                <a:ea typeface="Calibri" panose="020F0502020204030204" pitchFamily="34" charset="0"/>
                <a:cs typeface="Times New Roman" panose="02020603050405020304" pitchFamily="18" charset="0"/>
              </a:rPr>
              <a:t>       </a:t>
            </a:r>
            <a:r>
              <a:rPr lang="it-IT" sz="1600" dirty="0" smtClean="0">
                <a:effectLst/>
                <a:latin typeface="Times New Roman" panose="02020603050405020304" pitchFamily="18" charset="0"/>
                <a:ea typeface="Calibri" panose="020F0502020204030204" pitchFamily="34" charset="0"/>
                <a:cs typeface="Times New Roman" panose="02020603050405020304" pitchFamily="18" charset="0"/>
              </a:rPr>
              <a:t>0512104724</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it-IT" sz="1600" dirty="0">
                <a:effectLst/>
                <a:latin typeface="Times New Roman" panose="02020603050405020304" pitchFamily="18" charset="0"/>
                <a:ea typeface="Calibri" panose="020F0502020204030204" pitchFamily="34" charset="0"/>
                <a:cs typeface="Times New Roman" panose="02020603050405020304" pitchFamily="18" charset="0"/>
              </a:rPr>
              <a:t>Fortunato Angelo	</a:t>
            </a:r>
            <a:r>
              <a:rPr lang="it-IT" sz="1600" dirty="0" smtClean="0">
                <a:effectLst/>
                <a:latin typeface="Times New Roman" panose="02020603050405020304" pitchFamily="18" charset="0"/>
                <a:ea typeface="Calibri" panose="020F0502020204030204" pitchFamily="34" charset="0"/>
                <a:cs typeface="Times New Roman" panose="02020603050405020304" pitchFamily="18" charset="0"/>
              </a:rPr>
              <a:t>        0512104532</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15706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889734" y="109003"/>
            <a:ext cx="8015416" cy="2031325"/>
          </a:xfrm>
          <a:prstGeom prst="rect">
            <a:avLst/>
          </a:prstGeom>
          <a:noFill/>
        </p:spPr>
        <p:txBody>
          <a:bodyPr wrap="square" rtlCol="0">
            <a:spAutoFit/>
          </a:bodyPr>
          <a:lstStyle/>
          <a:p>
            <a:pPr algn="ctr"/>
            <a:r>
              <a:rPr lang="it-IT" b="1" dirty="0" err="1" smtClean="0"/>
              <a:t>Mock</a:t>
            </a:r>
            <a:r>
              <a:rPr lang="it-IT" b="1" dirty="0" smtClean="0"/>
              <a:t>-up</a:t>
            </a:r>
          </a:p>
          <a:p>
            <a:pPr algn="ctr"/>
            <a:endParaRPr lang="it-IT" b="1" dirty="0"/>
          </a:p>
          <a:p>
            <a:pPr algn="ctr"/>
            <a:endParaRPr lang="it-IT" b="1" dirty="0" smtClean="0"/>
          </a:p>
          <a:p>
            <a:pPr algn="ctr"/>
            <a:r>
              <a:rPr lang="it-IT" b="1" i="1" dirty="0" err="1" smtClean="0"/>
              <a:t>HomePage</a:t>
            </a:r>
            <a:endParaRPr lang="it-IT" b="1" i="1" dirty="0" smtClean="0"/>
          </a:p>
          <a:p>
            <a:pPr algn="ctr"/>
            <a:endParaRPr lang="it-IT" b="1" i="1" dirty="0"/>
          </a:p>
          <a:p>
            <a:pPr algn="ctr"/>
            <a:endParaRPr lang="it-IT" b="1" i="1" dirty="0" smtClean="0"/>
          </a:p>
          <a:p>
            <a:pPr algn="ctr"/>
            <a:endParaRPr lang="it-IT" dirty="0" smtClean="0"/>
          </a:p>
        </p:txBody>
      </p:sp>
      <p:pic>
        <p:nvPicPr>
          <p:cNvPr id="5" name="Immagine 4" descr="C:\Users\Utente\Desktop\uni matricola 4850\3°anno\1° semestre\Ingegneria del Software\progetto\mockup\homepage.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2457" y="1390115"/>
            <a:ext cx="6109970" cy="4000500"/>
          </a:xfrm>
          <a:prstGeom prst="rect">
            <a:avLst/>
          </a:prstGeom>
          <a:noFill/>
          <a:ln>
            <a:noFill/>
          </a:ln>
        </p:spPr>
      </p:pic>
    </p:spTree>
    <p:extLst>
      <p:ext uri="{BB962C8B-B14F-4D97-AF65-F5344CB8AC3E}">
        <p14:creationId xmlns:p14="http://schemas.microsoft.com/office/powerpoint/2010/main" val="1867983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889734" y="109003"/>
            <a:ext cx="8015416" cy="2031325"/>
          </a:xfrm>
          <a:prstGeom prst="rect">
            <a:avLst/>
          </a:prstGeom>
          <a:noFill/>
        </p:spPr>
        <p:txBody>
          <a:bodyPr wrap="square" rtlCol="0">
            <a:spAutoFit/>
          </a:bodyPr>
          <a:lstStyle/>
          <a:p>
            <a:pPr algn="ctr"/>
            <a:r>
              <a:rPr lang="it-IT" b="1" dirty="0" err="1" smtClean="0"/>
              <a:t>Mock</a:t>
            </a:r>
            <a:r>
              <a:rPr lang="it-IT" b="1" dirty="0" smtClean="0"/>
              <a:t>-up</a:t>
            </a:r>
          </a:p>
          <a:p>
            <a:pPr algn="ctr"/>
            <a:endParaRPr lang="it-IT" b="1" dirty="0"/>
          </a:p>
          <a:p>
            <a:pPr algn="ctr"/>
            <a:endParaRPr lang="it-IT" b="1" dirty="0" smtClean="0"/>
          </a:p>
          <a:p>
            <a:pPr algn="ctr"/>
            <a:r>
              <a:rPr lang="it-IT" b="1" i="1" dirty="0" smtClean="0"/>
              <a:t>Visualizza voli da ricerca</a:t>
            </a:r>
          </a:p>
          <a:p>
            <a:pPr algn="ctr"/>
            <a:endParaRPr lang="it-IT" b="1" i="1" dirty="0"/>
          </a:p>
          <a:p>
            <a:pPr algn="ctr"/>
            <a:endParaRPr lang="it-IT" b="1" i="1" dirty="0" smtClean="0"/>
          </a:p>
          <a:p>
            <a:pPr algn="ctr"/>
            <a:endParaRPr lang="it-IT" dirty="0" smtClean="0"/>
          </a:p>
        </p:txBody>
      </p:sp>
      <p:pic>
        <p:nvPicPr>
          <p:cNvPr id="6" name="Immagine 5" descr="C:\Users\Utente\Desktop\pagina visualizza voli da ricerca.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36887" y="1404937"/>
            <a:ext cx="6118225" cy="4048125"/>
          </a:xfrm>
          <a:prstGeom prst="rect">
            <a:avLst/>
          </a:prstGeom>
          <a:noFill/>
          <a:ln>
            <a:noFill/>
          </a:ln>
        </p:spPr>
      </p:pic>
    </p:spTree>
    <p:extLst>
      <p:ext uri="{BB962C8B-B14F-4D97-AF65-F5344CB8AC3E}">
        <p14:creationId xmlns:p14="http://schemas.microsoft.com/office/powerpoint/2010/main" val="1744727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889734" y="109003"/>
            <a:ext cx="8015416" cy="2031325"/>
          </a:xfrm>
          <a:prstGeom prst="rect">
            <a:avLst/>
          </a:prstGeom>
          <a:noFill/>
        </p:spPr>
        <p:txBody>
          <a:bodyPr wrap="square" rtlCol="0">
            <a:spAutoFit/>
          </a:bodyPr>
          <a:lstStyle/>
          <a:p>
            <a:pPr algn="ctr"/>
            <a:r>
              <a:rPr lang="it-IT" b="1" dirty="0" err="1" smtClean="0"/>
              <a:t>Mock</a:t>
            </a:r>
            <a:r>
              <a:rPr lang="it-IT" b="1" dirty="0" smtClean="0"/>
              <a:t>-up</a:t>
            </a:r>
          </a:p>
          <a:p>
            <a:pPr algn="ctr"/>
            <a:endParaRPr lang="it-IT" b="1" dirty="0"/>
          </a:p>
          <a:p>
            <a:pPr algn="ctr"/>
            <a:endParaRPr lang="it-IT" b="1" dirty="0" smtClean="0"/>
          </a:p>
          <a:p>
            <a:pPr algn="ctr"/>
            <a:r>
              <a:rPr lang="it-IT" b="1" i="1" dirty="0" err="1" smtClean="0"/>
              <a:t>CheckIn</a:t>
            </a:r>
            <a:endParaRPr lang="it-IT" b="1" i="1" dirty="0" smtClean="0"/>
          </a:p>
          <a:p>
            <a:pPr algn="ctr"/>
            <a:endParaRPr lang="it-IT" b="1" i="1" dirty="0"/>
          </a:p>
          <a:p>
            <a:pPr algn="ctr"/>
            <a:endParaRPr lang="it-IT" b="1" i="1" dirty="0" smtClean="0"/>
          </a:p>
          <a:p>
            <a:pPr algn="ctr"/>
            <a:endParaRPr lang="it-IT" dirty="0" smtClean="0"/>
          </a:p>
        </p:txBody>
      </p:sp>
      <p:pic>
        <p:nvPicPr>
          <p:cNvPr id="5" name="Immagine 4" descr="C:\Users\Utente\Desktop\check-in.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36570" y="1253172"/>
            <a:ext cx="6118860" cy="4351655"/>
          </a:xfrm>
          <a:prstGeom prst="rect">
            <a:avLst/>
          </a:prstGeom>
          <a:noFill/>
          <a:ln>
            <a:noFill/>
          </a:ln>
        </p:spPr>
      </p:pic>
    </p:spTree>
    <p:extLst>
      <p:ext uri="{BB962C8B-B14F-4D97-AF65-F5344CB8AC3E}">
        <p14:creationId xmlns:p14="http://schemas.microsoft.com/office/powerpoint/2010/main" val="326894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889734" y="109003"/>
            <a:ext cx="8015416" cy="7017306"/>
          </a:xfrm>
          <a:prstGeom prst="rect">
            <a:avLst/>
          </a:prstGeom>
          <a:noFill/>
        </p:spPr>
        <p:txBody>
          <a:bodyPr wrap="square" rtlCol="0">
            <a:spAutoFit/>
          </a:bodyPr>
          <a:lstStyle/>
          <a:p>
            <a:pPr algn="ctr"/>
            <a:r>
              <a:rPr lang="it-IT" b="1" i="1" dirty="0"/>
              <a:t>System Design </a:t>
            </a:r>
            <a:r>
              <a:rPr lang="it-IT" b="1" i="1" dirty="0" err="1"/>
              <a:t>Document</a:t>
            </a:r>
            <a:endParaRPr lang="it-IT" dirty="0"/>
          </a:p>
          <a:p>
            <a:pPr algn="ctr"/>
            <a:endParaRPr lang="it-IT" b="1" dirty="0" smtClean="0"/>
          </a:p>
          <a:p>
            <a:pPr algn="ctr"/>
            <a:r>
              <a:rPr lang="it-IT" dirty="0"/>
              <a:t>Subsystem </a:t>
            </a:r>
            <a:r>
              <a:rPr lang="it-IT" dirty="0" err="1"/>
              <a:t>decomposition</a:t>
            </a:r>
            <a:endParaRPr lang="it-IT" b="1" dirty="0" smtClean="0"/>
          </a:p>
          <a:p>
            <a:pPr algn="ctr"/>
            <a:endParaRPr lang="it-IT" b="1" dirty="0"/>
          </a:p>
          <a:p>
            <a:pPr algn="ctr"/>
            <a:endParaRPr lang="it-IT" b="1" dirty="0" smtClean="0"/>
          </a:p>
          <a:p>
            <a:pPr lvl="0"/>
            <a:r>
              <a:rPr lang="it-IT" dirty="0" smtClean="0"/>
              <a:t>1.Il </a:t>
            </a:r>
            <a:r>
              <a:rPr lang="it-IT" dirty="0"/>
              <a:t>sottosistema </a:t>
            </a:r>
            <a:r>
              <a:rPr lang="it-IT" b="1" dirty="0"/>
              <a:t>“</a:t>
            </a:r>
            <a:r>
              <a:rPr lang="it-IT" dirty="0"/>
              <a:t>Gestione </a:t>
            </a:r>
            <a:r>
              <a:rPr lang="it-IT" dirty="0" err="1"/>
              <a:t>admin</a:t>
            </a:r>
            <a:r>
              <a:rPr lang="it-IT" dirty="0"/>
              <a:t>” prevede la gestione da parte dell’</a:t>
            </a:r>
            <a:r>
              <a:rPr lang="it-IT" dirty="0" err="1"/>
              <a:t>admin</a:t>
            </a:r>
            <a:r>
              <a:rPr lang="it-IT" dirty="0"/>
              <a:t> dei voli da inserire, modificare e cancellare</a:t>
            </a:r>
            <a:r>
              <a:rPr lang="it-IT" dirty="0" smtClean="0"/>
              <a:t>.</a:t>
            </a:r>
          </a:p>
          <a:p>
            <a:pPr lvl="0"/>
            <a:endParaRPr lang="it-IT" dirty="0"/>
          </a:p>
          <a:p>
            <a:pPr lvl="0"/>
            <a:r>
              <a:rPr lang="it-IT" dirty="0" smtClean="0"/>
              <a:t>2.Il </a:t>
            </a:r>
            <a:r>
              <a:rPr lang="it-IT" dirty="0"/>
              <a:t>sottosistema </a:t>
            </a:r>
            <a:r>
              <a:rPr lang="it-IT" b="1" dirty="0"/>
              <a:t>“</a:t>
            </a:r>
            <a:r>
              <a:rPr lang="it-IT" dirty="0"/>
              <a:t>Gestione autenticazione” prevede la parte di registrazione, login di un utente (login se registrato precedentemente</a:t>
            </a:r>
            <a:r>
              <a:rPr lang="it-IT" dirty="0" smtClean="0"/>
              <a:t>).</a:t>
            </a:r>
          </a:p>
          <a:p>
            <a:pPr lvl="0"/>
            <a:endParaRPr lang="it-IT" dirty="0"/>
          </a:p>
          <a:p>
            <a:pPr lvl="0"/>
            <a:r>
              <a:rPr lang="it-IT" dirty="0" smtClean="0"/>
              <a:t>3.Il </a:t>
            </a:r>
            <a:r>
              <a:rPr lang="it-IT" dirty="0"/>
              <a:t>sottosistema </a:t>
            </a:r>
            <a:r>
              <a:rPr lang="it-IT" b="1" dirty="0"/>
              <a:t>“</a:t>
            </a:r>
            <a:r>
              <a:rPr lang="it-IT" dirty="0"/>
              <a:t>Gestione ricerca” prevede la ricerca di un volo da parte di un </a:t>
            </a:r>
            <a:r>
              <a:rPr lang="it-IT" dirty="0" smtClean="0"/>
              <a:t>utente.</a:t>
            </a:r>
          </a:p>
          <a:p>
            <a:pPr lvl="0"/>
            <a:endParaRPr lang="it-IT" dirty="0"/>
          </a:p>
          <a:p>
            <a:pPr lvl="0"/>
            <a:r>
              <a:rPr lang="it-IT" dirty="0" smtClean="0"/>
              <a:t>4.Il </a:t>
            </a:r>
            <a:r>
              <a:rPr lang="it-IT" dirty="0"/>
              <a:t>sottosistema </a:t>
            </a:r>
            <a:r>
              <a:rPr lang="it-IT" b="1" dirty="0"/>
              <a:t>“</a:t>
            </a:r>
            <a:r>
              <a:rPr lang="it-IT" dirty="0"/>
              <a:t>Gestione utente” prevede la possibilità di visualizzazione da parte di un utente registrato di vedere i voli da lui precedentemente acquistati e la possibilità di modifica dei dati utente</a:t>
            </a:r>
            <a:r>
              <a:rPr lang="it-IT" dirty="0" smtClean="0"/>
              <a:t>.</a:t>
            </a:r>
          </a:p>
          <a:p>
            <a:pPr lvl="0"/>
            <a:endParaRPr lang="it-IT" dirty="0"/>
          </a:p>
          <a:p>
            <a:pPr lvl="0"/>
            <a:r>
              <a:rPr lang="it-IT" dirty="0" smtClean="0"/>
              <a:t>5.Il </a:t>
            </a:r>
            <a:r>
              <a:rPr lang="it-IT" dirty="0"/>
              <a:t>sottosistema </a:t>
            </a:r>
            <a:r>
              <a:rPr lang="it-IT" b="1" dirty="0"/>
              <a:t>“</a:t>
            </a:r>
            <a:r>
              <a:rPr lang="it-IT" dirty="0"/>
              <a:t>Gestione prenotazione” prevede la possibilità da parte di un utente registrato di vedere i voli da lui acquistati nei quali è possibili effettuare il check-in e la procedura di ricerca ed acquisto di nuovi voli.</a:t>
            </a:r>
          </a:p>
          <a:p>
            <a:pPr algn="ctr"/>
            <a:endParaRPr lang="it-IT" b="1" i="1" dirty="0" smtClean="0"/>
          </a:p>
          <a:p>
            <a:pPr algn="ctr"/>
            <a:endParaRPr lang="it-IT" b="1" i="1" dirty="0"/>
          </a:p>
          <a:p>
            <a:pPr algn="ctr"/>
            <a:endParaRPr lang="it-IT" b="1" i="1" dirty="0" smtClean="0"/>
          </a:p>
          <a:p>
            <a:pPr algn="ctr"/>
            <a:endParaRPr lang="it-IT" dirty="0" smtClean="0"/>
          </a:p>
        </p:txBody>
      </p:sp>
    </p:spTree>
    <p:extLst>
      <p:ext uri="{BB962C8B-B14F-4D97-AF65-F5344CB8AC3E}">
        <p14:creationId xmlns:p14="http://schemas.microsoft.com/office/powerpoint/2010/main" val="1097617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889734" y="109003"/>
            <a:ext cx="8015416" cy="4524315"/>
          </a:xfrm>
          <a:prstGeom prst="rect">
            <a:avLst/>
          </a:prstGeom>
          <a:noFill/>
        </p:spPr>
        <p:txBody>
          <a:bodyPr wrap="square" rtlCol="0">
            <a:spAutoFit/>
          </a:bodyPr>
          <a:lstStyle/>
          <a:p>
            <a:pPr algn="ctr"/>
            <a:r>
              <a:rPr lang="it-IT" b="1" dirty="0" smtClean="0"/>
              <a:t>Subsystem </a:t>
            </a:r>
            <a:r>
              <a:rPr lang="it-IT" b="1" dirty="0" err="1"/>
              <a:t>decomposition</a:t>
            </a:r>
            <a:endParaRPr lang="it-IT" b="1" dirty="0" smtClean="0"/>
          </a:p>
          <a:p>
            <a:pPr algn="ctr"/>
            <a:endParaRPr lang="it-IT" b="1" dirty="0"/>
          </a:p>
          <a:p>
            <a:pPr algn="ctr"/>
            <a:r>
              <a:rPr lang="it-IT" dirty="0" err="1" smtClean="0"/>
              <a:t>GestoioneAdmin</a:t>
            </a:r>
            <a:endParaRPr lang="it-IT" dirty="0" smtClean="0"/>
          </a:p>
          <a:p>
            <a:pPr algn="ctr"/>
            <a:endParaRPr lang="it-IT" dirty="0"/>
          </a:p>
          <a:p>
            <a:pPr algn="ctr"/>
            <a:endParaRPr lang="it-IT" dirty="0" smtClean="0"/>
          </a:p>
          <a:p>
            <a:pPr algn="ctr"/>
            <a:endParaRPr lang="it-IT" dirty="0"/>
          </a:p>
          <a:p>
            <a:pPr algn="ctr"/>
            <a:endParaRPr lang="it-IT" dirty="0" smtClean="0"/>
          </a:p>
          <a:p>
            <a:pPr algn="ctr"/>
            <a:endParaRPr lang="it-IT" dirty="0"/>
          </a:p>
          <a:p>
            <a:pPr algn="ctr"/>
            <a:endParaRPr lang="it-IT" dirty="0" smtClean="0"/>
          </a:p>
          <a:p>
            <a:pPr algn="ctr"/>
            <a:endParaRPr lang="it-IT" dirty="0"/>
          </a:p>
          <a:p>
            <a:pPr algn="ctr"/>
            <a:endParaRPr lang="it-IT" dirty="0" smtClean="0"/>
          </a:p>
          <a:p>
            <a:pPr algn="ctr"/>
            <a:endParaRPr lang="it-IT" dirty="0"/>
          </a:p>
          <a:p>
            <a:pPr algn="ctr"/>
            <a:endParaRPr lang="it-IT" dirty="0" smtClean="0"/>
          </a:p>
          <a:p>
            <a:pPr algn="ctr"/>
            <a:r>
              <a:rPr lang="it-IT" dirty="0" err="1" smtClean="0"/>
              <a:t>GestioneUtente</a:t>
            </a:r>
            <a:endParaRPr lang="it-IT" dirty="0"/>
          </a:p>
          <a:p>
            <a:pPr algn="ctr"/>
            <a:endParaRPr lang="it-IT" b="1" i="1" dirty="0" smtClean="0"/>
          </a:p>
          <a:p>
            <a:pPr algn="ctr"/>
            <a:endParaRPr lang="it-IT" dirty="0" smtClean="0"/>
          </a:p>
        </p:txBody>
      </p:sp>
      <p:pic>
        <p:nvPicPr>
          <p:cNvPr id="1026" name="Picture 2" descr="gestione adm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1237" y="974840"/>
            <a:ext cx="5356732" cy="2528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gestione uten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2460" y="3994945"/>
            <a:ext cx="4534286" cy="2676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049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3">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889734" y="109003"/>
            <a:ext cx="8015416" cy="923330"/>
          </a:xfrm>
          <a:prstGeom prst="rect">
            <a:avLst/>
          </a:prstGeom>
          <a:noFill/>
        </p:spPr>
        <p:txBody>
          <a:bodyPr wrap="square" rtlCol="0">
            <a:spAutoFit/>
          </a:bodyPr>
          <a:lstStyle/>
          <a:p>
            <a:pPr algn="ctr"/>
            <a:r>
              <a:rPr lang="it-IT" b="1" dirty="0"/>
              <a:t>Hardware/software </a:t>
            </a:r>
            <a:r>
              <a:rPr lang="it-IT" b="1" dirty="0" err="1"/>
              <a:t>mapping</a:t>
            </a:r>
            <a:endParaRPr lang="it-IT" b="1" dirty="0"/>
          </a:p>
          <a:p>
            <a:pPr algn="ctr"/>
            <a:endParaRPr lang="it-IT" b="1" i="1" dirty="0" smtClean="0"/>
          </a:p>
          <a:p>
            <a:pPr algn="ctr"/>
            <a:endParaRPr lang="it-IT" dirty="0" smtClean="0"/>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graphicFrame>
        <p:nvGraphicFramePr>
          <p:cNvPr id="4" name="Oggetto 3"/>
          <p:cNvGraphicFramePr>
            <a:graphicFrameLocks/>
          </p:cNvGraphicFramePr>
          <p:nvPr>
            <p:extLst>
              <p:ext uri="{D42A27DB-BD31-4B8C-83A1-F6EECF244321}">
                <p14:modId xmlns:p14="http://schemas.microsoft.com/office/powerpoint/2010/main" val="3923778640"/>
              </p:ext>
            </p:extLst>
          </p:nvPr>
        </p:nvGraphicFramePr>
        <p:xfrm>
          <a:off x="3638550" y="1809215"/>
          <a:ext cx="4914900" cy="3162300"/>
        </p:xfrm>
        <a:graphic>
          <a:graphicData uri="http://schemas.openxmlformats.org/presentationml/2006/ole">
            <mc:AlternateContent xmlns:mc="http://schemas.openxmlformats.org/markup-compatibility/2006">
              <mc:Choice xmlns:v="urn:schemas-microsoft-com:vml" Requires="v">
                <p:oleObj spid="_x0000_s4108" name="Immagine" r:id="rId4" imgW="0" imgH="0" progId="StaticMetafile">
                  <p:embed/>
                </p:oleObj>
              </mc:Choice>
              <mc:Fallback>
                <p:oleObj name="Immagine" r:id="rId4" imgW="0" imgH="0" progId="StaticMetafile">
                  <p:embed/>
                  <p:pic>
                    <p:nvPicPr>
                      <p:cNvPr id="0" name="rectole000000000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8550" y="1809215"/>
                        <a:ext cx="4914900" cy="3162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4538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889734" y="109003"/>
            <a:ext cx="8015416" cy="369332"/>
          </a:xfrm>
          <a:prstGeom prst="rect">
            <a:avLst/>
          </a:prstGeom>
          <a:noFill/>
        </p:spPr>
        <p:txBody>
          <a:bodyPr wrap="square" rtlCol="0">
            <a:spAutoFit/>
          </a:bodyPr>
          <a:lstStyle/>
          <a:p>
            <a:pPr algn="ctr"/>
            <a:r>
              <a:rPr lang="it-IT" b="1" dirty="0" err="1"/>
              <a:t>Persistent</a:t>
            </a:r>
            <a:r>
              <a:rPr lang="it-IT" b="1" dirty="0"/>
              <a:t> data management</a:t>
            </a:r>
            <a:endParaRPr lang="it-IT" dirty="0" smtClean="0"/>
          </a:p>
        </p:txBody>
      </p:sp>
      <p:pic>
        <p:nvPicPr>
          <p:cNvPr id="2049" name="Picture 1" descr="d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3152" y="1283859"/>
            <a:ext cx="7640545" cy="4213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2274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889734" y="109003"/>
            <a:ext cx="8015416" cy="6309420"/>
          </a:xfrm>
          <a:prstGeom prst="rect">
            <a:avLst/>
          </a:prstGeom>
          <a:noFill/>
        </p:spPr>
        <p:txBody>
          <a:bodyPr wrap="square" rtlCol="0">
            <a:spAutoFit/>
          </a:bodyPr>
          <a:lstStyle/>
          <a:p>
            <a:pPr algn="ctr"/>
            <a:r>
              <a:rPr lang="it-IT" b="1" dirty="0"/>
              <a:t>Access control and </a:t>
            </a:r>
            <a:r>
              <a:rPr lang="it-IT" b="1" dirty="0" smtClean="0"/>
              <a:t>security</a:t>
            </a:r>
          </a:p>
          <a:p>
            <a:r>
              <a:rPr lang="it-IT" dirty="0"/>
              <a:t>Gli utenti (così come il gestore) possono autenticarsi tramite un </a:t>
            </a:r>
            <a:r>
              <a:rPr lang="it-IT" dirty="0" err="1"/>
              <a:t>form</a:t>
            </a:r>
            <a:r>
              <a:rPr lang="it-IT" dirty="0"/>
              <a:t> apposito nel Pop-up che appare premendo su Login nella barra del menù presente su ogni pagina del sito, in cui inserire i dati richiesti (email-password), e tramite la pressione di un bottone </a:t>
            </a:r>
            <a:r>
              <a:rPr lang="it-IT" dirty="0" err="1"/>
              <a:t>submit</a:t>
            </a:r>
            <a:r>
              <a:rPr lang="it-IT" dirty="0"/>
              <a:t>.</a:t>
            </a:r>
          </a:p>
          <a:p>
            <a:pPr algn="ctr"/>
            <a:endParaRPr lang="it-IT" b="1" dirty="0"/>
          </a:p>
          <a:p>
            <a:pPr marL="0" lvl="1" algn="ctr"/>
            <a:r>
              <a:rPr lang="it-IT" b="1" dirty="0"/>
              <a:t>Global software </a:t>
            </a:r>
            <a:r>
              <a:rPr lang="it-IT" b="1" dirty="0" smtClean="0"/>
              <a:t>control</a:t>
            </a:r>
          </a:p>
          <a:p>
            <a:pPr marL="0" lvl="1"/>
            <a:r>
              <a:rPr lang="it-IT" sz="1400" dirty="0" smtClean="0"/>
              <a:t>Il </a:t>
            </a:r>
            <a:r>
              <a:rPr lang="it-IT" sz="1400" dirty="0"/>
              <a:t>sistema sarà accessibile tramite browser ed un </a:t>
            </a:r>
            <a:r>
              <a:rPr lang="it-IT" sz="1400" dirty="0" err="1"/>
              <a:t>WebServer</a:t>
            </a:r>
            <a:r>
              <a:rPr lang="it-IT" sz="1400" dirty="0"/>
              <a:t> (Apache </a:t>
            </a:r>
            <a:r>
              <a:rPr lang="it-IT" sz="1400" dirty="0" err="1"/>
              <a:t>Tomcat</a:t>
            </a:r>
            <a:r>
              <a:rPr lang="it-IT" sz="1400" dirty="0"/>
              <a:t>), che si occuperà di gestire in maniera concorrenziale gli accessi degli utenti. Nel momento in cui l’utente sottometterà i propri dati d’accesso per effettuare il login, il DBMS(</a:t>
            </a:r>
            <a:r>
              <a:rPr lang="it-IT" sz="1400" dirty="0" err="1"/>
              <a:t>MySql</a:t>
            </a:r>
            <a:r>
              <a:rPr lang="it-IT" sz="1400" dirty="0"/>
              <a:t>) eseguirà una </a:t>
            </a:r>
            <a:r>
              <a:rPr lang="it-IT" sz="1400" dirty="0" err="1"/>
              <a:t>query</a:t>
            </a:r>
            <a:r>
              <a:rPr lang="it-IT" sz="1400" dirty="0"/>
              <a:t> d’ interrogazione per verificarne l’esistenza.  Avendo esito positivo, il sistema metterà a disposizione dell’utente una serie di operazioni.</a:t>
            </a:r>
            <a:endParaRPr lang="it-IT" sz="1400" b="1" dirty="0" smtClean="0"/>
          </a:p>
          <a:p>
            <a:pPr marL="0" lvl="1" algn="ctr"/>
            <a:endParaRPr lang="it-IT" sz="1400" dirty="0" smtClean="0"/>
          </a:p>
          <a:p>
            <a:pPr marL="0" lvl="1" algn="ctr"/>
            <a:endParaRPr lang="it-IT" sz="1400" dirty="0"/>
          </a:p>
          <a:p>
            <a:pPr marL="0" lvl="1" algn="ctr"/>
            <a:r>
              <a:rPr lang="it-IT" b="1" dirty="0" err="1"/>
              <a:t>Boundary</a:t>
            </a:r>
            <a:r>
              <a:rPr lang="it-IT" b="1" dirty="0"/>
              <a:t> </a:t>
            </a:r>
            <a:r>
              <a:rPr lang="it-IT" b="1" dirty="0" err="1"/>
              <a:t>conditions</a:t>
            </a:r>
            <a:endParaRPr lang="it-IT" sz="1400" dirty="0"/>
          </a:p>
          <a:p>
            <a:r>
              <a:rPr lang="it-IT" sz="1600" b="1" dirty="0"/>
              <a:t>Inizializzazione</a:t>
            </a:r>
            <a:endParaRPr lang="it-IT" sz="1600" dirty="0"/>
          </a:p>
          <a:p>
            <a:r>
              <a:rPr lang="it-IT" sz="1600" dirty="0"/>
              <a:t>Dal momento in cui viene lanciato sul server, il sistema deve essere sempre acceso dato che il servizio fornito è sempre attivo.</a:t>
            </a:r>
          </a:p>
          <a:p>
            <a:r>
              <a:rPr lang="it-IT" sz="1600" b="1" dirty="0" smtClean="0"/>
              <a:t>Terminazione</a:t>
            </a:r>
            <a:endParaRPr lang="it-IT" sz="1600" dirty="0"/>
          </a:p>
          <a:p>
            <a:r>
              <a:rPr lang="it-IT" sz="1600" dirty="0"/>
              <a:t>Il sistema lato server a meno di guasti non può terminare.</a:t>
            </a:r>
          </a:p>
          <a:p>
            <a:r>
              <a:rPr lang="it-IT" sz="1600" dirty="0"/>
              <a:t>Lato </a:t>
            </a:r>
            <a:r>
              <a:rPr lang="it-IT" sz="1600" dirty="0" smtClean="0"/>
              <a:t>client il </a:t>
            </a:r>
            <a:r>
              <a:rPr lang="it-IT" sz="1600" dirty="0"/>
              <a:t>sistema è terminato alla chiusura del </a:t>
            </a:r>
            <a:r>
              <a:rPr lang="it-IT" sz="1600" dirty="0" smtClean="0"/>
              <a:t>browser</a:t>
            </a:r>
            <a:r>
              <a:rPr lang="it-IT" sz="1600" dirty="0"/>
              <a:t>.</a:t>
            </a:r>
          </a:p>
          <a:p>
            <a:r>
              <a:rPr lang="it-IT" sz="1600" b="1" dirty="0"/>
              <a:t>Fallimento</a:t>
            </a:r>
            <a:endParaRPr lang="it-IT" sz="1600" dirty="0"/>
          </a:p>
          <a:p>
            <a:r>
              <a:rPr lang="it-IT" sz="1600" dirty="0"/>
              <a:t>In casi eccezionali, come la mancanza di elettricità o guasti hardware ecc., il sistema lato server può fallire.  </a:t>
            </a:r>
          </a:p>
          <a:p>
            <a:r>
              <a:rPr lang="it-IT" sz="1600" b="1" dirty="0"/>
              <a:t>Eccezioni </a:t>
            </a:r>
            <a:endParaRPr lang="it-IT" sz="1600" dirty="0"/>
          </a:p>
          <a:p>
            <a:r>
              <a:rPr lang="it-IT" sz="1600" dirty="0"/>
              <a:t>Il web server può andare in crash e non essere agibile per un periodo di tempo non </a:t>
            </a:r>
            <a:r>
              <a:rPr lang="it-IT" sz="1600" dirty="0" smtClean="0"/>
              <a:t>stimato</a:t>
            </a:r>
          </a:p>
        </p:txBody>
      </p:sp>
    </p:spTree>
    <p:extLst>
      <p:ext uri="{BB962C8B-B14F-4D97-AF65-F5344CB8AC3E}">
        <p14:creationId xmlns:p14="http://schemas.microsoft.com/office/powerpoint/2010/main" val="185244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889734" y="109003"/>
            <a:ext cx="8015416" cy="5016758"/>
          </a:xfrm>
          <a:prstGeom prst="rect">
            <a:avLst/>
          </a:prstGeom>
          <a:noFill/>
        </p:spPr>
        <p:txBody>
          <a:bodyPr wrap="square" rtlCol="0">
            <a:spAutoFit/>
          </a:bodyPr>
          <a:lstStyle/>
          <a:p>
            <a:pPr algn="ctr"/>
            <a:r>
              <a:rPr lang="it-IT" b="1" i="1" dirty="0"/>
              <a:t>Object Design </a:t>
            </a:r>
            <a:r>
              <a:rPr lang="it-IT" b="1" i="1" dirty="0" err="1" smtClean="0"/>
              <a:t>Document</a:t>
            </a:r>
            <a:endParaRPr lang="it-IT" b="1" i="1" dirty="0" smtClean="0"/>
          </a:p>
          <a:p>
            <a:pPr lvl="0" algn="ctr"/>
            <a:r>
              <a:rPr lang="it-IT" b="1" dirty="0"/>
              <a:t>Design Pattern</a:t>
            </a:r>
            <a:endParaRPr lang="it-IT" dirty="0"/>
          </a:p>
          <a:p>
            <a:r>
              <a:rPr lang="it-IT" sz="1400" dirty="0"/>
              <a:t>Singleton</a:t>
            </a:r>
          </a:p>
          <a:p>
            <a:r>
              <a:rPr lang="it-IT" sz="1400" dirty="0"/>
              <a:t>Il pattern Singleton viene utilizzato quando si vuole garantire di avere un unico punto di </a:t>
            </a:r>
            <a:r>
              <a:rPr lang="it-IT" sz="1400" dirty="0" smtClean="0"/>
              <a:t>accesso</a:t>
            </a:r>
          </a:p>
          <a:p>
            <a:endParaRPr lang="it-IT" sz="1400" dirty="0"/>
          </a:p>
          <a:p>
            <a:endParaRPr lang="it-IT" sz="1400" dirty="0" smtClean="0"/>
          </a:p>
          <a:p>
            <a:endParaRPr lang="it-IT" sz="1400" dirty="0"/>
          </a:p>
          <a:p>
            <a:endParaRPr lang="it-IT" sz="1400" dirty="0" smtClean="0"/>
          </a:p>
          <a:p>
            <a:endParaRPr lang="it-IT" sz="1400" dirty="0"/>
          </a:p>
          <a:p>
            <a:endParaRPr lang="it-IT" sz="1400" dirty="0" smtClean="0"/>
          </a:p>
          <a:p>
            <a:endParaRPr lang="it-IT" sz="1400" dirty="0"/>
          </a:p>
          <a:p>
            <a:endParaRPr lang="it-IT" sz="1400" dirty="0" smtClean="0"/>
          </a:p>
          <a:p>
            <a:r>
              <a:rPr lang="it-IT" sz="1400" dirty="0"/>
              <a:t>MVC</a:t>
            </a:r>
          </a:p>
          <a:p>
            <a:r>
              <a:rPr lang="it-IT" sz="1400" dirty="0"/>
              <a:t>Siccome in fase di </a:t>
            </a:r>
            <a:r>
              <a:rPr lang="it-IT" sz="1400" dirty="0" err="1"/>
              <a:t>system</a:t>
            </a:r>
            <a:r>
              <a:rPr lang="it-IT" sz="1400" dirty="0"/>
              <a:t> design si è stabilito che il sistema proposto presenta l’architettura Model - </a:t>
            </a:r>
            <a:r>
              <a:rPr lang="it-IT" sz="1400" dirty="0" err="1"/>
              <a:t>View</a:t>
            </a:r>
            <a:r>
              <a:rPr lang="it-IT" sz="1400" dirty="0"/>
              <a:t> - Controller (o MVC), in fase di implementazione è previsto l’utilizzo dell’omonimo pattern.</a:t>
            </a:r>
          </a:p>
          <a:p>
            <a:r>
              <a:rPr lang="it-IT" sz="1400" dirty="0"/>
              <a:t>I componenti previsti dal pattern MVC </a:t>
            </a:r>
            <a:r>
              <a:rPr lang="it-IT" sz="1400" dirty="0" smtClean="0"/>
              <a:t>sono:</a:t>
            </a:r>
          </a:p>
          <a:p>
            <a:r>
              <a:rPr lang="it-IT" sz="1400" dirty="0" smtClean="0"/>
              <a:t>- </a:t>
            </a:r>
            <a:r>
              <a:rPr lang="it-IT" sz="1400" dirty="0"/>
              <a:t>Il Model definisce le regole di business per l'interazione con i dati, esponendo alla </a:t>
            </a:r>
            <a:r>
              <a:rPr lang="it-IT" sz="1400" dirty="0" err="1"/>
              <a:t>View</a:t>
            </a:r>
            <a:r>
              <a:rPr lang="it-IT" sz="1400" dirty="0"/>
              <a:t> ed al Control rispettivamente le funzionalità per l'accesso e l'aggiornamento dei dati.</a:t>
            </a:r>
          </a:p>
          <a:p>
            <a:r>
              <a:rPr lang="it-IT" sz="1400" dirty="0"/>
              <a:t>- Il Control realizza la corrispondenza tra l’input dell'utente e i processi eseguiti dal Model, oltra a selezionare le schermate della </a:t>
            </a:r>
            <a:r>
              <a:rPr lang="it-IT" sz="1400" dirty="0" err="1"/>
              <a:t>View</a:t>
            </a:r>
            <a:r>
              <a:rPr lang="it-IT" sz="1400" dirty="0"/>
              <a:t> richieste ed implementare la logica di controllo dell'applicazione.</a:t>
            </a:r>
          </a:p>
          <a:p>
            <a:r>
              <a:rPr lang="it-IT" sz="1400" dirty="0"/>
              <a:t>- La </a:t>
            </a:r>
            <a:r>
              <a:rPr lang="it-IT" sz="1400" dirty="0" err="1"/>
              <a:t>View</a:t>
            </a:r>
            <a:r>
              <a:rPr lang="it-IT" sz="1400" dirty="0"/>
              <a:t> si occupa della logica di presentazione dei dati</a:t>
            </a:r>
          </a:p>
          <a:p>
            <a:endParaRPr lang="it-IT" dirty="0"/>
          </a:p>
        </p:txBody>
      </p:sp>
      <p:pic>
        <p:nvPicPr>
          <p:cNvPr id="5122" name="Picture 2" descr="ConnectionPo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7336" y="1149823"/>
            <a:ext cx="248602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789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889734" y="109003"/>
            <a:ext cx="8015416" cy="1200329"/>
          </a:xfrm>
          <a:prstGeom prst="rect">
            <a:avLst/>
          </a:prstGeom>
          <a:noFill/>
        </p:spPr>
        <p:txBody>
          <a:bodyPr wrap="square" rtlCol="0">
            <a:spAutoFit/>
          </a:bodyPr>
          <a:lstStyle/>
          <a:p>
            <a:pPr lvl="0" algn="ctr"/>
            <a:r>
              <a:rPr lang="it-IT" b="1" dirty="0" smtClean="0"/>
              <a:t>Design Pattern</a:t>
            </a:r>
          </a:p>
          <a:p>
            <a:pPr lvl="0" algn="ctr"/>
            <a:endParaRPr lang="it-IT" b="1" dirty="0"/>
          </a:p>
          <a:p>
            <a:pPr lvl="0" algn="ctr"/>
            <a:r>
              <a:rPr lang="it-IT" dirty="0"/>
              <a:t>DAO per aeroporto </a:t>
            </a:r>
          </a:p>
          <a:p>
            <a:endParaRPr lang="it-IT" dirty="0"/>
          </a:p>
        </p:txBody>
      </p:sp>
      <p:pic>
        <p:nvPicPr>
          <p:cNvPr id="6146" name="Picture 2" descr="DAOaeroportoI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917" y="1309332"/>
            <a:ext cx="611505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4522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2" name="CasellaDiTesto 1"/>
          <p:cNvSpPr txBox="1"/>
          <p:nvPr/>
        </p:nvSpPr>
        <p:spPr>
          <a:xfrm>
            <a:off x="3438659" y="109003"/>
            <a:ext cx="5318975" cy="6401753"/>
          </a:xfrm>
          <a:prstGeom prst="rect">
            <a:avLst/>
          </a:prstGeom>
          <a:noFill/>
        </p:spPr>
        <p:txBody>
          <a:bodyPr wrap="square" rtlCol="0">
            <a:spAutoFit/>
          </a:bodyPr>
          <a:lstStyle/>
          <a:p>
            <a:pPr algn="ctr"/>
            <a:r>
              <a:rPr lang="it-IT" b="1" dirty="0" smtClean="0"/>
              <a:t>SOMMARIO</a:t>
            </a:r>
          </a:p>
          <a:p>
            <a:pPr algn="ctr"/>
            <a:r>
              <a:rPr lang="it-IT" b="1" dirty="0" smtClean="0"/>
              <a:t>Documentazione</a:t>
            </a:r>
          </a:p>
          <a:p>
            <a:r>
              <a:rPr lang="it-IT" b="1" dirty="0" smtClean="0"/>
              <a:t>1.ProblemStatment</a:t>
            </a:r>
          </a:p>
          <a:p>
            <a:pPr lvl="1"/>
            <a:r>
              <a:rPr lang="it-IT" sz="1400" dirty="0" smtClean="0"/>
              <a:t>1.1Descrizione del problema</a:t>
            </a:r>
          </a:p>
          <a:p>
            <a:pPr lvl="1"/>
            <a:r>
              <a:rPr lang="it-IT" sz="1400" dirty="0" smtClean="0"/>
              <a:t>1.2Scenari</a:t>
            </a:r>
          </a:p>
          <a:p>
            <a:pPr lvl="1"/>
            <a:r>
              <a:rPr lang="it-IT" sz="1400" dirty="0" smtClean="0"/>
              <a:t>1.3Requisiti</a:t>
            </a:r>
          </a:p>
          <a:p>
            <a:r>
              <a:rPr lang="it-IT" b="1" dirty="0" smtClean="0"/>
              <a:t>2.RAD</a:t>
            </a:r>
          </a:p>
          <a:p>
            <a:pPr lvl="1"/>
            <a:r>
              <a:rPr lang="it-IT" sz="1400" dirty="0" smtClean="0"/>
              <a:t>2.1SystemModel</a:t>
            </a:r>
          </a:p>
          <a:p>
            <a:pPr lvl="1"/>
            <a:r>
              <a:rPr lang="it-IT" sz="1400" dirty="0" smtClean="0"/>
              <a:t>2.2ObjectModel</a:t>
            </a:r>
          </a:p>
          <a:p>
            <a:pPr lvl="1"/>
            <a:r>
              <a:rPr lang="it-IT" sz="1400" dirty="0" smtClean="0"/>
              <a:t>2.3DynmicModel</a:t>
            </a:r>
          </a:p>
          <a:p>
            <a:pPr lvl="1"/>
            <a:r>
              <a:rPr lang="it-IT" sz="1400" dirty="0" smtClean="0"/>
              <a:t>2.4MockUp</a:t>
            </a:r>
          </a:p>
          <a:p>
            <a:r>
              <a:rPr lang="it-IT" b="1" dirty="0" smtClean="0"/>
              <a:t>3.SDD</a:t>
            </a:r>
          </a:p>
          <a:p>
            <a:pPr lvl="1"/>
            <a:r>
              <a:rPr lang="it-IT" sz="1400" dirty="0" smtClean="0"/>
              <a:t>3.1SubsystemDecomposition</a:t>
            </a:r>
          </a:p>
          <a:p>
            <a:pPr lvl="1"/>
            <a:r>
              <a:rPr lang="it-IT" sz="1400" dirty="0" smtClean="0"/>
              <a:t>3.2Hardware/Software </a:t>
            </a:r>
            <a:r>
              <a:rPr lang="it-IT" sz="1400" dirty="0" err="1" smtClean="0"/>
              <a:t>Mapping</a:t>
            </a:r>
            <a:endParaRPr lang="it-IT" sz="1400" dirty="0" smtClean="0"/>
          </a:p>
          <a:p>
            <a:pPr lvl="1"/>
            <a:r>
              <a:rPr lang="it-IT" sz="1400" dirty="0" smtClean="0"/>
              <a:t>3.3PersistentDataManagment</a:t>
            </a:r>
          </a:p>
          <a:p>
            <a:pPr lvl="1"/>
            <a:r>
              <a:rPr lang="it-IT" sz="1400" dirty="0" smtClean="0"/>
              <a:t>3.4AccessControlAndSecurity</a:t>
            </a:r>
          </a:p>
          <a:p>
            <a:pPr lvl="1"/>
            <a:r>
              <a:rPr lang="it-IT" sz="1400" dirty="0" smtClean="0"/>
              <a:t>3.5GlobalSoftwareControl</a:t>
            </a:r>
          </a:p>
          <a:p>
            <a:pPr lvl="1"/>
            <a:r>
              <a:rPr lang="it-IT" sz="1400" dirty="0" smtClean="0"/>
              <a:t>3.6BoundaryCondition</a:t>
            </a:r>
          </a:p>
          <a:p>
            <a:r>
              <a:rPr lang="it-IT" b="1" dirty="0" smtClean="0"/>
              <a:t>4.ODD</a:t>
            </a:r>
          </a:p>
          <a:p>
            <a:pPr lvl="1"/>
            <a:r>
              <a:rPr lang="it-IT" sz="1400" dirty="0" smtClean="0"/>
              <a:t>4.1Pattern</a:t>
            </a:r>
          </a:p>
          <a:p>
            <a:pPr lvl="1"/>
            <a:r>
              <a:rPr lang="it-IT" sz="1400" dirty="0" smtClean="0"/>
              <a:t>4.2Packages</a:t>
            </a:r>
          </a:p>
          <a:p>
            <a:pPr lvl="1"/>
            <a:r>
              <a:rPr lang="it-IT" sz="1400" dirty="0" smtClean="0"/>
              <a:t>4.3ClassInterfaces</a:t>
            </a:r>
          </a:p>
          <a:p>
            <a:r>
              <a:rPr lang="it-IT" b="1" dirty="0" smtClean="0"/>
              <a:t>5.Testing</a:t>
            </a:r>
          </a:p>
          <a:p>
            <a:pPr lvl="1"/>
            <a:r>
              <a:rPr lang="it-IT" sz="1400" dirty="0" smtClean="0"/>
              <a:t>5.1TestPlan</a:t>
            </a:r>
          </a:p>
          <a:p>
            <a:pPr lvl="1"/>
            <a:r>
              <a:rPr lang="it-IT" sz="1400" dirty="0" smtClean="0"/>
              <a:t>5.2TestDiUnità</a:t>
            </a:r>
            <a:endParaRPr lang="it-IT" sz="1400" dirty="0"/>
          </a:p>
          <a:p>
            <a:pPr lvl="1"/>
            <a:r>
              <a:rPr lang="it-IT" sz="1400" dirty="0" smtClean="0"/>
              <a:t>5.3TestCaseSpecification</a:t>
            </a:r>
            <a:endParaRPr lang="it-IT" sz="1400" dirty="0"/>
          </a:p>
          <a:p>
            <a:pPr lvl="1"/>
            <a:r>
              <a:rPr lang="it-IT" sz="1400" dirty="0" smtClean="0"/>
              <a:t>5.4TestSummaryReport</a:t>
            </a:r>
          </a:p>
        </p:txBody>
      </p:sp>
    </p:spTree>
    <p:extLst>
      <p:ext uri="{BB962C8B-B14F-4D97-AF65-F5344CB8AC3E}">
        <p14:creationId xmlns:p14="http://schemas.microsoft.com/office/powerpoint/2010/main" val="95408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889734" y="109003"/>
            <a:ext cx="8015416" cy="1477328"/>
          </a:xfrm>
          <a:prstGeom prst="rect">
            <a:avLst/>
          </a:prstGeom>
          <a:noFill/>
        </p:spPr>
        <p:txBody>
          <a:bodyPr wrap="square" rtlCol="0">
            <a:spAutoFit/>
          </a:bodyPr>
          <a:lstStyle/>
          <a:p>
            <a:pPr algn="ctr"/>
            <a:r>
              <a:rPr lang="it-IT" b="1" dirty="0" smtClean="0"/>
              <a:t>Package</a:t>
            </a:r>
          </a:p>
          <a:p>
            <a:pPr algn="ctr"/>
            <a:endParaRPr lang="it-IT" b="1" dirty="0" smtClean="0"/>
          </a:p>
          <a:p>
            <a:pPr algn="ctr"/>
            <a:endParaRPr lang="it-IT" b="1" dirty="0"/>
          </a:p>
          <a:p>
            <a:pPr algn="ctr"/>
            <a:r>
              <a:rPr lang="it-IT" b="1" dirty="0"/>
              <a:t>MODEL</a:t>
            </a:r>
            <a:endParaRPr lang="it-IT" dirty="0"/>
          </a:p>
          <a:p>
            <a:pPr algn="ctr"/>
            <a:endParaRPr lang="it-IT" dirty="0"/>
          </a:p>
        </p:txBody>
      </p:sp>
      <p:pic>
        <p:nvPicPr>
          <p:cNvPr id="7170" name="Picture 2" descr="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4679" y="1586331"/>
            <a:ext cx="6105525" cy="321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9276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889734" y="109003"/>
            <a:ext cx="8015416" cy="1477328"/>
          </a:xfrm>
          <a:prstGeom prst="rect">
            <a:avLst/>
          </a:prstGeom>
          <a:noFill/>
        </p:spPr>
        <p:txBody>
          <a:bodyPr wrap="square" rtlCol="0">
            <a:spAutoFit/>
          </a:bodyPr>
          <a:lstStyle/>
          <a:p>
            <a:pPr algn="ctr"/>
            <a:r>
              <a:rPr lang="it-IT" b="1" dirty="0" smtClean="0"/>
              <a:t>Package</a:t>
            </a:r>
          </a:p>
          <a:p>
            <a:pPr algn="ctr"/>
            <a:endParaRPr lang="it-IT" b="1" dirty="0" smtClean="0"/>
          </a:p>
          <a:p>
            <a:pPr algn="ctr"/>
            <a:endParaRPr lang="it-IT" b="1" dirty="0"/>
          </a:p>
          <a:p>
            <a:pPr algn="ctr"/>
            <a:r>
              <a:rPr lang="it-IT" b="1" dirty="0" smtClean="0"/>
              <a:t>VIEW</a:t>
            </a:r>
            <a:endParaRPr lang="it-IT" dirty="0"/>
          </a:p>
          <a:p>
            <a:pPr algn="ctr"/>
            <a:endParaRPr lang="it-IT" dirty="0"/>
          </a:p>
        </p:txBody>
      </p:sp>
      <p:pic>
        <p:nvPicPr>
          <p:cNvPr id="8194" name="Picture 2" descr="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0942" y="1537752"/>
            <a:ext cx="4953000"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864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889734" y="109003"/>
            <a:ext cx="8015416" cy="1477328"/>
          </a:xfrm>
          <a:prstGeom prst="rect">
            <a:avLst/>
          </a:prstGeom>
          <a:noFill/>
        </p:spPr>
        <p:txBody>
          <a:bodyPr wrap="square" rtlCol="0">
            <a:spAutoFit/>
          </a:bodyPr>
          <a:lstStyle/>
          <a:p>
            <a:pPr algn="ctr"/>
            <a:r>
              <a:rPr lang="it-IT" b="1" dirty="0" smtClean="0"/>
              <a:t>Package</a:t>
            </a:r>
          </a:p>
          <a:p>
            <a:pPr algn="ctr"/>
            <a:endParaRPr lang="it-IT" b="1" dirty="0" smtClean="0"/>
          </a:p>
          <a:p>
            <a:pPr algn="ctr"/>
            <a:endParaRPr lang="it-IT" b="1" dirty="0"/>
          </a:p>
          <a:p>
            <a:pPr algn="ctr"/>
            <a:r>
              <a:rPr lang="it-IT" b="1" dirty="0" smtClean="0"/>
              <a:t>Control</a:t>
            </a:r>
            <a:endParaRPr lang="it-IT" dirty="0"/>
          </a:p>
          <a:p>
            <a:pPr algn="ctr"/>
            <a:endParaRPr lang="it-IT" dirty="0"/>
          </a:p>
        </p:txBody>
      </p:sp>
      <p:pic>
        <p:nvPicPr>
          <p:cNvPr id="9218" name="Picture 2" descr="Contr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6994" y="1586331"/>
            <a:ext cx="8316450" cy="4520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926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889734" y="109003"/>
            <a:ext cx="8015416" cy="646331"/>
          </a:xfrm>
          <a:prstGeom prst="rect">
            <a:avLst/>
          </a:prstGeom>
          <a:noFill/>
        </p:spPr>
        <p:txBody>
          <a:bodyPr wrap="square" rtlCol="0">
            <a:spAutoFit/>
          </a:bodyPr>
          <a:lstStyle/>
          <a:p>
            <a:pPr algn="ctr"/>
            <a:r>
              <a:rPr lang="it-IT" b="1" dirty="0"/>
              <a:t>Class </a:t>
            </a:r>
            <a:r>
              <a:rPr lang="it-IT" b="1" dirty="0" err="1"/>
              <a:t>interfaces</a:t>
            </a:r>
            <a:endParaRPr lang="it-IT" dirty="0"/>
          </a:p>
          <a:p>
            <a:pPr algn="ctr"/>
            <a:endParaRPr lang="it-IT" dirty="0"/>
          </a:p>
        </p:txBody>
      </p:sp>
      <p:graphicFrame>
        <p:nvGraphicFramePr>
          <p:cNvPr id="4" name="Tabella 3"/>
          <p:cNvGraphicFramePr>
            <a:graphicFrameLocks noGrp="1"/>
          </p:cNvGraphicFramePr>
          <p:nvPr>
            <p:extLst>
              <p:ext uri="{D42A27DB-BD31-4B8C-83A1-F6EECF244321}">
                <p14:modId xmlns:p14="http://schemas.microsoft.com/office/powerpoint/2010/main" val="3132593714"/>
              </p:ext>
            </p:extLst>
          </p:nvPr>
        </p:nvGraphicFramePr>
        <p:xfrm>
          <a:off x="3867656" y="755334"/>
          <a:ext cx="4275455" cy="1402080"/>
        </p:xfrm>
        <a:graphic>
          <a:graphicData uri="http://schemas.openxmlformats.org/drawingml/2006/table">
            <a:tbl>
              <a:tblPr firstRow="1" firstCol="1" bandRow="1">
                <a:tableStyleId>{5C22544A-7EE6-4342-B048-85BDC9FD1C3A}</a:tableStyleId>
              </a:tblPr>
              <a:tblGrid>
                <a:gridCol w="1438275"/>
                <a:gridCol w="2837180"/>
              </a:tblGrid>
              <a:tr h="219075">
                <a:tc>
                  <a:txBody>
                    <a:bodyPr/>
                    <a:lstStyle/>
                    <a:p>
                      <a:pPr>
                        <a:lnSpc>
                          <a:spcPct val="115000"/>
                        </a:lnSpc>
                        <a:spcAft>
                          <a:spcPts val="0"/>
                        </a:spcAft>
                      </a:pPr>
                      <a:r>
                        <a:rPr lang="it-IT" sz="1200">
                          <a:effectLst/>
                        </a:rPr>
                        <a:t>Nome classe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it-IT" sz="1200">
                          <a:effectLst/>
                        </a:rPr>
                        <a:t>AdminVisualizzaVolo</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19075">
                <a:tc>
                  <a:txBody>
                    <a:bodyPr/>
                    <a:lstStyle/>
                    <a:p>
                      <a:pPr>
                        <a:lnSpc>
                          <a:spcPct val="115000"/>
                        </a:lnSpc>
                        <a:spcAft>
                          <a:spcPts val="0"/>
                        </a:spcAft>
                      </a:pPr>
                      <a:r>
                        <a:rPr lang="it-IT" sz="1200">
                          <a:effectLst/>
                        </a:rPr>
                        <a:t>Descrizione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it-IT" sz="1000">
                          <a:effectLst/>
                        </a:rPr>
                        <a:t>Si occupa della visualizzazione del volo all’interno della relativa pagina admin, quindi passa tutti i dati del volo.</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19075">
                <a:tc>
                  <a:txBody>
                    <a:bodyPr/>
                    <a:lstStyle/>
                    <a:p>
                      <a:pPr>
                        <a:lnSpc>
                          <a:spcPct val="115000"/>
                        </a:lnSpc>
                        <a:spcAft>
                          <a:spcPts val="0"/>
                        </a:spcAft>
                      </a:pPr>
                      <a:r>
                        <a:rPr lang="it-IT" sz="1200">
                          <a:effectLst/>
                        </a:rPr>
                        <a:t>Pre-condizione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it-IT" sz="1200">
                          <a:effectLst/>
                        </a:rPr>
                        <a:t> </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19075">
                <a:tc>
                  <a:txBody>
                    <a:bodyPr/>
                    <a:lstStyle/>
                    <a:p>
                      <a:pPr>
                        <a:lnSpc>
                          <a:spcPct val="115000"/>
                        </a:lnSpc>
                        <a:spcAft>
                          <a:spcPts val="0"/>
                        </a:spcAft>
                      </a:pPr>
                      <a:r>
                        <a:rPr lang="it-IT" sz="1200">
                          <a:effectLst/>
                        </a:rPr>
                        <a:t>Post-Condizione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it-IT" sz="1200">
                          <a:effectLst/>
                        </a:rPr>
                        <a:t> </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19075">
                <a:tc>
                  <a:txBody>
                    <a:bodyPr/>
                    <a:lstStyle/>
                    <a:p>
                      <a:pPr>
                        <a:lnSpc>
                          <a:spcPct val="115000"/>
                        </a:lnSpc>
                        <a:spcAft>
                          <a:spcPts val="0"/>
                        </a:spcAft>
                      </a:pPr>
                      <a:r>
                        <a:rPr lang="it-IT" sz="1200">
                          <a:effectLst/>
                        </a:rPr>
                        <a:t>Invarianti</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it-IT" sz="1200" dirty="0">
                          <a:effectLst/>
                        </a:rPr>
                        <a:t> </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graphicFrame>
        <p:nvGraphicFramePr>
          <p:cNvPr id="6" name="Tabella 5"/>
          <p:cNvGraphicFramePr>
            <a:graphicFrameLocks noGrp="1"/>
          </p:cNvGraphicFramePr>
          <p:nvPr>
            <p:extLst>
              <p:ext uri="{D42A27DB-BD31-4B8C-83A1-F6EECF244321}">
                <p14:modId xmlns:p14="http://schemas.microsoft.com/office/powerpoint/2010/main" val="1539598946"/>
              </p:ext>
            </p:extLst>
          </p:nvPr>
        </p:nvGraphicFramePr>
        <p:xfrm>
          <a:off x="3892369" y="2572338"/>
          <a:ext cx="4275455" cy="1095375"/>
        </p:xfrm>
        <a:graphic>
          <a:graphicData uri="http://schemas.openxmlformats.org/drawingml/2006/table">
            <a:tbl>
              <a:tblPr firstRow="1" firstCol="1" bandRow="1">
                <a:tableStyleId>{5C22544A-7EE6-4342-B048-85BDC9FD1C3A}</a:tableStyleId>
              </a:tblPr>
              <a:tblGrid>
                <a:gridCol w="1438275"/>
                <a:gridCol w="2837180"/>
              </a:tblGrid>
              <a:tr h="219075">
                <a:tc>
                  <a:txBody>
                    <a:bodyPr/>
                    <a:lstStyle/>
                    <a:p>
                      <a:pPr>
                        <a:lnSpc>
                          <a:spcPct val="115000"/>
                        </a:lnSpc>
                        <a:spcAft>
                          <a:spcPts val="0"/>
                        </a:spcAft>
                      </a:pPr>
                      <a:r>
                        <a:rPr lang="it-IT" sz="1200">
                          <a:effectLst/>
                        </a:rPr>
                        <a:t>Nome classe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it-IT" sz="1200">
                          <a:effectLst/>
                        </a:rPr>
                        <a:t>Login</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19075">
                <a:tc>
                  <a:txBody>
                    <a:bodyPr/>
                    <a:lstStyle/>
                    <a:p>
                      <a:pPr>
                        <a:lnSpc>
                          <a:spcPct val="115000"/>
                        </a:lnSpc>
                        <a:spcAft>
                          <a:spcPts val="0"/>
                        </a:spcAft>
                      </a:pPr>
                      <a:r>
                        <a:rPr lang="it-IT" sz="1200">
                          <a:effectLst/>
                        </a:rPr>
                        <a:t>Descrizione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it-IT" sz="1000">
                          <a:effectLst/>
                        </a:rPr>
                        <a:t>Si occupa della verifica dell’utente e al relativo login.</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19075">
                <a:tc>
                  <a:txBody>
                    <a:bodyPr/>
                    <a:lstStyle/>
                    <a:p>
                      <a:pPr>
                        <a:lnSpc>
                          <a:spcPct val="115000"/>
                        </a:lnSpc>
                        <a:spcAft>
                          <a:spcPts val="0"/>
                        </a:spcAft>
                      </a:pPr>
                      <a:r>
                        <a:rPr lang="it-IT" sz="1200">
                          <a:effectLst/>
                        </a:rPr>
                        <a:t>Pre-condizione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it-IT" sz="1200">
                          <a:effectLst/>
                        </a:rPr>
                        <a:t> </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19075">
                <a:tc>
                  <a:txBody>
                    <a:bodyPr/>
                    <a:lstStyle/>
                    <a:p>
                      <a:pPr>
                        <a:lnSpc>
                          <a:spcPct val="115000"/>
                        </a:lnSpc>
                        <a:spcAft>
                          <a:spcPts val="0"/>
                        </a:spcAft>
                      </a:pPr>
                      <a:r>
                        <a:rPr lang="it-IT" sz="1200">
                          <a:effectLst/>
                        </a:rPr>
                        <a:t>Post-Condizione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it-IT" sz="1200">
                          <a:effectLst/>
                        </a:rPr>
                        <a:t> </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19075">
                <a:tc>
                  <a:txBody>
                    <a:bodyPr/>
                    <a:lstStyle/>
                    <a:p>
                      <a:pPr>
                        <a:lnSpc>
                          <a:spcPct val="115000"/>
                        </a:lnSpc>
                        <a:spcAft>
                          <a:spcPts val="0"/>
                        </a:spcAft>
                      </a:pPr>
                      <a:r>
                        <a:rPr lang="it-IT" sz="1200">
                          <a:effectLst/>
                        </a:rPr>
                        <a:t>Invarianti</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it-IT" sz="1200" dirty="0">
                          <a:effectLst/>
                        </a:rPr>
                        <a:t> </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graphicFrame>
        <p:nvGraphicFramePr>
          <p:cNvPr id="7" name="Tabella 6"/>
          <p:cNvGraphicFramePr>
            <a:graphicFrameLocks noGrp="1"/>
          </p:cNvGraphicFramePr>
          <p:nvPr>
            <p:extLst>
              <p:ext uri="{D42A27DB-BD31-4B8C-83A1-F6EECF244321}">
                <p14:modId xmlns:p14="http://schemas.microsoft.com/office/powerpoint/2010/main" val="3950050835"/>
              </p:ext>
            </p:extLst>
          </p:nvPr>
        </p:nvGraphicFramePr>
        <p:xfrm>
          <a:off x="3851180" y="4198178"/>
          <a:ext cx="4275455" cy="1226820"/>
        </p:xfrm>
        <a:graphic>
          <a:graphicData uri="http://schemas.openxmlformats.org/drawingml/2006/table">
            <a:tbl>
              <a:tblPr firstRow="1" firstCol="1" bandRow="1">
                <a:tableStyleId>{5C22544A-7EE6-4342-B048-85BDC9FD1C3A}</a:tableStyleId>
              </a:tblPr>
              <a:tblGrid>
                <a:gridCol w="1438275"/>
                <a:gridCol w="2837180"/>
              </a:tblGrid>
              <a:tr h="219075">
                <a:tc>
                  <a:txBody>
                    <a:bodyPr/>
                    <a:lstStyle/>
                    <a:p>
                      <a:pPr>
                        <a:lnSpc>
                          <a:spcPct val="115000"/>
                        </a:lnSpc>
                        <a:spcAft>
                          <a:spcPts val="0"/>
                        </a:spcAft>
                      </a:pPr>
                      <a:r>
                        <a:rPr lang="it-IT" sz="1200">
                          <a:effectLst/>
                        </a:rPr>
                        <a:t>Nome classe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it-IT" sz="1200">
                          <a:effectLst/>
                        </a:rPr>
                        <a:t>InserimentoVolo</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19075">
                <a:tc>
                  <a:txBody>
                    <a:bodyPr/>
                    <a:lstStyle/>
                    <a:p>
                      <a:pPr>
                        <a:lnSpc>
                          <a:spcPct val="115000"/>
                        </a:lnSpc>
                        <a:spcAft>
                          <a:spcPts val="0"/>
                        </a:spcAft>
                      </a:pPr>
                      <a:r>
                        <a:rPr lang="it-IT" sz="1200">
                          <a:effectLst/>
                        </a:rPr>
                        <a:t>Descrizione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it-IT" sz="1000">
                          <a:effectLst/>
                        </a:rPr>
                        <a:t>Si occupa di inserire un nuovo volo tramite i valori presi nella form presenti nel pannello dell’admin.</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19075">
                <a:tc>
                  <a:txBody>
                    <a:bodyPr/>
                    <a:lstStyle/>
                    <a:p>
                      <a:pPr>
                        <a:lnSpc>
                          <a:spcPct val="115000"/>
                        </a:lnSpc>
                        <a:spcAft>
                          <a:spcPts val="0"/>
                        </a:spcAft>
                      </a:pPr>
                      <a:r>
                        <a:rPr lang="it-IT" sz="1200">
                          <a:effectLst/>
                        </a:rPr>
                        <a:t>Pre-condizione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it-IT" sz="1200">
                          <a:effectLst/>
                        </a:rPr>
                        <a:t> </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19075">
                <a:tc>
                  <a:txBody>
                    <a:bodyPr/>
                    <a:lstStyle/>
                    <a:p>
                      <a:pPr>
                        <a:lnSpc>
                          <a:spcPct val="115000"/>
                        </a:lnSpc>
                        <a:spcAft>
                          <a:spcPts val="0"/>
                        </a:spcAft>
                      </a:pPr>
                      <a:r>
                        <a:rPr lang="it-IT" sz="1200">
                          <a:effectLst/>
                        </a:rPr>
                        <a:t>Post-Condizione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it-IT" sz="1200">
                          <a:effectLst/>
                        </a:rPr>
                        <a:t> </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19075">
                <a:tc>
                  <a:txBody>
                    <a:bodyPr/>
                    <a:lstStyle/>
                    <a:p>
                      <a:pPr>
                        <a:lnSpc>
                          <a:spcPct val="115000"/>
                        </a:lnSpc>
                        <a:spcAft>
                          <a:spcPts val="0"/>
                        </a:spcAft>
                      </a:pPr>
                      <a:r>
                        <a:rPr lang="it-IT" sz="1200">
                          <a:effectLst/>
                        </a:rPr>
                        <a:t>Invarianti</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it-IT" sz="1200" dirty="0">
                          <a:effectLst/>
                        </a:rPr>
                        <a:t> </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944207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889734" y="109003"/>
            <a:ext cx="8015416" cy="6740307"/>
          </a:xfrm>
          <a:prstGeom prst="rect">
            <a:avLst/>
          </a:prstGeom>
          <a:noFill/>
        </p:spPr>
        <p:txBody>
          <a:bodyPr wrap="square" rtlCol="0">
            <a:spAutoFit/>
          </a:bodyPr>
          <a:lstStyle/>
          <a:p>
            <a:pPr algn="ctr"/>
            <a:r>
              <a:rPr lang="it-IT" b="1" dirty="0" smtClean="0"/>
              <a:t>TESTING</a:t>
            </a:r>
          </a:p>
          <a:p>
            <a:pPr algn="ctr"/>
            <a:endParaRPr lang="it-IT" b="1" dirty="0" smtClean="0"/>
          </a:p>
          <a:p>
            <a:pPr algn="ctr"/>
            <a:r>
              <a:rPr lang="it-IT" b="1" dirty="0" err="1" smtClean="0"/>
              <a:t>TestPlan</a:t>
            </a:r>
            <a:endParaRPr lang="it-IT" b="1" dirty="0" smtClean="0"/>
          </a:p>
          <a:p>
            <a:r>
              <a:rPr lang="it-IT" b="1" dirty="0"/>
              <a:t>Panoramica del sistema </a:t>
            </a:r>
            <a:endParaRPr lang="it-IT" dirty="0"/>
          </a:p>
          <a:p>
            <a:r>
              <a:rPr lang="it-IT" dirty="0"/>
              <a:t>Il sistema </a:t>
            </a:r>
            <a:r>
              <a:rPr lang="it-IT" dirty="0" err="1"/>
              <a:t>UniAirlines</a:t>
            </a:r>
            <a:r>
              <a:rPr lang="it-IT" dirty="0"/>
              <a:t> fornisce tutte le sue funzionalità attraverso un sito web. Per assicurarsi che ciascuna funzione si comporti come previsto, bisogna quindi assicurarsi di testare ogni funzionalità offerta da ogni schermata che compone il sito. Queste possono essere riassunte nella gestione delle varie entità considerate, tra cui voli, aerei, utenti. </a:t>
            </a:r>
            <a:endParaRPr lang="it-IT" b="1" dirty="0"/>
          </a:p>
          <a:p>
            <a:r>
              <a:rPr lang="it-IT" b="1" dirty="0"/>
              <a:t>Funzionalità da testare </a:t>
            </a:r>
            <a:endParaRPr lang="it-IT" dirty="0"/>
          </a:p>
          <a:p>
            <a:r>
              <a:rPr lang="it-IT" dirty="0"/>
              <a:t>Le attività di </a:t>
            </a:r>
            <a:r>
              <a:rPr lang="it-IT" dirty="0" err="1"/>
              <a:t>testing</a:t>
            </a:r>
            <a:r>
              <a:rPr lang="it-IT" dirty="0"/>
              <a:t> previste per il sistema </a:t>
            </a:r>
            <a:r>
              <a:rPr lang="it-IT" dirty="0" err="1"/>
              <a:t>UniAirlines</a:t>
            </a:r>
            <a:r>
              <a:rPr lang="it-IT" dirty="0"/>
              <a:t> prevedono di testare il corretto funzionamento della maggior parte delle funzionalità del sistema. Queste sono: </a:t>
            </a:r>
          </a:p>
          <a:p>
            <a:r>
              <a:rPr lang="it-IT" dirty="0"/>
              <a:t>1. Prenotazione di un biglietto aereo. </a:t>
            </a:r>
          </a:p>
          <a:p>
            <a:r>
              <a:rPr lang="it-IT" dirty="0"/>
              <a:t>2. Ricerca di un volo.</a:t>
            </a:r>
          </a:p>
          <a:p>
            <a:r>
              <a:rPr lang="it-IT" dirty="0"/>
              <a:t>3. Aggiunta, eliminazione e modifica di un volo. </a:t>
            </a:r>
          </a:p>
          <a:p>
            <a:r>
              <a:rPr lang="it-IT" dirty="0"/>
              <a:t>4. Aggiunta di un aereo. </a:t>
            </a:r>
          </a:p>
          <a:p>
            <a:r>
              <a:rPr lang="it-IT" dirty="0"/>
              <a:t>5. Aggiunta di un aeroporto. </a:t>
            </a:r>
          </a:p>
          <a:p>
            <a:r>
              <a:rPr lang="it-IT" dirty="0"/>
              <a:t>6. Login al lato amministrativo del sistema. </a:t>
            </a:r>
          </a:p>
          <a:p>
            <a:r>
              <a:rPr lang="it-IT" b="1" dirty="0"/>
              <a:t>Criteri di successo </a:t>
            </a:r>
            <a:endParaRPr lang="it-IT" dirty="0"/>
          </a:p>
          <a:p>
            <a:r>
              <a:rPr lang="it-IT" dirty="0"/>
              <a:t>Un caso di test ha esito positivo se l’output osservato è differente dal risultato previsto dall’oracolo; al contrario, un caso di test ha esito negativo se l’output osservato coincide con il risultato previsto dall’oracolo. </a:t>
            </a:r>
          </a:p>
          <a:p>
            <a:pPr algn="ctr"/>
            <a:endParaRPr lang="it-IT" dirty="0"/>
          </a:p>
        </p:txBody>
      </p:sp>
    </p:spTree>
    <p:extLst>
      <p:ext uri="{BB962C8B-B14F-4D97-AF65-F5344CB8AC3E}">
        <p14:creationId xmlns:p14="http://schemas.microsoft.com/office/powerpoint/2010/main" val="3748732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889734" y="109003"/>
            <a:ext cx="8015416" cy="5078313"/>
          </a:xfrm>
          <a:prstGeom prst="rect">
            <a:avLst/>
          </a:prstGeom>
          <a:noFill/>
        </p:spPr>
        <p:txBody>
          <a:bodyPr wrap="square" rtlCol="0">
            <a:spAutoFit/>
          </a:bodyPr>
          <a:lstStyle/>
          <a:p>
            <a:pPr algn="ctr"/>
            <a:r>
              <a:rPr lang="it-IT" b="1" dirty="0" err="1" smtClean="0"/>
              <a:t>TestPlan</a:t>
            </a:r>
            <a:endParaRPr lang="it-IT" b="1" dirty="0" smtClean="0"/>
          </a:p>
          <a:p>
            <a:pPr algn="ctr"/>
            <a:endParaRPr lang="it-IT" b="1" dirty="0" smtClean="0"/>
          </a:p>
          <a:p>
            <a:r>
              <a:rPr lang="it-IT" b="1" dirty="0"/>
              <a:t>Approccio </a:t>
            </a:r>
            <a:endParaRPr lang="it-IT" dirty="0"/>
          </a:p>
          <a:p>
            <a:r>
              <a:rPr lang="it-IT" dirty="0"/>
              <a:t>Le attività di </a:t>
            </a:r>
            <a:r>
              <a:rPr lang="it-IT" dirty="0" err="1"/>
              <a:t>testing</a:t>
            </a:r>
            <a:r>
              <a:rPr lang="it-IT" dirty="0"/>
              <a:t> da effettuare sul sistema si dividono in tre tipologie: </a:t>
            </a:r>
          </a:p>
          <a:p>
            <a:r>
              <a:rPr lang="it-IT" dirty="0"/>
              <a:t>- </a:t>
            </a:r>
            <a:r>
              <a:rPr lang="it-IT" dirty="0" err="1"/>
              <a:t>Testing</a:t>
            </a:r>
            <a:r>
              <a:rPr lang="it-IT" dirty="0"/>
              <a:t> di sistema, che si occupa di testare la conformità delle funzionalità del sistema con i rispettivi requisiti funzionali e non funzionali specificati dal </a:t>
            </a:r>
            <a:r>
              <a:rPr lang="it-IT" dirty="0" err="1"/>
              <a:t>Requirement</a:t>
            </a:r>
            <a:r>
              <a:rPr lang="it-IT" dirty="0"/>
              <a:t> Analysis </a:t>
            </a:r>
            <a:r>
              <a:rPr lang="it-IT" dirty="0" err="1"/>
              <a:t>Document</a:t>
            </a:r>
            <a:r>
              <a:rPr lang="it-IT" dirty="0"/>
              <a:t>. </a:t>
            </a:r>
          </a:p>
          <a:p>
            <a:r>
              <a:rPr lang="it-IT" dirty="0"/>
              <a:t>- </a:t>
            </a:r>
            <a:r>
              <a:rPr lang="it-IT" dirty="0" err="1"/>
              <a:t>Testing</a:t>
            </a:r>
            <a:r>
              <a:rPr lang="it-IT" dirty="0"/>
              <a:t> di integrazione, che si occupa di testare l’interoperabilità dei diversi sottosistemi, assicurandosi che il loro comportamento sia conforme a quanto specificato nel System Design </a:t>
            </a:r>
            <a:r>
              <a:rPr lang="it-IT" dirty="0" err="1"/>
              <a:t>Document</a:t>
            </a:r>
            <a:r>
              <a:rPr lang="it-IT" dirty="0"/>
              <a:t>. </a:t>
            </a:r>
          </a:p>
          <a:p>
            <a:r>
              <a:rPr lang="it-IT" dirty="0" smtClean="0"/>
              <a:t>- </a:t>
            </a:r>
            <a:r>
              <a:rPr lang="it-IT" dirty="0" err="1" smtClean="0"/>
              <a:t>Testing</a:t>
            </a:r>
            <a:r>
              <a:rPr lang="it-IT" dirty="0" smtClean="0"/>
              <a:t> </a:t>
            </a:r>
            <a:r>
              <a:rPr lang="it-IT" dirty="0"/>
              <a:t>d’unità, che si occupa di testare il comportamento dei singoli componenti del sistema assicurandosi che questo sia conforme alle specifiche dell’Object Design </a:t>
            </a:r>
            <a:r>
              <a:rPr lang="it-IT" dirty="0" err="1"/>
              <a:t>Document</a:t>
            </a:r>
            <a:r>
              <a:rPr lang="it-IT" dirty="0"/>
              <a:t>. </a:t>
            </a:r>
            <a:endParaRPr lang="it-IT" dirty="0" smtClean="0"/>
          </a:p>
          <a:p>
            <a:pPr marL="285750" indent="-285750">
              <a:buFontTx/>
              <a:buChar char="-"/>
            </a:pPr>
            <a:endParaRPr lang="it-IT" dirty="0"/>
          </a:p>
          <a:p>
            <a:endParaRPr lang="it-IT" dirty="0"/>
          </a:p>
          <a:p>
            <a:r>
              <a:rPr lang="it-IT" b="1" dirty="0"/>
              <a:t>Materiale di </a:t>
            </a:r>
            <a:r>
              <a:rPr lang="it-IT" b="1" dirty="0" err="1"/>
              <a:t>testing</a:t>
            </a:r>
            <a:r>
              <a:rPr lang="it-IT" b="1" dirty="0"/>
              <a:t> </a:t>
            </a:r>
            <a:endParaRPr lang="it-IT" dirty="0"/>
          </a:p>
          <a:p>
            <a:r>
              <a:rPr lang="it-IT" dirty="0" smtClean="0"/>
              <a:t>Per </a:t>
            </a:r>
            <a:r>
              <a:rPr lang="it-IT" dirty="0"/>
              <a:t>l’esecuzione di queste attività, invece, vengono utilizzati gli strumenti </a:t>
            </a:r>
            <a:r>
              <a:rPr lang="it-IT" dirty="0" err="1"/>
              <a:t>Selenium</a:t>
            </a:r>
            <a:r>
              <a:rPr lang="it-IT" dirty="0"/>
              <a:t> e </a:t>
            </a:r>
            <a:r>
              <a:rPr lang="it-IT" dirty="0" err="1"/>
              <a:t>JUnit</a:t>
            </a:r>
            <a:r>
              <a:rPr lang="it-IT" dirty="0"/>
              <a:t> su </a:t>
            </a:r>
            <a:r>
              <a:rPr lang="it-IT" dirty="0" err="1"/>
              <a:t>Eclipse</a:t>
            </a:r>
            <a:r>
              <a:rPr lang="it-IT" dirty="0"/>
              <a:t>, insieme ad altri </a:t>
            </a:r>
            <a:r>
              <a:rPr lang="it-IT" dirty="0" err="1"/>
              <a:t>tool</a:t>
            </a:r>
            <a:r>
              <a:rPr lang="it-IT" dirty="0"/>
              <a:t> qualora sia necessario. </a:t>
            </a:r>
          </a:p>
        </p:txBody>
      </p:sp>
    </p:spTree>
    <p:extLst>
      <p:ext uri="{BB962C8B-B14F-4D97-AF65-F5344CB8AC3E}">
        <p14:creationId xmlns:p14="http://schemas.microsoft.com/office/powerpoint/2010/main" val="169849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2255717" y="526097"/>
            <a:ext cx="8015416" cy="4247317"/>
          </a:xfrm>
          <a:prstGeom prst="rect">
            <a:avLst/>
          </a:prstGeom>
          <a:noFill/>
        </p:spPr>
        <p:txBody>
          <a:bodyPr wrap="square" rtlCol="0">
            <a:spAutoFit/>
          </a:bodyPr>
          <a:lstStyle/>
          <a:p>
            <a:pPr algn="ctr"/>
            <a:r>
              <a:rPr lang="it-IT" b="1" i="1" dirty="0"/>
              <a:t>Test Case </a:t>
            </a:r>
            <a:r>
              <a:rPr lang="it-IT" b="1" i="1" dirty="0" err="1" smtClean="0"/>
              <a:t>Specification</a:t>
            </a:r>
            <a:endParaRPr lang="it-IT" b="1" i="1" dirty="0" smtClean="0"/>
          </a:p>
          <a:p>
            <a:pPr algn="ctr"/>
            <a:endParaRPr lang="it-IT" dirty="0"/>
          </a:p>
          <a:p>
            <a:pPr algn="ctr"/>
            <a:endParaRPr lang="it-IT" b="1" dirty="0" smtClean="0"/>
          </a:p>
          <a:p>
            <a:pPr lvl="1"/>
            <a:r>
              <a:rPr lang="it-IT" b="1" dirty="0" smtClean="0"/>
              <a:t>Aereo</a:t>
            </a:r>
            <a:r>
              <a:rPr lang="it-IT" b="1" dirty="0"/>
              <a:t>	</a:t>
            </a:r>
            <a:endParaRPr lang="it-IT" b="1" dirty="0" smtClean="0"/>
          </a:p>
          <a:p>
            <a:pPr lvl="2"/>
            <a:r>
              <a:rPr lang="it-IT" dirty="0" smtClean="0"/>
              <a:t>Inserisci Aereo</a:t>
            </a:r>
          </a:p>
          <a:p>
            <a:pPr lvl="1"/>
            <a:r>
              <a:rPr lang="it-IT" b="1" dirty="0" smtClean="0"/>
              <a:t>Aeroporto</a:t>
            </a:r>
            <a:endParaRPr lang="it-IT" b="1" dirty="0" smtClean="0"/>
          </a:p>
          <a:p>
            <a:pPr lvl="2"/>
            <a:r>
              <a:rPr lang="it-IT" dirty="0" smtClean="0"/>
              <a:t>Aggiungi aeroporto</a:t>
            </a:r>
          </a:p>
          <a:p>
            <a:pPr lvl="1"/>
            <a:r>
              <a:rPr lang="it-IT" b="1" dirty="0" smtClean="0"/>
              <a:t>Utente</a:t>
            </a:r>
            <a:endParaRPr lang="it-IT" b="1" dirty="0" smtClean="0"/>
          </a:p>
          <a:p>
            <a:pPr lvl="2"/>
            <a:r>
              <a:rPr lang="it-IT" dirty="0" smtClean="0"/>
              <a:t>Login</a:t>
            </a:r>
            <a:endParaRPr lang="it-IT" dirty="0" smtClean="0"/>
          </a:p>
          <a:p>
            <a:pPr lvl="2"/>
            <a:r>
              <a:rPr lang="it-IT" dirty="0" smtClean="0"/>
              <a:t>Registrazione </a:t>
            </a:r>
            <a:r>
              <a:rPr lang="it-IT" dirty="0" smtClean="0"/>
              <a:t>Utente</a:t>
            </a:r>
          </a:p>
          <a:p>
            <a:pPr lvl="2"/>
            <a:r>
              <a:rPr lang="it-IT" dirty="0" smtClean="0"/>
              <a:t>Modifica Dati Utente</a:t>
            </a:r>
            <a:endParaRPr lang="it-IT" dirty="0" smtClean="0"/>
          </a:p>
          <a:p>
            <a:pPr lvl="1"/>
            <a:r>
              <a:rPr lang="it-IT" b="1" dirty="0" smtClean="0"/>
              <a:t>Volo</a:t>
            </a:r>
            <a:r>
              <a:rPr lang="it-IT" b="1" dirty="0"/>
              <a:t>	</a:t>
            </a:r>
            <a:endParaRPr lang="it-IT" b="1" dirty="0" smtClean="0"/>
          </a:p>
          <a:p>
            <a:pPr lvl="2"/>
            <a:r>
              <a:rPr lang="it-IT" dirty="0" smtClean="0"/>
              <a:t>Inserisci Volo</a:t>
            </a:r>
          </a:p>
          <a:p>
            <a:pPr lvl="2"/>
            <a:r>
              <a:rPr lang="it-IT" dirty="0" smtClean="0"/>
              <a:t>Modifica Volo</a:t>
            </a:r>
            <a:r>
              <a:rPr lang="it-IT" dirty="0"/>
              <a:t>	</a:t>
            </a:r>
            <a:endParaRPr lang="it-IT" dirty="0" smtClean="0"/>
          </a:p>
          <a:p>
            <a:pPr lvl="2"/>
            <a:r>
              <a:rPr lang="it-IT" dirty="0" smtClean="0"/>
              <a:t>Ricerca </a:t>
            </a:r>
            <a:r>
              <a:rPr lang="it-IT" dirty="0" smtClean="0"/>
              <a:t>volo</a:t>
            </a:r>
          </a:p>
        </p:txBody>
      </p:sp>
    </p:spTree>
    <p:extLst>
      <p:ext uri="{BB962C8B-B14F-4D97-AF65-F5344CB8AC3E}">
        <p14:creationId xmlns:p14="http://schemas.microsoft.com/office/powerpoint/2010/main" val="3136904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2255717" y="526097"/>
            <a:ext cx="8015416" cy="5047536"/>
          </a:xfrm>
          <a:prstGeom prst="rect">
            <a:avLst/>
          </a:prstGeom>
          <a:noFill/>
        </p:spPr>
        <p:txBody>
          <a:bodyPr wrap="square" rtlCol="0">
            <a:spAutoFit/>
          </a:bodyPr>
          <a:lstStyle/>
          <a:p>
            <a:pPr algn="ctr"/>
            <a:r>
              <a:rPr lang="it-IT" b="1" i="1" dirty="0" err="1"/>
              <a:t>Testing</a:t>
            </a:r>
            <a:r>
              <a:rPr lang="it-IT" b="1" i="1" dirty="0"/>
              <a:t> D’unità</a:t>
            </a:r>
            <a:endParaRPr lang="it-IT" dirty="0"/>
          </a:p>
          <a:p>
            <a:pPr algn="ctr"/>
            <a:endParaRPr lang="it-IT" b="1" dirty="0" smtClean="0"/>
          </a:p>
          <a:p>
            <a:r>
              <a:rPr lang="it-IT" b="1" dirty="0"/>
              <a:t>Pianificazione </a:t>
            </a:r>
            <a:r>
              <a:rPr lang="it-IT" b="1" dirty="0" err="1"/>
              <a:t>testing</a:t>
            </a:r>
            <a:r>
              <a:rPr lang="it-IT" b="1" dirty="0"/>
              <a:t> d’unità </a:t>
            </a:r>
            <a:endParaRPr lang="it-IT" sz="1400" dirty="0"/>
          </a:p>
          <a:p>
            <a:r>
              <a:rPr lang="it-IT" dirty="0"/>
              <a:t>La metodologia scelta per effettuare i test d’unità è il </a:t>
            </a:r>
            <a:r>
              <a:rPr lang="it-IT" dirty="0" err="1"/>
              <a:t>Category</a:t>
            </a:r>
            <a:r>
              <a:rPr lang="it-IT" dirty="0"/>
              <a:t> </a:t>
            </a:r>
            <a:r>
              <a:rPr lang="it-IT" dirty="0" err="1"/>
              <a:t>Partition</a:t>
            </a:r>
            <a:r>
              <a:rPr lang="it-IT" dirty="0"/>
              <a:t>. I vantaggi forniti da questa tecnica consistono in: </a:t>
            </a:r>
            <a:endParaRPr lang="it-IT" sz="1600" dirty="0"/>
          </a:p>
          <a:p>
            <a:r>
              <a:rPr lang="it-IT" dirty="0"/>
              <a:t>- Esplicitare le relazioni tra le variabili da testare. </a:t>
            </a:r>
            <a:endParaRPr lang="it-IT" sz="1600" dirty="0"/>
          </a:p>
          <a:p>
            <a:r>
              <a:rPr lang="it-IT" dirty="0"/>
              <a:t>- Evitare di selezionare casi di test non utili. </a:t>
            </a:r>
            <a:endParaRPr lang="it-IT" sz="1600" dirty="0"/>
          </a:p>
          <a:p>
            <a:r>
              <a:rPr lang="it-IT" dirty="0"/>
              <a:t>- Selezionare anche casi di test in cui ci siano dei legami tra le diverse variabili. </a:t>
            </a:r>
            <a:endParaRPr lang="it-IT" sz="1600" dirty="0"/>
          </a:p>
          <a:p>
            <a:r>
              <a:rPr lang="it-IT" dirty="0"/>
              <a:t> </a:t>
            </a:r>
            <a:r>
              <a:rPr lang="it-IT" sz="1600" dirty="0"/>
              <a:t>Per ogni classe </a:t>
            </a:r>
            <a:r>
              <a:rPr lang="it-IT" sz="1600" i="1" dirty="0"/>
              <a:t>DAO</a:t>
            </a:r>
            <a:r>
              <a:rPr lang="it-IT" sz="1600" dirty="0"/>
              <a:t>, quindi, vengono testati i seguenti metodi:</a:t>
            </a:r>
          </a:p>
          <a:p>
            <a:pPr lvl="0"/>
            <a:r>
              <a:rPr lang="it-IT" sz="1600" dirty="0" err="1"/>
              <a:t>AereoDAO</a:t>
            </a:r>
            <a:r>
              <a:rPr lang="it-IT" sz="1600" dirty="0"/>
              <a:t>:</a:t>
            </a:r>
          </a:p>
          <a:p>
            <a:pPr lvl="0"/>
            <a:r>
              <a:rPr lang="it-IT" sz="1600" dirty="0" err="1"/>
              <a:t>doSave</a:t>
            </a:r>
            <a:endParaRPr lang="it-IT" sz="1600" dirty="0"/>
          </a:p>
          <a:p>
            <a:pPr lvl="0"/>
            <a:r>
              <a:rPr lang="it-IT" sz="1600" dirty="0" err="1"/>
              <a:t>avaibleAir</a:t>
            </a:r>
            <a:endParaRPr lang="it-IT" sz="1600" dirty="0"/>
          </a:p>
          <a:p>
            <a:pPr lvl="0"/>
            <a:r>
              <a:rPr lang="it-IT" sz="1600" dirty="0" err="1"/>
              <a:t>getCodPosti</a:t>
            </a:r>
            <a:endParaRPr lang="it-IT" sz="1600" dirty="0"/>
          </a:p>
          <a:p>
            <a:pPr lvl="0"/>
            <a:r>
              <a:rPr lang="it-IT" sz="1600" dirty="0" err="1" smtClean="0"/>
              <a:t>maxAereo</a:t>
            </a:r>
            <a:endParaRPr lang="it-IT" sz="1600" dirty="0" smtClean="0"/>
          </a:p>
          <a:p>
            <a:pPr lvl="0"/>
            <a:endParaRPr lang="it-IT" sz="1600" dirty="0"/>
          </a:p>
          <a:p>
            <a:r>
              <a:rPr lang="it-IT" sz="1600" dirty="0" err="1" smtClean="0"/>
              <a:t>UtenteDAO</a:t>
            </a:r>
            <a:r>
              <a:rPr lang="it-IT" sz="1600" dirty="0"/>
              <a:t>:</a:t>
            </a:r>
          </a:p>
          <a:p>
            <a:pPr lvl="0"/>
            <a:r>
              <a:rPr lang="it-IT" sz="1600" dirty="0" err="1"/>
              <a:t>doRetrieveByKey</a:t>
            </a:r>
            <a:endParaRPr lang="it-IT" sz="1600" dirty="0"/>
          </a:p>
          <a:p>
            <a:pPr lvl="0"/>
            <a:r>
              <a:rPr lang="it-IT" sz="1600" dirty="0" err="1"/>
              <a:t>doSave</a:t>
            </a:r>
            <a:endParaRPr lang="it-IT" sz="1600" dirty="0"/>
          </a:p>
          <a:p>
            <a:r>
              <a:rPr lang="it-IT" sz="1600" dirty="0"/>
              <a:t> </a:t>
            </a:r>
          </a:p>
        </p:txBody>
      </p:sp>
      <p:sp>
        <p:nvSpPr>
          <p:cNvPr id="2" name="CasellaDiTesto 1"/>
          <p:cNvSpPr txBox="1"/>
          <p:nvPr/>
        </p:nvSpPr>
        <p:spPr>
          <a:xfrm>
            <a:off x="4571999" y="3034476"/>
            <a:ext cx="1965025" cy="2031325"/>
          </a:xfrm>
          <a:prstGeom prst="rect">
            <a:avLst/>
          </a:prstGeom>
          <a:noFill/>
        </p:spPr>
        <p:txBody>
          <a:bodyPr wrap="none" rtlCol="0">
            <a:spAutoFit/>
          </a:bodyPr>
          <a:lstStyle/>
          <a:p>
            <a:r>
              <a:rPr lang="it-IT" dirty="0" err="1"/>
              <a:t>AeroportoDAO</a:t>
            </a:r>
            <a:endParaRPr lang="it-IT" dirty="0"/>
          </a:p>
          <a:p>
            <a:pPr lvl="0"/>
            <a:r>
              <a:rPr lang="it-IT" dirty="0" err="1"/>
              <a:t>doSave</a:t>
            </a:r>
            <a:endParaRPr lang="it-IT" dirty="0"/>
          </a:p>
          <a:p>
            <a:pPr lvl="0"/>
            <a:r>
              <a:rPr lang="it-IT" dirty="0" err="1" smtClean="0"/>
              <a:t>getAeroporto</a:t>
            </a:r>
            <a:endParaRPr lang="it-IT" dirty="0" smtClean="0"/>
          </a:p>
          <a:p>
            <a:pPr lvl="0"/>
            <a:endParaRPr lang="it-IT" dirty="0"/>
          </a:p>
          <a:p>
            <a:r>
              <a:rPr lang="it-IT" dirty="0"/>
              <a:t> </a:t>
            </a:r>
            <a:r>
              <a:rPr lang="it-IT" dirty="0" err="1"/>
              <a:t>PrenotazioneDAO</a:t>
            </a:r>
            <a:r>
              <a:rPr lang="it-IT" dirty="0"/>
              <a:t>:</a:t>
            </a:r>
          </a:p>
          <a:p>
            <a:pPr lvl="0"/>
            <a:r>
              <a:rPr lang="it-IT" dirty="0" err="1"/>
              <a:t>showAll</a:t>
            </a:r>
            <a:endParaRPr lang="it-IT" dirty="0"/>
          </a:p>
          <a:p>
            <a:endParaRPr lang="it-IT" dirty="0"/>
          </a:p>
        </p:txBody>
      </p:sp>
      <p:sp>
        <p:nvSpPr>
          <p:cNvPr id="4" name="CasellaDiTesto 3"/>
          <p:cNvSpPr txBox="1"/>
          <p:nvPr/>
        </p:nvSpPr>
        <p:spPr>
          <a:xfrm>
            <a:off x="6866020" y="3049865"/>
            <a:ext cx="4138890" cy="2585323"/>
          </a:xfrm>
          <a:prstGeom prst="rect">
            <a:avLst/>
          </a:prstGeom>
          <a:noFill/>
        </p:spPr>
        <p:txBody>
          <a:bodyPr wrap="none" rtlCol="0">
            <a:spAutoFit/>
          </a:bodyPr>
          <a:lstStyle/>
          <a:p>
            <a:r>
              <a:rPr lang="it-IT" dirty="0" err="1"/>
              <a:t>VoloDAO</a:t>
            </a:r>
            <a:endParaRPr lang="it-IT" dirty="0"/>
          </a:p>
          <a:p>
            <a:pPr lvl="0"/>
            <a:r>
              <a:rPr lang="it-IT" dirty="0" err="1"/>
              <a:t>doSave</a:t>
            </a:r>
            <a:endParaRPr lang="it-IT" dirty="0"/>
          </a:p>
          <a:p>
            <a:pPr lvl="0"/>
            <a:r>
              <a:rPr lang="it-IT" dirty="0" err="1"/>
              <a:t>doUpdate</a:t>
            </a:r>
            <a:endParaRPr lang="it-IT" dirty="0"/>
          </a:p>
          <a:p>
            <a:pPr lvl="0"/>
            <a:r>
              <a:rPr lang="it-IT" dirty="0" err="1"/>
              <a:t>showAll</a:t>
            </a:r>
            <a:endParaRPr lang="it-IT" dirty="0"/>
          </a:p>
          <a:p>
            <a:pPr lvl="0"/>
            <a:r>
              <a:rPr lang="it-IT" dirty="0" err="1"/>
              <a:t>showAllLowCost</a:t>
            </a:r>
            <a:endParaRPr lang="it-IT" dirty="0"/>
          </a:p>
          <a:p>
            <a:pPr lvl="0"/>
            <a:r>
              <a:rPr lang="it-IT" dirty="0" err="1"/>
              <a:t>doRetrieveByCod</a:t>
            </a:r>
            <a:endParaRPr lang="it-IT" dirty="0"/>
          </a:p>
          <a:p>
            <a:pPr lvl="0"/>
            <a:r>
              <a:rPr lang="it-IT" dirty="0" err="1"/>
              <a:t>isLowCost</a:t>
            </a:r>
            <a:endParaRPr lang="it-IT" dirty="0"/>
          </a:p>
          <a:p>
            <a:r>
              <a:rPr lang="it-IT" dirty="0" err="1"/>
              <a:t>doRetrieveByAereoportoeDataSoloAndata</a:t>
            </a:r>
            <a:endParaRPr lang="it-IT" dirty="0"/>
          </a:p>
          <a:p>
            <a:endParaRPr lang="it-IT" dirty="0"/>
          </a:p>
        </p:txBody>
      </p:sp>
    </p:spTree>
    <p:extLst>
      <p:ext uri="{BB962C8B-B14F-4D97-AF65-F5344CB8AC3E}">
        <p14:creationId xmlns:p14="http://schemas.microsoft.com/office/powerpoint/2010/main" val="3081895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2255717" y="109003"/>
            <a:ext cx="8015416" cy="615553"/>
          </a:xfrm>
          <a:prstGeom prst="rect">
            <a:avLst/>
          </a:prstGeom>
          <a:noFill/>
        </p:spPr>
        <p:txBody>
          <a:bodyPr wrap="square" rtlCol="0">
            <a:spAutoFit/>
          </a:bodyPr>
          <a:lstStyle/>
          <a:p>
            <a:pPr algn="ctr"/>
            <a:r>
              <a:rPr lang="it-IT" b="1" i="1" dirty="0"/>
              <a:t>Test </a:t>
            </a:r>
            <a:r>
              <a:rPr lang="it-IT" b="1" i="1" dirty="0" err="1"/>
              <a:t>Summary</a:t>
            </a:r>
            <a:r>
              <a:rPr lang="it-IT" b="1" i="1" dirty="0"/>
              <a:t> Report</a:t>
            </a:r>
            <a:endParaRPr lang="it-IT" b="1" dirty="0" smtClean="0"/>
          </a:p>
          <a:p>
            <a:r>
              <a:rPr lang="it-IT" sz="1600" dirty="0"/>
              <a:t> </a:t>
            </a:r>
          </a:p>
        </p:txBody>
      </p:sp>
      <p:graphicFrame>
        <p:nvGraphicFramePr>
          <p:cNvPr id="7" name="Tabella 6"/>
          <p:cNvGraphicFramePr>
            <a:graphicFrameLocks noGrp="1"/>
          </p:cNvGraphicFramePr>
          <p:nvPr>
            <p:extLst>
              <p:ext uri="{D42A27DB-BD31-4B8C-83A1-F6EECF244321}">
                <p14:modId xmlns:p14="http://schemas.microsoft.com/office/powerpoint/2010/main" val="1198711321"/>
              </p:ext>
            </p:extLst>
          </p:nvPr>
        </p:nvGraphicFramePr>
        <p:xfrm>
          <a:off x="770019" y="724556"/>
          <a:ext cx="10651958" cy="5984220"/>
        </p:xfrm>
        <a:graphic>
          <a:graphicData uri="http://schemas.openxmlformats.org/drawingml/2006/table">
            <a:tbl>
              <a:tblPr firstRow="1" firstCol="1" bandRow="1">
                <a:tableStyleId>{5C22544A-7EE6-4342-B048-85BDC9FD1C3A}</a:tableStyleId>
              </a:tblPr>
              <a:tblGrid>
                <a:gridCol w="3028900"/>
                <a:gridCol w="4749817"/>
                <a:gridCol w="1685243"/>
                <a:gridCol w="1187998"/>
              </a:tblGrid>
              <a:tr h="375900">
                <a:tc>
                  <a:txBody>
                    <a:bodyPr/>
                    <a:lstStyle/>
                    <a:p>
                      <a:pPr marL="457200">
                        <a:lnSpc>
                          <a:spcPct val="115000"/>
                        </a:lnSpc>
                        <a:spcAft>
                          <a:spcPts val="0"/>
                        </a:spcAft>
                      </a:pPr>
                      <a:r>
                        <a:rPr lang="it-IT" sz="2000" dirty="0">
                          <a:effectLst/>
                        </a:rPr>
                        <a:t>Classe</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Metodo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Esito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Note</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r>
              <a:tr h="312222">
                <a:tc>
                  <a:txBody>
                    <a:bodyPr/>
                    <a:lstStyle/>
                    <a:p>
                      <a:pPr marL="457200">
                        <a:lnSpc>
                          <a:spcPct val="115000"/>
                        </a:lnSpc>
                        <a:spcAft>
                          <a:spcPts val="0"/>
                        </a:spcAft>
                      </a:pPr>
                      <a:r>
                        <a:rPr lang="it-IT" sz="2000" dirty="0" err="1">
                          <a:effectLst/>
                        </a:rPr>
                        <a:t>AereoDAO</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doSave</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Negativo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 </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r>
              <a:tr h="312222">
                <a:tc>
                  <a:txBody>
                    <a:bodyPr/>
                    <a:lstStyle/>
                    <a:p>
                      <a:pPr marL="457200">
                        <a:lnSpc>
                          <a:spcPct val="115000"/>
                        </a:lnSpc>
                        <a:spcAft>
                          <a:spcPts val="0"/>
                        </a:spcAft>
                      </a:pPr>
                      <a:r>
                        <a:rPr lang="it-IT" sz="2000" dirty="0" err="1">
                          <a:effectLst/>
                        </a:rPr>
                        <a:t>AereoDAO</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dirty="0" err="1">
                          <a:effectLst/>
                        </a:rPr>
                        <a:t>getAvaibleAir</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Negativo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 </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r>
              <a:tr h="312222">
                <a:tc>
                  <a:txBody>
                    <a:bodyPr/>
                    <a:lstStyle/>
                    <a:p>
                      <a:pPr marL="457200">
                        <a:lnSpc>
                          <a:spcPct val="115000"/>
                        </a:lnSpc>
                        <a:spcAft>
                          <a:spcPts val="0"/>
                        </a:spcAft>
                      </a:pPr>
                      <a:r>
                        <a:rPr lang="it-IT" sz="2000">
                          <a:effectLst/>
                        </a:rPr>
                        <a:t>AereoDAO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getCodPosti</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Negativo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 </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r>
              <a:tr h="312222">
                <a:tc>
                  <a:txBody>
                    <a:bodyPr/>
                    <a:lstStyle/>
                    <a:p>
                      <a:pPr marL="457200">
                        <a:lnSpc>
                          <a:spcPct val="115000"/>
                        </a:lnSpc>
                        <a:spcAft>
                          <a:spcPts val="0"/>
                        </a:spcAft>
                      </a:pPr>
                      <a:r>
                        <a:rPr lang="it-IT" sz="2000">
                          <a:effectLst/>
                        </a:rPr>
                        <a:t>AereoDAO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dirty="0" err="1">
                          <a:effectLst/>
                        </a:rPr>
                        <a:t>maxAereo</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Negativo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 </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r>
              <a:tr h="312222">
                <a:tc>
                  <a:txBody>
                    <a:bodyPr/>
                    <a:lstStyle/>
                    <a:p>
                      <a:pPr marL="457200">
                        <a:lnSpc>
                          <a:spcPct val="115000"/>
                        </a:lnSpc>
                        <a:spcAft>
                          <a:spcPts val="0"/>
                        </a:spcAft>
                      </a:pPr>
                      <a:r>
                        <a:rPr lang="it-IT" sz="2000">
                          <a:effectLst/>
                        </a:rPr>
                        <a:t>AeroportoDAO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dirty="0" err="1">
                          <a:effectLst/>
                        </a:rPr>
                        <a:t>doSave</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Negativo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 </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r>
              <a:tr h="312222">
                <a:tc>
                  <a:txBody>
                    <a:bodyPr/>
                    <a:lstStyle/>
                    <a:p>
                      <a:pPr marL="457200">
                        <a:lnSpc>
                          <a:spcPct val="115000"/>
                        </a:lnSpc>
                        <a:spcAft>
                          <a:spcPts val="0"/>
                        </a:spcAft>
                      </a:pPr>
                      <a:r>
                        <a:rPr lang="it-IT" sz="2000">
                          <a:effectLst/>
                        </a:rPr>
                        <a:t>AeroportoDAO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dirty="0" err="1">
                          <a:effectLst/>
                        </a:rPr>
                        <a:t>getAeroporto</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Negativo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 </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r>
              <a:tr h="312222">
                <a:tc>
                  <a:txBody>
                    <a:bodyPr/>
                    <a:lstStyle/>
                    <a:p>
                      <a:pPr marL="457200">
                        <a:lnSpc>
                          <a:spcPct val="115000"/>
                        </a:lnSpc>
                        <a:spcAft>
                          <a:spcPts val="0"/>
                        </a:spcAft>
                      </a:pPr>
                      <a:r>
                        <a:rPr lang="it-IT" sz="2000">
                          <a:effectLst/>
                        </a:rPr>
                        <a:t>PrenotazioneDAO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dirty="0" err="1">
                          <a:effectLst/>
                        </a:rPr>
                        <a:t>showAllReservation</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Negativo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 </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r>
              <a:tr h="312222">
                <a:tc>
                  <a:txBody>
                    <a:bodyPr/>
                    <a:lstStyle/>
                    <a:p>
                      <a:pPr marL="457200">
                        <a:lnSpc>
                          <a:spcPct val="115000"/>
                        </a:lnSpc>
                        <a:spcAft>
                          <a:spcPts val="0"/>
                        </a:spcAft>
                      </a:pPr>
                      <a:r>
                        <a:rPr lang="it-IT" sz="2000">
                          <a:effectLst/>
                        </a:rPr>
                        <a:t>UtenteDAO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dirty="0" err="1">
                          <a:effectLst/>
                        </a:rPr>
                        <a:t>doRetriveByKey</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Negativo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dirty="0">
                          <a:effectLst/>
                        </a:rPr>
                        <a:t> </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r>
              <a:tr h="312222">
                <a:tc>
                  <a:txBody>
                    <a:bodyPr/>
                    <a:lstStyle/>
                    <a:p>
                      <a:pPr marL="457200">
                        <a:lnSpc>
                          <a:spcPct val="115000"/>
                        </a:lnSpc>
                        <a:spcAft>
                          <a:spcPts val="0"/>
                        </a:spcAft>
                      </a:pPr>
                      <a:r>
                        <a:rPr lang="it-IT" sz="2000">
                          <a:effectLst/>
                        </a:rPr>
                        <a:t>UtenteDAO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dirty="0" err="1">
                          <a:effectLst/>
                        </a:rPr>
                        <a:t>doSave</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Negativo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 </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r>
              <a:tr h="312222">
                <a:tc>
                  <a:txBody>
                    <a:bodyPr/>
                    <a:lstStyle/>
                    <a:p>
                      <a:pPr marL="457200">
                        <a:lnSpc>
                          <a:spcPct val="115000"/>
                        </a:lnSpc>
                        <a:spcAft>
                          <a:spcPts val="0"/>
                        </a:spcAft>
                      </a:pPr>
                      <a:r>
                        <a:rPr lang="it-IT" sz="2000">
                          <a:effectLst/>
                        </a:rPr>
                        <a:t>VoloDAO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dirty="0" err="1">
                          <a:effectLst/>
                        </a:rPr>
                        <a:t>doSave</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Negativo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 </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r>
              <a:tr h="312222">
                <a:tc>
                  <a:txBody>
                    <a:bodyPr/>
                    <a:lstStyle/>
                    <a:p>
                      <a:pPr marL="457200">
                        <a:lnSpc>
                          <a:spcPct val="115000"/>
                        </a:lnSpc>
                        <a:spcAft>
                          <a:spcPts val="0"/>
                        </a:spcAft>
                      </a:pPr>
                      <a:r>
                        <a:rPr lang="it-IT" sz="2000">
                          <a:effectLst/>
                        </a:rPr>
                        <a:t>VoloDAO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dirty="0" err="1">
                          <a:effectLst/>
                        </a:rPr>
                        <a:t>showAll</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Negativo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 </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r>
              <a:tr h="312222">
                <a:tc>
                  <a:txBody>
                    <a:bodyPr/>
                    <a:lstStyle/>
                    <a:p>
                      <a:pPr marL="457200">
                        <a:lnSpc>
                          <a:spcPct val="115000"/>
                        </a:lnSpc>
                        <a:spcAft>
                          <a:spcPts val="0"/>
                        </a:spcAft>
                      </a:pPr>
                      <a:r>
                        <a:rPr lang="it-IT" sz="2000">
                          <a:effectLst/>
                        </a:rPr>
                        <a:t>VoloDAO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dirty="0" err="1">
                          <a:effectLst/>
                        </a:rPr>
                        <a:t>doRettriveByAeroportiEDataSolaAndata</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Negativo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 </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r>
              <a:tr h="312222">
                <a:tc>
                  <a:txBody>
                    <a:bodyPr/>
                    <a:lstStyle/>
                    <a:p>
                      <a:pPr marL="457200">
                        <a:lnSpc>
                          <a:spcPct val="115000"/>
                        </a:lnSpc>
                        <a:spcAft>
                          <a:spcPts val="0"/>
                        </a:spcAft>
                      </a:pPr>
                      <a:r>
                        <a:rPr lang="it-IT" sz="2000">
                          <a:effectLst/>
                        </a:rPr>
                        <a:t>VoloDAO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dirty="0" err="1">
                          <a:effectLst/>
                        </a:rPr>
                        <a:t>doRetriveByCod</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Negativo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 </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r>
              <a:tr h="312222">
                <a:tc>
                  <a:txBody>
                    <a:bodyPr/>
                    <a:lstStyle/>
                    <a:p>
                      <a:pPr marL="457200">
                        <a:lnSpc>
                          <a:spcPct val="115000"/>
                        </a:lnSpc>
                        <a:spcAft>
                          <a:spcPts val="0"/>
                        </a:spcAft>
                      </a:pPr>
                      <a:r>
                        <a:rPr lang="it-IT" sz="2000">
                          <a:effectLst/>
                        </a:rPr>
                        <a:t>VoloDAO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isLowCost</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dirty="0">
                          <a:effectLst/>
                        </a:rPr>
                        <a:t>Negativo</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 </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r>
              <a:tr h="312222">
                <a:tc>
                  <a:txBody>
                    <a:bodyPr/>
                    <a:lstStyle/>
                    <a:p>
                      <a:pPr marL="457200">
                        <a:lnSpc>
                          <a:spcPct val="115000"/>
                        </a:lnSpc>
                        <a:spcAft>
                          <a:spcPts val="0"/>
                        </a:spcAft>
                      </a:pPr>
                      <a:r>
                        <a:rPr lang="it-IT" sz="2000">
                          <a:effectLst/>
                        </a:rPr>
                        <a:t>VoloDAO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showAllLowCost</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dirty="0">
                          <a:effectLst/>
                        </a:rPr>
                        <a:t>Negativo</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 </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r>
              <a:tr h="312222">
                <a:tc>
                  <a:txBody>
                    <a:bodyPr/>
                    <a:lstStyle/>
                    <a:p>
                      <a:pPr marL="457200">
                        <a:lnSpc>
                          <a:spcPct val="115000"/>
                        </a:lnSpc>
                        <a:spcAft>
                          <a:spcPts val="0"/>
                        </a:spcAft>
                      </a:pPr>
                      <a:r>
                        <a:rPr lang="it-IT" sz="2000">
                          <a:effectLst/>
                        </a:rPr>
                        <a:t>VoloDAO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lowCostByCodVolo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dirty="0">
                          <a:effectLst/>
                        </a:rPr>
                        <a:t>Negativo</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dirty="0">
                          <a:effectLst/>
                        </a:rPr>
                        <a:t> </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r>
            </a:tbl>
          </a:graphicData>
        </a:graphic>
      </p:graphicFrame>
    </p:spTree>
    <p:extLst>
      <p:ext uri="{BB962C8B-B14F-4D97-AF65-F5344CB8AC3E}">
        <p14:creationId xmlns:p14="http://schemas.microsoft.com/office/powerpoint/2010/main" val="402870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2" name="CasellaDiTesto 1"/>
          <p:cNvSpPr txBox="1"/>
          <p:nvPr/>
        </p:nvSpPr>
        <p:spPr>
          <a:xfrm>
            <a:off x="2388973" y="109003"/>
            <a:ext cx="7516177" cy="6186309"/>
          </a:xfrm>
          <a:prstGeom prst="rect">
            <a:avLst/>
          </a:prstGeom>
          <a:noFill/>
        </p:spPr>
        <p:txBody>
          <a:bodyPr wrap="square" rtlCol="0">
            <a:spAutoFit/>
          </a:bodyPr>
          <a:lstStyle/>
          <a:p>
            <a:pPr algn="ctr"/>
            <a:r>
              <a:rPr lang="it-IT" b="1" i="1" dirty="0" err="1"/>
              <a:t>Problem</a:t>
            </a:r>
            <a:r>
              <a:rPr lang="it-IT" b="1" i="1" dirty="0"/>
              <a:t> </a:t>
            </a:r>
            <a:r>
              <a:rPr lang="it-IT" b="1" i="1" dirty="0" smtClean="0"/>
              <a:t>Statement</a:t>
            </a:r>
          </a:p>
          <a:p>
            <a:pPr algn="ctr"/>
            <a:r>
              <a:rPr lang="it-IT" dirty="0" smtClean="0"/>
              <a:t>Descrizione del problema</a:t>
            </a:r>
          </a:p>
          <a:p>
            <a:endParaRPr lang="it-IT" dirty="0"/>
          </a:p>
          <a:p>
            <a:r>
              <a:rPr lang="it-IT" dirty="0"/>
              <a:t>Attualmente l'agenzia è sprovvista di sito web il che comporta la poca interattività con i clienti, disagi nell'acquisto dei biglietti dovuti a tempi di attesa troppo elevati, mancanza di informazioni dei relativi voli.</a:t>
            </a:r>
          </a:p>
          <a:p>
            <a:r>
              <a:rPr lang="it-IT" dirty="0"/>
              <a:t>Internet ha offerto la possibilità di acquistare biglietti aerei di una determinata compagnia online</a:t>
            </a:r>
            <a:r>
              <a:rPr lang="it-IT" dirty="0" smtClean="0"/>
              <a:t>.</a:t>
            </a:r>
          </a:p>
          <a:p>
            <a:r>
              <a:rPr lang="it-IT" dirty="0"/>
              <a:t>Questo software permette alla compagnia </a:t>
            </a:r>
            <a:r>
              <a:rPr lang="it-IT" dirty="0" err="1"/>
              <a:t>UniAirlines</a:t>
            </a:r>
            <a:r>
              <a:rPr lang="it-IT" dirty="0"/>
              <a:t> di interfacciarsi con l'utente tramite un sito web </a:t>
            </a:r>
            <a:r>
              <a:rPr lang="it-IT" dirty="0" smtClean="0"/>
              <a:t>dedicato che fornisce i </a:t>
            </a:r>
            <a:r>
              <a:rPr lang="it-IT" dirty="0"/>
              <a:t>seguenti servizi:</a:t>
            </a:r>
          </a:p>
          <a:p>
            <a:pPr lvl="0"/>
            <a:r>
              <a:rPr lang="it-IT" dirty="0" smtClean="0"/>
              <a:t>1.La </a:t>
            </a:r>
            <a:r>
              <a:rPr lang="it-IT" dirty="0"/>
              <a:t>registrazione degli utenti;</a:t>
            </a:r>
          </a:p>
          <a:p>
            <a:pPr lvl="0"/>
            <a:r>
              <a:rPr lang="it-IT" dirty="0" smtClean="0"/>
              <a:t>2.La </a:t>
            </a:r>
            <a:r>
              <a:rPr lang="it-IT" dirty="0"/>
              <a:t>time </a:t>
            </a:r>
            <a:r>
              <a:rPr lang="it-IT" dirty="0" err="1"/>
              <a:t>label</a:t>
            </a:r>
            <a:r>
              <a:rPr lang="it-IT" dirty="0"/>
              <a:t> dei voli;</a:t>
            </a:r>
          </a:p>
          <a:p>
            <a:pPr lvl="0"/>
            <a:r>
              <a:rPr lang="it-IT" dirty="0" smtClean="0"/>
              <a:t>3.Check-in </a:t>
            </a:r>
            <a:r>
              <a:rPr lang="it-IT" dirty="0"/>
              <a:t>online;</a:t>
            </a:r>
          </a:p>
          <a:p>
            <a:pPr lvl="0"/>
            <a:r>
              <a:rPr lang="it-IT" dirty="0" smtClean="0"/>
              <a:t>4.Tariffe </a:t>
            </a:r>
            <a:r>
              <a:rPr lang="it-IT" dirty="0"/>
              <a:t>differenti a seconda dell'offerta scelta (uno o più bagagli da stiva);</a:t>
            </a:r>
          </a:p>
          <a:p>
            <a:pPr lvl="0"/>
            <a:r>
              <a:rPr lang="it-IT" dirty="0" smtClean="0"/>
              <a:t>5.Prenotare </a:t>
            </a:r>
            <a:r>
              <a:rPr lang="it-IT" dirty="0"/>
              <a:t>il biglietto (se ancora disponibile, fino a 6 ore prima del volo);</a:t>
            </a:r>
          </a:p>
          <a:p>
            <a:pPr lvl="0"/>
            <a:r>
              <a:rPr lang="it-IT" dirty="0" smtClean="0"/>
              <a:t>6.Possibilità </a:t>
            </a:r>
            <a:r>
              <a:rPr lang="it-IT" dirty="0"/>
              <a:t>di scegliere più tratte con possibili scali;</a:t>
            </a:r>
          </a:p>
          <a:p>
            <a:pPr lvl="0"/>
            <a:r>
              <a:rPr lang="it-IT" dirty="0" smtClean="0"/>
              <a:t>7.Possibilità </a:t>
            </a:r>
            <a:r>
              <a:rPr lang="it-IT" dirty="0"/>
              <a:t>di vedere la lista dei voli prenotati;</a:t>
            </a:r>
          </a:p>
          <a:p>
            <a:pPr lvl="0"/>
            <a:r>
              <a:rPr lang="it-IT" dirty="0" smtClean="0"/>
              <a:t>8.Cambiare </a:t>
            </a:r>
            <a:r>
              <a:rPr lang="it-IT" dirty="0"/>
              <a:t>le credenziali utente;</a:t>
            </a:r>
          </a:p>
          <a:p>
            <a:pPr lvl="0"/>
            <a:r>
              <a:rPr lang="it-IT" dirty="0" smtClean="0"/>
              <a:t>9.Visionare </a:t>
            </a:r>
            <a:r>
              <a:rPr lang="it-IT" dirty="0"/>
              <a:t>le news</a:t>
            </a:r>
            <a:r>
              <a:rPr lang="it-IT" dirty="0" smtClean="0"/>
              <a:t>;</a:t>
            </a:r>
          </a:p>
          <a:p>
            <a:pPr lvl="0"/>
            <a:r>
              <a:rPr lang="it-IT" dirty="0" smtClean="0"/>
              <a:t>10.Supporto</a:t>
            </a:r>
            <a:r>
              <a:rPr lang="it-IT" dirty="0"/>
              <a:t>.</a:t>
            </a:r>
          </a:p>
          <a:p>
            <a:endParaRPr lang="it-IT" dirty="0"/>
          </a:p>
          <a:p>
            <a:endParaRPr lang="it-IT" dirty="0"/>
          </a:p>
        </p:txBody>
      </p:sp>
    </p:spTree>
    <p:extLst>
      <p:ext uri="{BB962C8B-B14F-4D97-AF65-F5344CB8AC3E}">
        <p14:creationId xmlns:p14="http://schemas.microsoft.com/office/powerpoint/2010/main" val="2955181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2" name="CasellaDiTesto 1"/>
          <p:cNvSpPr txBox="1"/>
          <p:nvPr/>
        </p:nvSpPr>
        <p:spPr>
          <a:xfrm>
            <a:off x="2529016" y="109003"/>
            <a:ext cx="7010400" cy="6432530"/>
          </a:xfrm>
          <a:prstGeom prst="rect">
            <a:avLst/>
          </a:prstGeom>
          <a:noFill/>
        </p:spPr>
        <p:txBody>
          <a:bodyPr wrap="square" rtlCol="0">
            <a:spAutoFit/>
          </a:bodyPr>
          <a:lstStyle/>
          <a:p>
            <a:pPr algn="ctr"/>
            <a:r>
              <a:rPr lang="it-IT" b="1" dirty="0" smtClean="0"/>
              <a:t>Scenari</a:t>
            </a:r>
          </a:p>
          <a:p>
            <a:r>
              <a:rPr lang="it-IT" b="1" dirty="0" smtClean="0"/>
              <a:t>Prenota volo</a:t>
            </a:r>
          </a:p>
          <a:p>
            <a:r>
              <a:rPr lang="it-IT" sz="1600" dirty="0"/>
              <a:t>Raffaele vuole acquistare biglietti di volo per lui e la sua famiglia della compagnia aerea </a:t>
            </a:r>
            <a:r>
              <a:rPr lang="it-IT" sz="1600" dirty="0" err="1"/>
              <a:t>UnisAir</a:t>
            </a:r>
            <a:r>
              <a:rPr lang="it-IT" sz="1600" dirty="0"/>
              <a:t>, quindi si reca sulla </a:t>
            </a:r>
            <a:r>
              <a:rPr lang="it-IT" sz="1600" dirty="0" err="1"/>
              <a:t>homePage</a:t>
            </a:r>
            <a:r>
              <a:rPr lang="it-IT" sz="1600" dirty="0"/>
              <a:t> del sito e compila l’apposita </a:t>
            </a:r>
            <a:r>
              <a:rPr lang="it-IT" sz="1600" dirty="0" err="1"/>
              <a:t>form</a:t>
            </a:r>
            <a:r>
              <a:rPr lang="it-IT" sz="1600" dirty="0"/>
              <a:t> di ricerca </a:t>
            </a:r>
            <a:endParaRPr lang="it-IT" sz="1600" dirty="0" smtClean="0"/>
          </a:p>
          <a:p>
            <a:r>
              <a:rPr lang="it-IT" b="1" dirty="0" smtClean="0"/>
              <a:t>Check-in</a:t>
            </a:r>
          </a:p>
          <a:p>
            <a:r>
              <a:rPr lang="it-IT" sz="1600" dirty="0"/>
              <a:t>Raffaele intende effettuare il Check-In della sua prenotazione poiché mancano 3 giorni alla sua partenza. </a:t>
            </a:r>
            <a:endParaRPr lang="it-IT" sz="1600" dirty="0" smtClean="0"/>
          </a:p>
          <a:p>
            <a:endParaRPr lang="it-IT" dirty="0"/>
          </a:p>
          <a:p>
            <a:pPr algn="ctr"/>
            <a:r>
              <a:rPr lang="it-IT" b="1" dirty="0" smtClean="0"/>
              <a:t>Requisiti</a:t>
            </a:r>
            <a:endParaRPr lang="it-IT" dirty="0" smtClean="0"/>
          </a:p>
          <a:p>
            <a:r>
              <a:rPr lang="it-IT" b="1" dirty="0" err="1"/>
              <a:t>Functional</a:t>
            </a:r>
            <a:r>
              <a:rPr lang="it-IT" b="1" dirty="0"/>
              <a:t> </a:t>
            </a:r>
            <a:r>
              <a:rPr lang="it-IT" b="1" dirty="0" err="1" smtClean="0"/>
              <a:t>Requirements</a:t>
            </a:r>
            <a:endParaRPr lang="it-IT" b="1" dirty="0" smtClean="0"/>
          </a:p>
          <a:p>
            <a:r>
              <a:rPr lang="it-IT" sz="1600" dirty="0" smtClean="0"/>
              <a:t>Registrazione</a:t>
            </a:r>
          </a:p>
          <a:p>
            <a:r>
              <a:rPr lang="it-IT" sz="1600" dirty="0" smtClean="0"/>
              <a:t>Controllare time </a:t>
            </a:r>
            <a:r>
              <a:rPr lang="it-IT" sz="1600" dirty="0" err="1" smtClean="0"/>
              <a:t>lable</a:t>
            </a:r>
            <a:r>
              <a:rPr lang="it-IT" sz="1600" dirty="0" smtClean="0"/>
              <a:t> voli</a:t>
            </a:r>
          </a:p>
          <a:p>
            <a:r>
              <a:rPr lang="it-IT" sz="1600" dirty="0" smtClean="0"/>
              <a:t>Possibilità di check-in online</a:t>
            </a:r>
          </a:p>
          <a:p>
            <a:r>
              <a:rPr lang="it-IT" sz="1600" dirty="0" smtClean="0"/>
              <a:t>…</a:t>
            </a:r>
          </a:p>
          <a:p>
            <a:r>
              <a:rPr lang="it-IT" sz="1600" b="1" dirty="0" err="1"/>
              <a:t>Nonfunctional</a:t>
            </a:r>
            <a:r>
              <a:rPr lang="it-IT" sz="1600" b="1" dirty="0"/>
              <a:t> </a:t>
            </a:r>
            <a:r>
              <a:rPr lang="it-IT" sz="1600" b="1" dirty="0" err="1" smtClean="0"/>
              <a:t>Requirements</a:t>
            </a:r>
            <a:endParaRPr lang="it-IT" sz="1600" b="1" dirty="0" smtClean="0"/>
          </a:p>
          <a:p>
            <a:r>
              <a:rPr lang="it-IT" sz="1600" dirty="0" smtClean="0"/>
              <a:t>Massimo 30 secondi di attesa nell’iterazione con il sito[Performance]</a:t>
            </a:r>
          </a:p>
          <a:p>
            <a:r>
              <a:rPr lang="it-IT" sz="1600" dirty="0" smtClean="0"/>
              <a:t>Sito </a:t>
            </a:r>
            <a:r>
              <a:rPr lang="it-IT" sz="1600" dirty="0" err="1" smtClean="0"/>
              <a:t>webBased</a:t>
            </a:r>
            <a:r>
              <a:rPr lang="it-IT" sz="1600" dirty="0" smtClean="0"/>
              <a:t> indipendente dalla piattaforma[</a:t>
            </a:r>
            <a:r>
              <a:rPr lang="it-IT" sz="1600" dirty="0" err="1" smtClean="0"/>
              <a:t>Supportability</a:t>
            </a:r>
            <a:r>
              <a:rPr lang="it-IT" sz="1600" dirty="0" smtClean="0"/>
              <a:t>]</a:t>
            </a:r>
          </a:p>
          <a:p>
            <a:r>
              <a:rPr lang="it-IT" sz="1600" dirty="0" smtClean="0"/>
              <a:t>Schema di controllo per gli accessi[Reliability]</a:t>
            </a:r>
          </a:p>
          <a:p>
            <a:r>
              <a:rPr lang="it-IT" sz="1600" dirty="0" smtClean="0"/>
              <a:t>Informazioni per l’utente[</a:t>
            </a:r>
            <a:r>
              <a:rPr lang="it-IT" sz="1600" dirty="0" err="1" smtClean="0"/>
              <a:t>Usability</a:t>
            </a:r>
            <a:r>
              <a:rPr lang="it-IT" sz="1600" dirty="0" smtClean="0"/>
              <a:t>]</a:t>
            </a:r>
          </a:p>
          <a:p>
            <a:r>
              <a:rPr lang="it-IT" sz="1600" dirty="0" smtClean="0"/>
              <a:t>…</a:t>
            </a:r>
          </a:p>
          <a:p>
            <a:r>
              <a:rPr lang="it-IT" sz="1600" b="1" dirty="0" err="1" smtClean="0"/>
              <a:t>Constraints</a:t>
            </a:r>
            <a:endParaRPr lang="it-IT" sz="1600" b="1" dirty="0" smtClean="0"/>
          </a:p>
          <a:p>
            <a:r>
              <a:rPr lang="it-IT" sz="1600" dirty="0" err="1" smtClean="0"/>
              <a:t>App</a:t>
            </a:r>
            <a:r>
              <a:rPr lang="it-IT" sz="1600" dirty="0" smtClean="0"/>
              <a:t> scritta in java[</a:t>
            </a:r>
            <a:r>
              <a:rPr lang="it-IT" sz="1600" dirty="0" err="1" smtClean="0"/>
              <a:t>implementation</a:t>
            </a:r>
            <a:r>
              <a:rPr lang="it-IT" sz="1600" dirty="0" smtClean="0"/>
              <a:t>]</a:t>
            </a:r>
          </a:p>
          <a:p>
            <a:r>
              <a:rPr lang="it-IT" sz="1600" dirty="0" smtClean="0"/>
              <a:t>Sistema completamente sul web[</a:t>
            </a:r>
            <a:r>
              <a:rPr lang="it-IT" sz="1600" dirty="0" err="1" smtClean="0"/>
              <a:t>packing</a:t>
            </a:r>
            <a:r>
              <a:rPr lang="it-IT" sz="1600" dirty="0" smtClean="0"/>
              <a:t>]</a:t>
            </a:r>
          </a:p>
          <a:p>
            <a:r>
              <a:rPr lang="it-IT" sz="1600" dirty="0" smtClean="0"/>
              <a:t>…</a:t>
            </a:r>
          </a:p>
        </p:txBody>
      </p:sp>
    </p:spTree>
    <p:extLst>
      <p:ext uri="{BB962C8B-B14F-4D97-AF65-F5344CB8AC3E}">
        <p14:creationId xmlns:p14="http://schemas.microsoft.com/office/powerpoint/2010/main" val="4262016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968843" y="109003"/>
            <a:ext cx="8015416" cy="5632311"/>
          </a:xfrm>
          <a:prstGeom prst="rect">
            <a:avLst/>
          </a:prstGeom>
          <a:noFill/>
        </p:spPr>
        <p:txBody>
          <a:bodyPr wrap="square" rtlCol="0">
            <a:spAutoFit/>
          </a:bodyPr>
          <a:lstStyle/>
          <a:p>
            <a:pPr algn="ctr"/>
            <a:r>
              <a:rPr lang="it-IT" b="1" i="1" dirty="0" err="1"/>
              <a:t>Requirement</a:t>
            </a:r>
            <a:r>
              <a:rPr lang="it-IT" b="1" i="1" dirty="0"/>
              <a:t> Analysis </a:t>
            </a:r>
            <a:r>
              <a:rPr lang="it-IT" b="1" i="1" dirty="0" err="1" smtClean="0"/>
              <a:t>Document</a:t>
            </a:r>
            <a:endParaRPr lang="it-IT" b="1" i="1" dirty="0" smtClean="0"/>
          </a:p>
          <a:p>
            <a:pPr algn="ctr"/>
            <a:endParaRPr lang="it-IT" dirty="0"/>
          </a:p>
          <a:p>
            <a:pPr lvl="2"/>
            <a:r>
              <a:rPr lang="it-IT" b="1" dirty="0" smtClean="0"/>
              <a:t>System </a:t>
            </a:r>
            <a:r>
              <a:rPr lang="it-IT" b="1" dirty="0" err="1" smtClean="0"/>
              <a:t>Models</a:t>
            </a:r>
            <a:endParaRPr lang="it-IT" b="1" dirty="0" smtClean="0"/>
          </a:p>
          <a:p>
            <a:pPr lvl="2"/>
            <a:r>
              <a:rPr lang="it-IT" dirty="0" smtClean="0"/>
              <a:t>Use Case</a:t>
            </a:r>
          </a:p>
          <a:p>
            <a:pPr lvl="2"/>
            <a:r>
              <a:rPr lang="it-IT" dirty="0" smtClean="0"/>
              <a:t>1.Login</a:t>
            </a:r>
          </a:p>
          <a:p>
            <a:pPr lvl="2"/>
            <a:r>
              <a:rPr lang="it-IT" dirty="0" smtClean="0"/>
              <a:t>2.Registrazione</a:t>
            </a:r>
          </a:p>
          <a:p>
            <a:pPr lvl="2"/>
            <a:r>
              <a:rPr lang="it-IT" dirty="0" smtClean="0"/>
              <a:t>3.Inserimento Volo</a:t>
            </a:r>
          </a:p>
          <a:p>
            <a:pPr lvl="2"/>
            <a:r>
              <a:rPr lang="it-IT" dirty="0" smtClean="0"/>
              <a:t>4.Modifica Volo</a:t>
            </a:r>
          </a:p>
          <a:p>
            <a:pPr lvl="2"/>
            <a:r>
              <a:rPr lang="it-IT" dirty="0" smtClean="0"/>
              <a:t>5.Cancella Volo</a:t>
            </a:r>
          </a:p>
          <a:p>
            <a:pPr lvl="2"/>
            <a:r>
              <a:rPr lang="it-IT" dirty="0" smtClean="0"/>
              <a:t>6.Inserimento Aeroporto</a:t>
            </a:r>
          </a:p>
          <a:p>
            <a:pPr lvl="2"/>
            <a:r>
              <a:rPr lang="it-IT" dirty="0" smtClean="0"/>
              <a:t>7.Check-in</a:t>
            </a:r>
          </a:p>
          <a:p>
            <a:pPr lvl="2"/>
            <a:r>
              <a:rPr lang="it-IT" dirty="0" smtClean="0"/>
              <a:t>8.Login Errata</a:t>
            </a:r>
          </a:p>
          <a:p>
            <a:pPr lvl="2"/>
            <a:r>
              <a:rPr lang="it-IT" dirty="0" smtClean="0"/>
              <a:t>9.Registrazione Errata</a:t>
            </a:r>
          </a:p>
          <a:p>
            <a:pPr lvl="2"/>
            <a:r>
              <a:rPr lang="it-IT" dirty="0" smtClean="0"/>
              <a:t>10.Controllo Voli Prenotati</a:t>
            </a:r>
          </a:p>
          <a:p>
            <a:pPr lvl="2"/>
            <a:r>
              <a:rPr lang="it-IT" dirty="0" smtClean="0"/>
              <a:t>11.Ricerca Volo (Utente non registrato)</a:t>
            </a:r>
          </a:p>
          <a:p>
            <a:pPr lvl="2"/>
            <a:r>
              <a:rPr lang="it-IT" dirty="0" smtClean="0"/>
              <a:t>12.Visualizza ricerca(Utente non registrato)</a:t>
            </a:r>
          </a:p>
          <a:p>
            <a:pPr lvl="2"/>
            <a:r>
              <a:rPr lang="it-IT" dirty="0" smtClean="0"/>
              <a:t>13.Prenota volo tramite offerta</a:t>
            </a:r>
          </a:p>
          <a:p>
            <a:pPr lvl="2"/>
            <a:r>
              <a:rPr lang="it-IT" dirty="0" smtClean="0"/>
              <a:t>14.Acquista Biglietto</a:t>
            </a:r>
          </a:p>
          <a:p>
            <a:pPr lvl="2"/>
            <a:r>
              <a:rPr lang="it-IT" dirty="0" smtClean="0"/>
              <a:t>15.Modifica Dati</a:t>
            </a:r>
          </a:p>
          <a:p>
            <a:pPr lvl="2"/>
            <a:r>
              <a:rPr lang="it-IT" dirty="0" smtClean="0"/>
              <a:t>16.Logout</a:t>
            </a:r>
          </a:p>
        </p:txBody>
      </p:sp>
    </p:spTree>
    <p:extLst>
      <p:ext uri="{BB962C8B-B14F-4D97-AF65-F5344CB8AC3E}">
        <p14:creationId xmlns:p14="http://schemas.microsoft.com/office/powerpoint/2010/main" val="2151543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968843" y="109003"/>
            <a:ext cx="8015416" cy="1200329"/>
          </a:xfrm>
          <a:prstGeom prst="rect">
            <a:avLst/>
          </a:prstGeom>
          <a:noFill/>
        </p:spPr>
        <p:txBody>
          <a:bodyPr wrap="square" rtlCol="0">
            <a:spAutoFit/>
          </a:bodyPr>
          <a:lstStyle/>
          <a:p>
            <a:pPr algn="ctr"/>
            <a:r>
              <a:rPr lang="it-IT" b="1" i="1" dirty="0" smtClean="0"/>
              <a:t>Object Model</a:t>
            </a:r>
          </a:p>
          <a:p>
            <a:pPr algn="ctr"/>
            <a:endParaRPr lang="it-IT" b="1" i="1" dirty="0"/>
          </a:p>
          <a:p>
            <a:pPr algn="ctr"/>
            <a:endParaRPr lang="it-IT" b="1" i="1" dirty="0" smtClean="0"/>
          </a:p>
          <a:p>
            <a:pPr algn="ctr"/>
            <a:endParaRPr lang="it-IT" dirty="0" smtClean="0"/>
          </a:p>
        </p:txBody>
      </p:sp>
      <p:pic>
        <p:nvPicPr>
          <p:cNvPr id="4" name="Immagine 3" descr="C:\Users\Utente\Desktop\Immagine.jpg"/>
          <p:cNvPicPr/>
          <p:nvPr/>
        </p:nvPicPr>
        <p:blipFill>
          <a:blip r:embed="rId3">
            <a:extLst>
              <a:ext uri="{28A0092B-C50C-407E-A947-70E740481C1C}">
                <a14:useLocalDpi xmlns:a14="http://schemas.microsoft.com/office/drawing/2010/main" val="0"/>
              </a:ext>
            </a:extLst>
          </a:blip>
          <a:srcRect/>
          <a:stretch>
            <a:fillRect/>
          </a:stretch>
        </p:blipFill>
        <p:spPr bwMode="auto">
          <a:xfrm>
            <a:off x="3040697" y="1055370"/>
            <a:ext cx="6110605" cy="4747260"/>
          </a:xfrm>
          <a:prstGeom prst="rect">
            <a:avLst/>
          </a:prstGeom>
          <a:noFill/>
          <a:ln>
            <a:noFill/>
          </a:ln>
        </p:spPr>
      </p:pic>
    </p:spTree>
    <p:extLst>
      <p:ext uri="{BB962C8B-B14F-4D97-AF65-F5344CB8AC3E}">
        <p14:creationId xmlns:p14="http://schemas.microsoft.com/office/powerpoint/2010/main" val="1206814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609647" y="127390"/>
            <a:ext cx="8015416" cy="3693319"/>
          </a:xfrm>
          <a:prstGeom prst="rect">
            <a:avLst/>
          </a:prstGeom>
          <a:noFill/>
        </p:spPr>
        <p:txBody>
          <a:bodyPr wrap="square" rtlCol="0">
            <a:spAutoFit/>
          </a:bodyPr>
          <a:lstStyle/>
          <a:p>
            <a:pPr lvl="2" algn="ctr"/>
            <a:r>
              <a:rPr lang="it-IT" b="1" dirty="0" err="1"/>
              <a:t>Dynamic</a:t>
            </a:r>
            <a:r>
              <a:rPr lang="it-IT" b="1" dirty="0"/>
              <a:t> </a:t>
            </a:r>
            <a:r>
              <a:rPr lang="it-IT" b="1" dirty="0" smtClean="0"/>
              <a:t>Model</a:t>
            </a:r>
            <a:endParaRPr lang="it-IT" sz="1600" dirty="0"/>
          </a:p>
          <a:p>
            <a:pPr lvl="2"/>
            <a:r>
              <a:rPr lang="it-IT" b="1" dirty="0" err="1"/>
              <a:t>SequenceDiagram</a:t>
            </a:r>
            <a:endParaRPr lang="it-IT" dirty="0"/>
          </a:p>
          <a:p>
            <a:pPr lvl="2"/>
            <a:r>
              <a:rPr lang="it-IT" b="1" dirty="0" smtClean="0"/>
              <a:t>1.Login</a:t>
            </a:r>
          </a:p>
          <a:p>
            <a:pPr lvl="2"/>
            <a:endParaRPr lang="it-IT" b="1" dirty="0" smtClean="0"/>
          </a:p>
          <a:p>
            <a:pPr lvl="2"/>
            <a:endParaRPr lang="it-IT" b="1" dirty="0" smtClean="0"/>
          </a:p>
          <a:p>
            <a:pPr lvl="2"/>
            <a:endParaRPr lang="it-IT" b="1" dirty="0"/>
          </a:p>
          <a:p>
            <a:pPr lvl="2"/>
            <a:endParaRPr lang="it-IT" b="1" dirty="0" smtClean="0"/>
          </a:p>
          <a:p>
            <a:pPr lvl="2"/>
            <a:endParaRPr lang="it-IT" b="1" dirty="0"/>
          </a:p>
          <a:p>
            <a:pPr lvl="2"/>
            <a:endParaRPr lang="it-IT" b="1" dirty="0" smtClean="0"/>
          </a:p>
          <a:p>
            <a:pPr lvl="2"/>
            <a:endParaRPr lang="it-IT" b="1" dirty="0"/>
          </a:p>
          <a:p>
            <a:pPr lvl="2"/>
            <a:endParaRPr lang="it-IT" b="1" dirty="0" smtClean="0"/>
          </a:p>
          <a:p>
            <a:pPr lvl="2"/>
            <a:endParaRPr lang="it-IT" b="1" dirty="0"/>
          </a:p>
          <a:p>
            <a:pPr lvl="2"/>
            <a:r>
              <a:rPr lang="it-IT" b="1" dirty="0" smtClean="0"/>
              <a:t>2.Inserimento Volo</a:t>
            </a:r>
          </a:p>
        </p:txBody>
      </p:sp>
      <p:pic>
        <p:nvPicPr>
          <p:cNvPr id="5" name="Immagine 4" descr="C:\Users\Utente\Desktop\login.jpg"/>
          <p:cNvPicPr/>
          <p:nvPr/>
        </p:nvPicPr>
        <p:blipFill>
          <a:blip r:embed="rId3">
            <a:extLst>
              <a:ext uri="{28A0092B-C50C-407E-A947-70E740481C1C}">
                <a14:useLocalDpi xmlns:a14="http://schemas.microsoft.com/office/drawing/2010/main" val="0"/>
              </a:ext>
            </a:extLst>
          </a:blip>
          <a:srcRect/>
          <a:stretch>
            <a:fillRect/>
          </a:stretch>
        </p:blipFill>
        <p:spPr bwMode="auto">
          <a:xfrm>
            <a:off x="3509911" y="824299"/>
            <a:ext cx="4044186" cy="2567269"/>
          </a:xfrm>
          <a:prstGeom prst="rect">
            <a:avLst/>
          </a:prstGeom>
          <a:noFill/>
          <a:ln>
            <a:noFill/>
          </a:ln>
        </p:spPr>
      </p:pic>
      <p:pic>
        <p:nvPicPr>
          <p:cNvPr id="6" name="Immagine 5" descr="C:\Users\Utente\Desktop\InserimentoVolo.jpg"/>
          <p:cNvPicPr/>
          <p:nvPr/>
        </p:nvPicPr>
        <p:blipFill>
          <a:blip r:embed="rId4">
            <a:extLst>
              <a:ext uri="{28A0092B-C50C-407E-A947-70E740481C1C}">
                <a14:useLocalDpi xmlns:a14="http://schemas.microsoft.com/office/drawing/2010/main" val="0"/>
              </a:ext>
            </a:extLst>
          </a:blip>
          <a:srcRect/>
          <a:stretch>
            <a:fillRect/>
          </a:stretch>
        </p:blipFill>
        <p:spPr bwMode="auto">
          <a:xfrm>
            <a:off x="3785392" y="3839096"/>
            <a:ext cx="3663925" cy="2903776"/>
          </a:xfrm>
          <a:prstGeom prst="rect">
            <a:avLst/>
          </a:prstGeom>
          <a:noFill/>
          <a:ln>
            <a:noFill/>
          </a:ln>
        </p:spPr>
      </p:pic>
    </p:spTree>
    <p:extLst>
      <p:ext uri="{BB962C8B-B14F-4D97-AF65-F5344CB8AC3E}">
        <p14:creationId xmlns:p14="http://schemas.microsoft.com/office/powerpoint/2010/main" val="2048721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609647" y="127390"/>
            <a:ext cx="8015416" cy="3416320"/>
          </a:xfrm>
          <a:prstGeom prst="rect">
            <a:avLst/>
          </a:prstGeom>
          <a:noFill/>
        </p:spPr>
        <p:txBody>
          <a:bodyPr wrap="square" rtlCol="0">
            <a:spAutoFit/>
          </a:bodyPr>
          <a:lstStyle/>
          <a:p>
            <a:pPr lvl="2"/>
            <a:endParaRPr lang="it-IT" b="1" dirty="0" smtClean="0"/>
          </a:p>
          <a:p>
            <a:pPr lvl="2"/>
            <a:r>
              <a:rPr lang="it-IT" b="1" dirty="0" err="1" smtClean="0"/>
              <a:t>SequenceDiagram</a:t>
            </a:r>
            <a:endParaRPr lang="it-IT" dirty="0"/>
          </a:p>
          <a:p>
            <a:pPr lvl="2"/>
            <a:r>
              <a:rPr lang="it-IT" b="1" dirty="0" smtClean="0"/>
              <a:t>3.Acquista Biglietto </a:t>
            </a:r>
          </a:p>
          <a:p>
            <a:pPr lvl="2"/>
            <a:endParaRPr lang="it-IT" b="1" dirty="0" smtClean="0"/>
          </a:p>
          <a:p>
            <a:pPr lvl="2"/>
            <a:endParaRPr lang="it-IT" b="1" dirty="0" smtClean="0"/>
          </a:p>
          <a:p>
            <a:pPr lvl="2"/>
            <a:endParaRPr lang="it-IT" b="1" dirty="0"/>
          </a:p>
          <a:p>
            <a:pPr lvl="2"/>
            <a:endParaRPr lang="it-IT" b="1" dirty="0" smtClean="0"/>
          </a:p>
          <a:p>
            <a:pPr lvl="2"/>
            <a:endParaRPr lang="it-IT" b="1" dirty="0"/>
          </a:p>
          <a:p>
            <a:pPr lvl="2"/>
            <a:endParaRPr lang="it-IT" b="1" dirty="0" smtClean="0"/>
          </a:p>
          <a:p>
            <a:pPr lvl="2"/>
            <a:endParaRPr lang="it-IT" b="1" dirty="0"/>
          </a:p>
          <a:p>
            <a:pPr lvl="2"/>
            <a:endParaRPr lang="it-IT" b="1" dirty="0" smtClean="0"/>
          </a:p>
          <a:p>
            <a:pPr lvl="2"/>
            <a:endParaRPr lang="it-IT" b="1" dirty="0"/>
          </a:p>
        </p:txBody>
      </p:sp>
      <p:pic>
        <p:nvPicPr>
          <p:cNvPr id="8" name="Immagine 7" descr="C:\Users\Utente\Desktop\AcquistaBiglietto.jpg"/>
          <p:cNvPicPr/>
          <p:nvPr/>
        </p:nvPicPr>
        <p:blipFill>
          <a:blip r:embed="rId3">
            <a:extLst>
              <a:ext uri="{28A0092B-C50C-407E-A947-70E740481C1C}">
                <a14:useLocalDpi xmlns:a14="http://schemas.microsoft.com/office/drawing/2010/main" val="0"/>
              </a:ext>
            </a:extLst>
          </a:blip>
          <a:srcRect/>
          <a:stretch>
            <a:fillRect/>
          </a:stretch>
        </p:blipFill>
        <p:spPr bwMode="auto">
          <a:xfrm>
            <a:off x="3573626" y="1223362"/>
            <a:ext cx="5027534" cy="3793482"/>
          </a:xfrm>
          <a:prstGeom prst="rect">
            <a:avLst/>
          </a:prstGeom>
          <a:noFill/>
          <a:ln>
            <a:noFill/>
          </a:ln>
        </p:spPr>
      </p:pic>
    </p:spTree>
    <p:extLst>
      <p:ext uri="{BB962C8B-B14F-4D97-AF65-F5344CB8AC3E}">
        <p14:creationId xmlns:p14="http://schemas.microsoft.com/office/powerpoint/2010/main" val="1098954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968843" y="109003"/>
            <a:ext cx="8015416" cy="1200329"/>
          </a:xfrm>
          <a:prstGeom prst="rect">
            <a:avLst/>
          </a:prstGeom>
          <a:noFill/>
        </p:spPr>
        <p:txBody>
          <a:bodyPr wrap="square" rtlCol="0">
            <a:spAutoFit/>
          </a:bodyPr>
          <a:lstStyle/>
          <a:p>
            <a:pPr algn="ctr"/>
            <a:r>
              <a:rPr lang="it-IT" b="1" dirty="0"/>
              <a:t>Activity </a:t>
            </a:r>
            <a:r>
              <a:rPr lang="it-IT" b="1" dirty="0" err="1"/>
              <a:t>Diagram</a:t>
            </a:r>
            <a:endParaRPr lang="it-IT" b="1" i="1" dirty="0" smtClean="0"/>
          </a:p>
          <a:p>
            <a:pPr algn="ctr"/>
            <a:endParaRPr lang="it-IT" b="1" i="1" dirty="0"/>
          </a:p>
          <a:p>
            <a:pPr algn="ctr"/>
            <a:endParaRPr lang="it-IT" b="1" i="1" dirty="0" smtClean="0"/>
          </a:p>
          <a:p>
            <a:pPr algn="ctr"/>
            <a:endParaRPr lang="it-IT" dirty="0" smtClean="0"/>
          </a:p>
        </p:txBody>
      </p:sp>
      <p:pic>
        <p:nvPicPr>
          <p:cNvPr id="6" name="Immagine 5" descr="C:\Users\Utente\Desktop\state+activity\acquisto biglietto activity.jpg"/>
          <p:cNvPicPr/>
          <p:nvPr/>
        </p:nvPicPr>
        <p:blipFill>
          <a:blip r:embed="rId3">
            <a:extLst>
              <a:ext uri="{28A0092B-C50C-407E-A947-70E740481C1C}">
                <a14:useLocalDpi xmlns:a14="http://schemas.microsoft.com/office/drawing/2010/main" val="0"/>
              </a:ext>
            </a:extLst>
          </a:blip>
          <a:srcRect/>
          <a:stretch>
            <a:fillRect/>
          </a:stretch>
        </p:blipFill>
        <p:spPr bwMode="auto">
          <a:xfrm>
            <a:off x="3331091" y="510745"/>
            <a:ext cx="5290919" cy="6100119"/>
          </a:xfrm>
          <a:prstGeom prst="rect">
            <a:avLst/>
          </a:prstGeom>
          <a:noFill/>
          <a:ln>
            <a:noFill/>
          </a:ln>
        </p:spPr>
      </p:pic>
    </p:spTree>
    <p:extLst>
      <p:ext uri="{BB962C8B-B14F-4D97-AF65-F5344CB8AC3E}">
        <p14:creationId xmlns:p14="http://schemas.microsoft.com/office/powerpoint/2010/main" val="180110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1395</Words>
  <Application>Microsoft Office PowerPoint</Application>
  <PresentationFormat>Widescreen</PresentationFormat>
  <Paragraphs>394</Paragraphs>
  <Slides>28</Slides>
  <Notes>0</Notes>
  <HiddenSlides>0</HiddenSlides>
  <MMClips>0</MMClips>
  <ScaleCrop>false</ScaleCrop>
  <HeadingPairs>
    <vt:vector size="8" baseType="variant">
      <vt:variant>
        <vt:lpstr>Caratteri utilizzati</vt:lpstr>
      </vt:variant>
      <vt:variant>
        <vt:i4>6</vt:i4>
      </vt:variant>
      <vt:variant>
        <vt:lpstr>Tema</vt:lpstr>
      </vt:variant>
      <vt:variant>
        <vt:i4>1</vt:i4>
      </vt:variant>
      <vt:variant>
        <vt:lpstr>Server OLE incorporati</vt:lpstr>
      </vt:variant>
      <vt:variant>
        <vt:i4>1</vt:i4>
      </vt:variant>
      <vt:variant>
        <vt:lpstr>Titoli diapositive</vt:lpstr>
      </vt:variant>
      <vt:variant>
        <vt:i4>28</vt:i4>
      </vt:variant>
    </vt:vector>
  </HeadingPairs>
  <TitlesOfParts>
    <vt:vector size="36" baseType="lpstr">
      <vt:lpstr>Arial</vt:lpstr>
      <vt:lpstr>Calibri</vt:lpstr>
      <vt:lpstr>Calibri Light</vt:lpstr>
      <vt:lpstr>Georgia</vt:lpstr>
      <vt:lpstr>Times New Roman</vt:lpstr>
      <vt:lpstr>TimesNewRoman</vt:lpstr>
      <vt:lpstr>Tema di Office</vt:lpstr>
      <vt:lpstr>Immagine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Raffaele Marino</dc:creator>
  <cp:lastModifiedBy>Raffaele Marino</cp:lastModifiedBy>
  <cp:revision>20</cp:revision>
  <dcterms:created xsi:type="dcterms:W3CDTF">2019-02-18T16:02:59Z</dcterms:created>
  <dcterms:modified xsi:type="dcterms:W3CDTF">2019-02-19T18:04:42Z</dcterms:modified>
</cp:coreProperties>
</file>