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2850" y="-9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5AA093-B634-488E-AA59-C3E4E2BEDEE1}" type="datetimeFigureOut">
              <a:rPr lang="es-ES" smtClean="0"/>
              <a:t>07/10/2022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96E485-B971-40E0-AC69-04297D5617D2}"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85AA093-B634-488E-AA59-C3E4E2BEDEE1}" type="datetimeFigureOut">
              <a:rPr lang="es-ES" smtClean="0"/>
              <a:t>07/10/2022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96E485-B971-40E0-AC69-04297D5617D2}"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85AA093-B634-488E-AA59-C3E4E2BEDEE1}" type="datetimeFigureOut">
              <a:rPr lang="es-ES" smtClean="0"/>
              <a:t>07/10/2022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96E485-B971-40E0-AC69-04297D5617D2}"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85AA093-B634-488E-AA59-C3E4E2BEDEE1}" type="datetimeFigureOut">
              <a:rPr lang="es-ES" smtClean="0"/>
              <a:t>07/10/2022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96E485-B971-40E0-AC69-04297D5617D2}"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mtClean="0"/>
              <a:t>Haga clic para modificar el estilo de título del patrón</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 smtClean="0"/>
              <a:t>Haga clic para modificar el estilo de texto del patrón</a:t>
            </a:r>
          </a:p>
        </p:txBody>
      </p:sp>
      <p:sp>
        <p:nvSpPr>
          <p:cNvPr id="4" name="Date Placeholder 3"/>
          <p:cNvSpPr>
            <a:spLocks noGrp="1"/>
          </p:cNvSpPr>
          <p:nvPr>
            <p:ph type="dt" sz="half" idx="10"/>
          </p:nvPr>
        </p:nvSpPr>
        <p:spPr/>
        <p:txBody>
          <a:bodyPr/>
          <a:lstStyle/>
          <a:p>
            <a:fld id="{085AA093-B634-488E-AA59-C3E4E2BEDEE1}" type="datetimeFigureOut">
              <a:rPr lang="es-ES" smtClean="0"/>
              <a:t>07/10/2022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96E485-B971-40E0-AC69-04297D5617D2}"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85AA093-B634-488E-AA59-C3E4E2BEDEE1}" type="datetimeFigureOut">
              <a:rPr lang="es-ES" smtClean="0"/>
              <a:t>07/10/2022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E96E485-B971-40E0-AC69-04297D5617D2}" type="slidenum">
              <a:rPr lang="es-ES" smtClean="0"/>
              <a:t>‹Nº›</a:t>
            </a:fld>
            <a:endParaRPr lang="es-ES"/>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 smtClean="0"/>
              <a:t>Haga clic para modificar el estilo de texto del patrón</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 smtClean="0"/>
              <a:t>Haga clic para modificar el estilo de texto del patrón</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85AA093-B634-488E-AA59-C3E4E2BEDEE1}" type="datetimeFigureOut">
              <a:rPr lang="es-ES" smtClean="0"/>
              <a:t>07/10/2022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E96E485-B971-40E0-AC69-04297D5617D2}"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085AA093-B634-488E-AA59-C3E4E2BEDEE1}" type="datetimeFigureOut">
              <a:rPr lang="es-ES" smtClean="0"/>
              <a:t>07/10/2022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E96E485-B971-40E0-AC69-04297D5617D2}"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AA093-B634-488E-AA59-C3E4E2BEDEE1}" type="datetimeFigureOut">
              <a:rPr lang="es-ES" smtClean="0"/>
              <a:t>07/10/2022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E96E485-B971-40E0-AC69-04297D5617D2}"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mtClean="0"/>
              <a:t>Haga clic para modificar el estilo de título del patrón</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s-ES" smtClean="0"/>
              <a:t>Haga clic para modificar el estilo de texto del patrón</a:t>
            </a:r>
          </a:p>
        </p:txBody>
      </p:sp>
      <p:sp>
        <p:nvSpPr>
          <p:cNvPr id="5" name="Date Placeholder 4"/>
          <p:cNvSpPr>
            <a:spLocks noGrp="1"/>
          </p:cNvSpPr>
          <p:nvPr>
            <p:ph type="dt" sz="half" idx="10"/>
          </p:nvPr>
        </p:nvSpPr>
        <p:spPr/>
        <p:txBody>
          <a:bodyPr/>
          <a:lstStyle/>
          <a:p>
            <a:fld id="{085AA093-B634-488E-AA59-C3E4E2BEDEE1}" type="datetimeFigureOut">
              <a:rPr lang="es-ES" smtClean="0"/>
              <a:t>07/10/2022</a:t>
            </a:fld>
            <a:endParaRPr lang="es-E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s-E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EE96E485-B971-40E0-AC69-04297D5617D2}"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s-ES" smtClean="0"/>
              <a:t>Haga clic en el icono para agregar una imagen</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85AA093-B634-488E-AA59-C3E4E2BEDEE1}" type="datetimeFigureOut">
              <a:rPr lang="es-ES" smtClean="0"/>
              <a:t>07/10/2022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E96E485-B971-40E0-AC69-04297D5617D2}"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085AA093-B634-488E-AA59-C3E4E2BEDEE1}" type="datetimeFigureOut">
              <a:rPr lang="es-ES" smtClean="0"/>
              <a:t>07/10/2022</a:t>
            </a:fld>
            <a:endParaRPr lang="es-E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s-E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EE96E485-B971-40E0-AC69-04297D5617D2}"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772739"/>
            <a:ext cx="7834454" cy="13682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dirty="0"/>
          </a:p>
        </p:txBody>
      </p:sp>
      <p:sp>
        <p:nvSpPr>
          <p:cNvPr id="5" name="4 Rectángulo"/>
          <p:cNvSpPr/>
          <p:nvPr/>
        </p:nvSpPr>
        <p:spPr>
          <a:xfrm>
            <a:off x="539552" y="2005427"/>
            <a:ext cx="7281159" cy="769441"/>
          </a:xfrm>
          <a:prstGeom prst="rect">
            <a:avLst/>
          </a:prstGeom>
          <a:noFill/>
        </p:spPr>
        <p:txBody>
          <a:bodyPr wrap="none" lIns="91440" tIns="45720" rIns="91440" bIns="4572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4400" b="1" dirty="0">
                <a:ln w="10160">
                  <a:solidFill>
                    <a:schemeClr val="accent1">
                      <a:lumMod val="50000"/>
                    </a:schemeClr>
                  </a:solidFill>
                  <a:prstDash val="solid"/>
                </a:ln>
                <a:solidFill>
                  <a:schemeClr val="bg1"/>
                </a:solidFill>
                <a:effectLst>
                  <a:outerShdw blurRad="38100" dist="22860" dir="5400000" algn="tl" rotWithShape="0">
                    <a:srgbClr val="000000">
                      <a:alpha val="30000"/>
                    </a:srgbClr>
                  </a:outerShdw>
                </a:effectLst>
                <a:latin typeface="Arial Black" panose="020B0A04020102020204" pitchFamily="34" charset="0"/>
              </a:rPr>
              <a:t>TRABAJO DE DIPLOMA</a:t>
            </a:r>
          </a:p>
        </p:txBody>
      </p:sp>
      <p:sp>
        <p:nvSpPr>
          <p:cNvPr id="6" name="Rectángulo 11"/>
          <p:cNvSpPr/>
          <p:nvPr/>
        </p:nvSpPr>
        <p:spPr>
          <a:xfrm>
            <a:off x="420914" y="1916832"/>
            <a:ext cx="7679478" cy="1008112"/>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7" name="Picture 5">
            <a:extLst>
              <a:ext uri="{FF2B5EF4-FFF2-40B4-BE49-F238E27FC236}">
                <a16:creationId xmlns:a16="http://schemas.microsoft.com/office/drawing/2014/main" xmlns="" id="{F98C8156-6B08-4910-AE35-26BCF8EAA93E}"/>
              </a:ext>
            </a:extLst>
          </p:cNvPr>
          <p:cNvPicPr/>
          <p:nvPr/>
        </p:nvPicPr>
        <p:blipFill>
          <a:blip r:embed="rId2"/>
          <a:stretch>
            <a:fillRect/>
          </a:stretch>
        </p:blipFill>
        <p:spPr bwMode="auto">
          <a:xfrm>
            <a:off x="393485" y="186936"/>
            <a:ext cx="1057644" cy="1018763"/>
          </a:xfrm>
          <a:prstGeom prst="rect">
            <a:avLst/>
          </a:prstGeom>
          <a:noFill/>
          <a:ln>
            <a:noFill/>
          </a:ln>
          <a:effectLst/>
        </p:spPr>
      </p:pic>
      <p:sp>
        <p:nvSpPr>
          <p:cNvPr id="8" name="Rectángulo 23"/>
          <p:cNvSpPr/>
          <p:nvPr/>
        </p:nvSpPr>
        <p:spPr>
          <a:xfrm>
            <a:off x="1504103" y="334679"/>
            <a:ext cx="6884321" cy="600164"/>
          </a:xfrm>
          <a:prstGeom prst="rect">
            <a:avLst/>
          </a:prstGeom>
        </p:spPr>
        <p:txBody>
          <a:bodyPr wrap="square">
            <a:spAutoFit/>
          </a:bodyPr>
          <a:lstStyle/>
          <a:p>
            <a:pPr algn="ctr">
              <a:spcAft>
                <a:spcPts val="600"/>
              </a:spcAft>
            </a:pPr>
            <a:r>
              <a:rPr lang="es-ES" sz="1400" b="1" dirty="0">
                <a:latin typeface="Arial" panose="020B0604020202020204" pitchFamily="34" charset="0"/>
                <a:ea typeface="Calibri" panose="020F0502020204030204" pitchFamily="34" charset="0"/>
                <a:cs typeface="Arial" panose="020B0604020202020204" pitchFamily="34" charset="0"/>
              </a:rPr>
              <a:t>Facultad de Ingeniería en Telecomunicaciones, Informática y Biomédica</a:t>
            </a:r>
          </a:p>
          <a:p>
            <a:pPr algn="ctr">
              <a:spcAft>
                <a:spcPts val="600"/>
              </a:spcAft>
            </a:pPr>
            <a:r>
              <a:rPr lang="es-ES" sz="1400" b="1" dirty="0">
                <a:latin typeface="Arial" panose="020B0604020202020204" pitchFamily="34" charset="0"/>
                <a:ea typeface="Calibri" panose="020F0502020204030204" pitchFamily="34" charset="0"/>
                <a:cs typeface="Arial" panose="020B0604020202020204" pitchFamily="34" charset="0"/>
              </a:rPr>
              <a:t>Departamento de Informática</a:t>
            </a:r>
          </a:p>
        </p:txBody>
      </p:sp>
      <p:sp>
        <p:nvSpPr>
          <p:cNvPr id="9" name="8 Rectángulo"/>
          <p:cNvSpPr/>
          <p:nvPr/>
        </p:nvSpPr>
        <p:spPr>
          <a:xfrm>
            <a:off x="755576" y="3430741"/>
            <a:ext cx="7272808" cy="646331"/>
          </a:xfrm>
          <a:prstGeom prst="rect">
            <a:avLst/>
          </a:prstGeom>
        </p:spPr>
        <p:txBody>
          <a:bodyPr wrap="square">
            <a:spAutoFit/>
          </a:bodyPr>
          <a:lstStyle/>
          <a:p>
            <a:pPr algn="ctr"/>
            <a:r>
              <a:rPr lang="es-ES" b="1" dirty="0"/>
              <a:t>APLICACIÓN MÓVIL PARA LA GESTIÓN DE VENTAS DE PRODUCTOS AGRÍCOLAS EN LA CIUDAD DE SANTIAGO DE CUBA</a:t>
            </a:r>
            <a:endParaRPr lang="es-ES" dirty="0"/>
          </a:p>
        </p:txBody>
      </p:sp>
      <p:sp>
        <p:nvSpPr>
          <p:cNvPr id="10" name="9 Rectángulo"/>
          <p:cNvSpPr/>
          <p:nvPr/>
        </p:nvSpPr>
        <p:spPr>
          <a:xfrm>
            <a:off x="2015716" y="4298397"/>
            <a:ext cx="4752528" cy="1477328"/>
          </a:xfrm>
          <a:prstGeom prst="rect">
            <a:avLst/>
          </a:prstGeom>
        </p:spPr>
        <p:txBody>
          <a:bodyPr wrap="square">
            <a:spAutoFit/>
          </a:bodyPr>
          <a:lstStyle/>
          <a:p>
            <a:pPr algn="just"/>
            <a:r>
              <a:rPr lang="es-ES" b="1" dirty="0">
                <a:latin typeface="Arial" panose="020B0604020202020204" pitchFamily="34" charset="0"/>
                <a:cs typeface="Arial" panose="020B0604020202020204" pitchFamily="34" charset="0"/>
              </a:rPr>
              <a:t>Autor: </a:t>
            </a:r>
            <a:r>
              <a:rPr lang="es-ES" dirty="0" smtClean="0">
                <a:latin typeface="Arial" panose="020B0604020202020204" pitchFamily="34" charset="0"/>
                <a:cs typeface="Arial" panose="020B0604020202020204" pitchFamily="34" charset="0"/>
              </a:rPr>
              <a:t>Mario Félix González Fortuna</a:t>
            </a:r>
          </a:p>
          <a:p>
            <a:pPr algn="just"/>
            <a:endParaRPr lang="es-ES" dirty="0">
              <a:latin typeface="Arial" panose="020B0604020202020204" pitchFamily="34" charset="0"/>
              <a:cs typeface="Arial" panose="020B0604020202020204" pitchFamily="34" charset="0"/>
            </a:endParaRPr>
          </a:p>
          <a:p>
            <a:pPr algn="just"/>
            <a:r>
              <a:rPr lang="es-ES" b="1" dirty="0" smtClean="0">
                <a:latin typeface="Arial" panose="020B0604020202020204" pitchFamily="34" charset="0"/>
                <a:cs typeface="Arial" panose="020B0604020202020204" pitchFamily="34" charset="0"/>
              </a:rPr>
              <a:t>Tutores: </a:t>
            </a:r>
            <a:r>
              <a:rPr lang="es-MX" dirty="0" err="1" smtClean="0">
                <a:latin typeface="Arial" panose="020B0604020202020204" pitchFamily="34" charset="0"/>
                <a:cs typeface="Arial" panose="020B0604020202020204" pitchFamily="34" charset="0"/>
              </a:rPr>
              <a:t>MSc</a:t>
            </a:r>
            <a:r>
              <a:rPr lang="es-MX" dirty="0" smtClean="0">
                <a:latin typeface="Arial" panose="020B0604020202020204" pitchFamily="34" charset="0"/>
                <a:cs typeface="Arial" panose="020B0604020202020204" pitchFamily="34" charset="0"/>
              </a:rPr>
              <a:t>. </a:t>
            </a:r>
            <a:r>
              <a:rPr lang="es-ES" dirty="0" smtClean="0">
                <a:latin typeface="Arial" pitchFamily="34" charset="0"/>
                <a:cs typeface="Arial" pitchFamily="34" charset="0"/>
              </a:rPr>
              <a:t>Lucia Sotomayor Guevara</a:t>
            </a:r>
            <a:r>
              <a:rPr lang="es-MX" dirty="0" smtClean="0">
                <a:latin typeface="Arial" panose="020B0604020202020204" pitchFamily="34" charset="0"/>
                <a:cs typeface="Arial" panose="020B0604020202020204" pitchFamily="34" charset="0"/>
              </a:rPr>
              <a:t>.</a:t>
            </a:r>
            <a:endParaRPr lang="es-ES" b="1" dirty="0" smtClean="0">
              <a:latin typeface="Arial" panose="020B0604020202020204" pitchFamily="34" charset="0"/>
              <a:cs typeface="Arial" panose="020B0604020202020204" pitchFamily="34" charset="0"/>
            </a:endParaRPr>
          </a:p>
          <a:p>
            <a:pPr algn="just"/>
            <a:r>
              <a:rPr lang="es-MX" dirty="0" smtClean="0">
                <a:latin typeface="Arial" panose="020B0604020202020204" pitchFamily="34" charset="0"/>
                <a:cs typeface="Arial" panose="020B0604020202020204" pitchFamily="34" charset="0"/>
              </a:rPr>
              <a:t>               </a:t>
            </a:r>
            <a:r>
              <a:rPr lang="es-MX" dirty="0" err="1" smtClean="0">
                <a:latin typeface="Arial" panose="020B0604020202020204" pitchFamily="34" charset="0"/>
                <a:cs typeface="Arial" panose="020B0604020202020204" pitchFamily="34" charset="0"/>
              </a:rPr>
              <a:t>MSc</a:t>
            </a:r>
            <a:r>
              <a:rPr lang="es-MX" dirty="0">
                <a:latin typeface="Arial" panose="020B0604020202020204" pitchFamily="34" charset="0"/>
                <a:cs typeface="Arial" panose="020B0604020202020204" pitchFamily="34" charset="0"/>
              </a:rPr>
              <a:t>. </a:t>
            </a:r>
            <a:r>
              <a:rPr lang="es-MX" dirty="0" err="1">
                <a:latin typeface="Arial" panose="020B0604020202020204" pitchFamily="34" charset="0"/>
                <a:cs typeface="Arial" panose="020B0604020202020204" pitchFamily="34" charset="0"/>
              </a:rPr>
              <a:t>Dionis</a:t>
            </a:r>
            <a:r>
              <a:rPr lang="es-MX" dirty="0">
                <a:latin typeface="Arial" panose="020B0604020202020204" pitchFamily="34" charset="0"/>
                <a:cs typeface="Arial" panose="020B0604020202020204" pitchFamily="34" charset="0"/>
              </a:rPr>
              <a:t> López Ramos.</a:t>
            </a:r>
          </a:p>
          <a:p>
            <a:pPr algn="just"/>
            <a:r>
              <a:rPr lang="es-MX" dirty="0">
                <a:latin typeface="Arial" panose="020B0604020202020204" pitchFamily="34" charset="0"/>
                <a:cs typeface="Arial" panose="020B0604020202020204" pitchFamily="34" charset="0"/>
              </a:rPr>
              <a:t>           </a:t>
            </a:r>
            <a:r>
              <a:rPr lang="es-MX" dirty="0" smtClean="0">
                <a:latin typeface="Arial" panose="020B0604020202020204" pitchFamily="34" charset="0"/>
                <a:cs typeface="Arial" panose="020B0604020202020204" pitchFamily="34" charset="0"/>
              </a:rPr>
              <a:t>      </a:t>
            </a:r>
            <a:endParaRPr lang="es-MX" dirty="0">
              <a:latin typeface="Arial" panose="020B0604020202020204" pitchFamily="34" charset="0"/>
              <a:cs typeface="Arial" panose="020B0604020202020204" pitchFamily="34" charset="0"/>
            </a:endParaRPr>
          </a:p>
        </p:txBody>
      </p:sp>
      <p:sp>
        <p:nvSpPr>
          <p:cNvPr id="11" name="Rectángulo 27"/>
          <p:cNvSpPr/>
          <p:nvPr/>
        </p:nvSpPr>
        <p:spPr>
          <a:xfrm>
            <a:off x="539552" y="5946568"/>
            <a:ext cx="7344816" cy="723275"/>
          </a:xfrm>
          <a:prstGeom prst="rect">
            <a:avLst/>
          </a:prstGeom>
        </p:spPr>
        <p:txBody>
          <a:bodyPr wrap="square">
            <a:spAutoFit/>
          </a:bodyPr>
          <a:lstStyle/>
          <a:p>
            <a:pPr algn="ctr">
              <a:spcAft>
                <a:spcPts val="600"/>
              </a:spcAft>
            </a:pPr>
            <a:r>
              <a:rPr lang="es-ES" b="1" dirty="0">
                <a:latin typeface="Arial" panose="020B0604020202020204" pitchFamily="34" charset="0"/>
                <a:ea typeface="Calibri" panose="020F0502020204030204" pitchFamily="34" charset="0"/>
                <a:cs typeface="Arial" panose="020B0604020202020204" pitchFamily="34" charset="0"/>
              </a:rPr>
              <a:t>Curso </a:t>
            </a:r>
            <a:r>
              <a:rPr lang="es-ES" b="1" dirty="0" smtClean="0">
                <a:latin typeface="Arial" panose="020B0604020202020204" pitchFamily="34" charset="0"/>
                <a:ea typeface="Calibri" panose="020F0502020204030204" pitchFamily="34" charset="0"/>
                <a:cs typeface="Arial" panose="020B0604020202020204" pitchFamily="34" charset="0"/>
              </a:rPr>
              <a:t>2021-2022</a:t>
            </a:r>
            <a:endParaRPr lang="es-ES" b="1" dirty="0">
              <a:latin typeface="Arial" panose="020B0604020202020204" pitchFamily="34" charset="0"/>
              <a:ea typeface="Calibri" panose="020F0502020204030204" pitchFamily="34" charset="0"/>
              <a:cs typeface="Arial" panose="020B0604020202020204" pitchFamily="34" charset="0"/>
            </a:endParaRPr>
          </a:p>
          <a:p>
            <a:pPr algn="ctr">
              <a:spcAft>
                <a:spcPts val="600"/>
              </a:spcAft>
            </a:pPr>
            <a:r>
              <a:rPr lang="es-ES" b="1" dirty="0">
                <a:latin typeface="Arial" panose="020B0604020202020204" pitchFamily="34" charset="0"/>
                <a:ea typeface="Calibri" panose="020F0502020204030204" pitchFamily="34" charset="0"/>
                <a:cs typeface="Arial" panose="020B0604020202020204" pitchFamily="34" charset="0"/>
              </a:rPr>
              <a:t>Santiago de Cuba</a:t>
            </a:r>
          </a:p>
        </p:txBody>
      </p:sp>
    </p:spTree>
    <p:extLst>
      <p:ext uri="{BB962C8B-B14F-4D97-AF65-F5344CB8AC3E}">
        <p14:creationId xmlns:p14="http://schemas.microsoft.com/office/powerpoint/2010/main" val="1046041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1043541"/>
            <a:ext cx="7056784" cy="3834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uadroTexto 9"/>
          <p:cNvSpPr txBox="1"/>
          <p:nvPr/>
        </p:nvSpPr>
        <p:spPr>
          <a:xfrm>
            <a:off x="308427" y="265100"/>
            <a:ext cx="7575942" cy="461665"/>
          </a:xfrm>
          <a:prstGeom prst="rect">
            <a:avLst/>
          </a:prstGeom>
          <a:noFill/>
        </p:spPr>
        <p:txBody>
          <a:bodyPr wrap="square" rtlCol="0">
            <a:spAutoFit/>
          </a:bodyPr>
          <a:lstStyle/>
          <a:p>
            <a:r>
              <a:rPr lang="es-ES" sz="2400" dirty="0">
                <a:latin typeface="Arial" panose="020B0604020202020204" pitchFamily="34" charset="0"/>
                <a:cs typeface="Arial" panose="020B0604020202020204" pitchFamily="34" charset="0"/>
              </a:rPr>
              <a:t>Diagrama Relacional de la Base de Datos</a:t>
            </a:r>
          </a:p>
        </p:txBody>
      </p:sp>
    </p:spTree>
    <p:extLst>
      <p:ext uri="{BB962C8B-B14F-4D97-AF65-F5344CB8AC3E}">
        <p14:creationId xmlns:p14="http://schemas.microsoft.com/office/powerpoint/2010/main" val="1313287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7"/>
          <p:cNvSpPr txBox="1"/>
          <p:nvPr/>
        </p:nvSpPr>
        <p:spPr>
          <a:xfrm>
            <a:off x="251520" y="188640"/>
            <a:ext cx="7992888" cy="584775"/>
          </a:xfrm>
          <a:prstGeom prst="rect">
            <a:avLst/>
          </a:prstGeom>
          <a:noFill/>
        </p:spPr>
        <p:txBody>
          <a:bodyPr wrap="square" rtlCol="0">
            <a:spAutoFit/>
          </a:bodyPr>
          <a:lstStyle/>
          <a:p>
            <a:r>
              <a:rPr lang="es-ES" sz="3200" dirty="0">
                <a:latin typeface="Arial" panose="020B0604020202020204" pitchFamily="34" charset="0"/>
                <a:cs typeface="Arial" panose="020B0604020202020204" pitchFamily="34" charset="0"/>
              </a:rPr>
              <a:t>Diagrama de Despliegue del Sistema</a:t>
            </a:r>
          </a:p>
        </p:txBody>
      </p:sp>
      <p:sp>
        <p:nvSpPr>
          <p:cNvPr id="8" name="Rectángulo 13">
            <a:extLst>
              <a:ext uri="{FF2B5EF4-FFF2-40B4-BE49-F238E27FC236}">
                <a16:creationId xmlns:a16="http://schemas.microsoft.com/office/drawing/2014/main" xmlns="" id="{5137521B-FB0B-4442-A419-1EFD2AEC9638}"/>
              </a:ext>
            </a:extLst>
          </p:cNvPr>
          <p:cNvSpPr/>
          <p:nvPr/>
        </p:nvSpPr>
        <p:spPr>
          <a:xfrm>
            <a:off x="4644008" y="1016028"/>
            <a:ext cx="4499992" cy="1446550"/>
          </a:xfrm>
          <a:prstGeom prst="rect">
            <a:avLst/>
          </a:prstGeom>
          <a:noFill/>
        </p:spPr>
        <p:txBody>
          <a:bodyPr wrap="square" lIns="91440" tIns="45720" rIns="91440" bIns="45720">
            <a:spAutoFit/>
          </a:bodyPr>
          <a:lstStyle/>
          <a:p>
            <a:pPr algn="ctr"/>
            <a:r>
              <a:rPr lang="es-ES" sz="2000" b="0" cap="none" spc="0" dirty="0">
                <a:ln w="0"/>
                <a:solidFill>
                  <a:schemeClr val="tx1"/>
                </a:solidFill>
                <a:latin typeface="Arial" panose="020B0604020202020204" pitchFamily="34" charset="0"/>
                <a:cs typeface="Arial" panose="020B0604020202020204" pitchFamily="34" charset="0"/>
              </a:rPr>
              <a:t>Representación del Diagrama de Despliegue</a:t>
            </a:r>
          </a:p>
          <a:p>
            <a:pPr algn="ctr"/>
            <a:r>
              <a:rPr lang="es-ES" sz="2000" dirty="0">
                <a:ln w="0"/>
                <a:latin typeface="Arial" panose="020B0604020202020204" pitchFamily="34" charset="0"/>
                <a:cs typeface="Arial" panose="020B0604020202020204" pitchFamily="34" charset="0"/>
              </a:rPr>
              <a:t>con los componentes del Sistema</a:t>
            </a:r>
            <a:r>
              <a:rPr lang="es-ES" sz="2000" b="0" cap="none" spc="0" dirty="0">
                <a:ln w="0"/>
                <a:solidFill>
                  <a:schemeClr val="tx1"/>
                </a:solidFill>
                <a:latin typeface="Arial" panose="020B0604020202020204" pitchFamily="34" charset="0"/>
                <a:cs typeface="Arial" panose="020B0604020202020204" pitchFamily="34" charset="0"/>
              </a:rPr>
              <a:t> </a:t>
            </a:r>
          </a:p>
          <a:p>
            <a:pPr algn="ctr"/>
            <a:endParaRPr lang="es-ES" sz="2800" b="0" cap="none" spc="0" dirty="0">
              <a:ln w="0"/>
              <a:solidFill>
                <a:schemeClr val="tx1"/>
              </a:solidFill>
              <a:latin typeface="Arial" panose="020B0604020202020204" pitchFamily="34" charset="0"/>
              <a:cs typeface="Arial" panose="020B0604020202020204" pitchFamily="34" charset="0"/>
            </a:endParaRPr>
          </a:p>
        </p:txBody>
      </p:sp>
      <p:sp>
        <p:nvSpPr>
          <p:cNvPr id="9" name="Rectángulo 12">
            <a:extLst>
              <a:ext uri="{FF2B5EF4-FFF2-40B4-BE49-F238E27FC236}">
                <a16:creationId xmlns:a16="http://schemas.microsoft.com/office/drawing/2014/main" xmlns="" id="{4EE5DDA8-8291-4B0B-9B3F-68ED533ADBFE}"/>
              </a:ext>
            </a:extLst>
          </p:cNvPr>
          <p:cNvSpPr/>
          <p:nvPr/>
        </p:nvSpPr>
        <p:spPr>
          <a:xfrm>
            <a:off x="199822" y="4233282"/>
            <a:ext cx="4419800" cy="707886"/>
          </a:xfrm>
          <a:prstGeom prst="rect">
            <a:avLst/>
          </a:prstGeom>
          <a:noFill/>
        </p:spPr>
        <p:txBody>
          <a:bodyPr wrap="none" lIns="91440" tIns="45720" rIns="91440" bIns="45720">
            <a:spAutoFit/>
          </a:bodyPr>
          <a:lstStyle/>
          <a:p>
            <a:pPr algn="ctr"/>
            <a:r>
              <a:rPr lang="es-ES" sz="2000" b="0" cap="none" spc="0" dirty="0">
                <a:ln w="0"/>
                <a:solidFill>
                  <a:schemeClr val="tx1"/>
                </a:solidFill>
                <a:latin typeface="Arial" panose="020B0604020202020204" pitchFamily="34" charset="0"/>
                <a:cs typeface="Arial" panose="020B0604020202020204" pitchFamily="34" charset="0"/>
              </a:rPr>
              <a:t>Diagrama de Despliegue del Sistema</a:t>
            </a:r>
          </a:p>
          <a:p>
            <a:pPr algn="ctr"/>
            <a:r>
              <a:rPr lang="es-ES" sz="2000" dirty="0">
                <a:ln w="0"/>
                <a:latin typeface="Arial" panose="020B0604020202020204" pitchFamily="34" charset="0"/>
                <a:cs typeface="Arial" panose="020B0604020202020204" pitchFamily="34" charset="0"/>
              </a:rPr>
              <a:t>en UML</a:t>
            </a:r>
            <a:endParaRPr lang="es-ES" sz="2000" b="0" cap="none" spc="0" dirty="0">
              <a:ln w="0"/>
              <a:solidFill>
                <a:schemeClr val="tx1"/>
              </a:solidFill>
              <a:latin typeface="Arial" panose="020B0604020202020204" pitchFamily="34" charset="0"/>
              <a:cs typeface="Arial" panose="020B0604020202020204" pitchFamily="34" charset="0"/>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22" y="1412776"/>
            <a:ext cx="4516194" cy="2845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11 Imagen"/>
          <p:cNvPicPr/>
          <p:nvPr/>
        </p:nvPicPr>
        <p:blipFill>
          <a:blip r:embed="rId3"/>
          <a:stretch>
            <a:fillRect/>
          </a:stretch>
        </p:blipFill>
        <p:spPr>
          <a:xfrm>
            <a:off x="4877780" y="2060848"/>
            <a:ext cx="4032448" cy="2880320"/>
          </a:xfrm>
          <a:prstGeom prst="rect">
            <a:avLst/>
          </a:prstGeom>
        </p:spPr>
      </p:pic>
    </p:spTree>
    <p:extLst>
      <p:ext uri="{BB962C8B-B14F-4D97-AF65-F5344CB8AC3E}">
        <p14:creationId xmlns:p14="http://schemas.microsoft.com/office/powerpoint/2010/main" val="4164172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19"/>
          <p:cNvSpPr txBox="1"/>
          <p:nvPr/>
        </p:nvSpPr>
        <p:spPr>
          <a:xfrm>
            <a:off x="179512" y="188640"/>
            <a:ext cx="6966856" cy="584775"/>
          </a:xfrm>
          <a:prstGeom prst="rect">
            <a:avLst/>
          </a:prstGeom>
          <a:noFill/>
        </p:spPr>
        <p:txBody>
          <a:bodyPr wrap="square" rtlCol="0">
            <a:spAutoFit/>
          </a:bodyPr>
          <a:lstStyle/>
          <a:p>
            <a:pPr algn="just"/>
            <a:r>
              <a:rPr lang="es-ES" sz="3200" dirty="0">
                <a:latin typeface="Arial" panose="020B0604020202020204" pitchFamily="34" charset="0"/>
                <a:cs typeface="Arial" panose="020B0604020202020204" pitchFamily="34" charset="0"/>
              </a:rPr>
              <a:t>Interfaces del Sistema</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705" t="18154" r="11548" b="9720"/>
          <a:stretch/>
        </p:blipFill>
        <p:spPr bwMode="auto">
          <a:xfrm rot="10800000">
            <a:off x="2841626" y="1484784"/>
            <a:ext cx="3386558"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uadroTexto 9"/>
          <p:cNvSpPr txBox="1"/>
          <p:nvPr/>
        </p:nvSpPr>
        <p:spPr>
          <a:xfrm>
            <a:off x="389277" y="836712"/>
            <a:ext cx="8215172" cy="461665"/>
          </a:xfrm>
          <a:prstGeom prst="rect">
            <a:avLst/>
          </a:prstGeom>
          <a:noFill/>
        </p:spPr>
        <p:txBody>
          <a:bodyPr wrap="square" rtlCol="0">
            <a:spAutoFit/>
          </a:bodyPr>
          <a:lstStyle/>
          <a:p>
            <a:pPr algn="ctr"/>
            <a:r>
              <a:rPr lang="es-US" sz="2400" b="1" dirty="0">
                <a:latin typeface="Arial" panose="020B0604020202020204" pitchFamily="34" charset="0"/>
                <a:cs typeface="Arial" panose="020B0604020202020204" pitchFamily="34" charset="0"/>
              </a:rPr>
              <a:t>Interfaz de Autenticación </a:t>
            </a:r>
            <a:r>
              <a:rPr lang="es-US" sz="2400" b="1" dirty="0" smtClean="0">
                <a:latin typeface="Arial" panose="020B0604020202020204" pitchFamily="34" charset="0"/>
                <a:cs typeface="Arial" panose="020B0604020202020204" pitchFamily="34" charset="0"/>
              </a:rPr>
              <a:t>venta</a:t>
            </a:r>
            <a:endParaRPr lang="es-E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1825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19"/>
          <p:cNvSpPr txBox="1"/>
          <p:nvPr/>
        </p:nvSpPr>
        <p:spPr>
          <a:xfrm>
            <a:off x="179512" y="188640"/>
            <a:ext cx="5886736" cy="584775"/>
          </a:xfrm>
          <a:prstGeom prst="rect">
            <a:avLst/>
          </a:prstGeom>
          <a:noFill/>
        </p:spPr>
        <p:txBody>
          <a:bodyPr wrap="square" rtlCol="0">
            <a:spAutoFit/>
          </a:bodyPr>
          <a:lstStyle/>
          <a:p>
            <a:pPr algn="just"/>
            <a:r>
              <a:rPr lang="es-ES" sz="3200" dirty="0">
                <a:latin typeface="Arial" panose="020B0604020202020204" pitchFamily="34" charset="0"/>
                <a:cs typeface="Arial" panose="020B0604020202020204" pitchFamily="34" charset="0"/>
              </a:rPr>
              <a:t>Interfaces del Sistema</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367" t="11424" r="7125" b="14619"/>
          <a:stretch/>
        </p:blipFill>
        <p:spPr bwMode="auto">
          <a:xfrm rot="10800000">
            <a:off x="2523366" y="1340768"/>
            <a:ext cx="4212643" cy="5270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ángulo 2"/>
          <p:cNvSpPr/>
          <p:nvPr/>
        </p:nvSpPr>
        <p:spPr>
          <a:xfrm>
            <a:off x="1802488" y="764704"/>
            <a:ext cx="6030818" cy="517065"/>
          </a:xfrm>
          <a:prstGeom prst="rect">
            <a:avLst/>
          </a:prstGeom>
        </p:spPr>
        <p:txBody>
          <a:bodyPr wrap="none">
            <a:spAutoFit/>
          </a:bodyPr>
          <a:lstStyle/>
          <a:p>
            <a:pPr algn="ctr">
              <a:lnSpc>
                <a:spcPct val="115000"/>
              </a:lnSpc>
              <a:spcAft>
                <a:spcPts val="1000"/>
              </a:spcAft>
            </a:pPr>
            <a:r>
              <a:rPr lang="es-MX" sz="2400" b="1" dirty="0">
                <a:latin typeface="Arial" panose="020B0604020202020204" pitchFamily="34" charset="0"/>
                <a:ea typeface="Calibri" panose="020F0502020204030204" pitchFamily="34" charset="0"/>
                <a:cs typeface="Times New Roman" panose="02020603050405020304" pitchFamily="18" charset="0"/>
              </a:rPr>
              <a:t>Interfaz: </a:t>
            </a:r>
            <a:r>
              <a:rPr lang="es-MX" sz="2400" b="1" dirty="0" smtClean="0">
                <a:latin typeface="Arial" panose="020B0604020202020204" pitchFamily="34" charset="0"/>
                <a:ea typeface="Calibri" panose="020F0502020204030204" pitchFamily="34" charset="0"/>
                <a:cs typeface="Times New Roman" panose="02020603050405020304" pitchFamily="18" charset="0"/>
              </a:rPr>
              <a:t>Lista de Productos en Mercado</a:t>
            </a:r>
            <a:endParaRPr lang="es-ES"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4351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19"/>
          <p:cNvSpPr txBox="1"/>
          <p:nvPr/>
        </p:nvSpPr>
        <p:spPr>
          <a:xfrm>
            <a:off x="179512" y="188640"/>
            <a:ext cx="5886736" cy="584775"/>
          </a:xfrm>
          <a:prstGeom prst="rect">
            <a:avLst/>
          </a:prstGeom>
          <a:noFill/>
        </p:spPr>
        <p:txBody>
          <a:bodyPr wrap="square" rtlCol="0">
            <a:spAutoFit/>
          </a:bodyPr>
          <a:lstStyle/>
          <a:p>
            <a:pPr algn="just"/>
            <a:r>
              <a:rPr lang="es-ES" sz="3200" dirty="0">
                <a:latin typeface="Arial" panose="020B0604020202020204" pitchFamily="34" charset="0"/>
                <a:cs typeface="Arial" panose="020B0604020202020204" pitchFamily="34" charset="0"/>
              </a:rPr>
              <a:t>Interfaces del Sistema</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448" t="15891" r="8296" b="12154"/>
          <a:stretch/>
        </p:blipFill>
        <p:spPr bwMode="auto">
          <a:xfrm rot="10800000">
            <a:off x="2483768" y="1412776"/>
            <a:ext cx="4332677" cy="5164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ángulo 2"/>
          <p:cNvSpPr/>
          <p:nvPr/>
        </p:nvSpPr>
        <p:spPr>
          <a:xfrm>
            <a:off x="1939554" y="764704"/>
            <a:ext cx="5756704" cy="489749"/>
          </a:xfrm>
          <a:prstGeom prst="rect">
            <a:avLst/>
          </a:prstGeom>
        </p:spPr>
        <p:txBody>
          <a:bodyPr wrap="none">
            <a:spAutoFit/>
          </a:bodyPr>
          <a:lstStyle/>
          <a:p>
            <a:pPr algn="ctr">
              <a:lnSpc>
                <a:spcPct val="115000"/>
              </a:lnSpc>
              <a:spcAft>
                <a:spcPts val="1000"/>
              </a:spcAft>
            </a:pPr>
            <a:r>
              <a:rPr lang="es-MX" sz="2400" b="1" dirty="0">
                <a:latin typeface="Arial" panose="020B0604020202020204" pitchFamily="34" charset="0"/>
                <a:ea typeface="Calibri" panose="020F0502020204030204" pitchFamily="34" charset="0"/>
                <a:cs typeface="Times New Roman" panose="02020603050405020304" pitchFamily="18" charset="0"/>
              </a:rPr>
              <a:t>Interfaz: </a:t>
            </a:r>
            <a:r>
              <a:rPr lang="es-MX" sz="2400" b="1" dirty="0" smtClean="0">
                <a:latin typeface="Arial" panose="020B0604020202020204" pitchFamily="34" charset="0"/>
                <a:ea typeface="Calibri" panose="020F0502020204030204" pitchFamily="34" charset="0"/>
                <a:cs typeface="Times New Roman" panose="02020603050405020304" pitchFamily="18" charset="0"/>
              </a:rPr>
              <a:t>Lista de productos en Carrito</a:t>
            </a:r>
            <a:endParaRPr lang="es-ES"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54434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19"/>
          <p:cNvSpPr txBox="1"/>
          <p:nvPr/>
        </p:nvSpPr>
        <p:spPr>
          <a:xfrm>
            <a:off x="179512" y="303039"/>
            <a:ext cx="5886736" cy="461665"/>
          </a:xfrm>
          <a:prstGeom prst="rect">
            <a:avLst/>
          </a:prstGeom>
          <a:noFill/>
        </p:spPr>
        <p:txBody>
          <a:bodyPr wrap="square" rtlCol="0">
            <a:spAutoFit/>
          </a:bodyPr>
          <a:lstStyle/>
          <a:p>
            <a:pPr algn="just"/>
            <a:r>
              <a:rPr lang="es-ES" sz="2400" dirty="0" smtClean="0">
                <a:latin typeface="Arial" panose="020B0604020202020204" pitchFamily="34" charset="0"/>
                <a:cs typeface="Arial" panose="020B0604020202020204" pitchFamily="34" charset="0"/>
              </a:rPr>
              <a:t>Conclusiones</a:t>
            </a:r>
            <a:endParaRPr lang="es-ES" sz="2400" dirty="0">
              <a:latin typeface="Arial" panose="020B0604020202020204" pitchFamily="34" charset="0"/>
              <a:cs typeface="Arial" panose="020B0604020202020204" pitchFamily="34" charset="0"/>
            </a:endParaRPr>
          </a:p>
        </p:txBody>
      </p:sp>
      <p:sp>
        <p:nvSpPr>
          <p:cNvPr id="5" name="4 Rectángulo"/>
          <p:cNvSpPr/>
          <p:nvPr/>
        </p:nvSpPr>
        <p:spPr>
          <a:xfrm>
            <a:off x="179512" y="1225647"/>
            <a:ext cx="8640960" cy="2635401"/>
          </a:xfrm>
          <a:prstGeom prst="rect">
            <a:avLst/>
          </a:prstGeom>
        </p:spPr>
        <p:txBody>
          <a:bodyPr wrap="square">
            <a:spAutoFit/>
          </a:bodyPr>
          <a:lstStyle/>
          <a:p>
            <a:pPr marL="342900" indent="-342900" algn="just">
              <a:lnSpc>
                <a:spcPts val="2500"/>
              </a:lnSpc>
              <a:buClr>
                <a:schemeClr val="accent1">
                  <a:lumMod val="75000"/>
                </a:schemeClr>
              </a:buClr>
              <a:buFont typeface="Wingdings" pitchFamily="2" charset="2"/>
              <a:buChar char="q"/>
            </a:pPr>
            <a:r>
              <a:rPr lang="es-ES" sz="2000" dirty="0" smtClean="0">
                <a:latin typeface="Arial" panose="020B0604020202020204" pitchFamily="34" charset="0"/>
                <a:cs typeface="Arial" panose="020B0604020202020204" pitchFamily="34" charset="0"/>
              </a:rPr>
              <a:t>Se implementó una aplicación móvil para la gestión de la información referente a la compra y ventas de productos agropecuarios en los distintos Mercados de la Ciudad de Santiago de Cuba, mejorando de esta forma el proceso tanto de compra como de venta.</a:t>
            </a:r>
          </a:p>
          <a:p>
            <a:pPr algn="just">
              <a:lnSpc>
                <a:spcPts val="2500"/>
              </a:lnSpc>
              <a:buClr>
                <a:schemeClr val="accent1">
                  <a:lumMod val="75000"/>
                </a:schemeClr>
              </a:buClr>
            </a:pPr>
            <a:endParaRPr lang="es-ES" sz="2000" dirty="0" smtClean="0">
              <a:latin typeface="Arial" panose="020B0604020202020204" pitchFamily="34" charset="0"/>
              <a:cs typeface="Arial" panose="020B0604020202020204" pitchFamily="34" charset="0"/>
            </a:endParaRPr>
          </a:p>
          <a:p>
            <a:pPr marL="342900" indent="-342900" algn="just">
              <a:lnSpc>
                <a:spcPts val="2500"/>
              </a:lnSpc>
              <a:buClr>
                <a:schemeClr val="accent1">
                  <a:lumMod val="75000"/>
                </a:schemeClr>
              </a:buClr>
              <a:buFont typeface="Wingdings" pitchFamily="2" charset="2"/>
              <a:buChar char="q"/>
            </a:pPr>
            <a:r>
              <a:rPr lang="es-ES" sz="2000" dirty="0" smtClean="0">
                <a:latin typeface="Arial" panose="020B0604020202020204" pitchFamily="34" charset="0"/>
                <a:cs typeface="Arial" panose="020B0604020202020204" pitchFamily="34" charset="0"/>
              </a:rPr>
              <a:t>La aplicación móvil cuenta con un  sistema de seguridad que permite el acceso a cada una de las funcionalidades del mismo según el rol que posee el usuario que interactúa con el mismo.</a:t>
            </a:r>
            <a:endParaRPr lang="es-E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2272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772739"/>
            <a:ext cx="7834454" cy="13682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dirty="0"/>
          </a:p>
        </p:txBody>
      </p:sp>
      <p:sp>
        <p:nvSpPr>
          <p:cNvPr id="5" name="4 Rectángulo"/>
          <p:cNvSpPr/>
          <p:nvPr/>
        </p:nvSpPr>
        <p:spPr>
          <a:xfrm>
            <a:off x="539552" y="2005427"/>
            <a:ext cx="7281159" cy="769441"/>
          </a:xfrm>
          <a:prstGeom prst="rect">
            <a:avLst/>
          </a:prstGeom>
          <a:noFill/>
        </p:spPr>
        <p:txBody>
          <a:bodyPr wrap="none" lIns="91440" tIns="45720" rIns="91440" bIns="4572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4400" b="1" dirty="0">
                <a:ln w="10160">
                  <a:solidFill>
                    <a:schemeClr val="accent1">
                      <a:lumMod val="50000"/>
                    </a:schemeClr>
                  </a:solidFill>
                  <a:prstDash val="solid"/>
                </a:ln>
                <a:solidFill>
                  <a:schemeClr val="bg1"/>
                </a:solidFill>
                <a:effectLst>
                  <a:outerShdw blurRad="38100" dist="22860" dir="5400000" algn="tl" rotWithShape="0">
                    <a:srgbClr val="000000">
                      <a:alpha val="30000"/>
                    </a:srgbClr>
                  </a:outerShdw>
                </a:effectLst>
                <a:latin typeface="Arial Black" panose="020B0A04020102020204" pitchFamily="34" charset="0"/>
              </a:rPr>
              <a:t>TRABAJO DE DIPLOMA</a:t>
            </a:r>
          </a:p>
        </p:txBody>
      </p:sp>
      <p:sp>
        <p:nvSpPr>
          <p:cNvPr id="6" name="Rectángulo 11"/>
          <p:cNvSpPr/>
          <p:nvPr/>
        </p:nvSpPr>
        <p:spPr>
          <a:xfrm>
            <a:off x="420914" y="1916832"/>
            <a:ext cx="7679478" cy="1008112"/>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7" name="Picture 5">
            <a:extLst>
              <a:ext uri="{FF2B5EF4-FFF2-40B4-BE49-F238E27FC236}">
                <a16:creationId xmlns:a16="http://schemas.microsoft.com/office/drawing/2014/main" xmlns="" id="{F98C8156-6B08-4910-AE35-26BCF8EAA93E}"/>
              </a:ext>
            </a:extLst>
          </p:cNvPr>
          <p:cNvPicPr/>
          <p:nvPr/>
        </p:nvPicPr>
        <p:blipFill>
          <a:blip r:embed="rId2"/>
          <a:stretch>
            <a:fillRect/>
          </a:stretch>
        </p:blipFill>
        <p:spPr bwMode="auto">
          <a:xfrm>
            <a:off x="393485" y="186936"/>
            <a:ext cx="1057644" cy="1018763"/>
          </a:xfrm>
          <a:prstGeom prst="rect">
            <a:avLst/>
          </a:prstGeom>
          <a:noFill/>
          <a:ln>
            <a:noFill/>
          </a:ln>
          <a:effectLst/>
        </p:spPr>
      </p:pic>
      <p:sp>
        <p:nvSpPr>
          <p:cNvPr id="8" name="Rectángulo 23"/>
          <p:cNvSpPr/>
          <p:nvPr/>
        </p:nvSpPr>
        <p:spPr>
          <a:xfrm>
            <a:off x="1504103" y="334679"/>
            <a:ext cx="6884321" cy="600164"/>
          </a:xfrm>
          <a:prstGeom prst="rect">
            <a:avLst/>
          </a:prstGeom>
        </p:spPr>
        <p:txBody>
          <a:bodyPr wrap="square">
            <a:spAutoFit/>
          </a:bodyPr>
          <a:lstStyle/>
          <a:p>
            <a:pPr algn="ctr">
              <a:spcAft>
                <a:spcPts val="600"/>
              </a:spcAft>
            </a:pPr>
            <a:r>
              <a:rPr lang="es-ES" sz="1400" b="1" dirty="0">
                <a:latin typeface="Arial" panose="020B0604020202020204" pitchFamily="34" charset="0"/>
                <a:ea typeface="Calibri" panose="020F0502020204030204" pitchFamily="34" charset="0"/>
                <a:cs typeface="Arial" panose="020B0604020202020204" pitchFamily="34" charset="0"/>
              </a:rPr>
              <a:t>Facultad de Ingeniería en Telecomunicaciones, Informática y Biomédica</a:t>
            </a:r>
          </a:p>
          <a:p>
            <a:pPr algn="ctr">
              <a:spcAft>
                <a:spcPts val="600"/>
              </a:spcAft>
            </a:pPr>
            <a:r>
              <a:rPr lang="es-ES" sz="1400" b="1" dirty="0">
                <a:latin typeface="Arial" panose="020B0604020202020204" pitchFamily="34" charset="0"/>
                <a:ea typeface="Calibri" panose="020F0502020204030204" pitchFamily="34" charset="0"/>
                <a:cs typeface="Arial" panose="020B0604020202020204" pitchFamily="34" charset="0"/>
              </a:rPr>
              <a:t>Departamento de Informática</a:t>
            </a:r>
          </a:p>
        </p:txBody>
      </p:sp>
      <p:sp>
        <p:nvSpPr>
          <p:cNvPr id="9" name="8 Rectángulo"/>
          <p:cNvSpPr/>
          <p:nvPr/>
        </p:nvSpPr>
        <p:spPr>
          <a:xfrm>
            <a:off x="755576" y="3430741"/>
            <a:ext cx="7272808" cy="646331"/>
          </a:xfrm>
          <a:prstGeom prst="rect">
            <a:avLst/>
          </a:prstGeom>
        </p:spPr>
        <p:txBody>
          <a:bodyPr wrap="square">
            <a:spAutoFit/>
          </a:bodyPr>
          <a:lstStyle/>
          <a:p>
            <a:pPr algn="ctr"/>
            <a:r>
              <a:rPr lang="es-ES" b="1" dirty="0"/>
              <a:t>APLICACIÓN MÓVIL PARA LA GESTIÓN DE VENTAS DE PRODUCTOS AGRÍCOLAS EN LA CIUDAD DE SANTIAGO DE CUBA</a:t>
            </a:r>
            <a:endParaRPr lang="es-ES" dirty="0"/>
          </a:p>
        </p:txBody>
      </p:sp>
      <p:sp>
        <p:nvSpPr>
          <p:cNvPr id="10" name="9 Rectángulo"/>
          <p:cNvSpPr/>
          <p:nvPr/>
        </p:nvSpPr>
        <p:spPr>
          <a:xfrm>
            <a:off x="2015716" y="4298397"/>
            <a:ext cx="4752528" cy="1477328"/>
          </a:xfrm>
          <a:prstGeom prst="rect">
            <a:avLst/>
          </a:prstGeom>
        </p:spPr>
        <p:txBody>
          <a:bodyPr wrap="square">
            <a:spAutoFit/>
          </a:bodyPr>
          <a:lstStyle/>
          <a:p>
            <a:pPr algn="just"/>
            <a:r>
              <a:rPr lang="es-ES" b="1" dirty="0">
                <a:latin typeface="Arial" panose="020B0604020202020204" pitchFamily="34" charset="0"/>
                <a:cs typeface="Arial" panose="020B0604020202020204" pitchFamily="34" charset="0"/>
              </a:rPr>
              <a:t>Autor: </a:t>
            </a:r>
            <a:r>
              <a:rPr lang="es-ES" dirty="0" smtClean="0">
                <a:latin typeface="Arial" panose="020B0604020202020204" pitchFamily="34" charset="0"/>
                <a:cs typeface="Arial" panose="020B0604020202020204" pitchFamily="34" charset="0"/>
              </a:rPr>
              <a:t>Mario Félix González Fortuna</a:t>
            </a:r>
          </a:p>
          <a:p>
            <a:pPr algn="just"/>
            <a:endParaRPr lang="es-ES" dirty="0">
              <a:latin typeface="Arial" panose="020B0604020202020204" pitchFamily="34" charset="0"/>
              <a:cs typeface="Arial" panose="020B0604020202020204" pitchFamily="34" charset="0"/>
            </a:endParaRPr>
          </a:p>
          <a:p>
            <a:pPr algn="just"/>
            <a:r>
              <a:rPr lang="es-ES" b="1" dirty="0" smtClean="0">
                <a:latin typeface="Arial" panose="020B0604020202020204" pitchFamily="34" charset="0"/>
                <a:cs typeface="Arial" panose="020B0604020202020204" pitchFamily="34" charset="0"/>
              </a:rPr>
              <a:t>Tutores: </a:t>
            </a:r>
            <a:r>
              <a:rPr lang="es-MX" dirty="0" err="1" smtClean="0">
                <a:latin typeface="Arial" panose="020B0604020202020204" pitchFamily="34" charset="0"/>
                <a:cs typeface="Arial" panose="020B0604020202020204" pitchFamily="34" charset="0"/>
              </a:rPr>
              <a:t>MSc</a:t>
            </a:r>
            <a:r>
              <a:rPr lang="es-MX" dirty="0" smtClean="0">
                <a:latin typeface="Arial" panose="020B0604020202020204" pitchFamily="34" charset="0"/>
                <a:cs typeface="Arial" panose="020B0604020202020204" pitchFamily="34" charset="0"/>
              </a:rPr>
              <a:t>. </a:t>
            </a:r>
            <a:r>
              <a:rPr lang="es-ES" dirty="0" smtClean="0">
                <a:latin typeface="Arial" pitchFamily="34" charset="0"/>
                <a:cs typeface="Arial" pitchFamily="34" charset="0"/>
              </a:rPr>
              <a:t>Lucia Sotomayor Guevara</a:t>
            </a:r>
            <a:r>
              <a:rPr lang="es-MX" dirty="0" smtClean="0">
                <a:latin typeface="Arial" panose="020B0604020202020204" pitchFamily="34" charset="0"/>
                <a:cs typeface="Arial" panose="020B0604020202020204" pitchFamily="34" charset="0"/>
              </a:rPr>
              <a:t>.</a:t>
            </a:r>
            <a:endParaRPr lang="es-ES" b="1" dirty="0" smtClean="0">
              <a:latin typeface="Arial" panose="020B0604020202020204" pitchFamily="34" charset="0"/>
              <a:cs typeface="Arial" panose="020B0604020202020204" pitchFamily="34" charset="0"/>
            </a:endParaRPr>
          </a:p>
          <a:p>
            <a:pPr algn="just"/>
            <a:r>
              <a:rPr lang="es-MX" dirty="0" smtClean="0">
                <a:latin typeface="Arial" panose="020B0604020202020204" pitchFamily="34" charset="0"/>
                <a:cs typeface="Arial" panose="020B0604020202020204" pitchFamily="34" charset="0"/>
              </a:rPr>
              <a:t>               </a:t>
            </a:r>
            <a:r>
              <a:rPr lang="es-MX" dirty="0" err="1" smtClean="0">
                <a:latin typeface="Arial" panose="020B0604020202020204" pitchFamily="34" charset="0"/>
                <a:cs typeface="Arial" panose="020B0604020202020204" pitchFamily="34" charset="0"/>
              </a:rPr>
              <a:t>MSc</a:t>
            </a:r>
            <a:r>
              <a:rPr lang="es-MX" dirty="0">
                <a:latin typeface="Arial" panose="020B0604020202020204" pitchFamily="34" charset="0"/>
                <a:cs typeface="Arial" panose="020B0604020202020204" pitchFamily="34" charset="0"/>
              </a:rPr>
              <a:t>. </a:t>
            </a:r>
            <a:r>
              <a:rPr lang="es-MX" dirty="0" err="1">
                <a:latin typeface="Arial" panose="020B0604020202020204" pitchFamily="34" charset="0"/>
                <a:cs typeface="Arial" panose="020B0604020202020204" pitchFamily="34" charset="0"/>
              </a:rPr>
              <a:t>Dionis</a:t>
            </a:r>
            <a:r>
              <a:rPr lang="es-MX" dirty="0">
                <a:latin typeface="Arial" panose="020B0604020202020204" pitchFamily="34" charset="0"/>
                <a:cs typeface="Arial" panose="020B0604020202020204" pitchFamily="34" charset="0"/>
              </a:rPr>
              <a:t> López Ramos.</a:t>
            </a:r>
          </a:p>
          <a:p>
            <a:pPr algn="just"/>
            <a:r>
              <a:rPr lang="es-MX" dirty="0">
                <a:latin typeface="Arial" panose="020B0604020202020204" pitchFamily="34" charset="0"/>
                <a:cs typeface="Arial" panose="020B0604020202020204" pitchFamily="34" charset="0"/>
              </a:rPr>
              <a:t>           </a:t>
            </a:r>
            <a:r>
              <a:rPr lang="es-MX" dirty="0" smtClean="0">
                <a:latin typeface="Arial" panose="020B0604020202020204" pitchFamily="34" charset="0"/>
                <a:cs typeface="Arial" panose="020B0604020202020204" pitchFamily="34" charset="0"/>
              </a:rPr>
              <a:t>      </a:t>
            </a:r>
            <a:endParaRPr lang="es-MX" dirty="0">
              <a:latin typeface="Arial" panose="020B0604020202020204" pitchFamily="34" charset="0"/>
              <a:cs typeface="Arial" panose="020B0604020202020204" pitchFamily="34" charset="0"/>
            </a:endParaRPr>
          </a:p>
        </p:txBody>
      </p:sp>
      <p:sp>
        <p:nvSpPr>
          <p:cNvPr id="11" name="Rectángulo 27"/>
          <p:cNvSpPr/>
          <p:nvPr/>
        </p:nvSpPr>
        <p:spPr>
          <a:xfrm>
            <a:off x="539552" y="5946568"/>
            <a:ext cx="7344816" cy="723275"/>
          </a:xfrm>
          <a:prstGeom prst="rect">
            <a:avLst/>
          </a:prstGeom>
        </p:spPr>
        <p:txBody>
          <a:bodyPr wrap="square">
            <a:spAutoFit/>
          </a:bodyPr>
          <a:lstStyle/>
          <a:p>
            <a:pPr algn="ctr">
              <a:spcAft>
                <a:spcPts val="600"/>
              </a:spcAft>
            </a:pPr>
            <a:r>
              <a:rPr lang="es-ES" b="1" dirty="0">
                <a:latin typeface="Arial" panose="020B0604020202020204" pitchFamily="34" charset="0"/>
                <a:ea typeface="Calibri" panose="020F0502020204030204" pitchFamily="34" charset="0"/>
                <a:cs typeface="Arial" panose="020B0604020202020204" pitchFamily="34" charset="0"/>
              </a:rPr>
              <a:t>Curso </a:t>
            </a:r>
            <a:r>
              <a:rPr lang="es-ES" b="1" dirty="0" smtClean="0">
                <a:latin typeface="Arial" panose="020B0604020202020204" pitchFamily="34" charset="0"/>
                <a:ea typeface="Calibri" panose="020F0502020204030204" pitchFamily="34" charset="0"/>
                <a:cs typeface="Arial" panose="020B0604020202020204" pitchFamily="34" charset="0"/>
              </a:rPr>
              <a:t>2021-2022</a:t>
            </a:r>
            <a:endParaRPr lang="es-ES" b="1" dirty="0">
              <a:latin typeface="Arial" panose="020B0604020202020204" pitchFamily="34" charset="0"/>
              <a:ea typeface="Calibri" panose="020F0502020204030204" pitchFamily="34" charset="0"/>
              <a:cs typeface="Arial" panose="020B0604020202020204" pitchFamily="34" charset="0"/>
            </a:endParaRPr>
          </a:p>
          <a:p>
            <a:pPr algn="ctr">
              <a:spcAft>
                <a:spcPts val="600"/>
              </a:spcAft>
            </a:pPr>
            <a:r>
              <a:rPr lang="es-ES" b="1" dirty="0">
                <a:latin typeface="Arial" panose="020B0604020202020204" pitchFamily="34" charset="0"/>
                <a:ea typeface="Calibri" panose="020F0502020204030204" pitchFamily="34" charset="0"/>
                <a:cs typeface="Arial" panose="020B0604020202020204" pitchFamily="34" charset="0"/>
              </a:rPr>
              <a:t>Santiago de Cuba</a:t>
            </a:r>
          </a:p>
        </p:txBody>
      </p:sp>
    </p:spTree>
    <p:extLst>
      <p:ext uri="{BB962C8B-B14F-4D97-AF65-F5344CB8AC3E}">
        <p14:creationId xmlns:p14="http://schemas.microsoft.com/office/powerpoint/2010/main" val="1400535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1"/>
          <p:cNvSpPr txBox="1"/>
          <p:nvPr/>
        </p:nvSpPr>
        <p:spPr>
          <a:xfrm>
            <a:off x="395536" y="190091"/>
            <a:ext cx="3937001" cy="584775"/>
          </a:xfrm>
          <a:prstGeom prst="rect">
            <a:avLst/>
          </a:prstGeom>
          <a:noFill/>
        </p:spPr>
        <p:txBody>
          <a:bodyPr wrap="square" rtlCol="0">
            <a:spAutoFit/>
          </a:bodyPr>
          <a:lstStyle/>
          <a:p>
            <a:r>
              <a:rPr lang="es-ES" sz="3200" dirty="0">
                <a:latin typeface="Arial" panose="020B0604020202020204" pitchFamily="34" charset="0"/>
                <a:cs typeface="Arial" panose="020B0604020202020204" pitchFamily="34" charset="0"/>
              </a:rPr>
              <a:t>Introducción</a:t>
            </a:r>
            <a:endParaRPr lang="es-ES" sz="2400" dirty="0">
              <a:latin typeface="Arial" panose="020B0604020202020204" pitchFamily="34" charset="0"/>
              <a:cs typeface="Arial" panose="020B0604020202020204" pitchFamily="34" charset="0"/>
            </a:endParaRPr>
          </a:p>
        </p:txBody>
      </p:sp>
      <p:sp>
        <p:nvSpPr>
          <p:cNvPr id="5" name="Rectángulo 22"/>
          <p:cNvSpPr/>
          <p:nvPr/>
        </p:nvSpPr>
        <p:spPr>
          <a:xfrm>
            <a:off x="1557442" y="2361654"/>
            <a:ext cx="5622052" cy="923330"/>
          </a:xfrm>
          <a:prstGeom prst="rect">
            <a:avLst/>
          </a:prstGeom>
        </p:spPr>
        <p:txBody>
          <a:bodyPr wrap="none">
            <a:spAutoFit/>
          </a:bodyPr>
          <a:lstStyle/>
          <a:p>
            <a:pPr algn="just">
              <a:lnSpc>
                <a:spcPct val="150000"/>
              </a:lnSpc>
            </a:pPr>
            <a:r>
              <a:rPr lang="es-ES" sz="3600" dirty="0">
                <a:ln w="0">
                  <a:solidFill>
                    <a:srgbClr val="FF0000"/>
                  </a:solidFill>
                </a:ln>
                <a:solidFill>
                  <a:srgbClr val="FF0000"/>
                </a:solidFill>
                <a:latin typeface="Arial" panose="020B0604020202020204" pitchFamily="34" charset="0"/>
                <a:cs typeface="Arial" panose="020B0604020202020204" pitchFamily="34" charset="0"/>
              </a:rPr>
              <a:t>Problema de Investigación</a:t>
            </a:r>
          </a:p>
        </p:txBody>
      </p:sp>
      <p:sp>
        <p:nvSpPr>
          <p:cNvPr id="6" name="5 Rectángulo"/>
          <p:cNvSpPr/>
          <p:nvPr/>
        </p:nvSpPr>
        <p:spPr>
          <a:xfrm>
            <a:off x="634999" y="3517851"/>
            <a:ext cx="7825433" cy="707886"/>
          </a:xfrm>
          <a:prstGeom prst="rect">
            <a:avLst/>
          </a:prstGeom>
        </p:spPr>
        <p:txBody>
          <a:bodyPr wrap="square">
            <a:spAutoFit/>
          </a:bodyPr>
          <a:lstStyle/>
          <a:p>
            <a:pPr algn="just"/>
            <a:r>
              <a:rPr lang="es-ES" sz="2000" dirty="0"/>
              <a:t>Cómo gestionar el proceso de ventas de productos agrícolas en </a:t>
            </a:r>
            <a:r>
              <a:rPr lang="es-ES" sz="2000" dirty="0" smtClean="0"/>
              <a:t>los distintos mercados en la Ciudad de </a:t>
            </a:r>
            <a:r>
              <a:rPr lang="es-ES" sz="2000" dirty="0"/>
              <a:t> Santiago de </a:t>
            </a:r>
            <a:r>
              <a:rPr lang="es-ES" sz="2000" dirty="0" smtClean="0"/>
              <a:t>Cuba.</a:t>
            </a:r>
            <a:endParaRPr lang="es-ES" sz="2000" dirty="0">
              <a:latin typeface="Arial" pitchFamily="34" charset="0"/>
              <a:cs typeface="Arial" pitchFamily="34" charset="0"/>
            </a:endParaRPr>
          </a:p>
        </p:txBody>
      </p:sp>
    </p:spTree>
    <p:extLst>
      <p:ext uri="{BB962C8B-B14F-4D97-AF65-F5344CB8AC3E}">
        <p14:creationId xmlns:p14="http://schemas.microsoft.com/office/powerpoint/2010/main" val="376010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10"/>
          <p:cNvSpPr txBox="1"/>
          <p:nvPr/>
        </p:nvSpPr>
        <p:spPr>
          <a:xfrm>
            <a:off x="395536" y="190091"/>
            <a:ext cx="3937001" cy="584775"/>
          </a:xfrm>
          <a:prstGeom prst="rect">
            <a:avLst/>
          </a:prstGeom>
          <a:noFill/>
        </p:spPr>
        <p:txBody>
          <a:bodyPr wrap="square" rtlCol="0">
            <a:spAutoFit/>
          </a:bodyPr>
          <a:lstStyle/>
          <a:p>
            <a:r>
              <a:rPr lang="es-ES" sz="3200" dirty="0">
                <a:latin typeface="Arial" panose="020B0604020202020204" pitchFamily="34" charset="0"/>
                <a:cs typeface="Arial" panose="020B0604020202020204" pitchFamily="34" charset="0"/>
              </a:rPr>
              <a:t>Introducción</a:t>
            </a:r>
          </a:p>
        </p:txBody>
      </p:sp>
      <p:sp>
        <p:nvSpPr>
          <p:cNvPr id="5" name="Marcador de contenido 8"/>
          <p:cNvSpPr>
            <a:spLocks noGrp="1"/>
          </p:cNvSpPr>
          <p:nvPr>
            <p:ph idx="1"/>
          </p:nvPr>
        </p:nvSpPr>
        <p:spPr>
          <a:xfrm>
            <a:off x="611560" y="1151990"/>
            <a:ext cx="8064896" cy="1196890"/>
          </a:xfrm>
        </p:spPr>
        <p:txBody>
          <a:bodyPr>
            <a:normAutofit lnSpcReduction="10000"/>
          </a:bodyPr>
          <a:lstStyle/>
          <a:p>
            <a:pPr marL="0" indent="0" algn="ctr">
              <a:lnSpc>
                <a:spcPct val="150000"/>
              </a:lnSpc>
              <a:buNone/>
            </a:pPr>
            <a:r>
              <a:rPr lang="es-ES" sz="3200" b="1" dirty="0">
                <a:latin typeface="Arial" panose="020B0604020202020204" pitchFamily="34" charset="0"/>
                <a:cs typeface="Arial" panose="020B0604020202020204" pitchFamily="34" charset="0"/>
              </a:rPr>
              <a:t>Objeto de Estudio </a:t>
            </a:r>
          </a:p>
          <a:p>
            <a:pPr algn="ctr"/>
            <a:r>
              <a:rPr lang="es-ES" sz="2000" b="0" dirty="0" smtClean="0">
                <a:latin typeface="Arial" pitchFamily="34" charset="0"/>
                <a:cs typeface="Arial" pitchFamily="34" charset="0"/>
              </a:rPr>
              <a:t>Proceso </a:t>
            </a:r>
            <a:r>
              <a:rPr lang="es-ES" sz="2000" b="0" dirty="0">
                <a:latin typeface="Arial" pitchFamily="34" charset="0"/>
                <a:cs typeface="Arial" pitchFamily="34" charset="0"/>
              </a:rPr>
              <a:t>de gestión de información a través de aplicación móvil.</a:t>
            </a:r>
          </a:p>
          <a:p>
            <a:pPr marL="0" indent="0" algn="ctr">
              <a:lnSpc>
                <a:spcPct val="150000"/>
              </a:lnSpc>
              <a:buNone/>
            </a:pPr>
            <a:endParaRPr lang="es-ES" sz="2400" dirty="0">
              <a:latin typeface="Arial" panose="020B0604020202020204" pitchFamily="34" charset="0"/>
              <a:cs typeface="Arial" panose="020B0604020202020204" pitchFamily="34" charset="0"/>
            </a:endParaRPr>
          </a:p>
        </p:txBody>
      </p:sp>
      <p:sp>
        <p:nvSpPr>
          <p:cNvPr id="6" name="Rectángulo 1"/>
          <p:cNvSpPr/>
          <p:nvPr/>
        </p:nvSpPr>
        <p:spPr>
          <a:xfrm>
            <a:off x="323528" y="3068960"/>
            <a:ext cx="8280919" cy="1754326"/>
          </a:xfrm>
          <a:prstGeom prst="rect">
            <a:avLst/>
          </a:prstGeom>
        </p:spPr>
        <p:txBody>
          <a:bodyPr wrap="square">
            <a:spAutoFit/>
          </a:bodyPr>
          <a:lstStyle/>
          <a:p>
            <a:pPr algn="ctr">
              <a:lnSpc>
                <a:spcPct val="150000"/>
              </a:lnSpc>
            </a:pPr>
            <a:r>
              <a:rPr lang="es-ES" sz="3200" b="1" dirty="0">
                <a:latin typeface="Arial" panose="020B0604020202020204" pitchFamily="34" charset="0"/>
                <a:cs typeface="Arial" panose="020B0604020202020204" pitchFamily="34" charset="0"/>
              </a:rPr>
              <a:t>Campo de Acción</a:t>
            </a:r>
          </a:p>
          <a:p>
            <a:pPr algn="just"/>
            <a:r>
              <a:rPr lang="es-ES" sz="2000" dirty="0" smtClean="0">
                <a:latin typeface="Arial" pitchFamily="34" charset="0"/>
                <a:cs typeface="Arial" pitchFamily="34" charset="0"/>
              </a:rPr>
              <a:t>Aplicación </a:t>
            </a:r>
            <a:r>
              <a:rPr lang="es-ES" sz="2000" dirty="0">
                <a:latin typeface="Arial" pitchFamily="34" charset="0"/>
                <a:cs typeface="Arial" pitchFamily="34" charset="0"/>
              </a:rPr>
              <a:t>móvil para la gestión de venta de productos agrícolas en mercados y vendedores ambulantes a través de la tecnología </a:t>
            </a:r>
            <a:r>
              <a:rPr lang="es-ES" sz="2000" dirty="0" err="1">
                <a:latin typeface="Arial" pitchFamily="34" charset="0"/>
                <a:cs typeface="Arial" pitchFamily="34" charset="0"/>
              </a:rPr>
              <a:t>Flutter</a:t>
            </a:r>
            <a:r>
              <a:rPr lang="es-ES" sz="2000" dirty="0">
                <a:latin typeface="Arial" pitchFamily="34" charset="0"/>
                <a:cs typeface="Arial" pitchFamily="34" charset="0"/>
              </a:rPr>
              <a:t> en Santiago de Cuba.</a:t>
            </a:r>
          </a:p>
        </p:txBody>
      </p:sp>
    </p:spTree>
    <p:extLst>
      <p:ext uri="{BB962C8B-B14F-4D97-AF65-F5344CB8AC3E}">
        <p14:creationId xmlns:p14="http://schemas.microsoft.com/office/powerpoint/2010/main" val="3165309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10"/>
          <p:cNvSpPr txBox="1"/>
          <p:nvPr/>
        </p:nvSpPr>
        <p:spPr>
          <a:xfrm>
            <a:off x="395536" y="116632"/>
            <a:ext cx="3937001" cy="584775"/>
          </a:xfrm>
          <a:prstGeom prst="rect">
            <a:avLst/>
          </a:prstGeom>
          <a:noFill/>
        </p:spPr>
        <p:txBody>
          <a:bodyPr wrap="square" rtlCol="0">
            <a:spAutoFit/>
          </a:bodyPr>
          <a:lstStyle/>
          <a:p>
            <a:r>
              <a:rPr lang="es-ES" sz="3200" dirty="0">
                <a:latin typeface="Arial" panose="020B0604020202020204" pitchFamily="34" charset="0"/>
                <a:cs typeface="Arial" panose="020B0604020202020204" pitchFamily="34" charset="0"/>
              </a:rPr>
              <a:t>Introducción</a:t>
            </a:r>
          </a:p>
        </p:txBody>
      </p:sp>
      <p:sp>
        <p:nvSpPr>
          <p:cNvPr id="7" name="Rectángulo 1"/>
          <p:cNvSpPr/>
          <p:nvPr/>
        </p:nvSpPr>
        <p:spPr>
          <a:xfrm>
            <a:off x="323528" y="2924944"/>
            <a:ext cx="8280919" cy="2985433"/>
          </a:xfrm>
          <a:prstGeom prst="rect">
            <a:avLst/>
          </a:prstGeom>
        </p:spPr>
        <p:txBody>
          <a:bodyPr wrap="square">
            <a:spAutoFit/>
          </a:bodyPr>
          <a:lstStyle/>
          <a:p>
            <a:pPr algn="ctr">
              <a:lnSpc>
                <a:spcPct val="150000"/>
              </a:lnSpc>
            </a:pPr>
            <a:r>
              <a:rPr lang="es-ES" sz="3200" b="1" dirty="0" smtClean="0">
                <a:latin typeface="Arial" panose="020B0604020202020204" pitchFamily="34" charset="0"/>
                <a:cs typeface="Arial" panose="020B0604020202020204" pitchFamily="34" charset="0"/>
              </a:rPr>
              <a:t>Hipótesis</a:t>
            </a:r>
            <a:endParaRPr lang="es-ES" sz="3200" b="1" dirty="0">
              <a:latin typeface="Arial" panose="020B0604020202020204" pitchFamily="34" charset="0"/>
              <a:cs typeface="Arial" panose="020B0604020202020204" pitchFamily="34" charset="0"/>
            </a:endParaRPr>
          </a:p>
          <a:p>
            <a:pPr algn="just"/>
            <a:r>
              <a:rPr lang="es-ES" sz="2000" dirty="0" smtClean="0">
                <a:latin typeface="Arial" pitchFamily="34" charset="0"/>
                <a:cs typeface="Arial" pitchFamily="34" charset="0"/>
              </a:rPr>
              <a:t>Si se implementa un sistema de </a:t>
            </a:r>
            <a:r>
              <a:rPr lang="es-ES" sz="2000" dirty="0">
                <a:latin typeface="Arial" pitchFamily="34" charset="0"/>
                <a:cs typeface="Arial" pitchFamily="34" charset="0"/>
              </a:rPr>
              <a:t>i</a:t>
            </a:r>
            <a:r>
              <a:rPr lang="es-ES" sz="2000" dirty="0" smtClean="0">
                <a:latin typeface="Arial" pitchFamily="34" charset="0"/>
                <a:cs typeface="Arial" pitchFamily="34" charset="0"/>
              </a:rPr>
              <a:t>nformación que emplee aplicaciones orientadas a </a:t>
            </a:r>
            <a:r>
              <a:rPr lang="es-ES" sz="2000" dirty="0" err="1" smtClean="0">
                <a:latin typeface="Arial" pitchFamily="34" charset="0"/>
                <a:cs typeface="Arial" pitchFamily="34" charset="0"/>
              </a:rPr>
              <a:t>telefonos</a:t>
            </a:r>
            <a:r>
              <a:rPr lang="es-ES" sz="2000" dirty="0" smtClean="0">
                <a:latin typeface="Arial" pitchFamily="34" charset="0"/>
                <a:cs typeface="Arial" pitchFamily="34" charset="0"/>
              </a:rPr>
              <a:t> inteligentes con Sistema Operativo Android o iOS, Servicios Web y Base de Datos de datos especializadas </a:t>
            </a:r>
            <a:r>
              <a:rPr lang="es-ES" sz="2000" dirty="0" err="1" smtClean="0">
                <a:latin typeface="Arial" pitchFamily="34" charset="0"/>
                <a:cs typeface="Arial" pitchFamily="34" charset="0"/>
              </a:rPr>
              <a:t>permitira</a:t>
            </a:r>
            <a:r>
              <a:rPr lang="es-ES" sz="2000" dirty="0" smtClean="0">
                <a:latin typeface="Arial" pitchFamily="34" charset="0"/>
                <a:cs typeface="Arial" pitchFamily="34" charset="0"/>
              </a:rPr>
              <a:t> lograr resolver la necesidad de los habitantes santiagueros conocer con exactitud y en tiempo la existencia de productos agropecuarios permitiendo que estos puedan ser consumidos con efectividad y ahorro de tiempo. </a:t>
            </a:r>
            <a:endParaRPr lang="es-ES" sz="2000" dirty="0">
              <a:latin typeface="Arial" pitchFamily="34" charset="0"/>
              <a:cs typeface="Arial" pitchFamily="34" charset="0"/>
            </a:endParaRPr>
          </a:p>
        </p:txBody>
      </p:sp>
      <p:sp>
        <p:nvSpPr>
          <p:cNvPr id="9" name="Marcador de contenido 8"/>
          <p:cNvSpPr>
            <a:spLocks noGrp="1"/>
          </p:cNvSpPr>
          <p:nvPr>
            <p:ph idx="1"/>
          </p:nvPr>
        </p:nvSpPr>
        <p:spPr>
          <a:xfrm>
            <a:off x="395536" y="764704"/>
            <a:ext cx="8352928" cy="2232248"/>
          </a:xfrm>
        </p:spPr>
        <p:txBody>
          <a:bodyPr>
            <a:normAutofit lnSpcReduction="10000"/>
          </a:bodyPr>
          <a:lstStyle/>
          <a:p>
            <a:pPr marL="0" indent="0" algn="ctr">
              <a:lnSpc>
                <a:spcPct val="150000"/>
              </a:lnSpc>
              <a:buNone/>
            </a:pPr>
            <a:r>
              <a:rPr lang="es-ES" sz="3500" b="1" dirty="0">
                <a:latin typeface="Arial" panose="020B0604020202020204" pitchFamily="34" charset="0"/>
                <a:cs typeface="Arial" panose="020B0604020202020204" pitchFamily="34" charset="0"/>
              </a:rPr>
              <a:t>Objetivo General</a:t>
            </a:r>
          </a:p>
          <a:p>
            <a:pPr marL="0" indent="0" algn="just">
              <a:lnSpc>
                <a:spcPct val="150000"/>
              </a:lnSpc>
            </a:pPr>
            <a:r>
              <a:rPr lang="es-ES" sz="2000" b="0" dirty="0">
                <a:latin typeface="Arial" pitchFamily="34" charset="0"/>
                <a:cs typeface="Arial" pitchFamily="34" charset="0"/>
              </a:rPr>
              <a:t>Desarrollar una aplicación móvil a través de la tecnología </a:t>
            </a:r>
            <a:r>
              <a:rPr lang="es-ES" sz="2000" b="0" dirty="0" err="1">
                <a:latin typeface="Arial" pitchFamily="34" charset="0"/>
                <a:cs typeface="Arial" pitchFamily="34" charset="0"/>
              </a:rPr>
              <a:t>Flutter</a:t>
            </a:r>
            <a:r>
              <a:rPr lang="es-ES" sz="2000" b="0" dirty="0">
                <a:latin typeface="Arial" pitchFamily="34" charset="0"/>
                <a:cs typeface="Arial" pitchFamily="34" charset="0"/>
              </a:rPr>
              <a:t> para la gestión de venta de productos agrícolas en mercados y vendedores ambulantes en Santiago de Cuba. </a:t>
            </a:r>
            <a:endParaRPr lang="es-ES" sz="20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4349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11"/>
          <p:cNvSpPr txBox="1"/>
          <p:nvPr/>
        </p:nvSpPr>
        <p:spPr>
          <a:xfrm>
            <a:off x="168783" y="1593576"/>
            <a:ext cx="2606964" cy="1200329"/>
          </a:xfrm>
          <a:prstGeom prst="rect">
            <a:avLst/>
          </a:prstGeom>
          <a:noFill/>
          <a:ln w="28575">
            <a:solidFill>
              <a:schemeClr val="accent1">
                <a:lumMod val="75000"/>
              </a:schemeClr>
            </a:solidFill>
          </a:ln>
        </p:spPr>
        <p:txBody>
          <a:bodyPr wrap="square" rtlCol="0">
            <a:spAutoFit/>
          </a:bodyPr>
          <a:lstStyle/>
          <a:p>
            <a:pPr algn="just"/>
            <a:r>
              <a:rPr lang="es-ES" dirty="0" smtClean="0">
                <a:latin typeface="Arial" panose="020B0604020202020204" pitchFamily="34" charset="0"/>
                <a:cs typeface="Arial" panose="020B0604020202020204" pitchFamily="34" charset="0"/>
              </a:rPr>
              <a:t>Uso de las nueva tecnologías como lo son los teléfonos inteligentes</a:t>
            </a:r>
            <a:endParaRPr lang="es-ES" dirty="0">
              <a:latin typeface="Arial" panose="020B0604020202020204" pitchFamily="34" charset="0"/>
              <a:cs typeface="Arial" panose="020B0604020202020204" pitchFamily="34" charset="0"/>
            </a:endParaRPr>
          </a:p>
        </p:txBody>
      </p:sp>
      <p:sp>
        <p:nvSpPr>
          <p:cNvPr id="10" name="Rectángulo redondeado 35"/>
          <p:cNvSpPr/>
          <p:nvPr/>
        </p:nvSpPr>
        <p:spPr>
          <a:xfrm>
            <a:off x="3347864" y="476672"/>
            <a:ext cx="4176015" cy="715741"/>
          </a:xfrm>
          <a:prstGeom prst="roundRect">
            <a:avLst/>
          </a:prstGeom>
          <a:ln w="28575">
            <a:solidFill>
              <a:schemeClr val="accent1">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s-ES" sz="2400" dirty="0">
              <a:latin typeface="Arial" pitchFamily="34" charset="0"/>
              <a:cs typeface="Arial" pitchFamily="34" charset="0"/>
            </a:endParaRPr>
          </a:p>
        </p:txBody>
      </p:sp>
      <p:cxnSp>
        <p:nvCxnSpPr>
          <p:cNvPr id="11" name="Conector recto de flecha 43"/>
          <p:cNvCxnSpPr>
            <a:endCxn id="20" idx="0"/>
          </p:cNvCxnSpPr>
          <p:nvPr/>
        </p:nvCxnSpPr>
        <p:spPr>
          <a:xfrm>
            <a:off x="7197373" y="1176628"/>
            <a:ext cx="550317" cy="1996756"/>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0"/>
          <p:cNvSpPr txBox="1"/>
          <p:nvPr/>
        </p:nvSpPr>
        <p:spPr>
          <a:xfrm>
            <a:off x="179512" y="35913"/>
            <a:ext cx="3937001" cy="584775"/>
          </a:xfrm>
          <a:prstGeom prst="rect">
            <a:avLst/>
          </a:prstGeom>
          <a:noFill/>
        </p:spPr>
        <p:txBody>
          <a:bodyPr wrap="square" rtlCol="0">
            <a:spAutoFit/>
          </a:bodyPr>
          <a:lstStyle/>
          <a:p>
            <a:r>
              <a:rPr lang="es-ES" sz="3200" dirty="0">
                <a:latin typeface="Arial" panose="020B0604020202020204" pitchFamily="34" charset="0"/>
                <a:cs typeface="Arial" panose="020B0604020202020204" pitchFamily="34" charset="0"/>
              </a:rPr>
              <a:t>Introducción</a:t>
            </a:r>
          </a:p>
        </p:txBody>
      </p:sp>
      <p:sp>
        <p:nvSpPr>
          <p:cNvPr id="17" name="Rectángulo 36"/>
          <p:cNvSpPr/>
          <p:nvPr/>
        </p:nvSpPr>
        <p:spPr>
          <a:xfrm>
            <a:off x="3494474" y="620688"/>
            <a:ext cx="3882793" cy="461665"/>
          </a:xfrm>
          <a:prstGeom prst="rect">
            <a:avLst/>
          </a:prstGeom>
          <a:noFill/>
        </p:spPr>
        <p:txBody>
          <a:bodyPr wrap="none" lIns="91440" tIns="45720" rIns="91440" bIns="45720">
            <a:spAutoFit/>
          </a:bodyPr>
          <a:lstStyle/>
          <a:p>
            <a:pPr algn="ctr"/>
            <a:r>
              <a:rPr lang="es-ES" sz="2400" dirty="0">
                <a:ln w="0">
                  <a:solidFill>
                    <a:schemeClr val="accent1">
                      <a:lumMod val="50000"/>
                    </a:schemeClr>
                  </a:solidFill>
                </a:ln>
                <a:solidFill>
                  <a:schemeClr val="accent1">
                    <a:lumMod val="50000"/>
                  </a:schemeClr>
                </a:solidFill>
                <a:latin typeface="Arial" panose="020B0604020202020204" pitchFamily="34" charset="0"/>
                <a:cs typeface="Arial" panose="020B0604020202020204" pitchFamily="34" charset="0"/>
              </a:rPr>
              <a:t>Aportes de la Investigación</a:t>
            </a:r>
            <a:endParaRPr lang="es-ES" sz="2400" b="0" cap="none" spc="0" dirty="0">
              <a:ln w="0">
                <a:solidFill>
                  <a:schemeClr val="accent1">
                    <a:lumMod val="50000"/>
                  </a:schemeClr>
                </a:solidFill>
              </a:ln>
              <a:solidFill>
                <a:schemeClr val="accent1">
                  <a:lumMod val="50000"/>
                </a:schemeClr>
              </a:solidFill>
              <a:latin typeface="Arial" panose="020B0604020202020204" pitchFamily="34" charset="0"/>
              <a:cs typeface="Arial" panose="020B0604020202020204" pitchFamily="34" charset="0"/>
            </a:endParaRPr>
          </a:p>
        </p:txBody>
      </p:sp>
      <p:sp>
        <p:nvSpPr>
          <p:cNvPr id="20" name="CuadroTexto 11"/>
          <p:cNvSpPr txBox="1"/>
          <p:nvPr/>
        </p:nvSpPr>
        <p:spPr>
          <a:xfrm>
            <a:off x="6444208" y="3173384"/>
            <a:ext cx="2606964" cy="646331"/>
          </a:xfrm>
          <a:prstGeom prst="rect">
            <a:avLst/>
          </a:prstGeom>
          <a:noFill/>
          <a:ln w="28575">
            <a:solidFill>
              <a:schemeClr val="accent1">
                <a:lumMod val="75000"/>
              </a:schemeClr>
            </a:solidFill>
          </a:ln>
        </p:spPr>
        <p:txBody>
          <a:bodyPr wrap="square" rtlCol="0">
            <a:spAutoFit/>
          </a:bodyPr>
          <a:lstStyle/>
          <a:p>
            <a:r>
              <a:rPr lang="es-ES" dirty="0" smtClean="0">
                <a:latin typeface="Arial" panose="020B0604020202020204" pitchFamily="34" charset="0"/>
                <a:cs typeface="Arial" panose="020B0604020202020204" pitchFamily="34" charset="0"/>
              </a:rPr>
              <a:t>Optimización del tiempo</a:t>
            </a:r>
            <a:endParaRPr lang="es-ES" dirty="0">
              <a:latin typeface="Arial" panose="020B0604020202020204" pitchFamily="34" charset="0"/>
              <a:cs typeface="Arial" panose="020B0604020202020204" pitchFamily="34" charset="0"/>
            </a:endParaRPr>
          </a:p>
        </p:txBody>
      </p:sp>
      <p:sp>
        <p:nvSpPr>
          <p:cNvPr id="24" name="CuadroTexto 11"/>
          <p:cNvSpPr txBox="1"/>
          <p:nvPr/>
        </p:nvSpPr>
        <p:spPr>
          <a:xfrm>
            <a:off x="186408" y="3809174"/>
            <a:ext cx="2606964" cy="923330"/>
          </a:xfrm>
          <a:prstGeom prst="rect">
            <a:avLst/>
          </a:prstGeom>
          <a:noFill/>
          <a:ln w="28575">
            <a:solidFill>
              <a:schemeClr val="accent1">
                <a:lumMod val="75000"/>
              </a:schemeClr>
            </a:solidFill>
          </a:ln>
        </p:spPr>
        <p:txBody>
          <a:bodyPr wrap="square" rtlCol="0">
            <a:spAutoFit/>
          </a:bodyPr>
          <a:lstStyle/>
          <a:p>
            <a:pPr algn="just"/>
            <a:r>
              <a:rPr lang="es-MX" dirty="0" smtClean="0">
                <a:latin typeface="Arial" panose="020B0604020202020204" pitchFamily="34" charset="0"/>
                <a:cs typeface="Arial" panose="020B0604020202020204" pitchFamily="34" charset="0"/>
              </a:rPr>
              <a:t>El empleo de las redes informáticas(</a:t>
            </a:r>
            <a:r>
              <a:rPr lang="es-MX" dirty="0" err="1" smtClean="0">
                <a:latin typeface="Arial" panose="020B0604020202020204" pitchFamily="34" charset="0"/>
                <a:cs typeface="Arial" panose="020B0604020202020204" pitchFamily="34" charset="0"/>
              </a:rPr>
              <a:t>Wifi</a:t>
            </a:r>
            <a:r>
              <a:rPr lang="es-MX" dirty="0" smtClean="0">
                <a:latin typeface="Arial" panose="020B0604020202020204" pitchFamily="34" charset="0"/>
                <a:cs typeface="Arial" panose="020B0604020202020204" pitchFamily="34" charset="0"/>
              </a:rPr>
              <a:t>, Datos Móviles)</a:t>
            </a:r>
            <a:endParaRPr lang="es-ES" dirty="0">
              <a:latin typeface="Arial" panose="020B0604020202020204" pitchFamily="34" charset="0"/>
              <a:cs typeface="Arial" panose="020B0604020202020204" pitchFamily="34" charset="0"/>
            </a:endParaRPr>
          </a:p>
        </p:txBody>
      </p:sp>
      <p:cxnSp>
        <p:nvCxnSpPr>
          <p:cNvPr id="25" name="Conector recto de flecha 43"/>
          <p:cNvCxnSpPr/>
          <p:nvPr/>
        </p:nvCxnSpPr>
        <p:spPr>
          <a:xfrm flipH="1">
            <a:off x="2793372" y="1198312"/>
            <a:ext cx="719626" cy="575284"/>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43"/>
          <p:cNvCxnSpPr/>
          <p:nvPr/>
        </p:nvCxnSpPr>
        <p:spPr>
          <a:xfrm flipH="1">
            <a:off x="2555776" y="1183798"/>
            <a:ext cx="1408907" cy="2570108"/>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CuadroTexto 11"/>
          <p:cNvSpPr txBox="1"/>
          <p:nvPr/>
        </p:nvSpPr>
        <p:spPr>
          <a:xfrm>
            <a:off x="3594403" y="2387220"/>
            <a:ext cx="2606964" cy="646331"/>
          </a:xfrm>
          <a:prstGeom prst="rect">
            <a:avLst/>
          </a:prstGeom>
          <a:noFill/>
          <a:ln w="28575">
            <a:solidFill>
              <a:schemeClr val="accent1">
                <a:lumMod val="75000"/>
              </a:schemeClr>
            </a:solidFill>
          </a:ln>
        </p:spPr>
        <p:txBody>
          <a:bodyPr wrap="square" rtlCol="0">
            <a:spAutoFit/>
          </a:bodyPr>
          <a:lstStyle/>
          <a:p>
            <a:pPr algn="just"/>
            <a:r>
              <a:rPr lang="es-MX" dirty="0" smtClean="0">
                <a:latin typeface="Arial" panose="020B0604020202020204" pitchFamily="34" charset="0"/>
                <a:cs typeface="Arial" panose="020B0604020202020204" pitchFamily="34" charset="0"/>
              </a:rPr>
              <a:t>Mayor nivel de información</a:t>
            </a:r>
            <a:endParaRPr lang="es-ES" dirty="0">
              <a:latin typeface="Arial" panose="020B0604020202020204" pitchFamily="34" charset="0"/>
              <a:cs typeface="Arial" panose="020B0604020202020204" pitchFamily="34" charset="0"/>
            </a:endParaRPr>
          </a:p>
        </p:txBody>
      </p:sp>
      <p:cxnSp>
        <p:nvCxnSpPr>
          <p:cNvPr id="33" name="Conector recto de flecha 43"/>
          <p:cNvCxnSpPr/>
          <p:nvPr/>
        </p:nvCxnSpPr>
        <p:spPr>
          <a:xfrm flipH="1">
            <a:off x="4929176" y="1198312"/>
            <a:ext cx="234276" cy="1150568"/>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CuadroTexto 11"/>
          <p:cNvSpPr txBox="1"/>
          <p:nvPr/>
        </p:nvSpPr>
        <p:spPr>
          <a:xfrm>
            <a:off x="3192974" y="4661701"/>
            <a:ext cx="3409822" cy="1200329"/>
          </a:xfrm>
          <a:prstGeom prst="rect">
            <a:avLst/>
          </a:prstGeom>
          <a:noFill/>
          <a:ln w="28575">
            <a:solidFill>
              <a:schemeClr val="accent1">
                <a:lumMod val="75000"/>
              </a:schemeClr>
            </a:solidFill>
          </a:ln>
        </p:spPr>
        <p:txBody>
          <a:bodyPr wrap="square" rtlCol="0">
            <a:spAutoFit/>
          </a:bodyPr>
          <a:lstStyle/>
          <a:p>
            <a:pPr algn="just"/>
            <a:r>
              <a:rPr lang="es-ES" dirty="0"/>
              <a:t>Se obtiene un sistema informático que permite la publicación y consulta de la información de los mercados</a:t>
            </a:r>
            <a:endParaRPr lang="es-ES" dirty="0">
              <a:latin typeface="Arial" panose="020B0604020202020204" pitchFamily="34" charset="0"/>
              <a:cs typeface="Arial" panose="020B0604020202020204" pitchFamily="34" charset="0"/>
            </a:endParaRPr>
          </a:p>
        </p:txBody>
      </p:sp>
      <p:cxnSp>
        <p:nvCxnSpPr>
          <p:cNvPr id="39" name="Conector recto de flecha 43"/>
          <p:cNvCxnSpPr>
            <a:stCxn id="29" idx="2"/>
            <a:endCxn id="38" idx="0"/>
          </p:cNvCxnSpPr>
          <p:nvPr/>
        </p:nvCxnSpPr>
        <p:spPr>
          <a:xfrm>
            <a:off x="4897885" y="3033551"/>
            <a:ext cx="0" cy="1628150"/>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46 CuadroTexto"/>
          <p:cNvSpPr txBox="1"/>
          <p:nvPr/>
        </p:nvSpPr>
        <p:spPr>
          <a:xfrm>
            <a:off x="899592" y="3127217"/>
            <a:ext cx="72319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MX" dirty="0" smtClean="0"/>
              <a:t>(TIC)</a:t>
            </a:r>
            <a:endParaRPr lang="es-ES" dirty="0"/>
          </a:p>
        </p:txBody>
      </p:sp>
      <p:cxnSp>
        <p:nvCxnSpPr>
          <p:cNvPr id="48" name="Conector recto de flecha 43"/>
          <p:cNvCxnSpPr/>
          <p:nvPr/>
        </p:nvCxnSpPr>
        <p:spPr>
          <a:xfrm>
            <a:off x="1261188" y="2793905"/>
            <a:ext cx="0" cy="333312"/>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43"/>
          <p:cNvCxnSpPr/>
          <p:nvPr/>
        </p:nvCxnSpPr>
        <p:spPr>
          <a:xfrm>
            <a:off x="1261188" y="3514314"/>
            <a:ext cx="0" cy="305401"/>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794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79512" y="1092800"/>
            <a:ext cx="6192688" cy="3416320"/>
          </a:xfrm>
          <a:prstGeom prst="rect">
            <a:avLst/>
          </a:prstGeom>
        </p:spPr>
        <p:txBody>
          <a:bodyPr wrap="square">
            <a:spAutoFit/>
          </a:bodyPr>
          <a:lstStyle/>
          <a:p>
            <a:pPr algn="just"/>
            <a:r>
              <a:rPr lang="es-ES" dirty="0">
                <a:latin typeface="Arial" pitchFamily="34" charset="0"/>
                <a:cs typeface="Arial" pitchFamily="34" charset="0"/>
              </a:rPr>
              <a:t>Mobile-D un enfoque de desarrollo ágil  basado en </a:t>
            </a:r>
            <a:r>
              <a:rPr lang="es-ES" dirty="0" err="1">
                <a:latin typeface="Arial" pitchFamily="34" charset="0"/>
                <a:cs typeface="Arial" pitchFamily="34" charset="0"/>
              </a:rPr>
              <a:t>eXtreme</a:t>
            </a:r>
            <a:r>
              <a:rPr lang="es-ES" dirty="0">
                <a:latin typeface="Arial" pitchFamily="34" charset="0"/>
                <a:cs typeface="Arial" pitchFamily="34" charset="0"/>
              </a:rPr>
              <a:t> Programación (XP), metodologías </a:t>
            </a:r>
            <a:r>
              <a:rPr lang="es-ES" dirty="0" err="1">
                <a:latin typeface="Arial" pitchFamily="34" charset="0"/>
                <a:cs typeface="Arial" pitchFamily="34" charset="0"/>
              </a:rPr>
              <a:t>Crystal</a:t>
            </a:r>
            <a:r>
              <a:rPr lang="es-ES" dirty="0">
                <a:latin typeface="Arial" pitchFamily="34" charset="0"/>
                <a:cs typeface="Arial" pitchFamily="34" charset="0"/>
              </a:rPr>
              <a:t> y </a:t>
            </a:r>
            <a:r>
              <a:rPr lang="es-ES" dirty="0" err="1">
                <a:latin typeface="Arial" pitchFamily="34" charset="0"/>
                <a:cs typeface="Arial" pitchFamily="34" charset="0"/>
              </a:rPr>
              <a:t>Rational</a:t>
            </a:r>
            <a:r>
              <a:rPr lang="es-ES" dirty="0">
                <a:latin typeface="Arial" pitchFamily="34" charset="0"/>
                <a:cs typeface="Arial" pitchFamily="34" charset="0"/>
              </a:rPr>
              <a:t> </a:t>
            </a:r>
            <a:r>
              <a:rPr lang="es-ES" dirty="0" err="1">
                <a:latin typeface="Arial" pitchFamily="34" charset="0"/>
                <a:cs typeface="Arial" pitchFamily="34" charset="0"/>
              </a:rPr>
              <a:t>Unified</a:t>
            </a:r>
            <a:r>
              <a:rPr lang="es-ES" dirty="0">
                <a:latin typeface="Arial" pitchFamily="34" charset="0"/>
                <a:cs typeface="Arial" pitchFamily="34" charset="0"/>
              </a:rPr>
              <a:t> </a:t>
            </a:r>
            <a:r>
              <a:rPr lang="es-ES" dirty="0" err="1">
                <a:latin typeface="Arial" pitchFamily="34" charset="0"/>
                <a:cs typeface="Arial" pitchFamily="34" charset="0"/>
              </a:rPr>
              <a:t>Process</a:t>
            </a:r>
            <a:r>
              <a:rPr lang="es-ES" dirty="0">
                <a:latin typeface="Arial" pitchFamily="34" charset="0"/>
                <a:cs typeface="Arial" pitchFamily="34" charset="0"/>
              </a:rPr>
              <a:t> (RUP). Los creadores del enfoque Mobile-D afirman que está optimizado para un equipo de menos de diez desarrolladores que trabajan en un espacio de oficina ubicado en el mismo lugar con el objetivo de ofrecer una aplicación móvil completamente funcional en un período de tiempo corto (es decir, menos de 10 semanas). Mobile-D ha sido desarrollado en cooperación con tres empresas que desarrollan productos y servicios de software móvil. El enfoque ha sido evaluado con éxito contra la certificación de nivel 2 de CMMI.</a:t>
            </a:r>
          </a:p>
        </p:txBody>
      </p:sp>
      <p:sp>
        <p:nvSpPr>
          <p:cNvPr id="5" name="CuadroTexto 7"/>
          <p:cNvSpPr txBox="1"/>
          <p:nvPr/>
        </p:nvSpPr>
        <p:spPr>
          <a:xfrm>
            <a:off x="395536" y="190091"/>
            <a:ext cx="4332537" cy="584775"/>
          </a:xfrm>
          <a:prstGeom prst="rect">
            <a:avLst/>
          </a:prstGeom>
          <a:noFill/>
        </p:spPr>
        <p:txBody>
          <a:bodyPr wrap="square" rtlCol="0">
            <a:spAutoFit/>
          </a:bodyPr>
          <a:lstStyle/>
          <a:p>
            <a:r>
              <a:rPr lang="es-ES" sz="3200" dirty="0">
                <a:latin typeface="Arial" panose="020B0604020202020204" pitchFamily="34" charset="0"/>
                <a:cs typeface="Arial" panose="020B0604020202020204" pitchFamily="34" charset="0"/>
              </a:rPr>
              <a:t>Metodología empleada</a:t>
            </a:r>
          </a:p>
        </p:txBody>
      </p:sp>
      <p:grpSp>
        <p:nvGrpSpPr>
          <p:cNvPr id="7" name="6 Grupo"/>
          <p:cNvGrpSpPr/>
          <p:nvPr/>
        </p:nvGrpSpPr>
        <p:grpSpPr>
          <a:xfrm>
            <a:off x="6697518" y="931079"/>
            <a:ext cx="1760367" cy="741179"/>
            <a:chOff x="2813702" y="211"/>
            <a:chExt cx="1760367" cy="1177394"/>
          </a:xfrm>
        </p:grpSpPr>
        <p:sp>
          <p:nvSpPr>
            <p:cNvPr id="8" name="7 Rectángulo redondeado"/>
            <p:cNvSpPr/>
            <p:nvPr/>
          </p:nvSpPr>
          <p:spPr>
            <a:xfrm>
              <a:off x="2813702" y="211"/>
              <a:ext cx="1760367" cy="1144238"/>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8 Rectángulo"/>
            <p:cNvSpPr/>
            <p:nvPr/>
          </p:nvSpPr>
          <p:spPr>
            <a:xfrm>
              <a:off x="2869559" y="164258"/>
              <a:ext cx="1648653" cy="10133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latin typeface="Arial" panose="020B0604020202020204" pitchFamily="34" charset="0"/>
                  <a:cs typeface="Arial" panose="020B0604020202020204" pitchFamily="34" charset="0"/>
                </a:rPr>
                <a:t>Exploración</a:t>
              </a:r>
              <a:r>
                <a:rPr lang="es-ES" sz="1800" kern="1200" dirty="0">
                  <a:latin typeface="Arial" panose="020B0604020202020204" pitchFamily="34" charset="0"/>
                  <a:cs typeface="Arial" panose="020B0604020202020204" pitchFamily="34" charset="0"/>
                </a:rPr>
                <a:t>	</a:t>
              </a:r>
            </a:p>
          </p:txBody>
        </p:sp>
      </p:grpSp>
      <p:grpSp>
        <p:nvGrpSpPr>
          <p:cNvPr id="10" name="9 Grupo"/>
          <p:cNvGrpSpPr/>
          <p:nvPr/>
        </p:nvGrpSpPr>
        <p:grpSpPr>
          <a:xfrm>
            <a:off x="6697518" y="1960290"/>
            <a:ext cx="1760367" cy="741179"/>
            <a:chOff x="2813702" y="211"/>
            <a:chExt cx="1760367" cy="1177394"/>
          </a:xfrm>
        </p:grpSpPr>
        <p:sp>
          <p:nvSpPr>
            <p:cNvPr id="11" name="10 Rectángulo redondeado"/>
            <p:cNvSpPr/>
            <p:nvPr/>
          </p:nvSpPr>
          <p:spPr>
            <a:xfrm>
              <a:off x="2813702" y="211"/>
              <a:ext cx="1760367" cy="1144238"/>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 name="11 Rectángulo"/>
            <p:cNvSpPr/>
            <p:nvPr/>
          </p:nvSpPr>
          <p:spPr>
            <a:xfrm>
              <a:off x="2869559" y="164258"/>
              <a:ext cx="1648653" cy="10133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latin typeface="Arial" panose="020B0604020202020204" pitchFamily="34" charset="0"/>
                  <a:cs typeface="Arial" panose="020B0604020202020204" pitchFamily="34" charset="0"/>
                </a:rPr>
                <a:t>Iniciación</a:t>
              </a:r>
              <a:r>
                <a:rPr lang="es-ES" sz="1800" kern="1200" dirty="0">
                  <a:latin typeface="Arial" panose="020B0604020202020204" pitchFamily="34" charset="0"/>
                  <a:cs typeface="Arial" panose="020B0604020202020204" pitchFamily="34" charset="0"/>
                </a:rPr>
                <a:t>	</a:t>
              </a:r>
            </a:p>
          </p:txBody>
        </p:sp>
      </p:grpSp>
      <p:cxnSp>
        <p:nvCxnSpPr>
          <p:cNvPr id="22" name="Conector recto de flecha 43"/>
          <p:cNvCxnSpPr>
            <a:stCxn id="9" idx="2"/>
            <a:endCxn id="11" idx="0"/>
          </p:cNvCxnSpPr>
          <p:nvPr/>
        </p:nvCxnSpPr>
        <p:spPr>
          <a:xfrm>
            <a:off x="7577702" y="1672258"/>
            <a:ext cx="0" cy="288032"/>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8" name="37 Grupo"/>
          <p:cNvGrpSpPr/>
          <p:nvPr/>
        </p:nvGrpSpPr>
        <p:grpSpPr>
          <a:xfrm>
            <a:off x="6700065" y="2968402"/>
            <a:ext cx="1760367" cy="741179"/>
            <a:chOff x="2813702" y="211"/>
            <a:chExt cx="1760367" cy="1177394"/>
          </a:xfrm>
        </p:grpSpPr>
        <p:sp>
          <p:nvSpPr>
            <p:cNvPr id="39" name="38 Rectángulo redondeado"/>
            <p:cNvSpPr/>
            <p:nvPr/>
          </p:nvSpPr>
          <p:spPr>
            <a:xfrm>
              <a:off x="2813702" y="211"/>
              <a:ext cx="1760367" cy="1144238"/>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0" name="39 Rectángulo"/>
            <p:cNvSpPr/>
            <p:nvPr/>
          </p:nvSpPr>
          <p:spPr>
            <a:xfrm>
              <a:off x="2869559" y="164258"/>
              <a:ext cx="1648653" cy="10133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latin typeface="Arial" panose="020B0604020202020204" pitchFamily="34" charset="0"/>
                  <a:cs typeface="Arial" panose="020B0604020202020204" pitchFamily="34" charset="0"/>
                </a:rPr>
                <a:t>Producción</a:t>
              </a:r>
              <a:r>
                <a:rPr lang="es-ES" sz="1800" kern="1200" dirty="0">
                  <a:latin typeface="Arial" panose="020B0604020202020204" pitchFamily="34" charset="0"/>
                  <a:cs typeface="Arial" panose="020B0604020202020204" pitchFamily="34" charset="0"/>
                </a:rPr>
                <a:t>	</a:t>
              </a:r>
            </a:p>
          </p:txBody>
        </p:sp>
      </p:grpSp>
      <p:grpSp>
        <p:nvGrpSpPr>
          <p:cNvPr id="41" name="40 Grupo"/>
          <p:cNvGrpSpPr/>
          <p:nvPr/>
        </p:nvGrpSpPr>
        <p:grpSpPr>
          <a:xfrm>
            <a:off x="6700065" y="4077072"/>
            <a:ext cx="1760367" cy="741179"/>
            <a:chOff x="2813702" y="211"/>
            <a:chExt cx="1760367" cy="1177394"/>
          </a:xfrm>
        </p:grpSpPr>
        <p:sp>
          <p:nvSpPr>
            <p:cNvPr id="42" name="41 Rectángulo redondeado"/>
            <p:cNvSpPr/>
            <p:nvPr/>
          </p:nvSpPr>
          <p:spPr>
            <a:xfrm>
              <a:off x="2813702" y="211"/>
              <a:ext cx="1760367" cy="1144238"/>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3" name="42 Rectángulo"/>
            <p:cNvSpPr/>
            <p:nvPr/>
          </p:nvSpPr>
          <p:spPr>
            <a:xfrm>
              <a:off x="2869559" y="164258"/>
              <a:ext cx="1648653" cy="10133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latin typeface="Arial" panose="020B0604020202020204" pitchFamily="34" charset="0"/>
                  <a:cs typeface="Arial" panose="020B0604020202020204" pitchFamily="34" charset="0"/>
                </a:rPr>
                <a:t>Estabilización</a:t>
              </a:r>
              <a:r>
                <a:rPr lang="es-ES" sz="1800" kern="1200" dirty="0">
                  <a:latin typeface="Arial" panose="020B0604020202020204" pitchFamily="34" charset="0"/>
                  <a:cs typeface="Arial" panose="020B0604020202020204" pitchFamily="34" charset="0"/>
                </a:rPr>
                <a:t>	</a:t>
              </a:r>
            </a:p>
          </p:txBody>
        </p:sp>
      </p:grpSp>
      <p:cxnSp>
        <p:nvCxnSpPr>
          <p:cNvPr id="44" name="Conector recto de flecha 43"/>
          <p:cNvCxnSpPr/>
          <p:nvPr/>
        </p:nvCxnSpPr>
        <p:spPr>
          <a:xfrm>
            <a:off x="7561614" y="3709581"/>
            <a:ext cx="0" cy="367491"/>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3"/>
          <p:cNvCxnSpPr/>
          <p:nvPr/>
        </p:nvCxnSpPr>
        <p:spPr>
          <a:xfrm>
            <a:off x="7561614" y="2680370"/>
            <a:ext cx="0" cy="288032"/>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46 Grupo"/>
          <p:cNvGrpSpPr/>
          <p:nvPr/>
        </p:nvGrpSpPr>
        <p:grpSpPr>
          <a:xfrm>
            <a:off x="6697518" y="5136093"/>
            <a:ext cx="1760367" cy="741179"/>
            <a:chOff x="2813702" y="211"/>
            <a:chExt cx="1760367" cy="1177394"/>
          </a:xfrm>
        </p:grpSpPr>
        <p:sp>
          <p:nvSpPr>
            <p:cNvPr id="48" name="47 Rectángulo redondeado"/>
            <p:cNvSpPr/>
            <p:nvPr/>
          </p:nvSpPr>
          <p:spPr>
            <a:xfrm>
              <a:off x="2813702" y="211"/>
              <a:ext cx="1760367" cy="1144238"/>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9" name="48 Rectángulo"/>
            <p:cNvSpPr/>
            <p:nvPr/>
          </p:nvSpPr>
          <p:spPr>
            <a:xfrm>
              <a:off x="2869559" y="164258"/>
              <a:ext cx="1648653" cy="10133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latin typeface="Arial" panose="020B0604020202020204" pitchFamily="34" charset="0"/>
                  <a:cs typeface="Arial" panose="020B0604020202020204" pitchFamily="34" charset="0"/>
                </a:rPr>
                <a:t>Prueba del Sistema</a:t>
              </a:r>
              <a:r>
                <a:rPr lang="es-ES" sz="1800" kern="1200" dirty="0">
                  <a:latin typeface="Arial" panose="020B0604020202020204" pitchFamily="34" charset="0"/>
                  <a:cs typeface="Arial" panose="020B0604020202020204" pitchFamily="34" charset="0"/>
                </a:rPr>
                <a:t>	</a:t>
              </a:r>
            </a:p>
          </p:txBody>
        </p:sp>
      </p:grpSp>
      <p:cxnSp>
        <p:nvCxnSpPr>
          <p:cNvPr id="50" name="Conector recto de flecha 43"/>
          <p:cNvCxnSpPr/>
          <p:nvPr/>
        </p:nvCxnSpPr>
        <p:spPr>
          <a:xfrm>
            <a:off x="7559067" y="4768602"/>
            <a:ext cx="0" cy="367491"/>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774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7"/>
          <p:cNvSpPr txBox="1"/>
          <p:nvPr/>
        </p:nvSpPr>
        <p:spPr>
          <a:xfrm>
            <a:off x="310142" y="135321"/>
            <a:ext cx="7565572" cy="584775"/>
          </a:xfrm>
          <a:prstGeom prst="rect">
            <a:avLst/>
          </a:prstGeom>
          <a:noFill/>
        </p:spPr>
        <p:txBody>
          <a:bodyPr wrap="square" rtlCol="0">
            <a:spAutoFit/>
          </a:bodyPr>
          <a:lstStyle/>
          <a:p>
            <a:r>
              <a:rPr lang="es-ES" sz="3200" dirty="0">
                <a:latin typeface="Arial" panose="020B0604020202020204" pitchFamily="34" charset="0"/>
                <a:cs typeface="Arial" panose="020B0604020202020204" pitchFamily="34" charset="0"/>
              </a:rPr>
              <a:t>Herramientas y Lenguajes empleadas</a:t>
            </a:r>
          </a:p>
        </p:txBody>
      </p:sp>
      <p:pic>
        <p:nvPicPr>
          <p:cNvPr id="2050" name="Picture 2" descr="Flutter &amp; Dart - The Complete - Apps en Google Pl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142" y="1916833"/>
            <a:ext cx="1512167" cy="1512168"/>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15"/>
          <p:cNvSpPr/>
          <p:nvPr/>
        </p:nvSpPr>
        <p:spPr>
          <a:xfrm>
            <a:off x="825257" y="962674"/>
            <a:ext cx="2954655" cy="646331"/>
          </a:xfrm>
          <a:prstGeom prst="rect">
            <a:avLst/>
          </a:prstGeom>
          <a:noFill/>
        </p:spPr>
        <p:txBody>
          <a:bodyPr wrap="none" lIns="91440" tIns="45720" rIns="91440" bIns="45720">
            <a:spAutoFit/>
          </a:bodyPr>
          <a:lstStyle/>
          <a:p>
            <a:pPr algn="ctr"/>
            <a:r>
              <a:rPr lang="es-ES" sz="3600" dirty="0">
                <a:ln w="0"/>
                <a:solidFill>
                  <a:schemeClr val="tx2">
                    <a:lumMod val="75000"/>
                  </a:schemeClr>
                </a:solidFill>
                <a:latin typeface="Arial" panose="020B0604020202020204" pitchFamily="34" charset="0"/>
                <a:cs typeface="Arial" panose="020B0604020202020204" pitchFamily="34" charset="0"/>
              </a:rPr>
              <a:t>Herramientas</a:t>
            </a:r>
          </a:p>
        </p:txBody>
      </p:sp>
      <p:sp>
        <p:nvSpPr>
          <p:cNvPr id="7" name="Rectángulo 15"/>
          <p:cNvSpPr/>
          <p:nvPr/>
        </p:nvSpPr>
        <p:spPr>
          <a:xfrm>
            <a:off x="5728099" y="962674"/>
            <a:ext cx="2082621" cy="646331"/>
          </a:xfrm>
          <a:prstGeom prst="rect">
            <a:avLst/>
          </a:prstGeom>
          <a:noFill/>
        </p:spPr>
        <p:txBody>
          <a:bodyPr wrap="none" lIns="91440" tIns="45720" rIns="91440" bIns="45720">
            <a:spAutoFit/>
          </a:bodyPr>
          <a:lstStyle/>
          <a:p>
            <a:pPr algn="ctr"/>
            <a:r>
              <a:rPr lang="es-ES" sz="3600" dirty="0" smtClean="0">
                <a:ln w="0"/>
                <a:solidFill>
                  <a:schemeClr val="tx2">
                    <a:lumMod val="75000"/>
                  </a:schemeClr>
                </a:solidFill>
                <a:latin typeface="Arial" panose="020B0604020202020204" pitchFamily="34" charset="0"/>
                <a:cs typeface="Arial" panose="020B0604020202020204" pitchFamily="34" charset="0"/>
              </a:rPr>
              <a:t>Lenguaje</a:t>
            </a:r>
            <a:endParaRPr lang="es-ES" sz="3600" dirty="0">
              <a:ln w="0"/>
              <a:solidFill>
                <a:schemeClr val="tx2">
                  <a:lumMod val="75000"/>
                </a:schemeClr>
              </a:solidFill>
              <a:latin typeface="Arial" panose="020B0604020202020204" pitchFamily="34" charset="0"/>
              <a:cs typeface="Arial" panose="020B0604020202020204" pitchFamily="34" charset="0"/>
            </a:endParaRPr>
          </a:p>
        </p:txBody>
      </p:sp>
      <p:pic>
        <p:nvPicPr>
          <p:cNvPr id="2052" name="Picture 4" descr="Dart programming language | D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1905170"/>
            <a:ext cx="1527200" cy="10774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5 Visual Studio Code Extensions Developers Need in 2020 | by Srikar  Kusumanchi | Clever Programmer | 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75621" y="1916833"/>
            <a:ext cx="2280355" cy="13681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NodeJs Development Services Reviews 2022: Details, Pricing, &amp; Features | G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23924" y="3356992"/>
            <a:ext cx="1244420" cy="124442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omo instalar un servidor Web con XAMP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878" y="3429001"/>
            <a:ext cx="1937792" cy="151148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Postman I: Explorando la herramienta - Sngula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8070" y="3501008"/>
            <a:ext cx="2426692" cy="1267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816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7"/>
          <p:cNvSpPr txBox="1"/>
          <p:nvPr/>
        </p:nvSpPr>
        <p:spPr>
          <a:xfrm>
            <a:off x="251520" y="188640"/>
            <a:ext cx="8424936" cy="584775"/>
          </a:xfrm>
          <a:prstGeom prst="rect">
            <a:avLst/>
          </a:prstGeom>
          <a:noFill/>
        </p:spPr>
        <p:txBody>
          <a:bodyPr wrap="square" rtlCol="0">
            <a:spAutoFit/>
          </a:bodyPr>
          <a:lstStyle/>
          <a:p>
            <a:r>
              <a:rPr lang="es-ES" sz="3200" dirty="0">
                <a:latin typeface="Arial" panose="020B0604020202020204" pitchFamily="34" charset="0"/>
                <a:cs typeface="Arial" panose="020B0604020202020204" pitchFamily="34" charset="0"/>
              </a:rPr>
              <a:t>Usuarios del Sistema y Responsabilidades</a:t>
            </a:r>
          </a:p>
        </p:txBody>
      </p:sp>
      <p:sp>
        <p:nvSpPr>
          <p:cNvPr id="7" name="Rectángulo 14"/>
          <p:cNvSpPr/>
          <p:nvPr/>
        </p:nvSpPr>
        <p:spPr>
          <a:xfrm>
            <a:off x="1067972" y="764704"/>
            <a:ext cx="6111417" cy="923330"/>
          </a:xfrm>
          <a:prstGeom prst="rect">
            <a:avLst/>
          </a:prstGeom>
          <a:noFill/>
        </p:spPr>
        <p:txBody>
          <a:bodyPr wrap="none" lIns="91440" tIns="45720" rIns="91440" bIns="45720">
            <a:spAutoFit/>
          </a:bodyPr>
          <a:lstStyle/>
          <a:p>
            <a:pPr algn="ctr"/>
            <a:r>
              <a:rPr lang="es-E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Usuarios del Sistema</a:t>
            </a:r>
          </a:p>
        </p:txBody>
      </p:sp>
      <p:cxnSp>
        <p:nvCxnSpPr>
          <p:cNvPr id="8" name="Conector recto de flecha 35"/>
          <p:cNvCxnSpPr/>
          <p:nvPr/>
        </p:nvCxnSpPr>
        <p:spPr>
          <a:xfrm flipH="1">
            <a:off x="2243127" y="1628800"/>
            <a:ext cx="1" cy="1390791"/>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44"/>
          <p:cNvCxnSpPr/>
          <p:nvPr/>
        </p:nvCxnSpPr>
        <p:spPr>
          <a:xfrm>
            <a:off x="6555934" y="1601154"/>
            <a:ext cx="1" cy="1539814"/>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conos gratuitos de Vendedor diseñados por Freepik | Vector icon design,  Free icons, Icon desig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3140968"/>
            <a:ext cx="1296144" cy="1296144"/>
          </a:xfrm>
          <a:prstGeom prst="rect">
            <a:avLst/>
          </a:prstGeom>
          <a:noFill/>
          <a:extLst>
            <a:ext uri="{909E8E84-426E-40DD-AFC4-6F175D3DCCD1}">
              <a14:hiddenFill xmlns:a14="http://schemas.microsoft.com/office/drawing/2010/main">
                <a:solidFill>
                  <a:srgbClr val="FFFFFF"/>
                </a:solidFill>
              </a14:hiddenFill>
            </a:ext>
          </a:extLst>
        </p:spPr>
      </p:pic>
      <p:sp>
        <p:nvSpPr>
          <p:cNvPr id="10" name="9 CuadroTexto"/>
          <p:cNvSpPr txBox="1"/>
          <p:nvPr/>
        </p:nvSpPr>
        <p:spPr>
          <a:xfrm>
            <a:off x="1671322" y="4591954"/>
            <a:ext cx="1282980" cy="400110"/>
          </a:xfrm>
          <a:prstGeom prst="rect">
            <a:avLst/>
          </a:prstGeom>
          <a:noFill/>
        </p:spPr>
        <p:txBody>
          <a:bodyPr wrap="none" rtlCol="0">
            <a:spAutoFit/>
          </a:bodyPr>
          <a:lstStyle/>
          <a:p>
            <a:r>
              <a:rPr lang="es-MX" sz="2000" dirty="0" smtClean="0">
                <a:latin typeface="Arial" pitchFamily="34" charset="0"/>
                <a:cs typeface="Arial" pitchFamily="34" charset="0"/>
              </a:rPr>
              <a:t>Vendedor</a:t>
            </a:r>
            <a:endParaRPr lang="es-ES" sz="2000" dirty="0">
              <a:latin typeface="Arial" pitchFamily="34" charset="0"/>
              <a:cs typeface="Arial" pitchFamily="34" charset="0"/>
            </a:endParaRPr>
          </a:p>
        </p:txBody>
      </p:sp>
      <p:pic>
        <p:nvPicPr>
          <p:cNvPr id="1028" name="Picture 4" descr="Icono de color RGB de la decisión de compra del consumidor. Compra de marca  preferida. Proceso de toma de decisiones. Evaluación de alternativas de  productos. Elegir un elemento específico. Comportamiento del comprado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1500"/>
          <a:stretch/>
        </p:blipFill>
        <p:spPr bwMode="auto">
          <a:xfrm>
            <a:off x="5745844" y="3170808"/>
            <a:ext cx="1620180" cy="1421146"/>
          </a:xfrm>
          <a:prstGeom prst="rect">
            <a:avLst/>
          </a:prstGeom>
          <a:noFill/>
          <a:extLst>
            <a:ext uri="{909E8E84-426E-40DD-AFC4-6F175D3DCCD1}">
              <a14:hiddenFill xmlns:a14="http://schemas.microsoft.com/office/drawing/2010/main">
                <a:solidFill>
                  <a:srgbClr val="FFFFFF"/>
                </a:solidFill>
              </a14:hiddenFill>
            </a:ext>
          </a:extLst>
        </p:spPr>
      </p:pic>
      <p:sp>
        <p:nvSpPr>
          <p:cNvPr id="15" name="14 CuadroTexto"/>
          <p:cNvSpPr txBox="1"/>
          <p:nvPr/>
        </p:nvSpPr>
        <p:spPr>
          <a:xfrm>
            <a:off x="5652120" y="4653136"/>
            <a:ext cx="1467068" cy="400110"/>
          </a:xfrm>
          <a:prstGeom prst="rect">
            <a:avLst/>
          </a:prstGeom>
          <a:noFill/>
        </p:spPr>
        <p:txBody>
          <a:bodyPr wrap="none" rtlCol="0">
            <a:spAutoFit/>
          </a:bodyPr>
          <a:lstStyle/>
          <a:p>
            <a:r>
              <a:rPr lang="es-MX" sz="2000" dirty="0" smtClean="0">
                <a:latin typeface="Arial" pitchFamily="34" charset="0"/>
                <a:cs typeface="Arial" pitchFamily="34" charset="0"/>
              </a:rPr>
              <a:t>Comprador</a:t>
            </a:r>
            <a:endParaRPr lang="es-ES" sz="2000" dirty="0">
              <a:latin typeface="Arial" pitchFamily="34" charset="0"/>
              <a:cs typeface="Arial" pitchFamily="34" charset="0"/>
            </a:endParaRPr>
          </a:p>
        </p:txBody>
      </p:sp>
    </p:spTree>
    <p:extLst>
      <p:ext uri="{BB962C8B-B14F-4D97-AF65-F5344CB8AC3E}">
        <p14:creationId xmlns:p14="http://schemas.microsoft.com/office/powerpoint/2010/main" val="1152350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724634"/>
            <a:ext cx="7848872" cy="400110"/>
          </a:xfrm>
          <a:prstGeom prst="rect">
            <a:avLst/>
          </a:prstGeom>
        </p:spPr>
        <p:txBody>
          <a:bodyPr wrap="square">
            <a:spAutoFit/>
          </a:bodyPr>
          <a:lstStyle/>
          <a:p>
            <a:pPr marL="285750" lvl="0" indent="-285750">
              <a:buFont typeface="Wingdings" pitchFamily="2" charset="2"/>
              <a:buChar char="q"/>
            </a:pPr>
            <a:r>
              <a:rPr lang="es-US" sz="2000" dirty="0">
                <a:latin typeface="Arial" pitchFamily="34" charset="0"/>
                <a:cs typeface="Arial" pitchFamily="34" charset="0"/>
              </a:rPr>
              <a:t>RF_1: Autenticación: ingreso de credenciales de </a:t>
            </a:r>
            <a:r>
              <a:rPr lang="es-US" sz="2000" dirty="0" smtClean="0">
                <a:latin typeface="Arial" pitchFamily="34" charset="0"/>
                <a:cs typeface="Arial" pitchFamily="34" charset="0"/>
              </a:rPr>
              <a:t>usuario.</a:t>
            </a:r>
            <a:endParaRPr lang="es-ES" sz="2000" dirty="0">
              <a:latin typeface="Arial" pitchFamily="34" charset="0"/>
              <a:cs typeface="Arial" pitchFamily="34" charset="0"/>
            </a:endParaRPr>
          </a:p>
        </p:txBody>
      </p:sp>
      <p:sp>
        <p:nvSpPr>
          <p:cNvPr id="6" name="CuadroTexto 7"/>
          <p:cNvSpPr txBox="1"/>
          <p:nvPr/>
        </p:nvSpPr>
        <p:spPr>
          <a:xfrm>
            <a:off x="179512" y="116632"/>
            <a:ext cx="5483153" cy="584775"/>
          </a:xfrm>
          <a:prstGeom prst="rect">
            <a:avLst/>
          </a:prstGeom>
          <a:noFill/>
        </p:spPr>
        <p:txBody>
          <a:bodyPr wrap="square" rtlCol="0">
            <a:spAutoFit/>
          </a:bodyPr>
          <a:lstStyle/>
          <a:p>
            <a:r>
              <a:rPr lang="es-ES" sz="3200" dirty="0">
                <a:latin typeface="Arial" panose="020B0604020202020204" pitchFamily="34" charset="0"/>
                <a:cs typeface="Arial" panose="020B0604020202020204" pitchFamily="34" charset="0"/>
              </a:rPr>
              <a:t>Funcionalidades del Sistema</a:t>
            </a:r>
          </a:p>
        </p:txBody>
      </p:sp>
      <p:sp>
        <p:nvSpPr>
          <p:cNvPr id="7" name="6 Rectángulo"/>
          <p:cNvSpPr/>
          <p:nvPr/>
        </p:nvSpPr>
        <p:spPr>
          <a:xfrm>
            <a:off x="347056" y="1156682"/>
            <a:ext cx="5377072" cy="400110"/>
          </a:xfrm>
          <a:prstGeom prst="rect">
            <a:avLst/>
          </a:prstGeom>
        </p:spPr>
        <p:txBody>
          <a:bodyPr wrap="square">
            <a:spAutoFit/>
          </a:bodyPr>
          <a:lstStyle/>
          <a:p>
            <a:pPr marL="285750" lvl="0" indent="-285750">
              <a:buFont typeface="Wingdings" pitchFamily="2" charset="2"/>
              <a:buChar char="q"/>
            </a:pPr>
            <a:r>
              <a:rPr lang="es-US" sz="2000" dirty="0">
                <a:latin typeface="Arial" pitchFamily="34" charset="0"/>
                <a:cs typeface="Arial" pitchFamily="34" charset="0"/>
              </a:rPr>
              <a:t>RF_2: Registro de nuevos </a:t>
            </a:r>
            <a:r>
              <a:rPr lang="es-US" sz="2000" dirty="0" smtClean="0">
                <a:latin typeface="Arial" pitchFamily="34" charset="0"/>
                <a:cs typeface="Arial" pitchFamily="34" charset="0"/>
              </a:rPr>
              <a:t>usuarios</a:t>
            </a:r>
            <a:r>
              <a:rPr lang="es-US" sz="2000" dirty="0">
                <a:latin typeface="Arial" pitchFamily="34" charset="0"/>
                <a:cs typeface="Arial" pitchFamily="34" charset="0"/>
              </a:rPr>
              <a:t>.</a:t>
            </a:r>
            <a:endParaRPr lang="es-ES" sz="2000" dirty="0">
              <a:latin typeface="Arial" pitchFamily="34" charset="0"/>
              <a:cs typeface="Arial" pitchFamily="34" charset="0"/>
            </a:endParaRPr>
          </a:p>
        </p:txBody>
      </p:sp>
      <p:sp>
        <p:nvSpPr>
          <p:cNvPr id="8" name="7 Rectángulo"/>
          <p:cNvSpPr/>
          <p:nvPr/>
        </p:nvSpPr>
        <p:spPr>
          <a:xfrm>
            <a:off x="323528" y="1516722"/>
            <a:ext cx="4831772" cy="400110"/>
          </a:xfrm>
          <a:prstGeom prst="rect">
            <a:avLst/>
          </a:prstGeom>
        </p:spPr>
        <p:txBody>
          <a:bodyPr wrap="none">
            <a:spAutoFit/>
          </a:bodyPr>
          <a:lstStyle/>
          <a:p>
            <a:pPr marL="285750" indent="-285750">
              <a:buFont typeface="Wingdings" pitchFamily="2" charset="2"/>
              <a:buChar char="q"/>
            </a:pPr>
            <a:r>
              <a:rPr lang="es-ES" sz="2000" dirty="0">
                <a:latin typeface="Arial" pitchFamily="34" charset="0"/>
                <a:cs typeface="Arial" pitchFamily="34" charset="0"/>
              </a:rPr>
              <a:t>RF_3: Menú </a:t>
            </a:r>
            <a:r>
              <a:rPr lang="es-ES" sz="2000" dirty="0" err="1">
                <a:latin typeface="Arial" pitchFamily="34" charset="0"/>
                <a:cs typeface="Arial" pitchFamily="34" charset="0"/>
              </a:rPr>
              <a:t>Drawer</a:t>
            </a:r>
            <a:r>
              <a:rPr lang="es-ES" sz="2000" dirty="0">
                <a:latin typeface="Arial" pitchFamily="34" charset="0"/>
                <a:cs typeface="Arial" pitchFamily="34" charset="0"/>
              </a:rPr>
              <a:t>  (Cajón alboroto</a:t>
            </a:r>
            <a:r>
              <a:rPr lang="es-ES" sz="2000" dirty="0" smtClean="0">
                <a:latin typeface="Arial" pitchFamily="34" charset="0"/>
                <a:cs typeface="Arial" pitchFamily="34" charset="0"/>
              </a:rPr>
              <a:t>).</a:t>
            </a:r>
            <a:endParaRPr lang="es-ES" sz="2000" dirty="0">
              <a:latin typeface="Arial" pitchFamily="34" charset="0"/>
              <a:cs typeface="Arial" pitchFamily="34" charset="0"/>
            </a:endParaRPr>
          </a:p>
        </p:txBody>
      </p:sp>
      <p:sp>
        <p:nvSpPr>
          <p:cNvPr id="9" name="8 Rectángulo"/>
          <p:cNvSpPr/>
          <p:nvPr/>
        </p:nvSpPr>
        <p:spPr>
          <a:xfrm>
            <a:off x="323528" y="1876762"/>
            <a:ext cx="4145687" cy="400110"/>
          </a:xfrm>
          <a:prstGeom prst="rect">
            <a:avLst/>
          </a:prstGeom>
        </p:spPr>
        <p:txBody>
          <a:bodyPr wrap="none">
            <a:spAutoFit/>
          </a:bodyPr>
          <a:lstStyle/>
          <a:p>
            <a:pPr marL="285750" indent="-285750">
              <a:buFont typeface="Wingdings" pitchFamily="2" charset="2"/>
              <a:buChar char="q"/>
            </a:pPr>
            <a:r>
              <a:rPr lang="es-ES" sz="2000" dirty="0">
                <a:latin typeface="Arial" pitchFamily="34" charset="0"/>
                <a:cs typeface="Arial" pitchFamily="34" charset="0"/>
              </a:rPr>
              <a:t>RF_4: Insertar datos de </a:t>
            </a:r>
            <a:r>
              <a:rPr lang="es-ES" sz="2000" dirty="0" smtClean="0">
                <a:latin typeface="Arial" pitchFamily="34" charset="0"/>
                <a:cs typeface="Arial" pitchFamily="34" charset="0"/>
              </a:rPr>
              <a:t>usuario.</a:t>
            </a:r>
            <a:endParaRPr lang="es-ES" sz="2000" dirty="0">
              <a:latin typeface="Arial" pitchFamily="34" charset="0"/>
              <a:cs typeface="Arial" pitchFamily="34" charset="0"/>
            </a:endParaRPr>
          </a:p>
        </p:txBody>
      </p:sp>
      <p:sp>
        <p:nvSpPr>
          <p:cNvPr id="10" name="9 Rectángulo"/>
          <p:cNvSpPr/>
          <p:nvPr/>
        </p:nvSpPr>
        <p:spPr>
          <a:xfrm>
            <a:off x="323528" y="2236802"/>
            <a:ext cx="5077031" cy="400110"/>
          </a:xfrm>
          <a:prstGeom prst="rect">
            <a:avLst/>
          </a:prstGeom>
        </p:spPr>
        <p:txBody>
          <a:bodyPr wrap="none">
            <a:spAutoFit/>
          </a:bodyPr>
          <a:lstStyle/>
          <a:p>
            <a:pPr marL="285750" indent="-285750">
              <a:buFont typeface="Wingdings" pitchFamily="2" charset="2"/>
              <a:buChar char="q"/>
            </a:pPr>
            <a:r>
              <a:rPr lang="es-ES" sz="2000" dirty="0">
                <a:latin typeface="Arial" pitchFamily="34" charset="0"/>
                <a:cs typeface="Arial" pitchFamily="34" charset="0"/>
              </a:rPr>
              <a:t>RF_5: Publicación de nuevos </a:t>
            </a:r>
            <a:r>
              <a:rPr lang="es-ES" sz="2000" dirty="0" smtClean="0">
                <a:latin typeface="Arial" pitchFamily="34" charset="0"/>
                <a:cs typeface="Arial" pitchFamily="34" charset="0"/>
              </a:rPr>
              <a:t>productos.</a:t>
            </a:r>
            <a:endParaRPr lang="es-ES" sz="2000" dirty="0">
              <a:latin typeface="Arial" pitchFamily="34" charset="0"/>
              <a:cs typeface="Arial" pitchFamily="34" charset="0"/>
            </a:endParaRPr>
          </a:p>
        </p:txBody>
      </p:sp>
      <p:sp>
        <p:nvSpPr>
          <p:cNvPr id="11" name="10 Rectángulo"/>
          <p:cNvSpPr/>
          <p:nvPr/>
        </p:nvSpPr>
        <p:spPr>
          <a:xfrm>
            <a:off x="323528" y="2596842"/>
            <a:ext cx="3692036" cy="400110"/>
          </a:xfrm>
          <a:prstGeom prst="rect">
            <a:avLst/>
          </a:prstGeom>
        </p:spPr>
        <p:txBody>
          <a:bodyPr wrap="none">
            <a:spAutoFit/>
          </a:bodyPr>
          <a:lstStyle/>
          <a:p>
            <a:pPr marL="285750" indent="-285750">
              <a:buFont typeface="Wingdings" pitchFamily="2" charset="2"/>
              <a:buChar char="q"/>
            </a:pPr>
            <a:r>
              <a:rPr lang="es-ES" sz="2000" dirty="0">
                <a:latin typeface="Arial" pitchFamily="34" charset="0"/>
                <a:cs typeface="Arial" pitchFamily="34" charset="0"/>
              </a:rPr>
              <a:t>RF_6: Listado de </a:t>
            </a:r>
            <a:r>
              <a:rPr lang="es-ES" sz="2000" dirty="0" smtClean="0">
                <a:latin typeface="Arial" pitchFamily="34" charset="0"/>
                <a:cs typeface="Arial" pitchFamily="34" charset="0"/>
              </a:rPr>
              <a:t>productos.</a:t>
            </a:r>
            <a:endParaRPr lang="es-ES" sz="2000" dirty="0">
              <a:latin typeface="Arial" pitchFamily="34" charset="0"/>
              <a:cs typeface="Arial" pitchFamily="34" charset="0"/>
            </a:endParaRPr>
          </a:p>
        </p:txBody>
      </p:sp>
      <p:sp>
        <p:nvSpPr>
          <p:cNvPr id="12" name="11 Rectángulo"/>
          <p:cNvSpPr/>
          <p:nvPr/>
        </p:nvSpPr>
        <p:spPr>
          <a:xfrm>
            <a:off x="323528" y="2956882"/>
            <a:ext cx="6552728" cy="400110"/>
          </a:xfrm>
          <a:prstGeom prst="rect">
            <a:avLst/>
          </a:prstGeom>
        </p:spPr>
        <p:txBody>
          <a:bodyPr wrap="square">
            <a:spAutoFit/>
          </a:bodyPr>
          <a:lstStyle/>
          <a:p>
            <a:pPr marL="285750" indent="-285750">
              <a:buFont typeface="Wingdings" pitchFamily="2" charset="2"/>
              <a:buChar char="q"/>
            </a:pPr>
            <a:r>
              <a:rPr lang="es-ES" sz="2000" dirty="0">
                <a:latin typeface="Arial" pitchFamily="34" charset="0"/>
                <a:cs typeface="Arial" pitchFamily="34" charset="0"/>
              </a:rPr>
              <a:t>RF_7: Mercado, listado de productos </a:t>
            </a:r>
            <a:r>
              <a:rPr lang="es-ES" sz="2000" dirty="0" smtClean="0">
                <a:latin typeface="Arial" pitchFamily="34" charset="0"/>
                <a:cs typeface="Arial" pitchFamily="34" charset="0"/>
              </a:rPr>
              <a:t>publicados.</a:t>
            </a:r>
            <a:endParaRPr lang="es-ES" sz="2000" dirty="0">
              <a:latin typeface="Arial" pitchFamily="34" charset="0"/>
              <a:cs typeface="Arial" pitchFamily="34" charset="0"/>
            </a:endParaRPr>
          </a:p>
        </p:txBody>
      </p:sp>
      <p:sp>
        <p:nvSpPr>
          <p:cNvPr id="13" name="12 Rectángulo"/>
          <p:cNvSpPr/>
          <p:nvPr/>
        </p:nvSpPr>
        <p:spPr>
          <a:xfrm>
            <a:off x="323528" y="3356992"/>
            <a:ext cx="7056784" cy="400110"/>
          </a:xfrm>
          <a:prstGeom prst="rect">
            <a:avLst/>
          </a:prstGeom>
        </p:spPr>
        <p:txBody>
          <a:bodyPr wrap="square">
            <a:spAutoFit/>
          </a:bodyPr>
          <a:lstStyle/>
          <a:p>
            <a:pPr marL="285750" indent="-285750">
              <a:buFont typeface="Wingdings" pitchFamily="2" charset="2"/>
              <a:buChar char="q"/>
            </a:pPr>
            <a:r>
              <a:rPr lang="es-ES" sz="2000" dirty="0">
                <a:latin typeface="Arial" pitchFamily="34" charset="0"/>
                <a:cs typeface="Arial" pitchFamily="34" charset="0"/>
              </a:rPr>
              <a:t>RF_8: Mercado, visualización del detalle del </a:t>
            </a:r>
            <a:r>
              <a:rPr lang="es-ES" sz="2000" dirty="0" smtClean="0">
                <a:latin typeface="Arial" pitchFamily="34" charset="0"/>
                <a:cs typeface="Arial" pitchFamily="34" charset="0"/>
              </a:rPr>
              <a:t>producto.</a:t>
            </a:r>
            <a:endParaRPr lang="es-ES" sz="2000" dirty="0">
              <a:latin typeface="Arial" pitchFamily="34" charset="0"/>
              <a:cs typeface="Arial" pitchFamily="34" charset="0"/>
            </a:endParaRPr>
          </a:p>
        </p:txBody>
      </p:sp>
      <p:sp>
        <p:nvSpPr>
          <p:cNvPr id="14" name="13 Rectángulo"/>
          <p:cNvSpPr/>
          <p:nvPr/>
        </p:nvSpPr>
        <p:spPr>
          <a:xfrm>
            <a:off x="345824" y="3748970"/>
            <a:ext cx="4586216" cy="400110"/>
          </a:xfrm>
          <a:prstGeom prst="rect">
            <a:avLst/>
          </a:prstGeom>
        </p:spPr>
        <p:txBody>
          <a:bodyPr wrap="square">
            <a:spAutoFit/>
          </a:bodyPr>
          <a:lstStyle/>
          <a:p>
            <a:pPr marL="285750" indent="-285750">
              <a:buFont typeface="Wingdings" pitchFamily="2" charset="2"/>
              <a:buChar char="q"/>
            </a:pPr>
            <a:r>
              <a:rPr lang="es-ES" sz="2000" dirty="0">
                <a:latin typeface="Arial" pitchFamily="34" charset="0"/>
                <a:cs typeface="Arial" pitchFamily="34" charset="0"/>
              </a:rPr>
              <a:t>RF_9: Carrito de </a:t>
            </a:r>
            <a:r>
              <a:rPr lang="es-ES" sz="2000" dirty="0" smtClean="0">
                <a:latin typeface="Arial" pitchFamily="34" charset="0"/>
                <a:cs typeface="Arial" pitchFamily="34" charset="0"/>
              </a:rPr>
              <a:t>compras.</a:t>
            </a:r>
            <a:endParaRPr lang="es-ES" sz="2000" dirty="0">
              <a:latin typeface="Arial" pitchFamily="34" charset="0"/>
              <a:cs typeface="Arial" pitchFamily="34" charset="0"/>
            </a:endParaRPr>
          </a:p>
        </p:txBody>
      </p:sp>
      <p:sp>
        <p:nvSpPr>
          <p:cNvPr id="15" name="14 Rectángulo"/>
          <p:cNvSpPr/>
          <p:nvPr/>
        </p:nvSpPr>
        <p:spPr>
          <a:xfrm>
            <a:off x="347056" y="4181018"/>
            <a:ext cx="4729000" cy="400110"/>
          </a:xfrm>
          <a:prstGeom prst="rect">
            <a:avLst/>
          </a:prstGeom>
        </p:spPr>
        <p:txBody>
          <a:bodyPr wrap="square">
            <a:spAutoFit/>
          </a:bodyPr>
          <a:lstStyle/>
          <a:p>
            <a:pPr marL="285750" indent="-285750">
              <a:buFont typeface="Wingdings" pitchFamily="2" charset="2"/>
              <a:buChar char="q"/>
            </a:pPr>
            <a:r>
              <a:rPr lang="es-ES" sz="2000" dirty="0">
                <a:latin typeface="Arial" pitchFamily="34" charset="0"/>
                <a:cs typeface="Arial" pitchFamily="34" charset="0"/>
              </a:rPr>
              <a:t>RF_10: Listado de </a:t>
            </a:r>
            <a:r>
              <a:rPr lang="es-ES" sz="2000" dirty="0" smtClean="0">
                <a:latin typeface="Arial" pitchFamily="34" charset="0"/>
                <a:cs typeface="Arial" pitchFamily="34" charset="0"/>
              </a:rPr>
              <a:t>compras.</a:t>
            </a:r>
            <a:endParaRPr lang="es-ES" sz="2000" dirty="0">
              <a:latin typeface="Arial" pitchFamily="34" charset="0"/>
              <a:cs typeface="Arial" pitchFamily="34" charset="0"/>
            </a:endParaRPr>
          </a:p>
        </p:txBody>
      </p:sp>
      <p:sp>
        <p:nvSpPr>
          <p:cNvPr id="16" name="15 Rectángulo"/>
          <p:cNvSpPr/>
          <p:nvPr/>
        </p:nvSpPr>
        <p:spPr>
          <a:xfrm>
            <a:off x="323528" y="4613066"/>
            <a:ext cx="3445367" cy="400110"/>
          </a:xfrm>
          <a:prstGeom prst="rect">
            <a:avLst/>
          </a:prstGeom>
        </p:spPr>
        <p:txBody>
          <a:bodyPr wrap="none">
            <a:spAutoFit/>
          </a:bodyPr>
          <a:lstStyle/>
          <a:p>
            <a:pPr marL="285750" indent="-285750">
              <a:buFont typeface="Wingdings" pitchFamily="2" charset="2"/>
              <a:buChar char="q"/>
            </a:pPr>
            <a:r>
              <a:rPr lang="es-ES" sz="2000" dirty="0">
                <a:latin typeface="Arial" pitchFamily="34" charset="0"/>
                <a:cs typeface="Arial" pitchFamily="34" charset="0"/>
              </a:rPr>
              <a:t>RF_11: Listado de </a:t>
            </a:r>
            <a:r>
              <a:rPr lang="es-ES" sz="2000" dirty="0" smtClean="0">
                <a:latin typeface="Arial" pitchFamily="34" charset="0"/>
                <a:cs typeface="Arial" pitchFamily="34" charset="0"/>
              </a:rPr>
              <a:t>ventas.</a:t>
            </a:r>
            <a:endParaRPr lang="es-ES" sz="2000" dirty="0">
              <a:latin typeface="Arial" pitchFamily="34" charset="0"/>
              <a:cs typeface="Arial" pitchFamily="34" charset="0"/>
            </a:endParaRPr>
          </a:p>
        </p:txBody>
      </p:sp>
    </p:spTree>
    <p:extLst>
      <p:ext uri="{BB962C8B-B14F-4D97-AF65-F5344CB8AC3E}">
        <p14:creationId xmlns:p14="http://schemas.microsoft.com/office/powerpoint/2010/main" val="26538537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Ángul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Á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Á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489</TotalTime>
  <Words>683</Words>
  <Application>Microsoft Office PowerPoint</Application>
  <PresentationFormat>Presentación en pantalla (4:3)</PresentationFormat>
  <Paragraphs>85</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Ángulos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MarioFlash</dc:creator>
  <cp:lastModifiedBy>MarioFlash</cp:lastModifiedBy>
  <cp:revision>36</cp:revision>
  <dcterms:created xsi:type="dcterms:W3CDTF">2022-10-07T23:24:42Z</dcterms:created>
  <dcterms:modified xsi:type="dcterms:W3CDTF">2022-10-08T07:34:37Z</dcterms:modified>
</cp:coreProperties>
</file>