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60" r:id="rId4"/>
    <p:sldId id="258" r:id="rId5"/>
    <p:sldId id="259" r:id="rId6"/>
  </p:sldIdLst>
  <p:sldSz cx="12192000" cy="6858000"/>
  <p:notesSz cx="6858000" cy="2171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36881-2543-84E3-2399-7319F0BCD3BB}" v="1" dt="2018-11-24T17:44:59.778"/>
    <p1510:client id="{BBCA6A03-3F7C-7983-391D-311A942E287D}" v="2" dt="2018-11-25T08:59:59.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0F43B-DB13-4125-A4A8-C92CE70D5820}" type="datetimeFigureOut">
              <a:rPr lang="en-US"/>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14260-EAE6-4919-BDD3-DD04EEFB68FD}" type="slidenum">
              <a:rPr lang="en-US"/>
              <a:t>‹#›</a:t>
            </a:fld>
            <a:endParaRPr lang="en-US"/>
          </a:p>
        </p:txBody>
      </p:sp>
    </p:spTree>
    <p:extLst>
      <p:ext uri="{BB962C8B-B14F-4D97-AF65-F5344CB8AC3E}">
        <p14:creationId xmlns:p14="http://schemas.microsoft.com/office/powerpoint/2010/main" val="195152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La idea </a:t>
            </a:r>
            <a:r>
              <a:rPr lang="en-US" err="1">
                <a:cs typeface="Calibri"/>
              </a:rPr>
              <a:t>surgió</a:t>
            </a:r>
            <a:r>
              <a:rPr lang="en-US">
                <a:cs typeface="Calibri"/>
              </a:rPr>
              <a:t> inicialmente </a:t>
            </a:r>
            <a:r>
              <a:rPr lang="en-US" dirty="0">
                <a:cs typeface="Calibri"/>
              </a:rPr>
              <a:t>como </a:t>
            </a:r>
            <a:r>
              <a:rPr lang="en-US" err="1">
                <a:cs typeface="Calibri"/>
              </a:rPr>
              <a:t>mejora</a:t>
            </a:r>
            <a:r>
              <a:rPr lang="en-US">
                <a:cs typeface="Calibri"/>
              </a:rPr>
              <a:t> para fail2ban, </a:t>
            </a:r>
            <a:r>
              <a:rPr lang="en-US" err="1">
                <a:cs typeface="Calibri"/>
              </a:rPr>
              <a:t>haciendo</a:t>
            </a:r>
            <a:r>
              <a:rPr lang="en-US">
                <a:cs typeface="Calibri"/>
              </a:rPr>
              <a:t> que </a:t>
            </a:r>
            <a:r>
              <a:rPr lang="en-US" err="1">
                <a:cs typeface="Calibri"/>
              </a:rPr>
              <a:t>cuando</a:t>
            </a:r>
            <a:r>
              <a:rPr lang="en-US">
                <a:cs typeface="Calibri"/>
              </a:rPr>
              <a:t> un </a:t>
            </a:r>
            <a:r>
              <a:rPr lang="en-US" err="1">
                <a:cs typeface="Calibri"/>
              </a:rPr>
              <a:t>nodo</a:t>
            </a:r>
            <a:r>
              <a:rPr lang="en-US" dirty="0">
                <a:cs typeface="Calibri"/>
              </a:rPr>
              <a:t> </a:t>
            </a:r>
            <a:r>
              <a:rPr lang="en-US" err="1">
                <a:cs typeface="Calibri"/>
              </a:rPr>
              <a:t>bloquease</a:t>
            </a:r>
            <a:r>
              <a:rPr lang="en-US">
                <a:cs typeface="Calibri"/>
              </a:rPr>
              <a:t> una IP, se lo </a:t>
            </a:r>
            <a:r>
              <a:rPr lang="en-US" err="1">
                <a:cs typeface="Calibri"/>
              </a:rPr>
              <a:t>comunicase</a:t>
            </a:r>
            <a:r>
              <a:rPr lang="en-US" dirty="0">
                <a:cs typeface="Calibri"/>
              </a:rPr>
              <a:t> al resto.</a:t>
            </a:r>
          </a:p>
          <a:p>
            <a:endParaRPr lang="en-US" dirty="0">
              <a:cs typeface="Calibri"/>
            </a:endParaRPr>
          </a:p>
          <a:p>
            <a:r>
              <a:rPr lang="en-US" dirty="0">
                <a:cs typeface="Calibri"/>
              </a:rPr>
              <a:t>- </a:t>
            </a:r>
            <a:r>
              <a:rPr lang="en-US" err="1">
                <a:cs typeface="Calibri"/>
              </a:rPr>
              <a:t>Desarrollando</a:t>
            </a:r>
            <a:r>
              <a:rPr lang="en-US" dirty="0">
                <a:cs typeface="Calibri"/>
              </a:rPr>
              <a:t> la idea </a:t>
            </a:r>
            <a:r>
              <a:rPr lang="en-US" err="1">
                <a:cs typeface="Calibri"/>
              </a:rPr>
              <a:t>vimos</a:t>
            </a:r>
            <a:r>
              <a:rPr lang="en-US" dirty="0">
                <a:cs typeface="Calibri"/>
              </a:rPr>
              <a:t> que </a:t>
            </a:r>
            <a:r>
              <a:rPr lang="en-US" err="1">
                <a:cs typeface="Calibri"/>
              </a:rPr>
              <a:t>podía</a:t>
            </a:r>
            <a:r>
              <a:rPr lang="en-US" dirty="0">
                <a:cs typeface="Calibri"/>
              </a:rPr>
              <a:t> </a:t>
            </a:r>
            <a:r>
              <a:rPr lang="en-US" err="1">
                <a:cs typeface="Calibri"/>
              </a:rPr>
              <a:t>ir</a:t>
            </a:r>
            <a:r>
              <a:rPr lang="en-US" dirty="0">
                <a:cs typeface="Calibri"/>
              </a:rPr>
              <a:t> </a:t>
            </a:r>
            <a:r>
              <a:rPr lang="en-US" err="1">
                <a:cs typeface="Calibri"/>
              </a:rPr>
              <a:t>más</a:t>
            </a:r>
            <a:r>
              <a:rPr lang="en-US" dirty="0">
                <a:cs typeface="Calibri"/>
              </a:rPr>
              <a:t> </a:t>
            </a:r>
            <a:r>
              <a:rPr lang="en-US" err="1">
                <a:cs typeface="Calibri"/>
              </a:rPr>
              <a:t>alla</a:t>
            </a:r>
            <a:r>
              <a:rPr lang="en-US" dirty="0">
                <a:cs typeface="Calibri"/>
              </a:rPr>
              <a:t> y ser una </a:t>
            </a:r>
            <a:r>
              <a:rPr lang="en-US" err="1">
                <a:cs typeface="Calibri"/>
              </a:rPr>
              <a:t>herramienta</a:t>
            </a:r>
            <a:r>
              <a:rPr lang="en-US" dirty="0">
                <a:cs typeface="Calibri"/>
              </a:rPr>
              <a:t> </a:t>
            </a:r>
            <a:r>
              <a:rPr lang="en-US" err="1">
                <a:cs typeface="Calibri"/>
              </a:rPr>
              <a:t>propia</a:t>
            </a:r>
            <a:r>
              <a:rPr lang="en-US" dirty="0">
                <a:cs typeface="Calibri"/>
              </a:rPr>
              <a:t> con </a:t>
            </a:r>
            <a:r>
              <a:rPr lang="en-US" err="1">
                <a:cs typeface="Calibri"/>
              </a:rPr>
              <a:t>mayores</a:t>
            </a:r>
            <a:r>
              <a:rPr lang="en-US" dirty="0">
                <a:cs typeface="Calibri"/>
              </a:rPr>
              <a:t> </a:t>
            </a:r>
            <a:r>
              <a:rPr lang="en-US" err="1">
                <a:cs typeface="Calibri"/>
              </a:rPr>
              <a:t>funcionalidades</a:t>
            </a:r>
            <a:r>
              <a:rPr lang="en-US" dirty="0">
                <a:cs typeface="Calibri"/>
              </a:rPr>
              <a:t> y </a:t>
            </a:r>
            <a:r>
              <a:rPr lang="en-US" err="1">
                <a:cs typeface="Calibri"/>
              </a:rPr>
              <a:t>capacidad</a:t>
            </a:r>
            <a:r>
              <a:rPr lang="en-US" dirty="0">
                <a:cs typeface="Calibri"/>
              </a:rPr>
              <a:t> para </a:t>
            </a:r>
            <a:r>
              <a:rPr lang="en-US" err="1">
                <a:cs typeface="Calibri"/>
              </a:rPr>
              <a:t>detectar</a:t>
            </a:r>
            <a:r>
              <a:rPr lang="en-US" dirty="0">
                <a:cs typeface="Calibri"/>
              </a:rPr>
              <a:t> </a:t>
            </a:r>
            <a:r>
              <a:rPr lang="en-US" err="1">
                <a:cs typeface="Calibri"/>
              </a:rPr>
              <a:t>ataques</a:t>
            </a:r>
            <a:r>
              <a:rPr lang="en-US" dirty="0">
                <a:cs typeface="Calibri"/>
              </a:rPr>
              <a:t> que fail2ban no </a:t>
            </a:r>
            <a:r>
              <a:rPr lang="en-US" err="1">
                <a:cs typeface="Calibri"/>
              </a:rPr>
              <a:t>podría</a:t>
            </a:r>
            <a:r>
              <a:rPr lang="en-US" dirty="0">
                <a:cs typeface="Calibri"/>
              </a:rPr>
              <a:t>:</a:t>
            </a:r>
          </a:p>
          <a:p>
            <a:r>
              <a:rPr lang="en-US" dirty="0">
                <a:cs typeface="Calibri"/>
              </a:rPr>
              <a:t>  - El </a:t>
            </a:r>
            <a:r>
              <a:rPr lang="en-US" err="1">
                <a:cs typeface="Calibri"/>
              </a:rPr>
              <a:t>ejemplo</a:t>
            </a:r>
            <a:r>
              <a:rPr lang="en-US" dirty="0">
                <a:cs typeface="Calibri"/>
              </a:rPr>
              <a:t> que </a:t>
            </a:r>
            <a:r>
              <a:rPr lang="en-US" err="1">
                <a:cs typeface="Calibri"/>
              </a:rPr>
              <a:t>siempre</a:t>
            </a:r>
            <a:r>
              <a:rPr lang="en-US" dirty="0">
                <a:cs typeface="Calibri"/>
              </a:rPr>
              <a:t> </a:t>
            </a:r>
            <a:r>
              <a:rPr lang="en-US" err="1">
                <a:cs typeface="Calibri"/>
              </a:rPr>
              <a:t>ponemos</a:t>
            </a:r>
            <a:r>
              <a:rPr lang="en-US" dirty="0">
                <a:cs typeface="Calibri"/>
              </a:rPr>
              <a:t> es que, </a:t>
            </a:r>
            <a:r>
              <a:rPr lang="en-US" err="1">
                <a:cs typeface="Calibri"/>
              </a:rPr>
              <a:t>sabiendo</a:t>
            </a:r>
            <a:r>
              <a:rPr lang="en-US" dirty="0">
                <a:cs typeface="Calibri"/>
              </a:rPr>
              <a:t> que se </a:t>
            </a:r>
            <a:r>
              <a:rPr lang="en-US" err="1">
                <a:cs typeface="Calibri"/>
              </a:rPr>
              <a:t>suele</a:t>
            </a:r>
            <a:r>
              <a:rPr lang="en-US" dirty="0">
                <a:cs typeface="Calibri"/>
              </a:rPr>
              <a:t> </a:t>
            </a:r>
            <a:r>
              <a:rPr lang="en-US" err="1">
                <a:cs typeface="Calibri"/>
              </a:rPr>
              <a:t>usar</a:t>
            </a:r>
            <a:r>
              <a:rPr lang="en-US" dirty="0">
                <a:cs typeface="Calibri"/>
              </a:rPr>
              <a:t> la </a:t>
            </a:r>
            <a:r>
              <a:rPr lang="en-US" err="1">
                <a:cs typeface="Calibri"/>
              </a:rPr>
              <a:t>misma</a:t>
            </a:r>
            <a:r>
              <a:rPr lang="en-US" dirty="0">
                <a:cs typeface="Calibri"/>
              </a:rPr>
              <a:t> </a:t>
            </a:r>
            <a:r>
              <a:rPr lang="en-US" err="1">
                <a:cs typeface="Calibri"/>
              </a:rPr>
              <a:t>contraseña</a:t>
            </a:r>
            <a:r>
              <a:rPr lang="en-US" dirty="0">
                <a:cs typeface="Calibri"/>
              </a:rPr>
              <a:t> para </a:t>
            </a:r>
            <a:r>
              <a:rPr lang="en-US" err="1">
                <a:cs typeface="Calibri"/>
              </a:rPr>
              <a:t>diferentes</a:t>
            </a:r>
            <a:r>
              <a:rPr lang="en-US" dirty="0">
                <a:cs typeface="Calibri"/>
              </a:rPr>
              <a:t> </a:t>
            </a:r>
            <a:r>
              <a:rPr lang="en-US" err="1">
                <a:cs typeface="Calibri"/>
              </a:rPr>
              <a:t>maquinas</a:t>
            </a:r>
            <a:r>
              <a:rPr lang="en-US" dirty="0">
                <a:cs typeface="Calibri"/>
              </a:rPr>
              <a:t> </a:t>
            </a:r>
            <a:r>
              <a:rPr lang="en-US" err="1">
                <a:cs typeface="Calibri"/>
              </a:rPr>
              <a:t>si</a:t>
            </a:r>
            <a:r>
              <a:rPr lang="en-US" dirty="0">
                <a:cs typeface="Calibri"/>
              </a:rPr>
              <a:t> </a:t>
            </a:r>
            <a:r>
              <a:rPr lang="en-US" err="1">
                <a:cs typeface="Calibri"/>
              </a:rPr>
              <a:t>yo</a:t>
            </a:r>
            <a:r>
              <a:rPr lang="en-US" dirty="0">
                <a:cs typeface="Calibri"/>
              </a:rPr>
              <a:t> </a:t>
            </a:r>
            <a:r>
              <a:rPr lang="en-US" err="1">
                <a:cs typeface="Calibri"/>
              </a:rPr>
              <a:t>hago</a:t>
            </a:r>
            <a:r>
              <a:rPr lang="en-US" dirty="0">
                <a:cs typeface="Calibri"/>
              </a:rPr>
              <a:t> 2 </a:t>
            </a:r>
            <a:r>
              <a:rPr lang="en-US" err="1">
                <a:cs typeface="Calibri"/>
              </a:rPr>
              <a:t>intentos</a:t>
            </a:r>
            <a:r>
              <a:rPr lang="en-US" dirty="0">
                <a:cs typeface="Calibri"/>
              </a:rPr>
              <a:t> en el nodo1, </a:t>
            </a:r>
            <a:r>
              <a:rPr lang="en-US" err="1">
                <a:cs typeface="Calibri"/>
              </a:rPr>
              <a:t>otros</a:t>
            </a:r>
            <a:r>
              <a:rPr lang="en-US" dirty="0">
                <a:cs typeface="Calibri"/>
              </a:rPr>
              <a:t> 2 en el nodo2, y </a:t>
            </a:r>
            <a:r>
              <a:rPr lang="en-US" err="1">
                <a:cs typeface="Calibri"/>
              </a:rPr>
              <a:t>otros</a:t>
            </a:r>
            <a:r>
              <a:rPr lang="en-US" dirty="0">
                <a:cs typeface="Calibri"/>
              </a:rPr>
              <a:t> dos en el nodo3, fail2ban no </a:t>
            </a:r>
            <a:r>
              <a:rPr lang="en-US" err="1">
                <a:cs typeface="Calibri"/>
              </a:rPr>
              <a:t>va</a:t>
            </a:r>
            <a:r>
              <a:rPr lang="en-US" dirty="0">
                <a:cs typeface="Calibri"/>
              </a:rPr>
              <a:t> a "</a:t>
            </a:r>
            <a:r>
              <a:rPr lang="en-US" err="1">
                <a:cs typeface="Calibri"/>
              </a:rPr>
              <a:t>saltar</a:t>
            </a:r>
            <a:r>
              <a:rPr lang="en-US" dirty="0">
                <a:cs typeface="Calibri"/>
              </a:rPr>
              <a:t>" y </a:t>
            </a:r>
            <a:r>
              <a:rPr lang="en-US" err="1">
                <a:cs typeface="Calibri"/>
              </a:rPr>
              <a:t>esos</a:t>
            </a:r>
            <a:r>
              <a:rPr lang="en-US" dirty="0">
                <a:cs typeface="Calibri"/>
              </a:rPr>
              <a:t> </a:t>
            </a:r>
            <a:r>
              <a:rPr lang="en-US" err="1">
                <a:cs typeface="Calibri"/>
              </a:rPr>
              <a:t>intentos</a:t>
            </a:r>
            <a:r>
              <a:rPr lang="en-US" dirty="0">
                <a:cs typeface="Calibri"/>
              </a:rPr>
              <a:t> de </a:t>
            </a:r>
            <a:r>
              <a:rPr lang="en-US" err="1">
                <a:cs typeface="Calibri"/>
              </a:rPr>
              <a:t>accesos</a:t>
            </a:r>
            <a:r>
              <a:rPr lang="en-US" dirty="0">
                <a:cs typeface="Calibri"/>
              </a:rPr>
              <a:t> van a pasar </a:t>
            </a:r>
            <a:r>
              <a:rPr lang="en-US" err="1">
                <a:cs typeface="Calibri"/>
              </a:rPr>
              <a:t>desapercibidos</a:t>
            </a:r>
            <a:r>
              <a:rPr lang="en-US" dirty="0">
                <a:cs typeface="Calibri"/>
              </a:rPr>
              <a:t>.</a:t>
            </a:r>
          </a:p>
          <a:p>
            <a:r>
              <a:rPr lang="en-US" dirty="0">
                <a:cs typeface="Calibri"/>
              </a:rPr>
              <a:t>  - En </a:t>
            </a:r>
            <a:r>
              <a:rPr lang="en-US" err="1">
                <a:cs typeface="Calibri"/>
              </a:rPr>
              <a:t>cambio</a:t>
            </a:r>
            <a:r>
              <a:rPr lang="en-US" dirty="0">
                <a:cs typeface="Calibri"/>
              </a:rPr>
              <a:t>, con Wall-do, </a:t>
            </a:r>
            <a:r>
              <a:rPr lang="en-US" err="1">
                <a:cs typeface="Calibri"/>
              </a:rPr>
              <a:t>iran</a:t>
            </a:r>
            <a:r>
              <a:rPr lang="en-US" dirty="0">
                <a:cs typeface="Calibri"/>
              </a:rPr>
              <a:t> </a:t>
            </a:r>
            <a:r>
              <a:rPr lang="en-US" err="1">
                <a:cs typeface="Calibri"/>
              </a:rPr>
              <a:t>acumulando</a:t>
            </a:r>
            <a:r>
              <a:rPr lang="en-US" dirty="0">
                <a:cs typeface="Calibri"/>
              </a:rPr>
              <a:t> puntos, que </a:t>
            </a:r>
            <a:r>
              <a:rPr lang="en-US" err="1">
                <a:cs typeface="Calibri"/>
              </a:rPr>
              <a:t>si</a:t>
            </a:r>
            <a:r>
              <a:rPr lang="en-US" dirty="0">
                <a:cs typeface="Calibri"/>
              </a:rPr>
              <a:t> </a:t>
            </a:r>
            <a:r>
              <a:rPr lang="en-US" err="1">
                <a:cs typeface="Calibri"/>
              </a:rPr>
              <a:t>finalmente</a:t>
            </a:r>
            <a:r>
              <a:rPr lang="en-US" dirty="0">
                <a:cs typeface="Calibri"/>
              </a:rPr>
              <a:t> </a:t>
            </a:r>
            <a:r>
              <a:rPr lang="en-US" err="1">
                <a:cs typeface="Calibri"/>
              </a:rPr>
              <a:t>llegan</a:t>
            </a:r>
            <a:r>
              <a:rPr lang="en-US" dirty="0">
                <a:cs typeface="Calibri"/>
              </a:rPr>
              <a:t> a X </a:t>
            </a:r>
            <a:r>
              <a:rPr lang="en-US" err="1">
                <a:cs typeface="Calibri"/>
              </a:rPr>
              <a:t>pueden</a:t>
            </a:r>
            <a:r>
              <a:rPr lang="en-US" dirty="0">
                <a:cs typeface="Calibri"/>
              </a:rPr>
              <a:t> </a:t>
            </a:r>
            <a:r>
              <a:rPr lang="en-US" err="1">
                <a:cs typeface="Calibri"/>
              </a:rPr>
              <a:t>hacer</a:t>
            </a:r>
            <a:r>
              <a:rPr lang="en-US" dirty="0">
                <a:cs typeface="Calibri"/>
              </a:rPr>
              <a:t> </a:t>
            </a:r>
            <a:r>
              <a:rPr lang="en-US" err="1">
                <a:cs typeface="Calibri"/>
              </a:rPr>
              <a:t>saltar</a:t>
            </a:r>
            <a:r>
              <a:rPr lang="en-US" dirty="0">
                <a:cs typeface="Calibri"/>
              </a:rPr>
              <a:t> una </a:t>
            </a:r>
            <a:r>
              <a:rPr lang="en-US" err="1">
                <a:cs typeface="Calibri"/>
              </a:rPr>
              <a:t>alerta</a:t>
            </a:r>
            <a:r>
              <a:rPr lang="en-US" dirty="0">
                <a:cs typeface="Calibri"/>
              </a:rPr>
              <a:t>, un </a:t>
            </a:r>
            <a:r>
              <a:rPr lang="en-US" err="1">
                <a:cs typeface="Calibri"/>
              </a:rPr>
              <a:t>baneo</a:t>
            </a:r>
            <a:r>
              <a:rPr lang="en-US" dirty="0">
                <a:cs typeface="Calibri"/>
              </a:rPr>
              <a:t> temporal o </a:t>
            </a:r>
            <a:r>
              <a:rPr lang="en-US" err="1">
                <a:cs typeface="Calibri"/>
              </a:rPr>
              <a:t>incluso</a:t>
            </a:r>
            <a:r>
              <a:rPr lang="en-US" dirty="0">
                <a:cs typeface="Calibri"/>
              </a:rPr>
              <a:t> </a:t>
            </a:r>
            <a:r>
              <a:rPr lang="en-US" err="1">
                <a:cs typeface="Calibri"/>
              </a:rPr>
              <a:t>si</a:t>
            </a:r>
            <a:r>
              <a:rPr lang="en-US" dirty="0">
                <a:cs typeface="Calibri"/>
              </a:rPr>
              <a:t> se </a:t>
            </a:r>
            <a:r>
              <a:rPr lang="en-US" err="1">
                <a:cs typeface="Calibri"/>
              </a:rPr>
              <a:t>comprueba</a:t>
            </a:r>
            <a:r>
              <a:rPr lang="en-US" dirty="0">
                <a:cs typeface="Calibri"/>
              </a:rPr>
              <a:t> que </a:t>
            </a:r>
            <a:r>
              <a:rPr lang="en-US" err="1">
                <a:cs typeface="Calibri"/>
              </a:rPr>
              <a:t>esa</a:t>
            </a:r>
            <a:r>
              <a:rPr lang="en-US" dirty="0">
                <a:cs typeface="Calibri"/>
              </a:rPr>
              <a:t> IP </a:t>
            </a:r>
            <a:r>
              <a:rPr lang="en-US" err="1">
                <a:cs typeface="Calibri"/>
              </a:rPr>
              <a:t>esta</a:t>
            </a:r>
            <a:r>
              <a:rPr lang="en-US" dirty="0">
                <a:cs typeface="Calibri"/>
              </a:rPr>
              <a:t> </a:t>
            </a:r>
            <a:r>
              <a:rPr lang="en-US" err="1">
                <a:cs typeface="Calibri"/>
              </a:rPr>
              <a:t>listada</a:t>
            </a:r>
            <a:r>
              <a:rPr lang="en-US" dirty="0">
                <a:cs typeface="Calibri"/>
              </a:rPr>
              <a:t> en </a:t>
            </a:r>
            <a:r>
              <a:rPr lang="en-US" err="1">
                <a:cs typeface="Calibri"/>
              </a:rPr>
              <a:t>alguna</a:t>
            </a:r>
            <a:r>
              <a:rPr lang="en-US" dirty="0">
                <a:cs typeface="Calibri"/>
              </a:rPr>
              <a:t> blacklist se </a:t>
            </a:r>
            <a:r>
              <a:rPr lang="en-US" err="1">
                <a:cs typeface="Calibri"/>
              </a:rPr>
              <a:t>bloquee</a:t>
            </a:r>
            <a:r>
              <a:rPr lang="en-US" dirty="0">
                <a:cs typeface="Calibri"/>
              </a:rPr>
              <a:t> </a:t>
            </a:r>
            <a:r>
              <a:rPr lang="en-US" err="1">
                <a:cs typeface="Calibri"/>
              </a:rPr>
              <a:t>indefinidamente</a:t>
            </a:r>
            <a:r>
              <a:rPr lang="en-US" dirty="0">
                <a:cs typeface="Calibri"/>
              </a:rPr>
              <a:t>.</a:t>
            </a:r>
          </a:p>
          <a:p>
            <a:endParaRPr lang="en-US" dirty="0">
              <a:cs typeface="Calibri"/>
            </a:endParaRPr>
          </a:p>
          <a:p>
            <a:r>
              <a:rPr lang="en-US" dirty="0">
                <a:cs typeface="Calibri"/>
              </a:rPr>
              <a:t>- </a:t>
            </a:r>
            <a:r>
              <a:rPr lang="en-US" err="1">
                <a:cs typeface="Calibri"/>
              </a:rPr>
              <a:t>Pretendemos</a:t>
            </a:r>
            <a:r>
              <a:rPr lang="en-US" dirty="0">
                <a:cs typeface="Calibri"/>
              </a:rPr>
              <a:t> que sea una </a:t>
            </a:r>
            <a:r>
              <a:rPr lang="en-US" err="1">
                <a:cs typeface="Calibri"/>
              </a:rPr>
              <a:t>herramienta</a:t>
            </a:r>
            <a:r>
              <a:rPr lang="en-US" dirty="0">
                <a:cs typeface="Calibri"/>
              </a:rPr>
              <a:t> </a:t>
            </a:r>
            <a:r>
              <a:rPr lang="en-US" err="1">
                <a:cs typeface="Calibri"/>
              </a:rPr>
              <a:t>sencilla</a:t>
            </a:r>
            <a:r>
              <a:rPr lang="en-US" dirty="0">
                <a:cs typeface="Calibri"/>
              </a:rPr>
              <a:t> de </a:t>
            </a:r>
            <a:r>
              <a:rPr lang="en-US" err="1">
                <a:cs typeface="Calibri"/>
              </a:rPr>
              <a:t>desplegar</a:t>
            </a:r>
            <a:r>
              <a:rPr lang="en-US" dirty="0">
                <a:cs typeface="Calibri"/>
              </a:rPr>
              <a:t>, para que al </a:t>
            </a:r>
            <a:r>
              <a:rPr lang="en-US" err="1">
                <a:cs typeface="Calibri"/>
              </a:rPr>
              <a:t>igual</a:t>
            </a:r>
            <a:r>
              <a:rPr lang="en-US" dirty="0">
                <a:cs typeface="Calibri"/>
              </a:rPr>
              <a:t> que fail2ban, </a:t>
            </a:r>
            <a:r>
              <a:rPr lang="en-US" err="1">
                <a:cs typeface="Calibri"/>
              </a:rPr>
              <a:t>pueda</a:t>
            </a:r>
            <a:r>
              <a:rPr lang="en-US" dirty="0">
                <a:cs typeface="Calibri"/>
              </a:rPr>
              <a:t> </a:t>
            </a:r>
            <a:r>
              <a:rPr lang="en-US" err="1">
                <a:cs typeface="Calibri"/>
              </a:rPr>
              <a:t>usarse</a:t>
            </a:r>
            <a:r>
              <a:rPr lang="en-US" dirty="0">
                <a:cs typeface="Calibri"/>
              </a:rPr>
              <a:t> por </a:t>
            </a:r>
            <a:r>
              <a:rPr lang="en-US" err="1">
                <a:cs typeface="Calibri"/>
              </a:rPr>
              <a:t>usuarios</a:t>
            </a:r>
            <a:r>
              <a:rPr lang="en-US" dirty="0">
                <a:cs typeface="Calibri"/>
              </a:rPr>
              <a:t> "no tan </a:t>
            </a:r>
            <a:r>
              <a:rPr lang="en-US" err="1">
                <a:cs typeface="Calibri"/>
              </a:rPr>
              <a:t>técnicos</a:t>
            </a:r>
            <a:r>
              <a:rPr lang="en-US" dirty="0">
                <a:cs typeface="Calibri"/>
              </a:rPr>
              <a:t>" y que </a:t>
            </a:r>
            <a:r>
              <a:rPr lang="en-US" err="1">
                <a:cs typeface="Calibri"/>
              </a:rPr>
              <a:t>aun</a:t>
            </a:r>
            <a:r>
              <a:rPr lang="en-US" dirty="0">
                <a:cs typeface="Calibri"/>
              </a:rPr>
              <a:t> </a:t>
            </a:r>
            <a:r>
              <a:rPr lang="en-US" err="1">
                <a:cs typeface="Calibri"/>
              </a:rPr>
              <a:t>asi</a:t>
            </a:r>
            <a:r>
              <a:rPr lang="en-US" dirty="0">
                <a:cs typeface="Calibri"/>
              </a:rPr>
              <a:t> sea lo </a:t>
            </a:r>
            <a:r>
              <a:rPr lang="en-US" err="1">
                <a:cs typeface="Calibri"/>
              </a:rPr>
              <a:t>suficientemente</a:t>
            </a:r>
            <a:r>
              <a:rPr lang="en-US" dirty="0">
                <a:cs typeface="Calibri"/>
              </a:rPr>
              <a:t> "modular" y "configurable" para que </a:t>
            </a:r>
            <a:r>
              <a:rPr lang="en-US" err="1">
                <a:cs typeface="Calibri"/>
              </a:rPr>
              <a:t>perfiles</a:t>
            </a:r>
            <a:r>
              <a:rPr lang="en-US" dirty="0">
                <a:cs typeface="Calibri"/>
              </a:rPr>
              <a:t> </a:t>
            </a:r>
            <a:r>
              <a:rPr lang="en-US" err="1">
                <a:cs typeface="Calibri"/>
              </a:rPr>
              <a:t>más</a:t>
            </a:r>
            <a:r>
              <a:rPr lang="en-US" dirty="0">
                <a:cs typeface="Calibri"/>
              </a:rPr>
              <a:t> </a:t>
            </a:r>
            <a:r>
              <a:rPr lang="en-US" err="1">
                <a:cs typeface="Calibri"/>
              </a:rPr>
              <a:t>avanzados</a:t>
            </a:r>
            <a:r>
              <a:rPr lang="en-US" dirty="0">
                <a:cs typeface="Calibri"/>
              </a:rPr>
              <a:t> </a:t>
            </a:r>
            <a:r>
              <a:rPr lang="en-US" err="1">
                <a:cs typeface="Calibri"/>
              </a:rPr>
              <a:t>puedan</a:t>
            </a:r>
            <a:r>
              <a:rPr lang="en-US" dirty="0">
                <a:cs typeface="Calibri"/>
              </a:rPr>
              <a:t> </a:t>
            </a:r>
            <a:r>
              <a:rPr lang="en-US" err="1">
                <a:cs typeface="Calibri"/>
              </a:rPr>
              <a:t>sacarle</a:t>
            </a:r>
            <a:r>
              <a:rPr lang="en-US" dirty="0">
                <a:cs typeface="Calibri"/>
              </a:rPr>
              <a:t> el </a:t>
            </a:r>
            <a:r>
              <a:rPr lang="en-US" err="1">
                <a:cs typeface="Calibri"/>
              </a:rPr>
              <a:t>máximo</a:t>
            </a:r>
            <a:r>
              <a:rPr lang="en-US" dirty="0">
                <a:cs typeface="Calibri"/>
              </a:rPr>
              <a:t> </a:t>
            </a:r>
            <a:r>
              <a:rPr lang="en-US" err="1">
                <a:cs typeface="Calibri"/>
              </a:rPr>
              <a:t>provecho</a:t>
            </a:r>
            <a:r>
              <a:rPr lang="en-US" dirty="0">
                <a:cs typeface="Calibri"/>
              </a:rPr>
              <a:t>.</a:t>
            </a:r>
          </a:p>
          <a:p>
            <a:endParaRPr lang="en-US" dirty="0">
              <a:cs typeface="Calibri"/>
            </a:endParaRPr>
          </a:p>
        </p:txBody>
      </p:sp>
      <p:sp>
        <p:nvSpPr>
          <p:cNvPr id="4" name="Slide Number Placeholder 3"/>
          <p:cNvSpPr>
            <a:spLocks noGrp="1"/>
          </p:cNvSpPr>
          <p:nvPr>
            <p:ph type="sldNum" sz="quarter" idx="5"/>
          </p:nvPr>
        </p:nvSpPr>
        <p:spPr/>
        <p:txBody>
          <a:bodyPr/>
          <a:lstStyle/>
          <a:p>
            <a:fld id="{03514260-EAE6-4919-BDD3-DD04EEFB68FD}" type="slidenum">
              <a:rPr lang="en-US"/>
              <a:t>2</a:t>
            </a:fld>
            <a:endParaRPr lang="en-US"/>
          </a:p>
        </p:txBody>
      </p:sp>
    </p:spTree>
    <p:extLst>
      <p:ext uri="{BB962C8B-B14F-4D97-AF65-F5344CB8AC3E}">
        <p14:creationId xmlns:p14="http://schemas.microsoft.com/office/powerpoint/2010/main" val="247600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Como hemos comentado, queremos que la herramienta sea sencilla de utilizar por lo que la infraestructura se levanta sobre docker con docker-compose.</a:t>
            </a:r>
          </a:p>
          <a:p>
            <a:endParaRPr lang="en-US" dirty="0">
              <a:cs typeface="Calibri"/>
            </a:endParaRPr>
          </a:p>
          <a:p>
            <a:r>
              <a:rPr lang="en-US">
                <a:cs typeface="Calibri"/>
              </a:rPr>
              <a:t>- Hemos elegido Python como lengiuaje de programación su versatilidad, tenemos librerias para trabajar con mongo, con elastic y ahora mismo es uno de los lenaguajes más utilizados lo que hace que facilita que la gente pueda animarse a desarrollar modulos para el proyecto y exterder las funcionalidades que tiene.</a:t>
            </a:r>
            <a:endParaRPr lang="en-US" dirty="0">
              <a:cs typeface="Calibri"/>
            </a:endParaRPr>
          </a:p>
          <a:p>
            <a:endParaRPr lang="en-US" dirty="0">
              <a:cs typeface="Calibri"/>
            </a:endParaRPr>
          </a:p>
          <a:p>
            <a:r>
              <a:rPr lang="en-US">
                <a:cs typeface="Calibri"/>
              </a:rPr>
              <a:t>- Para la BBDD nos hemos decantado por mongodb porque buscabamos algo simple y rápido donde almacenar la información necesaria para los calculos de la puntuación.</a:t>
            </a:r>
          </a:p>
          <a:p>
            <a:endParaRPr lang="en-US" dirty="0">
              <a:cs typeface="Calibri"/>
            </a:endParaRPr>
          </a:p>
          <a:p>
            <a:r>
              <a:rPr lang="en-US">
                <a:cs typeface="Calibri"/>
              </a:rPr>
              <a:t>- Para centralizar los logs hemos pensado en primer lugar en el stack de ELK porque es uno de los más usados, pero la idea es que la aplicación sea independiente del sistemas que se use para centralizar los logs.</a:t>
            </a:r>
            <a:endParaRPr lang="en-US" dirty="0">
              <a:cs typeface="Calibri"/>
            </a:endParaRPr>
          </a:p>
        </p:txBody>
      </p:sp>
      <p:sp>
        <p:nvSpPr>
          <p:cNvPr id="4" name="Slide Number Placeholder 3"/>
          <p:cNvSpPr>
            <a:spLocks noGrp="1"/>
          </p:cNvSpPr>
          <p:nvPr>
            <p:ph type="sldNum" sz="quarter" idx="5"/>
          </p:nvPr>
        </p:nvSpPr>
        <p:spPr/>
        <p:txBody>
          <a:bodyPr/>
          <a:lstStyle/>
          <a:p>
            <a:fld id="{03514260-EAE6-4919-BDD3-DD04EEFB68FD}" type="slidenum">
              <a:rPr lang="en-US"/>
              <a:t>3</a:t>
            </a:fld>
            <a:endParaRPr lang="en-US"/>
          </a:p>
        </p:txBody>
      </p:sp>
    </p:spTree>
    <p:extLst>
      <p:ext uri="{BB962C8B-B14F-4D97-AF65-F5344CB8AC3E}">
        <p14:creationId xmlns:p14="http://schemas.microsoft.com/office/powerpoint/2010/main" val="321166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La </a:t>
            </a:r>
            <a:r>
              <a:rPr lang="en-US" dirty="0" err="1">
                <a:cs typeface="Calibri"/>
              </a:rPr>
              <a:t>herramienta</a:t>
            </a:r>
            <a:r>
              <a:rPr lang="en-US" dirty="0">
                <a:cs typeface="Calibri"/>
              </a:rPr>
              <a:t> </a:t>
            </a:r>
            <a:r>
              <a:rPr lang="en-US" dirty="0" err="1">
                <a:cs typeface="Calibri"/>
              </a:rPr>
              <a:t>consta</a:t>
            </a:r>
            <a:r>
              <a:rPr lang="en-US" dirty="0">
                <a:cs typeface="Calibri"/>
              </a:rPr>
              <a:t> de 3 </a:t>
            </a:r>
            <a:r>
              <a:rPr lang="en-US" dirty="0" err="1">
                <a:cs typeface="Calibri"/>
              </a:rPr>
              <a:t>servicios</a:t>
            </a:r>
            <a:r>
              <a:rPr lang="en-US" dirty="0">
                <a:cs typeface="Calibri"/>
              </a:rPr>
              <a:t>.</a:t>
            </a:r>
          </a:p>
          <a:p>
            <a:r>
              <a:rPr lang="en-US" dirty="0">
                <a:cs typeface="Calibri"/>
              </a:rPr>
              <a:t>  - El stack de ELK, la </a:t>
            </a:r>
            <a:r>
              <a:rPr lang="en-US" dirty="0" err="1">
                <a:cs typeface="Calibri"/>
              </a:rPr>
              <a:t>bbdd</a:t>
            </a:r>
            <a:r>
              <a:rPr lang="en-US" dirty="0">
                <a:cs typeface="Calibri"/>
              </a:rPr>
              <a:t> (mongo) y el </a:t>
            </a:r>
            <a:r>
              <a:rPr lang="en-US" dirty="0" err="1">
                <a:cs typeface="Calibri"/>
              </a:rPr>
              <a:t>contenedor</a:t>
            </a:r>
            <a:r>
              <a:rPr lang="en-US" dirty="0">
                <a:cs typeface="Calibri"/>
              </a:rPr>
              <a:t> python.</a:t>
            </a:r>
          </a:p>
          <a:p>
            <a:r>
              <a:rPr lang="en-US" dirty="0">
                <a:cs typeface="Calibri"/>
              </a:rPr>
              <a:t>  - </a:t>
            </a:r>
            <a:r>
              <a:rPr lang="en-US" dirty="0" err="1">
                <a:cs typeface="Calibri"/>
              </a:rPr>
              <a:t>Todos</a:t>
            </a:r>
            <a:r>
              <a:rPr lang="en-US" dirty="0">
                <a:cs typeface="Calibri"/>
              </a:rPr>
              <a:t> </a:t>
            </a:r>
            <a:r>
              <a:rPr lang="en-US" dirty="0" err="1">
                <a:cs typeface="Calibri"/>
              </a:rPr>
              <a:t>ellos</a:t>
            </a:r>
            <a:r>
              <a:rPr lang="en-US" dirty="0">
                <a:cs typeface="Calibri"/>
              </a:rPr>
              <a:t> se </a:t>
            </a:r>
            <a:r>
              <a:rPr lang="en-US" dirty="0" err="1">
                <a:cs typeface="Calibri"/>
              </a:rPr>
              <a:t>pueden</a:t>
            </a:r>
            <a:r>
              <a:rPr lang="en-US" dirty="0">
                <a:cs typeface="Calibri"/>
              </a:rPr>
              <a:t> </a:t>
            </a:r>
            <a:r>
              <a:rPr lang="en-US" dirty="0" err="1">
                <a:cs typeface="Calibri"/>
              </a:rPr>
              <a:t>levantar</a:t>
            </a:r>
            <a:r>
              <a:rPr lang="en-US" dirty="0">
                <a:cs typeface="Calibri"/>
              </a:rPr>
              <a:t> en una </a:t>
            </a:r>
            <a:r>
              <a:rPr lang="en-US" dirty="0" err="1">
                <a:cs typeface="Calibri"/>
              </a:rPr>
              <a:t>misma</a:t>
            </a:r>
            <a:r>
              <a:rPr lang="en-US" dirty="0">
                <a:cs typeface="Calibri"/>
              </a:rPr>
              <a:t> </a:t>
            </a:r>
            <a:r>
              <a:rPr lang="en-US" dirty="0" err="1">
                <a:cs typeface="Calibri"/>
              </a:rPr>
              <a:t>maquina</a:t>
            </a:r>
            <a:r>
              <a:rPr lang="en-US" dirty="0">
                <a:cs typeface="Calibri"/>
              </a:rPr>
              <a:t> </a:t>
            </a:r>
            <a:r>
              <a:rPr lang="en-US" dirty="0" err="1">
                <a:cs typeface="Calibri"/>
              </a:rPr>
              <a:t>utilizando</a:t>
            </a:r>
            <a:r>
              <a:rPr lang="en-US" dirty="0">
                <a:cs typeface="Calibri"/>
              </a:rPr>
              <a:t> Docker junto con docker-compose.</a:t>
            </a:r>
          </a:p>
          <a:p>
            <a:r>
              <a:rPr lang="en-US" dirty="0">
                <a:cs typeface="Calibri"/>
              </a:rPr>
              <a:t>- El </a:t>
            </a:r>
            <a:r>
              <a:rPr lang="en-US" dirty="0" err="1">
                <a:cs typeface="Calibri"/>
              </a:rPr>
              <a:t>funcionamiento</a:t>
            </a:r>
            <a:r>
              <a:rPr lang="en-US" dirty="0">
                <a:cs typeface="Calibri"/>
              </a:rPr>
              <a:t> de la </a:t>
            </a:r>
            <a:r>
              <a:rPr lang="en-US" dirty="0" err="1">
                <a:cs typeface="Calibri"/>
              </a:rPr>
              <a:t>herramienta</a:t>
            </a:r>
            <a:r>
              <a:rPr lang="en-US" dirty="0">
                <a:cs typeface="Calibri"/>
              </a:rPr>
              <a:t> </a:t>
            </a:r>
            <a:r>
              <a:rPr lang="en-US" dirty="0" err="1">
                <a:cs typeface="Calibri"/>
              </a:rPr>
              <a:t>sería</a:t>
            </a:r>
            <a:r>
              <a:rPr lang="en-US" dirty="0">
                <a:cs typeface="Calibri"/>
              </a:rPr>
              <a:t> el </a:t>
            </a:r>
            <a:r>
              <a:rPr lang="en-US" dirty="0" err="1">
                <a:cs typeface="Calibri"/>
              </a:rPr>
              <a:t>siguiente</a:t>
            </a:r>
            <a:r>
              <a:rPr lang="en-US" dirty="0">
                <a:cs typeface="Calibri"/>
              </a:rPr>
              <a:t>:</a:t>
            </a:r>
            <a:endParaRPr lang="en-US" dirty="0"/>
          </a:p>
          <a:p>
            <a:r>
              <a:rPr lang="en-US" dirty="0">
                <a:cs typeface="Calibri"/>
              </a:rPr>
              <a:t>  - Las </a:t>
            </a:r>
            <a:r>
              <a:rPr lang="en-US" dirty="0" err="1">
                <a:cs typeface="Calibri"/>
              </a:rPr>
              <a:t>diferentes</a:t>
            </a:r>
            <a:r>
              <a:rPr lang="en-US" dirty="0">
                <a:cs typeface="Calibri"/>
              </a:rPr>
              <a:t> </a:t>
            </a:r>
            <a:r>
              <a:rPr lang="en-US" dirty="0" err="1">
                <a:cs typeface="Calibri"/>
              </a:rPr>
              <a:t>maquinas</a:t>
            </a:r>
            <a:r>
              <a:rPr lang="en-US" dirty="0">
                <a:cs typeface="Calibri"/>
              </a:rPr>
              <a:t> </a:t>
            </a:r>
            <a:r>
              <a:rPr lang="en-US" dirty="0" err="1">
                <a:cs typeface="Calibri"/>
              </a:rPr>
              <a:t>envian</a:t>
            </a:r>
            <a:r>
              <a:rPr lang="en-US" dirty="0">
                <a:cs typeface="Calibri"/>
              </a:rPr>
              <a:t> </a:t>
            </a:r>
            <a:r>
              <a:rPr lang="en-US" dirty="0" err="1">
                <a:cs typeface="Calibri"/>
              </a:rPr>
              <a:t>su</a:t>
            </a:r>
            <a:r>
              <a:rPr lang="en-US" dirty="0">
                <a:cs typeface="Calibri"/>
              </a:rPr>
              <a:t> </a:t>
            </a:r>
            <a:r>
              <a:rPr lang="en-US" dirty="0" err="1">
                <a:cs typeface="Calibri"/>
              </a:rPr>
              <a:t>información</a:t>
            </a:r>
            <a:r>
              <a:rPr lang="en-US" dirty="0">
                <a:cs typeface="Calibri"/>
              </a:rPr>
              <a:t> a Elasticsearch </a:t>
            </a:r>
            <a:r>
              <a:rPr lang="en-US" dirty="0" err="1">
                <a:cs typeface="Calibri"/>
              </a:rPr>
              <a:t>mediantes</a:t>
            </a:r>
            <a:r>
              <a:rPr lang="en-US" dirty="0">
                <a:cs typeface="Calibri"/>
              </a:rPr>
              <a:t> los beats, </a:t>
            </a:r>
            <a:r>
              <a:rPr lang="en-US" dirty="0" err="1">
                <a:cs typeface="Calibri"/>
              </a:rPr>
              <a:t>nosotros</a:t>
            </a:r>
            <a:r>
              <a:rPr lang="en-US" dirty="0">
                <a:cs typeface="Calibri"/>
              </a:rPr>
              <a:t> </a:t>
            </a:r>
            <a:r>
              <a:rPr lang="en-US" dirty="0" err="1">
                <a:cs typeface="Calibri"/>
              </a:rPr>
              <a:t>estamos</a:t>
            </a:r>
            <a:r>
              <a:rPr lang="en-US" dirty="0">
                <a:cs typeface="Calibri"/>
              </a:rPr>
              <a:t> </a:t>
            </a:r>
            <a:r>
              <a:rPr lang="en-US" dirty="0" err="1">
                <a:cs typeface="Calibri"/>
              </a:rPr>
              <a:t>usando</a:t>
            </a:r>
            <a:r>
              <a:rPr lang="en-US" dirty="0">
                <a:cs typeface="Calibri"/>
              </a:rPr>
              <a:t> </a:t>
            </a:r>
            <a:r>
              <a:rPr lang="en-US" dirty="0" err="1">
                <a:cs typeface="Calibri"/>
              </a:rPr>
              <a:t>Filebeat</a:t>
            </a:r>
            <a:r>
              <a:rPr lang="en-US" dirty="0">
                <a:cs typeface="Calibri"/>
              </a:rPr>
              <a:t>.</a:t>
            </a:r>
          </a:p>
          <a:p>
            <a:r>
              <a:rPr lang="en-US" dirty="0">
                <a:cs typeface="Calibri"/>
              </a:rPr>
              <a:t>  - Wall-do </a:t>
            </a:r>
            <a:r>
              <a:rPr lang="en-US" dirty="0" err="1">
                <a:cs typeface="Calibri"/>
              </a:rPr>
              <a:t>consultaría</a:t>
            </a:r>
            <a:r>
              <a:rPr lang="en-US" dirty="0">
                <a:cs typeface="Calibri"/>
              </a:rPr>
              <a:t> ELK </a:t>
            </a:r>
            <a:r>
              <a:rPr lang="en-US" dirty="0" err="1">
                <a:cs typeface="Calibri"/>
              </a:rPr>
              <a:t>buscando</a:t>
            </a:r>
            <a:r>
              <a:rPr lang="en-US" dirty="0">
                <a:cs typeface="Calibri"/>
              </a:rPr>
              <a:t> los </a:t>
            </a:r>
            <a:r>
              <a:rPr lang="en-US" dirty="0" err="1">
                <a:cs typeface="Calibri"/>
              </a:rPr>
              <a:t>patrones</a:t>
            </a:r>
            <a:r>
              <a:rPr lang="en-US" dirty="0">
                <a:cs typeface="Calibri"/>
              </a:rPr>
              <a:t> </a:t>
            </a:r>
            <a:r>
              <a:rPr lang="en-US" dirty="0" err="1">
                <a:cs typeface="Calibri"/>
              </a:rPr>
              <a:t>previamente</a:t>
            </a:r>
            <a:r>
              <a:rPr lang="en-US" dirty="0">
                <a:cs typeface="Calibri"/>
              </a:rPr>
              <a:t> </a:t>
            </a:r>
            <a:r>
              <a:rPr lang="en-US" dirty="0" err="1">
                <a:cs typeface="Calibri"/>
              </a:rPr>
              <a:t>configurados</a:t>
            </a:r>
            <a:r>
              <a:rPr lang="en-US" dirty="0">
                <a:cs typeface="Calibri"/>
              </a:rPr>
              <a:t> e </a:t>
            </a:r>
            <a:r>
              <a:rPr lang="en-US" dirty="0" err="1">
                <a:cs typeface="Calibri"/>
              </a:rPr>
              <a:t>instertaria</a:t>
            </a:r>
            <a:r>
              <a:rPr lang="en-US" dirty="0">
                <a:cs typeface="Calibri"/>
              </a:rPr>
              <a:t> la </a:t>
            </a:r>
            <a:r>
              <a:rPr lang="en-US" dirty="0" err="1">
                <a:cs typeface="Calibri"/>
              </a:rPr>
              <a:t>información</a:t>
            </a:r>
            <a:r>
              <a:rPr lang="en-US" dirty="0">
                <a:cs typeface="Calibri"/>
              </a:rPr>
              <a:t> </a:t>
            </a:r>
            <a:r>
              <a:rPr lang="en-US" dirty="0" err="1">
                <a:cs typeface="Calibri"/>
              </a:rPr>
              <a:t>seleccionada</a:t>
            </a:r>
            <a:r>
              <a:rPr lang="en-US" dirty="0">
                <a:cs typeface="Calibri"/>
              </a:rPr>
              <a:t> en la </a:t>
            </a:r>
            <a:r>
              <a:rPr lang="en-US" dirty="0" err="1">
                <a:cs typeface="Calibri"/>
              </a:rPr>
              <a:t>bbdd</a:t>
            </a:r>
            <a:r>
              <a:rPr lang="en-US" dirty="0">
                <a:cs typeface="Calibri"/>
              </a:rPr>
              <a:t>.</a:t>
            </a:r>
          </a:p>
          <a:p>
            <a:r>
              <a:rPr lang="en-US" dirty="0">
                <a:cs typeface="Calibri"/>
              </a:rPr>
              <a:t>  - A </a:t>
            </a:r>
            <a:r>
              <a:rPr lang="en-US" dirty="0" err="1">
                <a:cs typeface="Calibri"/>
              </a:rPr>
              <a:t>su</a:t>
            </a:r>
            <a:r>
              <a:rPr lang="en-US" dirty="0">
                <a:cs typeface="Calibri"/>
              </a:rPr>
              <a:t> </a:t>
            </a:r>
            <a:r>
              <a:rPr lang="en-US" dirty="0" err="1">
                <a:cs typeface="Calibri"/>
              </a:rPr>
              <a:t>vez</a:t>
            </a:r>
            <a:r>
              <a:rPr lang="en-US" dirty="0">
                <a:cs typeface="Calibri"/>
              </a:rPr>
              <a:t> Wall-do </a:t>
            </a:r>
            <a:r>
              <a:rPr lang="en-US" dirty="0" err="1">
                <a:cs typeface="Calibri"/>
              </a:rPr>
              <a:t>iria</a:t>
            </a:r>
            <a:r>
              <a:rPr lang="en-US" dirty="0">
                <a:cs typeface="Calibri"/>
              </a:rPr>
              <a:t> </a:t>
            </a:r>
            <a:r>
              <a:rPr lang="en-US" dirty="0" err="1">
                <a:cs typeface="Calibri"/>
              </a:rPr>
              <a:t>consultando</a:t>
            </a:r>
            <a:r>
              <a:rPr lang="en-US" dirty="0">
                <a:cs typeface="Calibri"/>
              </a:rPr>
              <a:t> la </a:t>
            </a:r>
            <a:r>
              <a:rPr lang="en-US" dirty="0" err="1">
                <a:cs typeface="Calibri"/>
              </a:rPr>
              <a:t>información</a:t>
            </a:r>
            <a:r>
              <a:rPr lang="en-US" dirty="0">
                <a:cs typeface="Calibri"/>
              </a:rPr>
              <a:t> </a:t>
            </a:r>
            <a:r>
              <a:rPr lang="en-US" dirty="0" err="1">
                <a:cs typeface="Calibri"/>
              </a:rPr>
              <a:t>guardada</a:t>
            </a:r>
            <a:r>
              <a:rPr lang="en-US" dirty="0">
                <a:cs typeface="Calibri"/>
              </a:rPr>
              <a:t> en mongo para </a:t>
            </a:r>
            <a:r>
              <a:rPr lang="en-US" dirty="0" err="1">
                <a:cs typeface="Calibri"/>
              </a:rPr>
              <a:t>ir</a:t>
            </a:r>
            <a:r>
              <a:rPr lang="en-US" dirty="0">
                <a:cs typeface="Calibri"/>
              </a:rPr>
              <a:t> </a:t>
            </a:r>
            <a:r>
              <a:rPr lang="en-US" dirty="0" err="1">
                <a:cs typeface="Calibri"/>
              </a:rPr>
              <a:t>haciendo</a:t>
            </a:r>
            <a:r>
              <a:rPr lang="en-US" dirty="0">
                <a:cs typeface="Calibri"/>
              </a:rPr>
              <a:t> sus </a:t>
            </a:r>
            <a:r>
              <a:rPr lang="en-US" dirty="0" err="1">
                <a:cs typeface="Calibri"/>
              </a:rPr>
              <a:t>calculos</a:t>
            </a:r>
            <a:r>
              <a:rPr lang="en-US" dirty="0">
                <a:cs typeface="Calibri"/>
              </a:rPr>
              <a:t>.</a:t>
            </a:r>
          </a:p>
          <a:p>
            <a:r>
              <a:rPr lang="en-US" dirty="0">
                <a:cs typeface="Calibri"/>
              </a:rPr>
              <a:t>  - Y por </a:t>
            </a:r>
            <a:r>
              <a:rPr lang="en-US" dirty="0" err="1">
                <a:cs typeface="Calibri"/>
              </a:rPr>
              <a:t>último</a:t>
            </a:r>
            <a:r>
              <a:rPr lang="en-US" dirty="0">
                <a:cs typeface="Calibri"/>
              </a:rPr>
              <a:t>, </a:t>
            </a:r>
            <a:r>
              <a:rPr lang="en-US" dirty="0" err="1">
                <a:cs typeface="Calibri"/>
              </a:rPr>
              <a:t>otra</a:t>
            </a:r>
            <a:r>
              <a:rPr lang="en-US" dirty="0">
                <a:cs typeface="Calibri"/>
              </a:rPr>
              <a:t> </a:t>
            </a:r>
            <a:r>
              <a:rPr lang="en-US" dirty="0" err="1">
                <a:cs typeface="Calibri"/>
              </a:rPr>
              <a:t>tarea</a:t>
            </a:r>
            <a:r>
              <a:rPr lang="en-US" dirty="0">
                <a:cs typeface="Calibri"/>
              </a:rPr>
              <a:t> de Wall-do </a:t>
            </a:r>
            <a:r>
              <a:rPr lang="en-US" dirty="0" err="1">
                <a:cs typeface="Calibri"/>
              </a:rPr>
              <a:t>sería</a:t>
            </a:r>
            <a:r>
              <a:rPr lang="en-US" dirty="0">
                <a:cs typeface="Calibri"/>
              </a:rPr>
              <a:t> </a:t>
            </a:r>
            <a:r>
              <a:rPr lang="en-US" dirty="0" err="1">
                <a:cs typeface="Calibri"/>
              </a:rPr>
              <a:t>ir</a:t>
            </a:r>
            <a:r>
              <a:rPr lang="en-US" dirty="0">
                <a:cs typeface="Calibri"/>
              </a:rPr>
              <a:t> </a:t>
            </a:r>
            <a:r>
              <a:rPr lang="en-US" dirty="0" err="1">
                <a:cs typeface="Calibri"/>
              </a:rPr>
              <a:t>comprobando</a:t>
            </a:r>
            <a:r>
              <a:rPr lang="en-US" dirty="0">
                <a:cs typeface="Calibri"/>
              </a:rPr>
              <a:t> la </a:t>
            </a:r>
            <a:r>
              <a:rPr lang="en-US" dirty="0" err="1">
                <a:cs typeface="Calibri"/>
              </a:rPr>
              <a:t>puntuación</a:t>
            </a:r>
            <a:r>
              <a:rPr lang="en-US" dirty="0">
                <a:cs typeface="Calibri"/>
              </a:rPr>
              <a:t> de las IPs e </a:t>
            </a:r>
            <a:r>
              <a:rPr lang="en-US" dirty="0" err="1">
                <a:cs typeface="Calibri"/>
              </a:rPr>
              <a:t>ir</a:t>
            </a:r>
            <a:r>
              <a:rPr lang="en-US" dirty="0">
                <a:cs typeface="Calibri"/>
              </a:rPr>
              <a:t> </a:t>
            </a:r>
            <a:r>
              <a:rPr lang="en-US" dirty="0" err="1">
                <a:cs typeface="Calibri"/>
              </a:rPr>
              <a:t>realizando</a:t>
            </a:r>
            <a:r>
              <a:rPr lang="en-US" dirty="0">
                <a:cs typeface="Calibri"/>
              </a:rPr>
              <a:t> las </a:t>
            </a:r>
            <a:r>
              <a:rPr lang="en-US" dirty="0" err="1">
                <a:cs typeface="Calibri"/>
              </a:rPr>
              <a:t>acciones</a:t>
            </a:r>
            <a:r>
              <a:rPr lang="en-US" dirty="0">
                <a:cs typeface="Calibri"/>
              </a:rPr>
              <a:t> </a:t>
            </a:r>
            <a:r>
              <a:rPr lang="en-US" dirty="0" err="1">
                <a:cs typeface="Calibri"/>
              </a:rPr>
              <a:t>asociadas</a:t>
            </a:r>
            <a:r>
              <a:rPr lang="en-US" dirty="0">
                <a:cs typeface="Calibri"/>
              </a:rPr>
              <a:t> a </a:t>
            </a:r>
            <a:r>
              <a:rPr lang="en-US" dirty="0" err="1">
                <a:cs typeface="Calibri"/>
              </a:rPr>
              <a:t>esa</a:t>
            </a:r>
            <a:r>
              <a:rPr lang="en-US" dirty="0">
                <a:cs typeface="Calibri"/>
              </a:rPr>
              <a:t> </a:t>
            </a:r>
            <a:r>
              <a:rPr lang="en-US" dirty="0" err="1">
                <a:cs typeface="Calibri"/>
              </a:rPr>
              <a:t>puntuación</a:t>
            </a:r>
            <a:r>
              <a:rPr lang="en-US" dirty="0">
                <a:cs typeface="Calibri"/>
              </a:rPr>
              <a:t>: </a:t>
            </a:r>
            <a:r>
              <a:rPr lang="en-US" dirty="0" err="1">
                <a:cs typeface="Calibri"/>
              </a:rPr>
              <a:t>Envio</a:t>
            </a:r>
            <a:r>
              <a:rPr lang="en-US" dirty="0">
                <a:cs typeface="Calibri"/>
              </a:rPr>
              <a:t> de </a:t>
            </a:r>
            <a:r>
              <a:rPr lang="en-US" dirty="0" err="1">
                <a:cs typeface="Calibri"/>
              </a:rPr>
              <a:t>alerta</a:t>
            </a:r>
            <a:r>
              <a:rPr lang="en-US" dirty="0">
                <a:cs typeface="Calibri"/>
              </a:rPr>
              <a:t>, </a:t>
            </a:r>
            <a:r>
              <a:rPr lang="en-US" dirty="0" err="1">
                <a:cs typeface="Calibri"/>
              </a:rPr>
              <a:t>baneo</a:t>
            </a:r>
            <a:r>
              <a:rPr lang="en-US" dirty="0">
                <a:cs typeface="Calibri"/>
              </a:rPr>
              <a:t> temporal, </a:t>
            </a:r>
            <a:r>
              <a:rPr lang="en-US" dirty="0" err="1">
                <a:cs typeface="Calibri"/>
              </a:rPr>
              <a:t>desbaneo</a:t>
            </a:r>
            <a:r>
              <a:rPr lang="en-US" dirty="0">
                <a:cs typeface="Calibri"/>
              </a:rPr>
              <a:t>...</a:t>
            </a:r>
          </a:p>
        </p:txBody>
      </p:sp>
      <p:sp>
        <p:nvSpPr>
          <p:cNvPr id="4" name="Slide Number Placeholder 3"/>
          <p:cNvSpPr>
            <a:spLocks noGrp="1"/>
          </p:cNvSpPr>
          <p:nvPr>
            <p:ph type="sldNum" sz="quarter" idx="5"/>
          </p:nvPr>
        </p:nvSpPr>
        <p:spPr/>
        <p:txBody>
          <a:bodyPr/>
          <a:lstStyle/>
          <a:p>
            <a:fld id="{03514260-EAE6-4919-BDD3-DD04EEFB68FD}" type="slidenum">
              <a:rPr lang="en-US"/>
              <a:t>3</a:t>
            </a:fld>
            <a:endParaRPr lang="en-US"/>
          </a:p>
        </p:txBody>
      </p:sp>
    </p:spTree>
    <p:extLst>
      <p:ext uri="{BB962C8B-B14F-4D97-AF65-F5344CB8AC3E}">
        <p14:creationId xmlns:p14="http://schemas.microsoft.com/office/powerpoint/2010/main" val="296500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Nuestro planteamiento es el siguiente, de "casa" traemos únicamente la infraestructura sobre la que vamos a trabajar y algunos ejemplos de interacción de Python con Elastic y mongo para agilizarnos el desarrollo ya que ninguno de los dos ha trabajado previamente con estas tecnologias. </a:t>
            </a:r>
          </a:p>
          <a:p>
            <a:endParaRPr lang="en-US" dirty="0">
              <a:cs typeface="Calibri"/>
            </a:endParaRPr>
          </a:p>
          <a:p>
            <a:r>
              <a:rPr lang="en-US">
                <a:cs typeface="Calibri"/>
              </a:rPr>
              <a:t>- La idea es desarrollar el flujo completo de la aplicación para 2 tipos de logs, el log de fail2ban y el secure/auth que se este usando para registrar las conexiones SSH.</a:t>
            </a:r>
          </a:p>
          <a:p>
            <a:endParaRPr lang="en-US" dirty="0">
              <a:cs typeface="Calibri"/>
            </a:endParaRPr>
          </a:p>
          <a:p>
            <a:r>
              <a:rPr lang="en-US">
                <a:cs typeface="Calibri"/>
              </a:rPr>
              <a:t>- El flujo completo sería: </a:t>
            </a:r>
            <a:endParaRPr lang="en-US" dirty="0">
              <a:cs typeface="Calibri"/>
            </a:endParaRPr>
          </a:p>
          <a:p>
            <a:r>
              <a:rPr lang="en-US">
                <a:cs typeface="Calibri"/>
              </a:rPr>
              <a:t>  - Extracción y tratamiento de la información recopilada en Elastic: Consulta a Elastic, inserción de los datos que nos interesen en la bbdd de walldo, etc.</a:t>
            </a:r>
          </a:p>
          <a:p>
            <a:r>
              <a:rPr lang="en-US">
                <a:cs typeface="Calibri"/>
              </a:rPr>
              <a:t>  - Desarrollar el modulo de consulta a blacklist, que lo haremos contra la API de abuseIPDB. Es un modulo importante ya que una IP verificada como maliciosa añadiria bastantes puntos lo que conllevaría un baneo permanente o más largo.</a:t>
            </a:r>
          </a:p>
          <a:p>
            <a:r>
              <a:rPr lang="en-US">
                <a:cs typeface="Calibri"/>
              </a:rPr>
              <a:t>  - Calculo final de la puntuación en base al modulo anterior (blacklist), la frecuencia de interaccion (sobretodo si son intentos fallidos), etc.</a:t>
            </a:r>
          </a:p>
          <a:p>
            <a:r>
              <a:rPr lang="en-US">
                <a:cs typeface="Calibri"/>
              </a:rPr>
              <a:t>  - Ejecución de medidas en base a la puntuación: Alertas via telegram, baneos y desbaneos.</a:t>
            </a:r>
            <a:endParaRPr lang="en-US" dirty="0">
              <a:cs typeface="Calibri"/>
            </a:endParaRPr>
          </a:p>
        </p:txBody>
      </p:sp>
      <p:sp>
        <p:nvSpPr>
          <p:cNvPr id="4" name="Slide Number Placeholder 3"/>
          <p:cNvSpPr>
            <a:spLocks noGrp="1"/>
          </p:cNvSpPr>
          <p:nvPr>
            <p:ph type="sldNum" sz="quarter" idx="5"/>
          </p:nvPr>
        </p:nvSpPr>
        <p:spPr/>
        <p:txBody>
          <a:bodyPr/>
          <a:lstStyle/>
          <a:p>
            <a:fld id="{03514260-EAE6-4919-BDD3-DD04EEFB68FD}" type="slidenum">
              <a:rPr lang="en-US"/>
              <a:t>4</a:t>
            </a:fld>
            <a:endParaRPr lang="en-US"/>
          </a:p>
        </p:txBody>
      </p:sp>
    </p:spTree>
    <p:extLst>
      <p:ext uri="{BB962C8B-B14F-4D97-AF65-F5344CB8AC3E}">
        <p14:creationId xmlns:p14="http://schemas.microsoft.com/office/powerpoint/2010/main" val="2064185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954850" y="1292021"/>
            <a:ext cx="4805996" cy="1401448"/>
          </a:xfrm>
        </p:spPr>
        <p:txBody>
          <a:bodyPr anchor="t">
            <a:noAutofit/>
          </a:bodyPr>
          <a:lstStyle/>
          <a:p>
            <a:pPr algn="l"/>
            <a:r>
              <a:rPr lang="en-US" sz="8800" dirty="0">
                <a:solidFill>
                  <a:srgbClr val="000000"/>
                </a:solidFill>
                <a:latin typeface="Dubai"/>
                <a:cs typeface="Dubai"/>
              </a:rPr>
              <a:t>Wall-do</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yellow, brick&#10;&#10;Description generated with very high confidence">
            <a:extLst>
              <a:ext uri="{FF2B5EF4-FFF2-40B4-BE49-F238E27FC236}">
                <a16:creationId xmlns:a16="http://schemas.microsoft.com/office/drawing/2014/main" id="{F6EE3BB8-CE19-4DFA-ABD1-14C643F47381}"/>
              </a:ext>
            </a:extLst>
          </p:cNvPr>
          <p:cNvPicPr>
            <a:picLocks noChangeAspect="1"/>
          </p:cNvPicPr>
          <p:nvPr/>
        </p:nvPicPr>
        <p:blipFill rotWithShape="1">
          <a:blip r:embed="rId3">
            <a:alphaModFix/>
            <a:extLst/>
          </a:blip>
          <a:srcRect l="24126" r="11784"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16" name="TextBox 15">
            <a:extLst>
              <a:ext uri="{FF2B5EF4-FFF2-40B4-BE49-F238E27FC236}">
                <a16:creationId xmlns:a16="http://schemas.microsoft.com/office/drawing/2014/main" id="{57CA8744-E1F8-4B85-98A1-A4DA77A5BBE7}"/>
              </a:ext>
            </a:extLst>
          </p:cNvPr>
          <p:cNvSpPr txBox="1"/>
          <p:nvPr/>
        </p:nvSpPr>
        <p:spPr>
          <a:xfrm>
            <a:off x="9015663" y="585937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ubai"/>
                <a:cs typeface="Dubai"/>
              </a:rPr>
              <a:t>Andoni Alonso Fernández</a:t>
            </a:r>
          </a:p>
          <a:p>
            <a:r>
              <a:rPr lang="en-US" dirty="0">
                <a:latin typeface="Dubai"/>
                <a:cs typeface="Dubai"/>
              </a:rPr>
              <a:t>Rafael Villaverde González</a:t>
            </a:r>
          </a:p>
        </p:txBody>
      </p:sp>
      <p:sp>
        <p:nvSpPr>
          <p:cNvPr id="17" name="TextBox 16">
            <a:extLst>
              <a:ext uri="{FF2B5EF4-FFF2-40B4-BE49-F238E27FC236}">
                <a16:creationId xmlns:a16="http://schemas.microsoft.com/office/drawing/2014/main" id="{A2C6AA1D-26D3-4C55-AAA3-52CDD241D10C}"/>
              </a:ext>
            </a:extLst>
          </p:cNvPr>
          <p:cNvSpPr txBox="1"/>
          <p:nvPr/>
        </p:nvSpPr>
        <p:spPr>
          <a:xfrm>
            <a:off x="7103466" y="5981442"/>
            <a:ext cx="1922583"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Consolas"/>
                <a:cs typeface="Dubai"/>
              </a:rPr>
              <a:t>zionSpartans</a:t>
            </a:r>
            <a:endParaRPr lang="en-US" sz="2000">
              <a:latin typeface="Consolas"/>
              <a:cs typeface="Dubai"/>
            </a:endParaRPr>
          </a:p>
        </p:txBody>
      </p:sp>
      <p:cxnSp>
        <p:nvCxnSpPr>
          <p:cNvPr id="20" name="Straight Arrow Connector 19">
            <a:extLst>
              <a:ext uri="{FF2B5EF4-FFF2-40B4-BE49-F238E27FC236}">
                <a16:creationId xmlns:a16="http://schemas.microsoft.com/office/drawing/2014/main" id="{576AE17F-F877-43A1-B6C0-B9207FE970FD}"/>
              </a:ext>
            </a:extLst>
          </p:cNvPr>
          <p:cNvCxnSpPr/>
          <p:nvPr/>
        </p:nvCxnSpPr>
        <p:spPr>
          <a:xfrm>
            <a:off x="8975557" y="5887452"/>
            <a:ext cx="0" cy="617622"/>
          </a:xfrm>
          <a:prstGeom prst="straightConnector1">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F4E6B1-3B9A-424A-8BB7-D12E382210FD}"/>
              </a:ext>
            </a:extLst>
          </p:cNvPr>
          <p:cNvSpPr>
            <a:spLocks noGrp="1"/>
          </p:cNvSpPr>
          <p:nvPr>
            <p:ph type="subTitle" idx="1"/>
          </p:nvPr>
        </p:nvSpPr>
        <p:spPr>
          <a:xfrm>
            <a:off x="497305" y="826754"/>
            <a:ext cx="9200147" cy="5578056"/>
          </a:xfrm>
        </p:spPr>
        <p:txBody>
          <a:bodyPr vert="horz" lIns="91440" tIns="45720" rIns="91440" bIns="45720" rtlCol="0" anchor="t">
            <a:normAutofit/>
          </a:bodyPr>
          <a:lstStyle/>
          <a:p>
            <a:pPr marL="342900" indent="-342900" algn="l">
              <a:buChar char="•"/>
            </a:pPr>
            <a:r>
              <a:rPr lang="en-US" err="1">
                <a:latin typeface="Dubai"/>
                <a:cs typeface="Dubai"/>
              </a:rPr>
              <a:t>Herramienta</a:t>
            </a:r>
            <a:r>
              <a:rPr lang="en-US" dirty="0">
                <a:latin typeface="Dubai"/>
                <a:cs typeface="Dubai"/>
              </a:rPr>
              <a:t> para la </a:t>
            </a:r>
            <a:r>
              <a:rPr lang="en-US" err="1">
                <a:latin typeface="Dubai"/>
                <a:cs typeface="Dubai"/>
              </a:rPr>
              <a:t>detección</a:t>
            </a:r>
            <a:r>
              <a:rPr lang="en-US" dirty="0">
                <a:latin typeface="Dubai"/>
                <a:cs typeface="Dubai"/>
              </a:rPr>
              <a:t> y </a:t>
            </a:r>
            <a:r>
              <a:rPr lang="en-US" err="1">
                <a:latin typeface="Dubai"/>
                <a:cs typeface="Dubai"/>
              </a:rPr>
              <a:t>prevención</a:t>
            </a:r>
            <a:r>
              <a:rPr lang="en-US" dirty="0">
                <a:latin typeface="Dubai"/>
                <a:cs typeface="Dubai"/>
              </a:rPr>
              <a:t> de </a:t>
            </a:r>
            <a:r>
              <a:rPr lang="en-US" err="1">
                <a:latin typeface="Dubai"/>
                <a:cs typeface="Dubai"/>
              </a:rPr>
              <a:t>ataques</a:t>
            </a:r>
            <a:r>
              <a:rPr lang="en-US" dirty="0">
                <a:latin typeface="Dubai"/>
                <a:cs typeface="Dubai"/>
              </a:rPr>
              <a:t>.</a:t>
            </a:r>
          </a:p>
          <a:p>
            <a:pPr marL="342900" indent="-342900" algn="l">
              <a:buChar char="•"/>
            </a:pPr>
            <a:endParaRPr lang="en-US" dirty="0">
              <a:latin typeface="Dubai"/>
              <a:cs typeface="Dubai"/>
            </a:endParaRPr>
          </a:p>
          <a:p>
            <a:pPr marL="342900" indent="-342900" algn="l">
              <a:buChar char="•"/>
            </a:pPr>
            <a:r>
              <a:rPr lang="en-US" err="1">
                <a:latin typeface="Dubai"/>
                <a:cs typeface="Dubai"/>
              </a:rPr>
              <a:t>Inspirada</a:t>
            </a:r>
            <a:r>
              <a:rPr lang="en-US" dirty="0">
                <a:latin typeface="Dubai"/>
                <a:cs typeface="Dubai"/>
              </a:rPr>
              <a:t> en fail2ban, </a:t>
            </a:r>
            <a:r>
              <a:rPr lang="en-US" err="1">
                <a:latin typeface="Dubai"/>
                <a:cs typeface="Dubai"/>
              </a:rPr>
              <a:t>pero</a:t>
            </a:r>
            <a:r>
              <a:rPr lang="en-US" dirty="0">
                <a:latin typeface="Dubai"/>
                <a:cs typeface="Dubai"/>
              </a:rPr>
              <a:t> de forma </a:t>
            </a:r>
            <a:r>
              <a:rPr lang="en-US" err="1">
                <a:latin typeface="Dubai"/>
                <a:cs typeface="Dubai"/>
              </a:rPr>
              <a:t>distribuida</a:t>
            </a:r>
            <a:r>
              <a:rPr lang="en-US" dirty="0">
                <a:latin typeface="Dubai"/>
                <a:cs typeface="Dubai"/>
              </a:rPr>
              <a:t>.</a:t>
            </a:r>
            <a:br>
              <a:rPr lang="en-US" dirty="0">
                <a:latin typeface="Dubai"/>
                <a:cs typeface="Dubai"/>
              </a:rPr>
            </a:br>
            <a:endParaRPr lang="en-US" dirty="0">
              <a:latin typeface="Dubai"/>
              <a:cs typeface="Dubai"/>
            </a:endParaRPr>
          </a:p>
          <a:p>
            <a:pPr marL="342900" indent="-342900" algn="l">
              <a:buChar char="•"/>
            </a:pPr>
            <a:endParaRPr lang="en-US" dirty="0">
              <a:latin typeface="Dubai"/>
              <a:cs typeface="Dubai"/>
            </a:endParaRPr>
          </a:p>
          <a:p>
            <a:pPr marL="342900" indent="-342900" algn="l">
              <a:buChar char="•"/>
            </a:pPr>
            <a:r>
              <a:rPr lang="en-US" dirty="0">
                <a:latin typeface="Dubai"/>
                <a:cs typeface="Dubai"/>
              </a:rPr>
              <a:t>Analiza la </a:t>
            </a:r>
            <a:r>
              <a:rPr lang="es-ES_tradnl" dirty="0">
                <a:latin typeface="Dubai"/>
                <a:cs typeface="Dubai"/>
              </a:rPr>
              <a:t>interacción</a:t>
            </a:r>
            <a:r>
              <a:rPr lang="en-US" dirty="0">
                <a:latin typeface="Dubai"/>
                <a:cs typeface="Dubai"/>
              </a:rPr>
              <a:t> de las </a:t>
            </a:r>
            <a:r>
              <a:rPr lang="en-US" err="1">
                <a:latin typeface="Dubai"/>
                <a:cs typeface="Dubai"/>
              </a:rPr>
              <a:t>diferentes</a:t>
            </a:r>
            <a:r>
              <a:rPr lang="en-US" dirty="0">
                <a:latin typeface="Dubai"/>
                <a:cs typeface="Dubai"/>
              </a:rPr>
              <a:t> IPs en los logs a </a:t>
            </a:r>
            <a:r>
              <a:rPr lang="es-ES_tradnl">
                <a:latin typeface="Dubai"/>
                <a:cs typeface="Dubai"/>
              </a:rPr>
              <a:t>través</a:t>
            </a:r>
            <a:r>
              <a:rPr lang="en-US" dirty="0">
                <a:latin typeface="Dubai"/>
                <a:cs typeface="Dubai"/>
              </a:rPr>
              <a:t> de ELK.</a:t>
            </a:r>
          </a:p>
          <a:p>
            <a:pPr marL="342900" indent="-342900" algn="l">
              <a:buChar char="•"/>
            </a:pPr>
            <a:endParaRPr lang="en-US" dirty="0">
              <a:latin typeface="Dubai"/>
              <a:cs typeface="Dubai"/>
            </a:endParaRPr>
          </a:p>
          <a:p>
            <a:pPr marL="342900" indent="-342900" algn="l">
              <a:buChar char="•"/>
            </a:pPr>
            <a:r>
              <a:rPr lang="en-US">
                <a:latin typeface="Dubai"/>
                <a:cs typeface="Dubai"/>
              </a:rPr>
              <a:t>Se basa</a:t>
            </a:r>
            <a:r>
              <a:rPr lang="en-US" dirty="0">
                <a:latin typeface="Dubai"/>
                <a:cs typeface="Dubai"/>
              </a:rPr>
              <a:t> en la </a:t>
            </a:r>
            <a:r>
              <a:rPr lang="en-US" err="1">
                <a:latin typeface="Dubai"/>
                <a:cs typeface="Dubai"/>
              </a:rPr>
              <a:t>frecuencia</a:t>
            </a:r>
            <a:r>
              <a:rPr lang="en-US" dirty="0">
                <a:latin typeface="Dubai"/>
                <a:cs typeface="Dubai"/>
              </a:rPr>
              <a:t> de </a:t>
            </a:r>
            <a:r>
              <a:rPr lang="en-US" err="1">
                <a:latin typeface="Dubai"/>
                <a:cs typeface="Dubai"/>
              </a:rPr>
              <a:t>interacción</a:t>
            </a:r>
            <a:r>
              <a:rPr lang="en-US" dirty="0">
                <a:latin typeface="Dubai"/>
                <a:cs typeface="Dubai"/>
              </a:rPr>
              <a:t>, </a:t>
            </a:r>
            <a:r>
              <a:rPr lang="en-US" err="1">
                <a:latin typeface="Dubai"/>
                <a:cs typeface="Dubai"/>
              </a:rPr>
              <a:t>comportamiento</a:t>
            </a:r>
            <a:r>
              <a:rPr lang="en-US" dirty="0">
                <a:latin typeface="Dubai"/>
                <a:cs typeface="Dubai"/>
              </a:rPr>
              <a:t> y el </a:t>
            </a:r>
            <a:r>
              <a:rPr lang="en-US" err="1">
                <a:latin typeface="Dubai"/>
                <a:cs typeface="Dubai"/>
              </a:rPr>
              <a:t>contraste</a:t>
            </a:r>
            <a:r>
              <a:rPr lang="en-US" dirty="0">
                <a:latin typeface="Dubai"/>
                <a:cs typeface="Dubai"/>
              </a:rPr>
              <a:t> </a:t>
            </a:r>
            <a:r>
              <a:rPr lang="en-US">
                <a:latin typeface="Dubai"/>
                <a:cs typeface="Dubai"/>
              </a:rPr>
              <a:t>con blacklist.</a:t>
            </a:r>
          </a:p>
          <a:p>
            <a:pPr marL="457200" indent="-457200" algn="l">
              <a:buChar char="•"/>
            </a:pPr>
            <a:endParaRPr lang="en-US" dirty="0">
              <a:latin typeface="Dubai"/>
              <a:cs typeface="Dubai"/>
            </a:endParaRPr>
          </a:p>
          <a:p>
            <a:pPr marL="342900" indent="-342900" algn="l">
              <a:buChar char="•"/>
            </a:pPr>
            <a:r>
              <a:rPr lang="en-US" dirty="0">
                <a:latin typeface="Dubai"/>
                <a:cs typeface="Dubai"/>
              </a:rPr>
              <a:t> En base a </a:t>
            </a:r>
            <a:r>
              <a:rPr lang="en-US" err="1">
                <a:latin typeface="Dubai"/>
                <a:cs typeface="Dubai"/>
              </a:rPr>
              <a:t>esta</a:t>
            </a:r>
            <a:r>
              <a:rPr lang="en-US" dirty="0">
                <a:latin typeface="Dubai"/>
                <a:cs typeface="Dubai"/>
              </a:rPr>
              <a:t> </a:t>
            </a:r>
            <a:r>
              <a:rPr lang="en-US" err="1">
                <a:latin typeface="Dubai"/>
                <a:cs typeface="Dubai"/>
              </a:rPr>
              <a:t>puntuación</a:t>
            </a:r>
            <a:r>
              <a:rPr lang="en-US" dirty="0">
                <a:latin typeface="Dubai"/>
                <a:cs typeface="Dubai"/>
              </a:rPr>
              <a:t> se </a:t>
            </a:r>
            <a:r>
              <a:rPr lang="en-US" err="1">
                <a:latin typeface="Dubai"/>
                <a:cs typeface="Dubai"/>
              </a:rPr>
              <a:t>determinan</a:t>
            </a:r>
            <a:r>
              <a:rPr lang="en-US" dirty="0">
                <a:latin typeface="Dubai"/>
                <a:cs typeface="Dubai"/>
              </a:rPr>
              <a:t> las </a:t>
            </a:r>
            <a:r>
              <a:rPr lang="en-US" err="1">
                <a:latin typeface="Dubai"/>
                <a:cs typeface="Dubai"/>
              </a:rPr>
              <a:t>acciones</a:t>
            </a:r>
            <a:r>
              <a:rPr lang="en-US" dirty="0">
                <a:latin typeface="Dubai"/>
                <a:cs typeface="Dubai"/>
              </a:rPr>
              <a:t> a </a:t>
            </a:r>
            <a:r>
              <a:rPr lang="en-US" err="1">
                <a:latin typeface="Dubai"/>
                <a:cs typeface="Dubai"/>
              </a:rPr>
              <a:t>realizar</a:t>
            </a:r>
            <a:r>
              <a:rPr lang="en-US" dirty="0">
                <a:latin typeface="Dubai"/>
                <a:cs typeface="Dubai"/>
              </a:rPr>
              <a:t>.</a:t>
            </a:r>
          </a:p>
        </p:txBody>
      </p:sp>
      <p:pic>
        <p:nvPicPr>
          <p:cNvPr id="4" name="Picture 4" descr="A close up of a sign&#10;&#10;Description generated with very high confidence">
            <a:extLst>
              <a:ext uri="{FF2B5EF4-FFF2-40B4-BE49-F238E27FC236}">
                <a16:creationId xmlns:a16="http://schemas.microsoft.com/office/drawing/2014/main" id="{AC66880E-C147-457C-A446-B232158346A6}"/>
              </a:ext>
            </a:extLst>
          </p:cNvPr>
          <p:cNvPicPr>
            <a:picLocks noChangeAspect="1"/>
          </p:cNvPicPr>
          <p:nvPr/>
        </p:nvPicPr>
        <p:blipFill rotWithShape="1">
          <a:blip r:embed="rId3"/>
          <a:srcRect l="22909" t="18182" r="26182" b="33818"/>
          <a:stretch/>
        </p:blipFill>
        <p:spPr>
          <a:xfrm>
            <a:off x="10032375" y="509381"/>
            <a:ext cx="1567402" cy="1482139"/>
          </a:xfrm>
          <a:prstGeom prst="rect">
            <a:avLst/>
          </a:prstGeom>
        </p:spPr>
      </p:pic>
      <p:pic>
        <p:nvPicPr>
          <p:cNvPr id="6" name="Picture 6" descr="A picture containing clipart&#10;&#10;Description generated with high confidence">
            <a:extLst>
              <a:ext uri="{FF2B5EF4-FFF2-40B4-BE49-F238E27FC236}">
                <a16:creationId xmlns:a16="http://schemas.microsoft.com/office/drawing/2014/main" id="{5D765DF6-95D9-4A74-9E1C-5A7ABEA7B048}"/>
              </a:ext>
            </a:extLst>
          </p:cNvPr>
          <p:cNvPicPr>
            <a:picLocks noChangeAspect="1"/>
          </p:cNvPicPr>
          <p:nvPr/>
        </p:nvPicPr>
        <p:blipFill>
          <a:blip r:embed="rId4"/>
          <a:stretch>
            <a:fillRect/>
          </a:stretch>
        </p:blipFill>
        <p:spPr>
          <a:xfrm>
            <a:off x="10210800" y="2961554"/>
            <a:ext cx="1111624" cy="397008"/>
          </a:xfrm>
          <a:prstGeom prst="rect">
            <a:avLst/>
          </a:prstGeom>
        </p:spPr>
      </p:pic>
    </p:spTree>
    <p:extLst>
      <p:ext uri="{BB962C8B-B14F-4D97-AF65-F5344CB8AC3E}">
        <p14:creationId xmlns:p14="http://schemas.microsoft.com/office/powerpoint/2010/main" val="271296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BF19CFE6-7621-4FFB-A4F3-53DFD3860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0111" cy="415353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3F4DD1A1-652B-4ECB-A8DE-07087A834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0491" y="0"/>
            <a:ext cx="86415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1">
            <a:extLst>
              <a:ext uri="{FF2B5EF4-FFF2-40B4-BE49-F238E27FC236}">
                <a16:creationId xmlns:a16="http://schemas.microsoft.com/office/drawing/2014/main" id="{E2271F3E-C693-4F5F-9E5F-B543945DD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27F4E6B1-3B9A-424A-8BB7-D12E382210FD}"/>
              </a:ext>
            </a:extLst>
          </p:cNvPr>
          <p:cNvSpPr>
            <a:spLocks noGrp="1"/>
          </p:cNvSpPr>
          <p:nvPr>
            <p:ph type="subTitle" idx="1"/>
          </p:nvPr>
        </p:nvSpPr>
        <p:spPr>
          <a:xfrm>
            <a:off x="804699" y="4267832"/>
            <a:ext cx="5946202" cy="795770"/>
          </a:xfrm>
        </p:spPr>
        <p:txBody>
          <a:bodyPr vert="horz" lIns="91440" tIns="45720" rIns="91440" bIns="45720" rtlCol="0" anchor="b">
            <a:normAutofit/>
          </a:bodyPr>
          <a:lstStyle/>
          <a:p>
            <a:pPr marL="342900" indent="-342900" algn="l">
              <a:buChar char="•"/>
            </a:pPr>
            <a:r>
              <a:rPr lang="en-US" sz="500">
                <a:solidFill>
                  <a:srgbClr val="000000"/>
                </a:solidFill>
                <a:latin typeface="Dubai"/>
                <a:cs typeface="Dubai"/>
              </a:rPr>
              <a:t>Docker</a:t>
            </a:r>
            <a:br>
              <a:rPr lang="en-US" sz="500">
                <a:solidFill>
                  <a:srgbClr val="000000"/>
                </a:solidFill>
                <a:latin typeface="Dubai"/>
                <a:cs typeface="Dubai"/>
              </a:rPr>
            </a:br>
            <a:endParaRPr lang="en-US" sz="500">
              <a:solidFill>
                <a:srgbClr val="000000"/>
              </a:solidFill>
              <a:latin typeface="Dubai"/>
              <a:cs typeface="Dubai"/>
            </a:endParaRPr>
          </a:p>
          <a:p>
            <a:pPr marL="342900" indent="-342900" algn="l">
              <a:buChar char="•"/>
            </a:pPr>
            <a:endParaRPr lang="en-US" sz="500">
              <a:solidFill>
                <a:srgbClr val="000000"/>
              </a:solidFill>
              <a:latin typeface="Dubai"/>
              <a:cs typeface="Dubai"/>
            </a:endParaRPr>
          </a:p>
          <a:p>
            <a:pPr marL="342900" indent="-342900" algn="l">
              <a:buChar char="•"/>
            </a:pPr>
            <a:r>
              <a:rPr lang="en-US" sz="500">
                <a:solidFill>
                  <a:srgbClr val="000000"/>
                </a:solidFill>
                <a:latin typeface="Calibri"/>
                <a:cs typeface="Calibri"/>
              </a:rPr>
              <a:t>Python</a:t>
            </a:r>
          </a:p>
          <a:p>
            <a:pPr marL="342900" indent="-342900" algn="l">
              <a:buChar char="•"/>
            </a:pPr>
            <a:endParaRPr lang="en-US" sz="500">
              <a:solidFill>
                <a:srgbClr val="000000"/>
              </a:solidFill>
              <a:latin typeface="Calibri"/>
              <a:cs typeface="Calibri"/>
            </a:endParaRPr>
          </a:p>
          <a:p>
            <a:pPr marL="342900" indent="-342900" algn="l">
              <a:buChar char="•"/>
            </a:pPr>
            <a:endParaRPr lang="en-US" sz="500">
              <a:solidFill>
                <a:srgbClr val="000000"/>
              </a:solidFill>
              <a:latin typeface="Calibri"/>
              <a:cs typeface="Calibri"/>
            </a:endParaRPr>
          </a:p>
          <a:p>
            <a:pPr marL="342900" indent="-342900" algn="l">
              <a:buChar char="•"/>
            </a:pPr>
            <a:r>
              <a:rPr lang="en-US" sz="500">
                <a:solidFill>
                  <a:srgbClr val="000000"/>
                </a:solidFill>
                <a:latin typeface="Calibri"/>
                <a:cs typeface="Calibri"/>
              </a:rPr>
              <a:t>mongoDB</a:t>
            </a:r>
          </a:p>
          <a:p>
            <a:pPr marL="342900" indent="-342900" algn="l">
              <a:buChar char="•"/>
            </a:pPr>
            <a:endParaRPr lang="en-US" sz="500">
              <a:solidFill>
                <a:srgbClr val="000000"/>
              </a:solidFill>
              <a:latin typeface="Calibri"/>
              <a:cs typeface="Calibri"/>
            </a:endParaRPr>
          </a:p>
          <a:p>
            <a:pPr marL="342900" indent="-342900" algn="l">
              <a:buChar char="•"/>
            </a:pPr>
            <a:endParaRPr lang="en-US" sz="500">
              <a:solidFill>
                <a:srgbClr val="000000"/>
              </a:solidFill>
              <a:latin typeface="Calibri"/>
              <a:cs typeface="Calibri"/>
            </a:endParaRPr>
          </a:p>
          <a:p>
            <a:pPr marL="342900" indent="-342900" algn="l">
              <a:buChar char="•"/>
            </a:pPr>
            <a:r>
              <a:rPr lang="en-US" sz="500">
                <a:solidFill>
                  <a:srgbClr val="000000"/>
                </a:solidFill>
                <a:latin typeface="Calibri"/>
                <a:cs typeface="Calibri"/>
              </a:rPr>
              <a:t>ELK</a:t>
            </a:r>
          </a:p>
          <a:p>
            <a:pPr marL="342900" indent="-342900" algn="l">
              <a:buChar char="•"/>
            </a:pPr>
            <a:endParaRPr lang="en-US" sz="500">
              <a:solidFill>
                <a:srgbClr val="000000"/>
              </a:solidFill>
              <a:latin typeface="Calibri"/>
              <a:cs typeface="Calibri"/>
            </a:endParaRPr>
          </a:p>
          <a:p>
            <a:pPr marL="800100" lvl="1" indent="-342900" algn="l">
              <a:buChar char="•"/>
            </a:pPr>
            <a:endParaRPr lang="en-US" sz="500">
              <a:solidFill>
                <a:srgbClr val="000000"/>
              </a:solidFill>
              <a:latin typeface="Dubai"/>
              <a:cs typeface="Dubai"/>
            </a:endParaRPr>
          </a:p>
          <a:p>
            <a:pPr marL="342900" indent="-342900" algn="l">
              <a:buChar char="•"/>
            </a:pPr>
            <a:endParaRPr lang="en-US" sz="500">
              <a:solidFill>
                <a:srgbClr val="000000"/>
              </a:solidFill>
              <a:latin typeface="Dubai"/>
              <a:cs typeface="Dubai"/>
            </a:endParaRPr>
          </a:p>
        </p:txBody>
      </p:sp>
      <p:sp>
        <p:nvSpPr>
          <p:cNvPr id="19" name="Freeform 75">
            <a:extLst>
              <a:ext uri="{FF2B5EF4-FFF2-40B4-BE49-F238E27FC236}">
                <a16:creationId xmlns:a16="http://schemas.microsoft.com/office/drawing/2014/main" id="{D4A67D3B-CF15-41C0-AEB5-8D857A8AE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138412" cy="3315551"/>
          </a:xfrm>
          <a:custGeom>
            <a:avLst/>
            <a:gdLst>
              <a:gd name="connsiteX0" fmla="*/ 0 w 3138412"/>
              <a:gd name="connsiteY0" fmla="*/ 0 h 3315551"/>
              <a:gd name="connsiteX1" fmla="*/ 2697473 w 3138412"/>
              <a:gd name="connsiteY1" fmla="*/ 0 h 3315551"/>
              <a:gd name="connsiteX2" fmla="*/ 2788573 w 3138412"/>
              <a:gd name="connsiteY2" fmla="*/ 121826 h 3315551"/>
              <a:gd name="connsiteX3" fmla="*/ 3138412 w 3138412"/>
              <a:gd name="connsiteY3" fmla="*/ 1267122 h 3315551"/>
              <a:gd name="connsiteX4" fmla="*/ 1089983 w 3138412"/>
              <a:gd name="connsiteY4" fmla="*/ 3315551 h 3315551"/>
              <a:gd name="connsiteX5" fmla="*/ 113581 w 3138412"/>
              <a:gd name="connsiteY5" fmla="*/ 3068317 h 3315551"/>
              <a:gd name="connsiteX6" fmla="*/ 0 w 3138412"/>
              <a:gd name="connsiteY6" fmla="*/ 2999315 h 33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8412" h="3315551">
                <a:moveTo>
                  <a:pt x="0" y="0"/>
                </a:moveTo>
                <a:lnTo>
                  <a:pt x="2697473" y="0"/>
                </a:lnTo>
                <a:lnTo>
                  <a:pt x="2788573" y="121826"/>
                </a:lnTo>
                <a:cubicBezTo>
                  <a:pt x="3009443" y="448758"/>
                  <a:pt x="3138412" y="842879"/>
                  <a:pt x="3138412" y="1267122"/>
                </a:cubicBezTo>
                <a:cubicBezTo>
                  <a:pt x="3138412" y="2398438"/>
                  <a:pt x="2221299" y="3315551"/>
                  <a:pt x="1089983" y="3315551"/>
                </a:cubicBezTo>
                <a:cubicBezTo>
                  <a:pt x="736447" y="3315551"/>
                  <a:pt x="403829" y="3225989"/>
                  <a:pt x="113581" y="3068317"/>
                </a:cubicBezTo>
                <a:lnTo>
                  <a:pt x="0" y="2999315"/>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1">
            <a:extLst>
              <a:ext uri="{FF2B5EF4-FFF2-40B4-BE49-F238E27FC236}">
                <a16:creationId xmlns:a16="http://schemas.microsoft.com/office/drawing/2014/main" id="{3DD08037-0B0C-4A9C-84C0-7B1A48F438D6}"/>
              </a:ext>
            </a:extLst>
          </p:cNvPr>
          <p:cNvPicPr>
            <a:picLocks noChangeAspect="1"/>
          </p:cNvPicPr>
          <p:nvPr/>
        </p:nvPicPr>
        <p:blipFill>
          <a:blip r:embed="rId4"/>
          <a:stretch>
            <a:fillRect/>
          </a:stretch>
        </p:blipFill>
        <p:spPr>
          <a:xfrm>
            <a:off x="222487" y="320231"/>
            <a:ext cx="2296146" cy="2296146"/>
          </a:xfrm>
          <a:prstGeom prst="rect">
            <a:avLst/>
          </a:prstGeom>
        </p:spPr>
      </p:pic>
      <p:sp>
        <p:nvSpPr>
          <p:cNvPr id="21" name="Oval 25">
            <a:extLst>
              <a:ext uri="{FF2B5EF4-FFF2-40B4-BE49-F238E27FC236}">
                <a16:creationId xmlns:a16="http://schemas.microsoft.com/office/drawing/2014/main" id="{4EE44E17-6A21-4DF3-9573-0819D6F00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0441" y="563445"/>
            <a:ext cx="3123224" cy="31232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00FC9049-224D-435C-A10E-C50BB5095F1D}"/>
              </a:ext>
            </a:extLst>
          </p:cNvPr>
          <p:cNvPicPr>
            <a:picLocks noChangeAspect="1"/>
          </p:cNvPicPr>
          <p:nvPr/>
        </p:nvPicPr>
        <p:blipFill>
          <a:blip r:embed="rId5"/>
          <a:stretch>
            <a:fillRect/>
          </a:stretch>
        </p:blipFill>
        <p:spPr>
          <a:xfrm>
            <a:off x="4415234" y="1158239"/>
            <a:ext cx="1933637" cy="1933637"/>
          </a:xfrm>
          <a:prstGeom prst="rect">
            <a:avLst/>
          </a:prstGeom>
        </p:spPr>
      </p:pic>
      <p:sp>
        <p:nvSpPr>
          <p:cNvPr id="23" name="Freeform 67">
            <a:extLst>
              <a:ext uri="{FF2B5EF4-FFF2-40B4-BE49-F238E27FC236}">
                <a16:creationId xmlns:a16="http://schemas.microsoft.com/office/drawing/2014/main" id="{1DE44A29-0857-4193-8859-8E5D8A3CD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0733" y="0"/>
            <a:ext cx="3693492" cy="2106382"/>
          </a:xfrm>
          <a:custGeom>
            <a:avLst/>
            <a:gdLst>
              <a:gd name="connsiteX0" fmla="*/ 20343 w 3693492"/>
              <a:gd name="connsiteY0" fmla="*/ 0 h 2106382"/>
              <a:gd name="connsiteX1" fmla="*/ 3673149 w 3693492"/>
              <a:gd name="connsiteY1" fmla="*/ 0 h 2106382"/>
              <a:gd name="connsiteX2" fmla="*/ 3683957 w 3693492"/>
              <a:gd name="connsiteY2" fmla="*/ 70817 h 2106382"/>
              <a:gd name="connsiteX3" fmla="*/ 3693492 w 3693492"/>
              <a:gd name="connsiteY3" fmla="*/ 259636 h 2106382"/>
              <a:gd name="connsiteX4" fmla="*/ 1846746 w 3693492"/>
              <a:gd name="connsiteY4" fmla="*/ 2106382 h 2106382"/>
              <a:gd name="connsiteX5" fmla="*/ 0 w 3693492"/>
              <a:gd name="connsiteY5" fmla="*/ 259636 h 2106382"/>
              <a:gd name="connsiteX6" fmla="*/ 9535 w 3693492"/>
              <a:gd name="connsiteY6" fmla="*/ 70817 h 210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492" h="2106382">
                <a:moveTo>
                  <a:pt x="20343" y="0"/>
                </a:moveTo>
                <a:lnTo>
                  <a:pt x="3673149" y="0"/>
                </a:lnTo>
                <a:lnTo>
                  <a:pt x="3683957" y="70817"/>
                </a:lnTo>
                <a:cubicBezTo>
                  <a:pt x="3690262" y="132899"/>
                  <a:pt x="3693492" y="195891"/>
                  <a:pt x="3693492" y="259636"/>
                </a:cubicBezTo>
                <a:cubicBezTo>
                  <a:pt x="3693492" y="1279566"/>
                  <a:pt x="2866676" y="2106382"/>
                  <a:pt x="1846746" y="2106382"/>
                </a:cubicBezTo>
                <a:cubicBezTo>
                  <a:pt x="826816" y="2106382"/>
                  <a:pt x="0" y="1279566"/>
                  <a:pt x="0" y="259636"/>
                </a:cubicBezTo>
                <a:cubicBezTo>
                  <a:pt x="0" y="195891"/>
                  <a:pt x="3230" y="132899"/>
                  <a:pt x="9535" y="70817"/>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3">
            <a:extLst>
              <a:ext uri="{FF2B5EF4-FFF2-40B4-BE49-F238E27FC236}">
                <a16:creationId xmlns:a16="http://schemas.microsoft.com/office/drawing/2014/main" id="{4ECFDF59-762D-4BA3-8132-ABA9B5C412FC}"/>
              </a:ext>
            </a:extLst>
          </p:cNvPr>
          <p:cNvPicPr>
            <a:picLocks noChangeAspect="1"/>
          </p:cNvPicPr>
          <p:nvPr/>
        </p:nvPicPr>
        <p:blipFill>
          <a:blip r:embed="rId6"/>
          <a:stretch>
            <a:fillRect/>
          </a:stretch>
        </p:blipFill>
        <p:spPr>
          <a:xfrm>
            <a:off x="8101926" y="136743"/>
            <a:ext cx="1931105" cy="1440902"/>
          </a:xfrm>
          <a:prstGeom prst="rect">
            <a:avLst/>
          </a:prstGeom>
        </p:spPr>
      </p:pic>
      <p:sp>
        <p:nvSpPr>
          <p:cNvPr id="30" name="Freeform 71">
            <a:extLst>
              <a:ext uri="{FF2B5EF4-FFF2-40B4-BE49-F238E27FC236}">
                <a16:creationId xmlns:a16="http://schemas.microsoft.com/office/drawing/2014/main" id="{B2A37BC1-02C0-4D97-8BEC-5BECAD9A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80944" y="2616377"/>
            <a:ext cx="3711057" cy="4251098"/>
          </a:xfrm>
          <a:custGeom>
            <a:avLst/>
            <a:gdLst>
              <a:gd name="connsiteX0" fmla="*/ 2538398 w 3711057"/>
              <a:gd name="connsiteY0" fmla="*/ 0 h 4251098"/>
              <a:gd name="connsiteX1" fmla="*/ 3526457 w 3711057"/>
              <a:gd name="connsiteY1" fmla="*/ 199480 h 4251098"/>
              <a:gd name="connsiteX2" fmla="*/ 3711057 w 3711057"/>
              <a:gd name="connsiteY2" fmla="*/ 288406 h 4251098"/>
              <a:gd name="connsiteX3" fmla="*/ 3711057 w 3711057"/>
              <a:gd name="connsiteY3" fmla="*/ 4251098 h 4251098"/>
              <a:gd name="connsiteX4" fmla="*/ 668754 w 3711057"/>
              <a:gd name="connsiteY4" fmla="*/ 4251098 h 4251098"/>
              <a:gd name="connsiteX5" fmla="*/ 579647 w 3711057"/>
              <a:gd name="connsiteY5" fmla="*/ 4153055 h 4251098"/>
              <a:gd name="connsiteX6" fmla="*/ 0 w 3711057"/>
              <a:gd name="connsiteY6" fmla="*/ 2538398 h 4251098"/>
              <a:gd name="connsiteX7" fmla="*/ 2538398 w 3711057"/>
              <a:gd name="connsiteY7" fmla="*/ 0 h 4251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1057" h="4251098">
                <a:moveTo>
                  <a:pt x="2538398" y="0"/>
                </a:moveTo>
                <a:cubicBezTo>
                  <a:pt x="2888878" y="0"/>
                  <a:pt x="3222768" y="71030"/>
                  <a:pt x="3526457" y="199480"/>
                </a:cubicBezTo>
                <a:lnTo>
                  <a:pt x="3711057" y="288406"/>
                </a:lnTo>
                <a:lnTo>
                  <a:pt x="3711057" y="4251098"/>
                </a:lnTo>
                <a:lnTo>
                  <a:pt x="668754" y="4251098"/>
                </a:lnTo>
                <a:lnTo>
                  <a:pt x="579647" y="4153055"/>
                </a:lnTo>
                <a:cubicBezTo>
                  <a:pt x="217529" y="3714270"/>
                  <a:pt x="0" y="3151738"/>
                  <a:pt x="0" y="2538398"/>
                </a:cubicBezTo>
                <a:cubicBezTo>
                  <a:pt x="0" y="1136479"/>
                  <a:pt x="1136479" y="0"/>
                  <a:pt x="253839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9">
            <a:extLst>
              <a:ext uri="{FF2B5EF4-FFF2-40B4-BE49-F238E27FC236}">
                <a16:creationId xmlns:a16="http://schemas.microsoft.com/office/drawing/2014/main" id="{3C3F98DD-70EF-4548-B9F7-F81732E31264}"/>
              </a:ext>
            </a:extLst>
          </p:cNvPr>
          <p:cNvPicPr>
            <a:picLocks noChangeAspect="1"/>
          </p:cNvPicPr>
          <p:nvPr/>
        </p:nvPicPr>
        <p:blipFill>
          <a:blip r:embed="rId7"/>
          <a:stretch>
            <a:fillRect/>
          </a:stretch>
        </p:blipFill>
        <p:spPr>
          <a:xfrm>
            <a:off x="9145168" y="3734501"/>
            <a:ext cx="2816218" cy="2816218"/>
          </a:xfrm>
          <a:prstGeom prst="rect">
            <a:avLst/>
          </a:prstGeom>
        </p:spPr>
      </p:pic>
      <p:sp>
        <p:nvSpPr>
          <p:cNvPr id="25" name="TextBox 24">
            <a:extLst>
              <a:ext uri="{FF2B5EF4-FFF2-40B4-BE49-F238E27FC236}">
                <a16:creationId xmlns:a16="http://schemas.microsoft.com/office/drawing/2014/main" id="{0CBA8964-6684-4501-A5F0-342F56C4DE43}"/>
              </a:ext>
            </a:extLst>
          </p:cNvPr>
          <p:cNvSpPr txBox="1"/>
          <p:nvPr/>
        </p:nvSpPr>
        <p:spPr>
          <a:xfrm>
            <a:off x="1906438" y="3825815"/>
            <a:ext cx="2944483" cy="295465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Dubai"/>
                <a:cs typeface="Dubai"/>
              </a:rPr>
              <a:t>Docker</a:t>
            </a:r>
            <a:br>
              <a:rPr lang="en-US" sz="2400" dirty="0">
                <a:latin typeface="Dubai"/>
                <a:cs typeface="Dubai"/>
              </a:rPr>
            </a:br>
            <a:endParaRPr lang="en-US" sz="2400" dirty="0">
              <a:latin typeface="Dubai"/>
              <a:cs typeface="Dubai"/>
            </a:endParaRPr>
          </a:p>
          <a:p>
            <a:pPr marL="285750" indent="-285750">
              <a:buFont typeface="Arial"/>
              <a:buChar char="•"/>
            </a:pPr>
            <a:r>
              <a:rPr lang="en-US" sz="2400">
                <a:latin typeface="Dubai"/>
                <a:ea typeface="+mn-lt"/>
                <a:cs typeface="Dubai"/>
              </a:rPr>
              <a:t>Python</a:t>
            </a:r>
            <a:br>
              <a:rPr lang="en-US" sz="2400" dirty="0">
                <a:latin typeface="Dubai"/>
                <a:ea typeface="+mn-lt"/>
                <a:cs typeface="Dubai"/>
              </a:rPr>
            </a:br>
            <a:endParaRPr lang="en-US" sz="2400" dirty="0">
              <a:latin typeface="Dubai"/>
              <a:ea typeface="+mn-lt"/>
              <a:cs typeface="Dubai"/>
            </a:endParaRPr>
          </a:p>
          <a:p>
            <a:pPr marL="285750" indent="-285750">
              <a:buFont typeface="Arial"/>
              <a:buChar char="•"/>
            </a:pPr>
            <a:r>
              <a:rPr lang="en-US" sz="2400">
                <a:latin typeface="Dubai"/>
                <a:ea typeface="+mn-lt"/>
                <a:cs typeface="Dubai"/>
              </a:rPr>
              <a:t>mongoDB</a:t>
            </a:r>
            <a:br>
              <a:rPr lang="en-US" sz="2400" dirty="0">
                <a:latin typeface="Dubai"/>
                <a:ea typeface="+mn-lt"/>
                <a:cs typeface="Dubai"/>
              </a:rPr>
            </a:br>
            <a:endParaRPr lang="en-US" sz="2400" dirty="0">
              <a:latin typeface="Dubai"/>
              <a:ea typeface="+mn-lt"/>
              <a:cs typeface="Dubai"/>
            </a:endParaRPr>
          </a:p>
          <a:p>
            <a:pPr marL="285750" indent="-285750">
              <a:buFont typeface="Arial"/>
              <a:buChar char="•"/>
            </a:pPr>
            <a:r>
              <a:rPr lang="en-US" sz="2400">
                <a:latin typeface="Dubai"/>
                <a:ea typeface="+mn-lt"/>
                <a:cs typeface="Dubai"/>
              </a:rPr>
              <a:t>ELK </a:t>
            </a:r>
            <a:endParaRPr lang="en-US" dirty="0">
              <a:ea typeface="+mn-lt"/>
              <a:cs typeface="+mn-lt"/>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60160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E3EB044-2036-4889-94A7-2DF46DC5F07C}"/>
              </a:ext>
            </a:extLst>
          </p:cNvPr>
          <p:cNvPicPr>
            <a:picLocks noChangeAspect="1"/>
          </p:cNvPicPr>
          <p:nvPr/>
        </p:nvPicPr>
        <p:blipFill>
          <a:blip r:embed="rId3"/>
          <a:stretch>
            <a:fillRect/>
          </a:stretch>
        </p:blipFill>
        <p:spPr>
          <a:xfrm>
            <a:off x="2414950" y="321082"/>
            <a:ext cx="6834561" cy="5961836"/>
          </a:xfrm>
          <a:prstGeom prst="rect">
            <a:avLst/>
          </a:prstGeom>
        </p:spPr>
      </p:pic>
    </p:spTree>
    <p:extLst>
      <p:ext uri="{BB962C8B-B14F-4D97-AF65-F5344CB8AC3E}">
        <p14:creationId xmlns:p14="http://schemas.microsoft.com/office/powerpoint/2010/main" val="416971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B93A-AD4B-4981-BECD-D54BFD7D18FD}"/>
              </a:ext>
            </a:extLst>
          </p:cNvPr>
          <p:cNvSpPr>
            <a:spLocks noGrp="1"/>
          </p:cNvSpPr>
          <p:nvPr>
            <p:ph type="title"/>
          </p:nvPr>
        </p:nvSpPr>
        <p:spPr/>
        <p:txBody>
          <a:bodyPr/>
          <a:lstStyle/>
          <a:p>
            <a:r>
              <a:rPr lang="en-US">
                <a:latin typeface="dubai"/>
                <a:cs typeface="dubai"/>
              </a:rPr>
              <a:t>Planteamiento general para la competición</a:t>
            </a:r>
          </a:p>
        </p:txBody>
      </p:sp>
      <p:sp>
        <p:nvSpPr>
          <p:cNvPr id="3" name="Content Placeholder 2">
            <a:extLst>
              <a:ext uri="{FF2B5EF4-FFF2-40B4-BE49-F238E27FC236}">
                <a16:creationId xmlns:a16="http://schemas.microsoft.com/office/drawing/2014/main" id="{8EFD7181-0739-4195-A54E-8C7D78C13863}"/>
              </a:ext>
            </a:extLst>
          </p:cNvPr>
          <p:cNvSpPr>
            <a:spLocks noGrp="1"/>
          </p:cNvSpPr>
          <p:nvPr>
            <p:ph sz="half" idx="1"/>
          </p:nvPr>
        </p:nvSpPr>
        <p:spPr>
          <a:xfrm>
            <a:off x="838200" y="1825625"/>
            <a:ext cx="9926128" cy="4351338"/>
          </a:xfrm>
        </p:spPr>
        <p:txBody>
          <a:bodyPr vert="horz" lIns="91440" tIns="45720" rIns="91440" bIns="45720" rtlCol="0" anchor="t">
            <a:normAutofit/>
          </a:bodyPr>
          <a:lstStyle/>
          <a:p>
            <a:r>
              <a:rPr lang="en-US">
                <a:cs typeface="Calibri"/>
              </a:rPr>
              <a:t>Desarrollo de dos ejemplos de uso:</a:t>
            </a:r>
          </a:p>
          <a:p>
            <a:pPr lvl="1"/>
            <a:r>
              <a:rPr lang="en-US">
                <a:cs typeface="Calibri"/>
              </a:rPr>
              <a:t>Conexiones SSH</a:t>
            </a:r>
            <a:endParaRPr lang="en-US" dirty="0">
              <a:cs typeface="Calibri"/>
            </a:endParaRPr>
          </a:p>
          <a:p>
            <a:pPr lvl="1"/>
            <a:r>
              <a:rPr lang="en-US">
                <a:cs typeface="Calibri"/>
              </a:rPr>
              <a:t>Fail2ban</a:t>
            </a:r>
            <a:br>
              <a:rPr lang="en-US" dirty="0">
                <a:cs typeface="Calibri"/>
              </a:rPr>
            </a:br>
            <a:endParaRPr lang="en-US" dirty="0">
              <a:cs typeface="Calibri"/>
            </a:endParaRPr>
          </a:p>
          <a:p>
            <a:r>
              <a:rPr lang="en-US">
                <a:cs typeface="Calibri"/>
              </a:rPr>
              <a:t>Fases:</a:t>
            </a:r>
            <a:endParaRPr lang="en-US" dirty="0">
              <a:cs typeface="Calibri"/>
            </a:endParaRPr>
          </a:p>
          <a:p>
            <a:pPr lvl="1"/>
            <a:r>
              <a:rPr lang="en-US">
                <a:cs typeface="Calibri"/>
              </a:rPr>
              <a:t>Extracción y tratamiento de la información de Elasticsearch</a:t>
            </a:r>
          </a:p>
          <a:p>
            <a:pPr lvl="1"/>
            <a:r>
              <a:rPr lang="en-US">
                <a:cs typeface="Calibri"/>
              </a:rPr>
              <a:t>Consulta blacklist</a:t>
            </a:r>
            <a:endParaRPr lang="en-US" dirty="0">
              <a:cs typeface="Calibri"/>
            </a:endParaRPr>
          </a:p>
          <a:p>
            <a:pPr lvl="1"/>
            <a:r>
              <a:rPr lang="en-US">
                <a:cs typeface="Calibri"/>
              </a:rPr>
              <a:t>Cálculo de puntuaciónes de las IPs</a:t>
            </a:r>
          </a:p>
          <a:p>
            <a:pPr lvl="1"/>
            <a:r>
              <a:rPr lang="en-US">
                <a:cs typeface="Calibri"/>
              </a:rPr>
              <a:t>Ejecución de medidas: Alerta vía telegram y baneos temporales.</a:t>
            </a:r>
            <a:endParaRPr lang="en-US" dirty="0">
              <a:cs typeface="Calibri"/>
            </a:endParaRPr>
          </a:p>
        </p:txBody>
      </p:sp>
    </p:spTree>
    <p:extLst>
      <p:ext uri="{BB962C8B-B14F-4D97-AF65-F5344CB8AC3E}">
        <p14:creationId xmlns:p14="http://schemas.microsoft.com/office/powerpoint/2010/main" val="219367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Wall-do</vt:lpstr>
      <vt:lpstr>PowerPoint Presentation</vt:lpstr>
      <vt:lpstr>PowerPoint Presentation</vt:lpstr>
      <vt:lpstr>PowerPoint Presentation</vt:lpstr>
      <vt:lpstr>Planteamiento general para la competición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711</cp:revision>
  <dcterms:created xsi:type="dcterms:W3CDTF">2013-07-15T20:26:40Z</dcterms:created>
  <dcterms:modified xsi:type="dcterms:W3CDTF">2018-11-26T19:00:49Z</dcterms:modified>
</cp:coreProperties>
</file>