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7" r:id="rId7"/>
    <p:sldId id="262" r:id="rId8"/>
    <p:sldId id="264" r:id="rId9"/>
    <p:sldId id="265" r:id="rId10"/>
    <p:sldId id="261" r:id="rId11"/>
    <p:sldId id="266" r:id="rId12"/>
    <p:sldId id="268" r:id="rId13"/>
    <p:sldId id="269" r:id="rId14"/>
    <p:sldId id="270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Rounded MT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5434C-3962-4977-AD67-618F32E63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00940-179C-45CC-BD94-327CE9B43AD3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B961B-A551-4D83-9FB9-9CB57E48D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1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B2474-F9A9-45D4-AF43-BDABFDF28499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CE9B3-398F-4A6C-BF7E-6769316C6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314A6-441E-49B8-9DE2-A3AFEB848184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C820F-3451-4771-9A44-F2CFB42629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0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60A95-69DB-4B9E-9E6A-0CD0F38D1812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D5032-B627-490E-BF7C-94F31B84D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2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5B057-4625-48AE-90CB-7CCB06BB73F3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D5D9F-7532-48FB-8019-C50A566F2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7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8022C-6932-468A-A622-E88FC1BCA439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C8589-7758-43CC-9115-60C373FE70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3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77DDE-8026-4B5B-9733-6ED349B5EE68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FA7A2-93D8-4AB3-B333-CB00342F1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7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D3184-1A24-4612-B12C-27DFECECF1AF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77BAA-9C58-4FE1-A096-EEE5338D3F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0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1800C-2C2E-410B-AC98-AA3A098A3F6B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FAB3A-2907-4F59-9B0C-345D71B33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0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A9B4F-3718-46CF-8F16-E063F8E6643F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B6342-8674-4B14-98C4-D793B1CF8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408BEC7-705E-4A27-AC01-2C0CEBE2E15C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27B4E2-8564-4DE5-BCF4-DA89DFE6A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810250"/>
            <a:ext cx="1862667" cy="1047750"/>
          </a:xfrm>
          <a:prstGeom prst="rect">
            <a:avLst/>
          </a:prstGeom>
        </p:spPr>
      </p:pic>
      <p:pic>
        <p:nvPicPr>
          <p:cNvPr id="14" name="Picture 7" descr="chip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829300"/>
            <a:ext cx="1371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2"/>
          <a:stretch/>
        </p:blipFill>
        <p:spPr>
          <a:xfrm>
            <a:off x="6387352" y="5829300"/>
            <a:ext cx="1385047" cy="1085197"/>
          </a:xfrm>
          <a:prstGeom prst="rect">
            <a:avLst/>
          </a:prstGeom>
        </p:spPr>
      </p:pic>
      <p:pic>
        <p:nvPicPr>
          <p:cNvPr id="17" name="Picture 6" descr="asimo-4.jp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857548"/>
            <a:ext cx="1371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lcd display.jpg"/>
          <p:cNvPicPr>
            <a:picLocks noChangeAspect="1"/>
          </p:cNvPicPr>
          <p:nvPr userDrawn="1"/>
        </p:nvPicPr>
        <p:blipFill>
          <a:blip r:embed="rId18" cstate="print"/>
          <a:srcRect t="20354" b="15929"/>
          <a:stretch>
            <a:fillRect/>
          </a:stretch>
        </p:blipFill>
        <p:spPr>
          <a:xfrm>
            <a:off x="3113067" y="5810250"/>
            <a:ext cx="2216451" cy="105918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344992" y="6048508"/>
            <a:ext cx="1760408" cy="553998"/>
          </a:xfrm>
          <a:prstGeom prst="rect">
            <a:avLst/>
          </a:prstGeom>
          <a:solidFill>
            <a:srgbClr val="9FDE2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Impact" panose="020B08060309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EENG 3040</a:t>
            </a:r>
          </a:p>
          <a:p>
            <a:pPr algn="ctr"/>
            <a:r>
              <a:rPr lang="en-US" sz="1500" dirty="0" smtClean="0">
                <a:latin typeface="Impact" panose="020B08060309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Microprocessors</a:t>
            </a:r>
            <a:endParaRPr lang="en-US" sz="1500" dirty="0">
              <a:latin typeface="Impact" panose="020B08060309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Rounded MT Bold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Rounded MT Bold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Rounded MT Bold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Rounded MT Bold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Rounded MT Bold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Rounded MT Bold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Rounded MT Bold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Rounded MT Bold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Rounded MT Bold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Rounded MT Bold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Rounded MT Bold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Rounded MT Bold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Rounded MT Bold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Rounded MT Bol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Interrupts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Dr. Ricky T. Castles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EENG 3040- Microprocessors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639762"/>
          </a:xfrm>
        </p:spPr>
        <p:txBody>
          <a:bodyPr/>
          <a:lstStyle/>
          <a:p>
            <a:r>
              <a:rPr lang="en-US" dirty="0" smtClean="0"/>
              <a:t>Interrupt Logic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9" y="685800"/>
            <a:ext cx="6062929" cy="6096000"/>
          </a:xfrm>
        </p:spPr>
      </p:pic>
    </p:spTree>
    <p:extLst>
      <p:ext uri="{BB962C8B-B14F-4D97-AF65-F5344CB8AC3E}">
        <p14:creationId xmlns:p14="http://schemas.microsoft.com/office/powerpoint/2010/main" val="8800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RB0/INT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See p. 224, section 14.3.1 of datasheet</a:t>
            </a:r>
          </a:p>
          <a:p>
            <a:r>
              <a:rPr lang="en-US" sz="2800" dirty="0" smtClean="0"/>
              <a:t>Enabled by setting GIE and INTE (INTCON bits 7 and 4, respectively)</a:t>
            </a:r>
          </a:p>
          <a:p>
            <a:r>
              <a:rPr lang="en-US" sz="2800" dirty="0" smtClean="0"/>
              <a:t>Triggered </a:t>
            </a:r>
            <a:r>
              <a:rPr lang="en-US" sz="2800" dirty="0" smtClean="0"/>
              <a:t>by </a:t>
            </a:r>
            <a:r>
              <a:rPr lang="en-US" sz="2800" dirty="0" smtClean="0"/>
              <a:t>either rising or falling edge on RB0</a:t>
            </a:r>
          </a:p>
          <a:p>
            <a:r>
              <a:rPr lang="en-US" sz="2800" dirty="0" smtClean="0"/>
              <a:t>Edge triggering-setting or clearing OPTION_REG register bit 6</a:t>
            </a:r>
          </a:p>
          <a:p>
            <a:pPr lvl="1"/>
            <a:r>
              <a:rPr lang="en-US" sz="2400" dirty="0" smtClean="0"/>
              <a:t>1=rising edge, 0 = falling edge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8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PORTB </a:t>
            </a:r>
            <a:r>
              <a:rPr lang="en-US" dirty="0"/>
              <a:t>C</a:t>
            </a:r>
            <a:r>
              <a:rPr lang="en-US" dirty="0" smtClean="0"/>
              <a:t>hange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Enabled through RBIE (INTCON(4))</a:t>
            </a:r>
          </a:p>
          <a:p>
            <a:r>
              <a:rPr lang="en-US" dirty="0" smtClean="0"/>
              <a:t>Triggered when the value input on any bit of PORTB changes</a:t>
            </a:r>
          </a:p>
          <a:p>
            <a:r>
              <a:rPr lang="en-US" dirty="0" smtClean="0"/>
              <a:t>Only applies to those bits set as input through TRISB</a:t>
            </a:r>
          </a:p>
          <a:p>
            <a:r>
              <a:rPr lang="en-US" dirty="0" smtClean="0"/>
              <a:t>Bits used to trigger interrupt set in IOCB register (see p. 51)</a:t>
            </a:r>
          </a:p>
          <a:p>
            <a:r>
              <a:rPr lang="en-US" dirty="0" smtClean="0"/>
              <a:t>Flag is RBIF (INTCON(0))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5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TMR0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678363"/>
          </a:xfrm>
        </p:spPr>
        <p:txBody>
          <a:bodyPr/>
          <a:lstStyle/>
          <a:p>
            <a:r>
              <a:rPr lang="en-US" sz="2800" dirty="0" smtClean="0"/>
              <a:t>Timer 0 can be used as either an 8-bit timer or 8-bit counter</a:t>
            </a:r>
          </a:p>
          <a:p>
            <a:r>
              <a:rPr lang="en-US" sz="2800" dirty="0" smtClean="0"/>
              <a:t>Value in TMR0 incremented on either clock events or external events on </a:t>
            </a:r>
            <a:r>
              <a:rPr lang="en-US" sz="2800" dirty="0" smtClean="0"/>
              <a:t>T0CKI </a:t>
            </a:r>
            <a:r>
              <a:rPr lang="en-US" sz="2800" dirty="0" smtClean="0"/>
              <a:t>(RA4)</a:t>
            </a:r>
          </a:p>
          <a:p>
            <a:r>
              <a:rPr lang="en-US" sz="2800" dirty="0" smtClean="0"/>
              <a:t>Interrupt can be enabled to trigger on overflow from FF to 00</a:t>
            </a:r>
          </a:p>
          <a:p>
            <a:r>
              <a:rPr lang="en-US" sz="2800" dirty="0" smtClean="0"/>
              <a:t>Enabled with T0IE bit (INTCON(5))</a:t>
            </a:r>
          </a:p>
          <a:p>
            <a:r>
              <a:rPr lang="en-US" sz="2800" dirty="0" smtClean="0"/>
              <a:t>Flag on T0IF (INTCON(2))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6120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TMR0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OPTION_REG used to choose:</a:t>
            </a:r>
          </a:p>
          <a:p>
            <a:pPr lvl="1"/>
            <a:r>
              <a:rPr lang="en-US" dirty="0" smtClean="0"/>
              <a:t>Transition on internal clock or external pin T0CKI (RA4)</a:t>
            </a:r>
          </a:p>
          <a:p>
            <a:pPr lvl="2"/>
            <a:r>
              <a:rPr lang="en-US" dirty="0" smtClean="0"/>
              <a:t>TOCS (OPTION_REG(5))</a:t>
            </a:r>
          </a:p>
          <a:p>
            <a:pPr lvl="1"/>
            <a:r>
              <a:rPr lang="en-US" dirty="0" smtClean="0"/>
              <a:t>Rising or falling edge on T0CKI</a:t>
            </a:r>
          </a:p>
          <a:p>
            <a:pPr lvl="2"/>
            <a:r>
              <a:rPr lang="en-US" dirty="0" smtClean="0"/>
              <a:t>T0SE (OPTION_REG(4))</a:t>
            </a:r>
          </a:p>
          <a:p>
            <a:pPr lvl="1"/>
            <a:r>
              <a:rPr lang="en-US" dirty="0" err="1" smtClean="0"/>
              <a:t>Prescaling</a:t>
            </a:r>
            <a:r>
              <a:rPr lang="en-US" dirty="0" smtClean="0"/>
              <a:t> of clock</a:t>
            </a:r>
          </a:p>
          <a:p>
            <a:pPr lvl="2"/>
            <a:r>
              <a:rPr lang="en-US" dirty="0" smtClean="0"/>
              <a:t>PSA to assign to TMR0 (OPTION_REG(3))</a:t>
            </a:r>
          </a:p>
          <a:p>
            <a:pPr lvl="2"/>
            <a:r>
              <a:rPr lang="en-US" dirty="0" smtClean="0"/>
              <a:t>PS to choose rate </a:t>
            </a:r>
            <a:r>
              <a:rPr lang="en-US" dirty="0" err="1" smtClean="0"/>
              <a:t>scaler</a:t>
            </a:r>
            <a:r>
              <a:rPr lang="en-US" dirty="0" smtClean="0"/>
              <a:t> (OPTION_REG(0-2))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97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Uses of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400" dirty="0" smtClean="0"/>
              <a:t>External or PORTB change interrupts could be used if you are waiting on input from a user or a digital sensor</a:t>
            </a:r>
          </a:p>
          <a:p>
            <a:pPr lvl="1"/>
            <a:r>
              <a:rPr lang="en-US" sz="2000" dirty="0" smtClean="0"/>
              <a:t>Push button</a:t>
            </a:r>
          </a:p>
          <a:p>
            <a:pPr lvl="1"/>
            <a:r>
              <a:rPr lang="en-US" sz="2000" dirty="0" smtClean="0"/>
              <a:t>Gas level low</a:t>
            </a:r>
          </a:p>
          <a:p>
            <a:pPr lvl="1"/>
            <a:r>
              <a:rPr lang="en-US" sz="2000" dirty="0" smtClean="0"/>
              <a:t>Intruder detected</a:t>
            </a:r>
          </a:p>
          <a:p>
            <a:r>
              <a:rPr lang="en-US" sz="2400" dirty="0" smtClean="0"/>
              <a:t>Timers/counters used to track time and number of items</a:t>
            </a:r>
          </a:p>
          <a:p>
            <a:pPr lvl="1"/>
            <a:r>
              <a:rPr lang="en-US" sz="2000" dirty="0" smtClean="0"/>
              <a:t>Timed process</a:t>
            </a:r>
          </a:p>
          <a:p>
            <a:pPr lvl="1"/>
            <a:r>
              <a:rPr lang="en-US" sz="2000" dirty="0" smtClean="0"/>
              <a:t>Limited access</a:t>
            </a:r>
          </a:p>
          <a:p>
            <a:pPr lvl="1"/>
            <a:r>
              <a:rPr lang="en-US" sz="2000" dirty="0" smtClean="0"/>
              <a:t>Manufacturing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345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Interrupts allow code to stop on specific events</a:t>
            </a:r>
          </a:p>
          <a:p>
            <a:r>
              <a:rPr lang="en-US" sz="2800" dirty="0" smtClean="0"/>
              <a:t>PC shifted to Interrupt Service Routine to handle event</a:t>
            </a:r>
          </a:p>
          <a:p>
            <a:r>
              <a:rPr lang="en-US" sz="2800" dirty="0" smtClean="0"/>
              <a:t>PC stored on stack, popped off with RETFIE</a:t>
            </a:r>
          </a:p>
          <a:p>
            <a:r>
              <a:rPr lang="en-US" sz="2800" dirty="0" smtClean="0"/>
              <a:t>More on timers later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210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Interrupts?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 interrupt is a special event that happens that should be handled right away.</a:t>
            </a:r>
          </a:p>
          <a:p>
            <a:r>
              <a:rPr lang="en-US" sz="2800" dirty="0" smtClean="0"/>
              <a:t>When an interrupt event happens</a:t>
            </a:r>
          </a:p>
          <a:p>
            <a:pPr lvl="1"/>
            <a:r>
              <a:rPr lang="en-US" sz="2400" dirty="0" smtClean="0"/>
              <a:t>code execution stops where it was</a:t>
            </a:r>
          </a:p>
          <a:p>
            <a:pPr lvl="1"/>
            <a:r>
              <a:rPr lang="en-US" sz="2400" dirty="0" smtClean="0"/>
              <a:t>an interrupt service routine (ISR) is called to handle the interrupt</a:t>
            </a:r>
          </a:p>
          <a:p>
            <a:pPr lvl="1"/>
            <a:r>
              <a:rPr lang="en-US" sz="2400" dirty="0" smtClean="0"/>
              <a:t>After ISR completes, returns back to where code was running before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001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77000" cy="4525963"/>
          </a:xfrm>
        </p:spPr>
        <p:txBody>
          <a:bodyPr/>
          <a:lstStyle/>
          <a:p>
            <a:r>
              <a:rPr lang="en-US" dirty="0" smtClean="0"/>
              <a:t>What would happen if a fire alarm went off right now?</a:t>
            </a:r>
          </a:p>
          <a:p>
            <a:pPr lvl="1"/>
            <a:r>
              <a:rPr lang="en-US" dirty="0" smtClean="0"/>
              <a:t>We would stop the lecture</a:t>
            </a:r>
          </a:p>
          <a:p>
            <a:pPr lvl="1"/>
            <a:r>
              <a:rPr lang="en-US" dirty="0" smtClean="0"/>
              <a:t>Everyone would go outside</a:t>
            </a:r>
          </a:p>
          <a:p>
            <a:pPr lvl="1"/>
            <a:r>
              <a:rPr lang="en-US" dirty="0" smtClean="0"/>
              <a:t>Once all clear, go back</a:t>
            </a:r>
          </a:p>
          <a:p>
            <a:pPr lvl="1"/>
            <a:r>
              <a:rPr lang="en-US" dirty="0" smtClean="0"/>
              <a:t>Continue lecture</a:t>
            </a:r>
          </a:p>
          <a:p>
            <a:r>
              <a:rPr lang="en-US" dirty="0" smtClean="0"/>
              <a:t>Fire alarm can be thought of as interrupt event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1" r="15111"/>
          <a:stretch/>
        </p:blipFill>
        <p:spPr>
          <a:xfrm>
            <a:off x="7264400" y="3429000"/>
            <a:ext cx="1879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4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PIC16F887 </a:t>
            </a:r>
            <a:r>
              <a:rPr lang="en-US" dirty="0"/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17 </a:t>
            </a:r>
            <a:r>
              <a:rPr lang="en-US" dirty="0"/>
              <a:t>interrupts available on the PIC we </a:t>
            </a:r>
            <a:r>
              <a:rPr lang="en-US" dirty="0" smtClean="0"/>
              <a:t>are using</a:t>
            </a:r>
            <a:endParaRPr lang="en-US" dirty="0"/>
          </a:p>
          <a:p>
            <a:r>
              <a:rPr lang="en-US" dirty="0" smtClean="0"/>
              <a:t>Each interrupt must be enabled individually</a:t>
            </a:r>
          </a:p>
          <a:p>
            <a:pPr lvl="1"/>
            <a:r>
              <a:rPr lang="en-US" sz="2400" dirty="0" smtClean="0"/>
              <a:t>RB0 (external)</a:t>
            </a:r>
            <a:endParaRPr lang="en-US" sz="2400" dirty="0"/>
          </a:p>
          <a:p>
            <a:pPr lvl="1"/>
            <a:r>
              <a:rPr lang="en-US" sz="2400" dirty="0"/>
              <a:t>PORTB change</a:t>
            </a:r>
          </a:p>
          <a:p>
            <a:pPr lvl="1"/>
            <a:r>
              <a:rPr lang="en-US" sz="2400" dirty="0"/>
              <a:t>TMR0 overflow</a:t>
            </a:r>
          </a:p>
          <a:p>
            <a:pPr lvl="1"/>
            <a:r>
              <a:rPr lang="en-US" sz="2400" dirty="0" smtClean="0"/>
              <a:t>14 </a:t>
            </a:r>
            <a:r>
              <a:rPr lang="en-US" sz="2400" dirty="0"/>
              <a:t>peripheral interrupts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0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When Interrupt Occurs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60437"/>
            <a:ext cx="8534400" cy="4525963"/>
          </a:xfrm>
        </p:spPr>
        <p:txBody>
          <a:bodyPr/>
          <a:lstStyle/>
          <a:p>
            <a:r>
              <a:rPr lang="en-US" sz="2800" dirty="0" smtClean="0"/>
              <a:t>Code stops executing</a:t>
            </a:r>
          </a:p>
          <a:p>
            <a:r>
              <a:rPr lang="en-US" sz="2800" dirty="0" smtClean="0"/>
              <a:t>Flag gets set</a:t>
            </a:r>
          </a:p>
          <a:p>
            <a:r>
              <a:rPr lang="en-US" sz="2800" dirty="0" smtClean="0"/>
              <a:t>All interrupts disabled</a:t>
            </a:r>
          </a:p>
          <a:p>
            <a:r>
              <a:rPr lang="en-US" sz="2800" dirty="0" smtClean="0"/>
              <a:t>Value of PC put on stack</a:t>
            </a:r>
          </a:p>
          <a:p>
            <a:r>
              <a:rPr lang="en-US" sz="2800" dirty="0" smtClean="0"/>
              <a:t>PC moves to Interrupt Service Vector (line 04H)</a:t>
            </a:r>
          </a:p>
          <a:p>
            <a:r>
              <a:rPr lang="en-US" sz="2800" dirty="0" smtClean="0"/>
              <a:t>In location 04H, put </a:t>
            </a:r>
            <a:r>
              <a:rPr lang="en-US" sz="2800" i="1" dirty="0" smtClean="0"/>
              <a:t>GOTO</a:t>
            </a:r>
            <a:r>
              <a:rPr lang="en-US" sz="2800" dirty="0" smtClean="0"/>
              <a:t> Interrupt Service Routine (ISR)</a:t>
            </a:r>
          </a:p>
          <a:p>
            <a:r>
              <a:rPr lang="en-US" sz="2800" dirty="0" smtClean="0"/>
              <a:t>End ISR with RETFIE (return from interrupt)</a:t>
            </a:r>
          </a:p>
          <a:p>
            <a:pPr lvl="1"/>
            <a:r>
              <a:rPr lang="en-US" sz="2400" dirty="0" smtClean="0"/>
              <a:t>Returns, </a:t>
            </a:r>
            <a:r>
              <a:rPr lang="en-US" sz="2400" dirty="0" err="1" smtClean="0"/>
              <a:t>reenables</a:t>
            </a:r>
            <a:r>
              <a:rPr lang="en-US" sz="2400" dirty="0" smtClean="0"/>
              <a:t> interrupts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932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Service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678363"/>
          </a:xfrm>
        </p:spPr>
        <p:txBody>
          <a:bodyPr/>
          <a:lstStyle/>
          <a:p>
            <a:r>
              <a:rPr lang="en-US" dirty="0" smtClean="0"/>
              <a:t>Handle response to interrupt event</a:t>
            </a:r>
          </a:p>
          <a:p>
            <a:r>
              <a:rPr lang="en-US" dirty="0" smtClean="0"/>
              <a:t>Good idea to store values of ports, w, </a:t>
            </a:r>
            <a:r>
              <a:rPr lang="en-US" dirty="0" err="1" smtClean="0"/>
              <a:t>etc</a:t>
            </a:r>
            <a:r>
              <a:rPr lang="en-US" dirty="0" smtClean="0"/>
              <a:t> if anything will be modified.  Restore these at the end of ISR.</a:t>
            </a:r>
          </a:p>
          <a:p>
            <a:r>
              <a:rPr lang="en-US" dirty="0" smtClean="0"/>
              <a:t>Do bit tests on flags to determine which interrupt triggered</a:t>
            </a:r>
          </a:p>
          <a:p>
            <a:r>
              <a:rPr lang="en-US" dirty="0" smtClean="0"/>
              <a:t>Then have code do handling</a:t>
            </a:r>
          </a:p>
          <a:p>
            <a:r>
              <a:rPr lang="en-US" dirty="0" smtClean="0"/>
              <a:t>RETFIE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7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INTCON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800" dirty="0" smtClean="0"/>
              <a:t>Bit 7- GIE-Global interrupt enable</a:t>
            </a:r>
          </a:p>
          <a:p>
            <a:r>
              <a:rPr lang="en-US" sz="2800" dirty="0" smtClean="0"/>
              <a:t>Bit 6- PEIE- Peripheral interrupt enable</a:t>
            </a:r>
          </a:p>
          <a:p>
            <a:r>
              <a:rPr lang="en-US" sz="2800" dirty="0" smtClean="0"/>
              <a:t>Bit 5- T0IE- Timer 0 overflow interrupt enable</a:t>
            </a:r>
          </a:p>
          <a:p>
            <a:r>
              <a:rPr lang="en-US" sz="2800" dirty="0" smtClean="0"/>
              <a:t>Bit 4- INTE- RB0 interrupt enable</a:t>
            </a:r>
          </a:p>
          <a:p>
            <a:r>
              <a:rPr lang="en-US" sz="2800" dirty="0" smtClean="0"/>
              <a:t>Bit 3- RBIE-Port B change interrupt enable</a:t>
            </a:r>
          </a:p>
          <a:p>
            <a:r>
              <a:rPr lang="en-US" sz="2800" dirty="0" smtClean="0"/>
              <a:t>Bit 2- T0IF- Timer 0 overflow flag</a:t>
            </a:r>
          </a:p>
          <a:p>
            <a:r>
              <a:rPr lang="en-US" sz="2800" dirty="0" smtClean="0"/>
              <a:t>Bit 1- INTF-RB0 Interrupt Flag</a:t>
            </a:r>
          </a:p>
          <a:p>
            <a:r>
              <a:rPr lang="en-US" sz="2800" dirty="0" smtClean="0"/>
              <a:t>Bit 0- RBIF-PORTB change Flag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090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PIE1 and PIE2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enable peripheral interrupts</a:t>
            </a:r>
          </a:p>
          <a:p>
            <a:r>
              <a:rPr lang="en-US" dirty="0" smtClean="0"/>
              <a:t>Mostly used for serial and parallel communication, A/D, other timers, comparators, memory writes, problem detection</a:t>
            </a:r>
          </a:p>
          <a:p>
            <a:r>
              <a:rPr lang="en-US" dirty="0" smtClean="0"/>
              <a:t>7 Interrupts each enabled by PIE1</a:t>
            </a:r>
            <a:r>
              <a:rPr lang="en-US" dirty="0"/>
              <a:t>&amp;</a:t>
            </a:r>
            <a:r>
              <a:rPr lang="en-US" dirty="0" smtClean="0"/>
              <a:t> PIE2</a:t>
            </a:r>
          </a:p>
          <a:p>
            <a:r>
              <a:rPr lang="en-US" dirty="0" smtClean="0"/>
              <a:t>More on these registers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7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PIR1 and PIR2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flags for the interrupts controlled by PIE1 and PIE2, respectively</a:t>
            </a:r>
          </a:p>
          <a:p>
            <a:r>
              <a:rPr lang="en-US" dirty="0" smtClean="0"/>
              <a:t>More on these registers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45630"/>
      </p:ext>
    </p:extLst>
  </p:cSld>
  <p:clrMapOvr>
    <a:masterClrMapping/>
  </p:clrMapOvr>
</p:sld>
</file>

<file path=ppt/theme/theme1.xml><?xml version="1.0" encoding="utf-8"?>
<a:theme xmlns:a="http://schemas.openxmlformats.org/drawingml/2006/main" name="Microcontroller Architecture and Special Function Register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Microcontroller Architecture and Special Function Registers</Template>
  <TotalTime>1477</TotalTime>
  <Words>638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Microcontroller Architecture and Special Function Registers</vt:lpstr>
      <vt:lpstr>Interrupts</vt:lpstr>
      <vt:lpstr>What are Interrupts?</vt:lpstr>
      <vt:lpstr>Interrupt Example</vt:lpstr>
      <vt:lpstr>PIC16F887 Interrupts</vt:lpstr>
      <vt:lpstr>When Interrupt Occurs</vt:lpstr>
      <vt:lpstr>Interrupt Service Routines</vt:lpstr>
      <vt:lpstr>INTCON Register</vt:lpstr>
      <vt:lpstr>PIE1 and PIE2 Registers</vt:lpstr>
      <vt:lpstr>PIR1 and PIR2 Registers</vt:lpstr>
      <vt:lpstr>Interrupt Logic</vt:lpstr>
      <vt:lpstr>RB0/INT Interrupt</vt:lpstr>
      <vt:lpstr>PORTB Change Interrupt</vt:lpstr>
      <vt:lpstr>TMR0 Interrupt</vt:lpstr>
      <vt:lpstr>Configuring TMR0 Interrupt</vt:lpstr>
      <vt:lpstr>Uses of Interrupts</vt:lpstr>
      <vt:lpstr>Summary</vt:lpstr>
    </vt:vector>
  </TitlesOfParts>
  <Company>East Carolina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Pushbuttons and 7-Segment Displays</dc:title>
  <dc:creator>itcs</dc:creator>
  <cp:lastModifiedBy>itcs</cp:lastModifiedBy>
  <cp:revision>35</cp:revision>
  <dcterms:created xsi:type="dcterms:W3CDTF">2013-09-03T03:13:34Z</dcterms:created>
  <dcterms:modified xsi:type="dcterms:W3CDTF">2014-09-11T18:20:26Z</dcterms:modified>
</cp:coreProperties>
</file>