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90" r:id="rId2"/>
    <p:sldId id="257" r:id="rId3"/>
    <p:sldId id="291" r:id="rId4"/>
    <p:sldId id="258" r:id="rId5"/>
    <p:sldId id="265" r:id="rId6"/>
    <p:sldId id="259" r:id="rId7"/>
    <p:sldId id="260" r:id="rId8"/>
    <p:sldId id="269" r:id="rId9"/>
    <p:sldId id="262" r:id="rId10"/>
    <p:sldId id="270" r:id="rId11"/>
    <p:sldId id="266" r:id="rId12"/>
    <p:sldId id="272" r:id="rId13"/>
    <p:sldId id="267" r:id="rId14"/>
    <p:sldId id="273" r:id="rId15"/>
    <p:sldId id="268" r:id="rId16"/>
    <p:sldId id="274" r:id="rId17"/>
    <p:sldId id="275" r:id="rId18"/>
    <p:sldId id="279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816A-200E-46DF-B2EB-63E6E1FB5CF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B455-078F-4178-B60C-4B3286B844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92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B455-078F-4178-B60C-4B3286B8444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50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B455-078F-4178-B60C-4B3286B8444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52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B455-078F-4178-B60C-4B3286B8444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2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B455-078F-4178-B60C-4B3286B8444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59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B455-078F-4178-B60C-4B3286B8444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71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B455-078F-4178-B60C-4B3286B8444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66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B455-078F-4178-B60C-4B3286B8444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69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B455-078F-4178-B60C-4B3286B84441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55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78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22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4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57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89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2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2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43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45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23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20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46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87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6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93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2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45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9CC8-A4EB-4F93-AD04-EE357851E938}" type="datetimeFigureOut">
              <a:rPr lang="es-ES" smtClean="0"/>
              <a:t>17/04/2019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72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-modules-extra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844E89F-A3D6-4116-9D1F-C9AFC5BC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8" y="368259"/>
            <a:ext cx="5327374" cy="5327374"/>
          </a:xfrm>
          <a:prstGeom prst="rect">
            <a:avLst/>
          </a:prstGeom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0037243" y="5175697"/>
            <a:ext cx="21547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Mario S</a:t>
            </a:r>
            <a:r>
              <a:rPr lang="es-E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es-ES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08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174642" y="2967335"/>
            <a:ext cx="3842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Inventarios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smtClean="0"/>
              <a:t>Inventarios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87437"/>
            <a:ext cx="11020245" cy="4156495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s-ES" sz="2000" dirty="0"/>
              <a:t>Podemos definir a grupos de servidores o dispositivos, para que ejecute a un grupo completo.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/>
              <a:t>E</a:t>
            </a:r>
            <a:r>
              <a:rPr lang="es-ES" sz="2000" dirty="0" smtClean="0"/>
              <a:t>s una </a:t>
            </a:r>
            <a:r>
              <a:rPr lang="es-ES" sz="2000" dirty="0"/>
              <a:t>descripción de los nodos </a:t>
            </a:r>
            <a:r>
              <a:rPr lang="es-ES" sz="2000" dirty="0" smtClean="0"/>
              <a:t>accesibles </a:t>
            </a:r>
            <a:r>
              <a:rPr lang="es-ES" sz="2000" dirty="0"/>
              <a:t>por Ansible. El inventario se define en un fichero de confirmación en formato INI, la ubicación predeterminada del fichero es </a:t>
            </a:r>
            <a:r>
              <a:rPr lang="es-ES" sz="2000" i="1" dirty="0"/>
              <a:t>/</a:t>
            </a:r>
            <a:r>
              <a:rPr lang="es-ES" sz="2000" i="1" dirty="0" err="1"/>
              <a:t>etc</a:t>
            </a:r>
            <a:r>
              <a:rPr lang="es-ES" sz="2000" i="1" dirty="0"/>
              <a:t>/</a:t>
            </a:r>
            <a:r>
              <a:rPr lang="es-ES" sz="2000" i="1" dirty="0" err="1"/>
              <a:t>ansible</a:t>
            </a:r>
            <a:r>
              <a:rPr lang="es-ES" sz="2000" i="1" dirty="0"/>
              <a:t>/hosts</a:t>
            </a:r>
            <a:endParaRPr lang="es-ES" sz="2000" dirty="0"/>
          </a:p>
          <a:p>
            <a:pPr marL="342900" indent="-342900">
              <a:buBlip>
                <a:blip r:embed="rId2"/>
              </a:buBlip>
            </a:pPr>
            <a:r>
              <a:rPr lang="es-ES" sz="2000" dirty="0"/>
              <a:t>Pueden ser </a:t>
            </a:r>
            <a:r>
              <a:rPr lang="es-ES" sz="2000" i="1" dirty="0" smtClean="0"/>
              <a:t>Estáticos</a:t>
            </a:r>
            <a:r>
              <a:rPr lang="es-ES" sz="2000" dirty="0"/>
              <a:t> o </a:t>
            </a:r>
            <a:r>
              <a:rPr lang="es-ES" sz="2000" i="1" dirty="0"/>
              <a:t>Dinámicos</a:t>
            </a:r>
            <a:endParaRPr lang="es-ES" sz="2000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2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09107" y="2967335"/>
            <a:ext cx="3773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Estrategias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smtClean="0"/>
              <a:t>Estrategias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87437"/>
            <a:ext cx="11020245" cy="4156495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s-ES" sz="2000" b="1" dirty="0"/>
              <a:t>Lineal</a:t>
            </a:r>
            <a:r>
              <a:rPr lang="es-ES" sz="2000" dirty="0"/>
              <a:t> (Default): Se espera a que todos los nodos ejecuten una tarea antes de continuar con la siguiente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 err="1"/>
              <a:t>Batch</a:t>
            </a:r>
            <a:r>
              <a:rPr lang="es-ES" sz="2000" dirty="0"/>
              <a:t>: Permite correr en lotes. Los lotes pueden especificarse de distintas formas.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/>
              <a:t>Free</a:t>
            </a:r>
            <a:r>
              <a:rPr lang="es-ES" sz="2000" dirty="0"/>
              <a:t>: Hace que cada nodo corra las tareas tan rápido como pueda, de forma independiente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 err="1"/>
              <a:t>Debug</a:t>
            </a:r>
            <a:r>
              <a:rPr lang="es-ES" sz="2000" dirty="0"/>
              <a:t>: Abrirá un </a:t>
            </a:r>
            <a:r>
              <a:rPr lang="es-ES" sz="2000" dirty="0" err="1"/>
              <a:t>debugger</a:t>
            </a:r>
            <a:r>
              <a:rPr lang="es-ES" sz="2000" dirty="0"/>
              <a:t> cuando una tarea falle.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/>
              <a:t>La estrategia se especifica en el </a:t>
            </a:r>
            <a:r>
              <a:rPr lang="es-ES" sz="2000" dirty="0" err="1"/>
              <a:t>playbook</a:t>
            </a:r>
            <a:endParaRPr lang="es-ES" sz="2000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9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122817" y="2967335"/>
            <a:ext cx="1946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smtClean="0"/>
              <a:t>Roles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87437"/>
            <a:ext cx="11020245" cy="4156495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s-ES" sz="2000" dirty="0"/>
              <a:t>Son conjuntos de tareas que se organizan de forma que pueden reutilizarse. Permiten tener más organización con los P</a:t>
            </a:r>
            <a:r>
              <a:rPr lang="es-ES" sz="2000" dirty="0" smtClean="0"/>
              <a:t>laybooks</a:t>
            </a:r>
            <a:r>
              <a:rPr lang="es-ES" sz="2000" dirty="0"/>
              <a:t>, y pueden ser compartidos.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/>
              <a:t>Se puede tener un directorio con roles comunes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576194" y="2967335"/>
            <a:ext cx="3039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Módulos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7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87437"/>
            <a:ext cx="11020245" cy="4156495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s-ES" sz="2000" dirty="0"/>
              <a:t>Los módulos ofrecen las funciones que puedes ejecutar con los </a:t>
            </a:r>
            <a:r>
              <a:rPr lang="es-ES" sz="2000" dirty="0" err="1"/>
              <a:t>tasks</a:t>
            </a:r>
            <a:r>
              <a:rPr lang="es-ES" sz="2000" dirty="0"/>
              <a:t>. Existen módulos incluidos con el sistema (</a:t>
            </a:r>
            <a:r>
              <a:rPr lang="es-ES" sz="2000" dirty="0" err="1"/>
              <a:t>core</a:t>
            </a:r>
            <a:r>
              <a:rPr lang="es-ES" sz="2000" dirty="0"/>
              <a:t>), los adicionales (extras) y es posible desarrollar módulos propios.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 err="1"/>
              <a:t>Core</a:t>
            </a:r>
            <a:r>
              <a:rPr lang="es-ES" sz="2000" dirty="0"/>
              <a:t> 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Los módulos </a:t>
            </a:r>
            <a:r>
              <a:rPr lang="es-ES" sz="2000" i="1" dirty="0" err="1"/>
              <a:t>core</a:t>
            </a:r>
            <a:r>
              <a:rPr lang="es-ES" sz="2000" dirty="0"/>
              <a:t> incluyen las funciones más habituales como gestión de paquetes, de usuarios, de repositorios.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/>
              <a:t>Extra</a:t>
            </a:r>
            <a:r>
              <a:rPr lang="es-ES" sz="2000" dirty="0"/>
              <a:t> 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/>
              <a:t> </a:t>
            </a:r>
            <a:r>
              <a:rPr lang="es-ES" sz="2000" dirty="0">
                <a:hlinkClick r:id="rId3" tooltip="https://github.com/ansible/ansible-modules-extras"/>
              </a:rPr>
              <a:t>https://github.com/ansible/ansible-modules-extras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5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985762" y="2967335"/>
            <a:ext cx="2220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FACTS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5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err="1" smtClean="0"/>
              <a:t>Facts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87437"/>
            <a:ext cx="11020245" cy="4156495"/>
          </a:xfr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rPr lang="es-ES" sz="2000" dirty="0"/>
              <a:t>Cada vez que corres un </a:t>
            </a:r>
            <a:r>
              <a:rPr lang="es-ES" sz="2000" dirty="0" err="1"/>
              <a:t>plugin</a:t>
            </a:r>
            <a:r>
              <a:rPr lang="es-ES" sz="2000" dirty="0"/>
              <a:t>, por defecto Ansible ejecutará un módulo llamado </a:t>
            </a:r>
            <a:r>
              <a:rPr lang="es-ES" sz="2000" dirty="0" err="1"/>
              <a:t>setup</a:t>
            </a:r>
            <a:r>
              <a:rPr lang="es-ES" sz="2000" dirty="0"/>
              <a:t> que recoge algunos datos, llamados </a:t>
            </a:r>
            <a:r>
              <a:rPr lang="es-ES" sz="2000" dirty="0" err="1"/>
              <a:t>facts</a:t>
            </a:r>
            <a:r>
              <a:rPr lang="es-ES" sz="2000" dirty="0"/>
              <a:t>.</a:t>
            </a:r>
          </a:p>
          <a:p>
            <a:pPr marL="457200" indent="-457200">
              <a:buBlip>
                <a:blip r:embed="rId2"/>
              </a:buBlip>
            </a:pPr>
            <a:r>
              <a:rPr lang="es-ES" sz="2000" dirty="0"/>
              <a:t>Por defecto sólo se almacenan durante la ejecución pero es posible almacenarlos en </a:t>
            </a:r>
            <a:r>
              <a:rPr lang="es-ES" sz="2000" dirty="0" err="1"/>
              <a:t>redis</a:t>
            </a:r>
            <a:r>
              <a:rPr lang="es-ES" sz="2000" dirty="0"/>
              <a:t> o en ficheros </a:t>
            </a:r>
            <a:r>
              <a:rPr lang="es-ES" sz="2000" dirty="0" err="1"/>
              <a:t>json</a:t>
            </a:r>
            <a:r>
              <a:rPr lang="es-E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11486" y="543312"/>
            <a:ext cx="4062331" cy="65556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Índice:</a:t>
            </a:r>
          </a:p>
          <a:p>
            <a:pPr marL="457200" indent="-457200">
              <a:buBlip>
                <a:blip r:embed="rId3"/>
              </a:buBlip>
            </a:pPr>
            <a:r>
              <a:rPr lang="es-E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Definición y usos</a:t>
            </a:r>
          </a:p>
          <a:p>
            <a:pPr marL="571500" indent="-571500">
              <a:buBlip>
                <a:blip r:embed="rId3"/>
              </a:buBlip>
            </a:pPr>
            <a:r>
              <a:rPr lang="es-ES" sz="2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Playbooks</a:t>
            </a:r>
            <a:endParaRPr lang="es-ES" sz="28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1028700" lvl="1" indent="-571500">
              <a:buBlip>
                <a:blip r:embed="rId3"/>
              </a:buBlip>
            </a:pPr>
            <a:r>
              <a:rPr lang="es-ES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Etiquetas</a:t>
            </a:r>
          </a:p>
          <a:p>
            <a:pPr marL="1028700" lvl="1" indent="-571500">
              <a:buBlip>
                <a:blip r:embed="rId3"/>
              </a:buBlip>
            </a:pPr>
            <a:r>
              <a:rPr lang="es-ES" sz="2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Handlers</a:t>
            </a:r>
            <a:endParaRPr lang="es-ES" sz="24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571500" indent="-571500">
              <a:buBlip>
                <a:blip r:embed="rId3"/>
              </a:buBlip>
            </a:pPr>
            <a:r>
              <a:rPr lang="es-E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Inventarios</a:t>
            </a:r>
          </a:p>
          <a:p>
            <a:pPr marL="571500" indent="-571500">
              <a:buBlip>
                <a:blip r:embed="rId3"/>
              </a:buBlip>
            </a:pPr>
            <a:r>
              <a:rPr lang="es-E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Estrategias</a:t>
            </a:r>
          </a:p>
          <a:p>
            <a:pPr marL="571500" indent="-571500">
              <a:buBlip>
                <a:blip r:embed="rId3"/>
              </a:buBlip>
            </a:pPr>
            <a:r>
              <a:rPr lang="es-E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Roles</a:t>
            </a:r>
          </a:p>
          <a:p>
            <a:pPr marL="571500" indent="-571500">
              <a:buBlip>
                <a:blip r:embed="rId3"/>
              </a:buBlip>
            </a:pPr>
            <a:r>
              <a:rPr lang="es-E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Módulos</a:t>
            </a:r>
          </a:p>
          <a:p>
            <a:pPr marL="571500" indent="-571500">
              <a:buBlip>
                <a:blip r:embed="rId3"/>
              </a:buBlip>
            </a:pPr>
            <a:r>
              <a:rPr lang="es-E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Facts</a:t>
            </a:r>
            <a:endParaRPr lang="es-ES" sz="28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571500" indent="-571500">
              <a:buBlip>
                <a:blip r:embed="rId3"/>
              </a:buBlip>
            </a:pPr>
            <a:r>
              <a:rPr lang="es-E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Orquestación</a:t>
            </a:r>
          </a:p>
          <a:p>
            <a:pPr marL="571500" indent="-571500">
              <a:buBlip>
                <a:blip r:embed="rId3"/>
              </a:buBlip>
            </a:pPr>
            <a:r>
              <a:rPr lang="es-E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Ecosistemas</a:t>
            </a:r>
          </a:p>
          <a:p>
            <a:pPr marL="571500" indent="-571500">
              <a:buBlip>
                <a:blip r:embed="rId3"/>
              </a:buBlip>
            </a:pPr>
            <a:r>
              <a:rPr lang="es-E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Recomendaciones</a:t>
            </a:r>
          </a:p>
          <a:p>
            <a:pPr marL="571500" indent="-571500">
              <a:buBlip>
                <a:blip r:embed="rId3"/>
              </a:buBlip>
            </a:pPr>
            <a:r>
              <a:rPr lang="es-E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951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airpla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44640" y="299321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Orquestación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smtClean="0"/>
              <a:t>Orquestación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87437"/>
            <a:ext cx="11020245" cy="4156495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s-ES" sz="2000" dirty="0"/>
              <a:t>Incluye unos módulos que permiten gestionar ejecución en distintos </a:t>
            </a:r>
            <a:r>
              <a:rPr lang="es-ES" sz="2000" dirty="0" err="1"/>
              <a:t>nodos.</a:t>
            </a:r>
            <a:r>
              <a:rPr lang="es-ES" sz="2000" i="1" dirty="0" err="1"/>
              <a:t>delegate_to</a:t>
            </a:r>
            <a:r>
              <a:rPr lang="es-ES" sz="2000" i="1" dirty="0"/>
              <a:t> (o </a:t>
            </a:r>
            <a:r>
              <a:rPr lang="es-ES" sz="2000" i="1" dirty="0" err="1"/>
              <a:t>local_action</a:t>
            </a:r>
            <a:r>
              <a:rPr lang="es-ES" sz="2000" i="1" dirty="0"/>
              <a:t>)</a:t>
            </a:r>
            <a:endParaRPr lang="es-ES" sz="2000" dirty="0"/>
          </a:p>
          <a:p>
            <a:pPr marL="800100" lvl="1" indent="-342900">
              <a:lnSpc>
                <a:spcPct val="100000"/>
              </a:lnSpc>
              <a:buBlip>
                <a:blip r:embed="rId2"/>
              </a:buBlip>
            </a:pPr>
            <a:r>
              <a:rPr lang="es-ES" sz="1800" i="1" dirty="0" err="1" smtClean="0"/>
              <a:t>wait_for</a:t>
            </a:r>
            <a:r>
              <a:rPr lang="es-ES" sz="1800" i="1" dirty="0" smtClean="0"/>
              <a:t> </a:t>
            </a:r>
            <a:r>
              <a:rPr lang="es-ES" sz="1800" i="1" dirty="0"/>
              <a:t>o </a:t>
            </a:r>
            <a:r>
              <a:rPr lang="es-ES" sz="1800" i="1" dirty="0" err="1"/>
              <a:t>run_once</a:t>
            </a:r>
            <a:endParaRPr lang="es-ES" sz="1800" dirty="0"/>
          </a:p>
          <a:p>
            <a:pPr marL="800100" lvl="1" indent="-342900">
              <a:lnSpc>
                <a:spcPct val="100000"/>
              </a:lnSpc>
              <a:buBlip>
                <a:blip r:embed="rId2"/>
              </a:buBlip>
            </a:pPr>
            <a:r>
              <a:rPr lang="es-ES" sz="1800" dirty="0"/>
              <a:t>Son herramientas que pueden hacernos más fácil la orquestación.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2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579482" y="2993215"/>
            <a:ext cx="4273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Ecosistemas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4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smtClean="0"/>
              <a:t>Ecosistemas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09803"/>
            <a:ext cx="11020245" cy="4156495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s-ES" sz="2000" b="1" dirty="0"/>
              <a:t>Ansible Galaxy 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Versión de software libre del software que gestiona Ansible Galaxy. Puede servir para que un grupo comparta de forma limita los roles.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/>
              <a:t>Ansible </a:t>
            </a:r>
            <a:r>
              <a:rPr lang="es-ES" sz="2000" b="1" dirty="0" err="1"/>
              <a:t>tower</a:t>
            </a:r>
            <a:r>
              <a:rPr lang="es-ES" sz="2000" b="1" dirty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Herramienta comercial para gestionar Ansible.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/>
              <a:t>Ansible ARA 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Herramienta open </a:t>
            </a:r>
            <a:r>
              <a:rPr lang="es-ES" sz="2000" dirty="0" err="1"/>
              <a:t>source</a:t>
            </a:r>
            <a:r>
              <a:rPr lang="es-ES" sz="2000" dirty="0"/>
              <a:t> que almacena todas las ejecuciones y sus salidas en una base de datos, de forma que puede ser accedido por una GUI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 err="1"/>
              <a:t>Ansistrano</a:t>
            </a:r>
            <a:r>
              <a:rPr lang="es-ES" sz="2000" b="1" dirty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 err="1"/>
              <a:t>Ansistrano</a:t>
            </a:r>
            <a:r>
              <a:rPr lang="es-ES" sz="2000" dirty="0"/>
              <a:t> es un </a:t>
            </a:r>
            <a:r>
              <a:rPr lang="es-ES" sz="2000" dirty="0" err="1"/>
              <a:t>port</a:t>
            </a:r>
            <a:r>
              <a:rPr lang="es-ES" sz="2000" dirty="0"/>
              <a:t> de </a:t>
            </a:r>
            <a:r>
              <a:rPr lang="es-ES" sz="2000" dirty="0" err="1"/>
              <a:t>Capistrano</a:t>
            </a:r>
            <a:r>
              <a:rPr lang="es-ES" sz="2000" dirty="0"/>
              <a:t> para Ansible. Está disponible en Ansible Galaxy y consiste en 2 nodos en los que mediantes variables configuras la instalación, actualización y todo lo relacionado con el despliegue de software.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/>
              <a:t>Gestores de tareas</a:t>
            </a:r>
            <a:r>
              <a:rPr lang="es-ES" sz="2000" dirty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 err="1"/>
              <a:t>Rundeck</a:t>
            </a:r>
            <a:r>
              <a:rPr lang="es-ES" sz="2000" dirty="0"/>
              <a:t> y </a:t>
            </a:r>
            <a:r>
              <a:rPr lang="es-ES" sz="2000" dirty="0" err="1"/>
              <a:t>Gunnery</a:t>
            </a:r>
            <a:r>
              <a:rPr lang="es-ES" sz="2000" dirty="0"/>
              <a:t> son herramientas de software libre para gestionar la gestión de tareas. Pueden utilizarse como alternativas a Ansible Tower.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311508" y="2993215"/>
            <a:ext cx="6809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Recomendaciones</a:t>
            </a:r>
            <a:endParaRPr lang="es-ES" sz="54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09803"/>
            <a:ext cx="11020245" cy="4156495"/>
          </a:xfr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rPr lang="es-ES" sz="2000" dirty="0"/>
              <a:t>Define tus servidores en “proyectos”.</a:t>
            </a:r>
          </a:p>
          <a:p>
            <a:pPr marL="457200" indent="-457200">
              <a:buBlip>
                <a:blip r:embed="rId2"/>
              </a:buBlip>
            </a:pPr>
            <a:r>
              <a:rPr lang="es-ES" sz="2000" dirty="0"/>
              <a:t>Usa un fichero de configuración por proyecto.</a:t>
            </a:r>
          </a:p>
          <a:p>
            <a:pPr marL="457200" indent="-457200">
              <a:buBlip>
                <a:blip r:embed="rId2"/>
              </a:buBlip>
            </a:pPr>
            <a:r>
              <a:rPr lang="es-ES" sz="2000" dirty="0"/>
              <a:t>Ten un directorio de roles común para todos tus proyectos.</a:t>
            </a:r>
          </a:p>
          <a:p>
            <a:pPr marL="457200" indent="-457200">
              <a:buBlip>
                <a:blip r:embed="rId2"/>
              </a:buBlip>
            </a:pPr>
            <a:r>
              <a:rPr lang="es-ES" sz="2000" dirty="0"/>
              <a:t>Utiliza un </a:t>
            </a:r>
            <a:r>
              <a:rPr lang="es-ES" sz="2000" i="1" dirty="0" err="1"/>
              <a:t>known_hosts</a:t>
            </a:r>
            <a:r>
              <a:rPr lang="es-ES" sz="2000" dirty="0"/>
              <a:t> por proyecto.</a:t>
            </a:r>
          </a:p>
          <a:p>
            <a:pPr marL="457200" indent="-457200">
              <a:buBlip>
                <a:blip r:embed="rId2"/>
              </a:buBlip>
            </a:pPr>
            <a:r>
              <a:rPr lang="es-ES" sz="2000" dirty="0"/>
              <a:t>Si es posible, usa inventarios dinámicos.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328888" y="2993215"/>
            <a:ext cx="2775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Contras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smtClean="0"/>
              <a:t>Contras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09803"/>
            <a:ext cx="11020245" cy="4156495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s-ES" sz="2000" dirty="0"/>
              <a:t>Más de 3800 </a:t>
            </a:r>
            <a:r>
              <a:rPr lang="es-ES" sz="2000" dirty="0" err="1"/>
              <a:t>issues</a:t>
            </a:r>
            <a:r>
              <a:rPr lang="es-ES" sz="2000" dirty="0"/>
              <a:t> abiertas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/>
              <a:t>Documentación mejorable, mucha pero desordenada e inconsistente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/>
              <a:t>Los módulos tiene documentación inconsistente y no siempre actualizada.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440612"/>
            <a:ext cx="6873240" cy="596660"/>
          </a:xfrm>
        </p:spPr>
        <p:txBody>
          <a:bodyPr/>
          <a:lstStyle/>
          <a:p>
            <a:r>
              <a:rPr lang="es-ES" dirty="0" smtClean="0"/>
              <a:t>Definición y usos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44305"/>
            <a:ext cx="8233913" cy="3940835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s-ES" sz="2000" dirty="0"/>
              <a:t>E</a:t>
            </a:r>
            <a:r>
              <a:rPr lang="es-ES" sz="2000" dirty="0" smtClean="0"/>
              <a:t>s </a:t>
            </a:r>
            <a:r>
              <a:rPr lang="es-ES" sz="2000" dirty="0"/>
              <a:t>una plataforma de software libre para configurar y administrar </a:t>
            </a:r>
            <a:r>
              <a:rPr lang="es-ES" sz="2000" dirty="0" smtClean="0"/>
              <a:t>ordenadores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/>
              <a:t>Es categorizado como una herramienta de </a:t>
            </a:r>
            <a:r>
              <a:rPr lang="es-ES" sz="2000" dirty="0" smtClean="0"/>
              <a:t>orquestación.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 smtClean="0"/>
              <a:t>Disponible </a:t>
            </a:r>
            <a:r>
              <a:rPr lang="es-ES" sz="2000" dirty="0"/>
              <a:t>para diferentes </a:t>
            </a:r>
            <a:r>
              <a:rPr lang="es-ES" sz="2000" dirty="0" smtClean="0"/>
              <a:t>distribuciones </a:t>
            </a:r>
            <a:r>
              <a:rPr lang="es-ES" sz="2000" dirty="0"/>
              <a:t>Linux y para </a:t>
            </a:r>
            <a:r>
              <a:rPr lang="es-ES" sz="2000" dirty="0" smtClean="0"/>
              <a:t>Mac.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/>
              <a:t>En otros C.M. describes el estado deseado y el sistema lo configura. En Ansible se especifica cada paso a dar y así llegas al estado deseado</a:t>
            </a:r>
            <a:r>
              <a:rPr lang="es-ES" sz="20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dirty="0" smtClean="0"/>
              <a:t>Arquitectura</a:t>
            </a:r>
          </a:p>
          <a:p>
            <a:pPr marL="742950" lvl="1" indent="-285750">
              <a:lnSpc>
                <a:spcPct val="100000"/>
              </a:lnSpc>
              <a:buBlip>
                <a:blip r:embed="rId2"/>
              </a:buBlip>
            </a:pPr>
            <a:r>
              <a:rPr lang="es-ES" sz="1800" dirty="0" smtClean="0"/>
              <a:t>Controlador</a:t>
            </a:r>
            <a:r>
              <a:rPr lang="es-ES" sz="1800" dirty="0"/>
              <a:t>: Máquina desde la que comienza la </a:t>
            </a:r>
            <a:r>
              <a:rPr lang="es-ES" sz="1800" dirty="0" smtClean="0"/>
              <a:t>orquestación</a:t>
            </a:r>
          </a:p>
          <a:p>
            <a:pPr marL="742950" lvl="1" indent="-285750">
              <a:lnSpc>
                <a:spcPct val="100000"/>
              </a:lnSpc>
              <a:buBlip>
                <a:blip r:embed="rId2"/>
              </a:buBlip>
            </a:pPr>
            <a:r>
              <a:rPr lang="es-ES" sz="1800" dirty="0" smtClean="0"/>
              <a:t>Nodo</a:t>
            </a:r>
            <a:r>
              <a:rPr lang="es-ES" sz="1800" dirty="0"/>
              <a:t>: Manejado por el controlador a través de SSH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68053" y="2251342"/>
            <a:ext cx="7641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Conceptos de Ansible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48133" y="1869935"/>
            <a:ext cx="3650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Playbooks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240869" y="2969113"/>
            <a:ext cx="325762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Blip>
                <a:blip r:embed="rId3"/>
              </a:buBlip>
            </a:pPr>
            <a:r>
              <a:rPr lang="es-E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Etiquetas </a:t>
            </a:r>
          </a:p>
          <a:p>
            <a:pPr marL="685800" indent="-685800" algn="ctr">
              <a:buBlip>
                <a:blip r:embed="rId3"/>
              </a:buBlip>
            </a:pPr>
            <a:r>
              <a:rPr lang="es-ES" sz="4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Handlers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27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692989"/>
          </a:xfrm>
        </p:spPr>
        <p:txBody>
          <a:bodyPr/>
          <a:lstStyle/>
          <a:p>
            <a:r>
              <a:rPr lang="es-ES" dirty="0" smtClean="0"/>
              <a:t>Playbooks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458529"/>
            <a:ext cx="10174857" cy="3760156"/>
          </a:xfrm>
        </p:spPr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s-ES" sz="2000" dirty="0"/>
              <a:t>Son los archivos donde se escribe el código de Ansible. Se escriben en </a:t>
            </a:r>
            <a:r>
              <a:rPr lang="es-ES" sz="2000" i="1" dirty="0"/>
              <a:t>YAML</a:t>
            </a:r>
            <a:endParaRPr lang="es-ES" sz="2000" dirty="0"/>
          </a:p>
          <a:p>
            <a:pPr marL="342900" indent="-342900">
              <a:buBlip>
                <a:blip r:embed="rId3"/>
              </a:buBlip>
            </a:pPr>
            <a:r>
              <a:rPr lang="es-ES" sz="2000" dirty="0"/>
              <a:t>Le dicen a Ansible qué ejecutar. Son como una lista de tareas pendientes para Ansible que contiene una lista de tareas.</a:t>
            </a:r>
          </a:p>
          <a:p>
            <a:pPr marL="342900" indent="-342900">
              <a:buBlip>
                <a:blip r:embed="rId3"/>
              </a:buBlip>
            </a:pPr>
            <a:r>
              <a:rPr lang="es-ES" sz="2000" dirty="0"/>
              <a:t>Contienen los pasos que el usuario desea ejecutar en una máquina determinada.</a:t>
            </a:r>
          </a:p>
          <a:p>
            <a:pPr marL="342900" indent="-342900">
              <a:buBlip>
                <a:blip r:embed="rId3"/>
              </a:buBlip>
            </a:pPr>
            <a:r>
              <a:rPr lang="es-ES" sz="2000" dirty="0"/>
              <a:t>Se ejecutan secuencialmente</a:t>
            </a:r>
          </a:p>
          <a:p>
            <a:pPr marL="342900" indent="-342900">
              <a:buBlip>
                <a:blip r:embed="rId3"/>
              </a:buBlip>
            </a:pPr>
            <a:r>
              <a:rPr lang="es-ES" sz="2000" dirty="0"/>
              <a:t>Son bloques de construcción para todos los casos de uso de Ansible.</a:t>
            </a:r>
          </a:p>
          <a:p>
            <a:pPr marL="342900" indent="-342900">
              <a:buBlip>
                <a:blip r:embed="rId3"/>
              </a:buBlip>
            </a:pPr>
            <a:r>
              <a:rPr lang="es-ES" sz="2000" dirty="0"/>
              <a:t>La función de un Play es mapear un conjunto de instrucciones definidas contra un anfitrión en particular.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4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86165" y="787168"/>
            <a:ext cx="7337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Ejemplo de Playbook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943" b="5347"/>
          <a:stretch/>
        </p:blipFill>
        <p:spPr>
          <a:xfrm>
            <a:off x="3485071" y="2122099"/>
            <a:ext cx="5912029" cy="15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4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smtClean="0"/>
              <a:t>Etiquetas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87437"/>
            <a:ext cx="11020245" cy="4156495"/>
          </a:xfrm>
        </p:spPr>
        <p:txBody>
          <a:bodyPr>
            <a:normAutofit lnSpcReduction="10000"/>
          </a:bodyPr>
          <a:lstStyle/>
          <a:p>
            <a:pPr marL="342900" indent="-342900">
              <a:buBlip>
                <a:blip r:embed="rId2"/>
              </a:buBlip>
            </a:pPr>
            <a:r>
              <a:rPr lang="es-ES" sz="2000" b="1" dirty="0" err="1"/>
              <a:t>name</a:t>
            </a:r>
            <a:r>
              <a:rPr lang="es-ES" sz="2000" dirty="0"/>
              <a:t> 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Esta etiqueta especifica el nombre del Playbook. Se le puede dar cualquier nombre lógico.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/>
              <a:t>h</a:t>
            </a:r>
            <a:r>
              <a:rPr lang="es-ES" sz="2000" b="1" dirty="0" smtClean="0"/>
              <a:t>osts</a:t>
            </a:r>
            <a:r>
              <a:rPr lang="es-ES" sz="2000" dirty="0"/>
              <a:t> 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Esta etiqueta especifica las listas de hosts o grupos de hosts con los que queremos ejecutar la tarea. Es obligatoria. Las tareas se pueden ejecutar en la misma máquina o en una máquina remota. Se puede ejecutar las tareas en múltiples máquinas.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 err="1"/>
              <a:t>vars</a:t>
            </a:r>
            <a:r>
              <a:rPr lang="es-ES" sz="2000" dirty="0"/>
              <a:t> 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La etiqueta Vars te permite definir las variables que puedes usar en tu </a:t>
            </a:r>
            <a:r>
              <a:rPr lang="es-ES" sz="2000" dirty="0" err="1" smtClean="0"/>
              <a:t>Playbook</a:t>
            </a:r>
            <a:r>
              <a:rPr lang="es-ES" sz="2000" dirty="0"/>
              <a:t>. El uso es similar a las variables en cualquier lenguaje de programación.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 err="1"/>
              <a:t>t</a:t>
            </a:r>
            <a:r>
              <a:rPr lang="es-ES" sz="2000" b="1" dirty="0" err="1" smtClean="0"/>
              <a:t>asks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Todos los Playbooks deben contener tareas (</a:t>
            </a:r>
            <a:r>
              <a:rPr lang="es-ES" sz="2000" dirty="0" err="1"/>
              <a:t>tasks</a:t>
            </a:r>
            <a:r>
              <a:rPr lang="es-ES" sz="2000" dirty="0"/>
              <a:t>) o una lista de tareas a ejecutar. Las tareas son una lista de acciones que uno necesita realizar. Cada tarea se vincula internamente a un fragmento de código llamado módulo</a:t>
            </a:r>
            <a:r>
              <a:rPr lang="es-ES" sz="20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r>
              <a:rPr lang="es-ES" sz="2000" b="1" dirty="0" err="1"/>
              <a:t>notify</a:t>
            </a:r>
            <a:r>
              <a:rPr lang="es-ES" sz="2000" dirty="0"/>
              <a:t> </a:t>
            </a:r>
            <a:r>
              <a:rPr lang="es-ES" sz="2000" dirty="0" smtClean="0">
                <a:sym typeface="Wingdings" panose="05000000000000000000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/>
              <a:t>Son las acciones que se ejecutarán al final de cada tarea en el </a:t>
            </a:r>
            <a:r>
              <a:rPr lang="es-ES" sz="2000" dirty="0" err="1"/>
              <a:t>Playbook</a:t>
            </a:r>
            <a:r>
              <a:rPr lang="es-ES" sz="2000" dirty="0"/>
              <a:t>. Sólo serán ejecutadas una </a:t>
            </a:r>
            <a:r>
              <a:rPr lang="es-ES" sz="2000" dirty="0" smtClean="0"/>
              <a:t>vez</a:t>
            </a:r>
            <a:endParaRPr lang="es-ES" sz="2000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02274"/>
            <a:ext cx="4114800" cy="639792"/>
          </a:xfrm>
        </p:spPr>
        <p:txBody>
          <a:bodyPr/>
          <a:lstStyle/>
          <a:p>
            <a:r>
              <a:rPr lang="es-ES" dirty="0" err="1"/>
              <a:t>Handlers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685799" y="2287437"/>
            <a:ext cx="11020245" cy="4156495"/>
          </a:xfr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rPr lang="es-ES" sz="2000" dirty="0"/>
              <a:t>Los </a:t>
            </a:r>
            <a:r>
              <a:rPr lang="es-ES" sz="2000" i="1" dirty="0" err="1"/>
              <a:t>h</a:t>
            </a:r>
            <a:r>
              <a:rPr lang="es-ES" sz="2000" i="1" dirty="0" err="1" smtClean="0"/>
              <a:t>andlers</a:t>
            </a:r>
            <a:r>
              <a:rPr lang="es-ES" sz="2000" dirty="0"/>
              <a:t> son la forma de llamar a una </a:t>
            </a:r>
            <a:r>
              <a:rPr lang="es-ES" sz="2000" i="1" dirty="0" err="1"/>
              <a:t>task</a:t>
            </a:r>
            <a:r>
              <a:rPr lang="es-ES" sz="2000" dirty="0"/>
              <a:t> una vez que se </a:t>
            </a:r>
            <a:r>
              <a:rPr lang="es-ES" sz="2000" dirty="0" smtClean="0"/>
              <a:t>completa </a:t>
            </a:r>
            <a:r>
              <a:rPr lang="es-ES" sz="2000" dirty="0"/>
              <a:t>otra </a:t>
            </a:r>
            <a:r>
              <a:rPr lang="es-ES" sz="2000" i="1" dirty="0" err="1"/>
              <a:t>task</a:t>
            </a:r>
            <a:endParaRPr lang="es-ES" sz="2000" dirty="0"/>
          </a:p>
          <a:p>
            <a:pPr marL="457200" indent="-457200">
              <a:buBlip>
                <a:blip r:embed="rId2"/>
              </a:buBlip>
            </a:pPr>
            <a:r>
              <a:rPr lang="es-ES" sz="2000" dirty="0"/>
              <a:t>Son parecidos a las </a:t>
            </a:r>
            <a:r>
              <a:rPr lang="es-ES" sz="2000" i="1" dirty="0" err="1"/>
              <a:t>tasks</a:t>
            </a:r>
            <a:r>
              <a:rPr lang="es-ES" sz="2000" dirty="0"/>
              <a:t> pero solo se ejecutarán </a:t>
            </a:r>
            <a:r>
              <a:rPr lang="es-ES" sz="2000" dirty="0" smtClean="0"/>
              <a:t>cuando </a:t>
            </a:r>
            <a:r>
              <a:rPr lang="es-ES" sz="2000" dirty="0"/>
              <a:t>otra </a:t>
            </a:r>
            <a:r>
              <a:rPr lang="es-ES" sz="2000" i="1" dirty="0" err="1"/>
              <a:t>tasks</a:t>
            </a:r>
            <a:r>
              <a:rPr lang="es-ES" sz="2000" dirty="0"/>
              <a:t> lo llame.</a:t>
            </a:r>
          </a:p>
          <a:p>
            <a:pPr marL="457200" indent="-457200">
              <a:buBlip>
                <a:blip r:embed="rId2"/>
              </a:buBlip>
            </a:pPr>
            <a:r>
              <a:rPr lang="es-ES" sz="2000" dirty="0"/>
              <a:t>Los </a:t>
            </a:r>
            <a:r>
              <a:rPr lang="es-ES" sz="2000" i="1" dirty="0" err="1"/>
              <a:t>h</a:t>
            </a:r>
            <a:r>
              <a:rPr lang="es-ES" sz="2000" i="1" dirty="0" err="1" smtClean="0"/>
              <a:t>andlers</a:t>
            </a:r>
            <a:r>
              <a:rPr lang="es-ES" sz="2000" dirty="0"/>
              <a:t> se ejecutan siempre a final del Playbook, sin importar las </a:t>
            </a:r>
            <a:r>
              <a:rPr lang="es-ES" sz="2000" i="1" dirty="0" err="1"/>
              <a:t>tasks</a:t>
            </a:r>
            <a:r>
              <a:rPr lang="es-ES" sz="2000" dirty="0"/>
              <a:t> que haya en medio.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" y="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577</TotalTime>
  <Words>534</Words>
  <Application>Microsoft Office PowerPoint</Application>
  <PresentationFormat>Panorámica</PresentationFormat>
  <Paragraphs>102</Paragraphs>
  <Slides>27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Estela de condensación</vt:lpstr>
      <vt:lpstr>Presentación de PowerPoint</vt:lpstr>
      <vt:lpstr>Presentación de PowerPoint</vt:lpstr>
      <vt:lpstr>Definición y usos</vt:lpstr>
      <vt:lpstr>Presentación de PowerPoint</vt:lpstr>
      <vt:lpstr>Presentación de PowerPoint</vt:lpstr>
      <vt:lpstr>Playbooks</vt:lpstr>
      <vt:lpstr>Presentación de PowerPoint</vt:lpstr>
      <vt:lpstr>Etiquetas</vt:lpstr>
      <vt:lpstr>Handlers</vt:lpstr>
      <vt:lpstr>Presentación de PowerPoint</vt:lpstr>
      <vt:lpstr>Inventarios</vt:lpstr>
      <vt:lpstr>Presentación de PowerPoint</vt:lpstr>
      <vt:lpstr>Estrategias</vt:lpstr>
      <vt:lpstr>Presentación de PowerPoint</vt:lpstr>
      <vt:lpstr>Roles</vt:lpstr>
      <vt:lpstr>Presentación de PowerPoint</vt:lpstr>
      <vt:lpstr>Módulos</vt:lpstr>
      <vt:lpstr>Presentación de PowerPoint</vt:lpstr>
      <vt:lpstr>Facts</vt:lpstr>
      <vt:lpstr>Presentación de PowerPoint</vt:lpstr>
      <vt:lpstr>Orquestación</vt:lpstr>
      <vt:lpstr>Presentación de PowerPoint</vt:lpstr>
      <vt:lpstr>Ecosistemas</vt:lpstr>
      <vt:lpstr>Presentación de PowerPoint</vt:lpstr>
      <vt:lpstr>Recomendaciones</vt:lpstr>
      <vt:lpstr>Presentación de PowerPoint</vt:lpstr>
      <vt:lpstr>Contras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Sealtiel Marco Perez</dc:creator>
  <cp:lastModifiedBy>Mario Sealtiel Marco Perez</cp:lastModifiedBy>
  <cp:revision>28</cp:revision>
  <dcterms:created xsi:type="dcterms:W3CDTF">2019-04-15T09:37:40Z</dcterms:created>
  <dcterms:modified xsi:type="dcterms:W3CDTF">2019-04-17T11:06:46Z</dcterms:modified>
</cp:coreProperties>
</file>