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75" r:id="rId7"/>
    <p:sldId id="263" r:id="rId8"/>
    <p:sldId id="270" r:id="rId9"/>
    <p:sldId id="265" r:id="rId10"/>
    <p:sldId id="274" r:id="rId11"/>
    <p:sldId id="266" r:id="rId12"/>
    <p:sldId id="271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41"/>
    <p:restoredTop sz="94241"/>
  </p:normalViewPr>
  <p:slideViewPr>
    <p:cSldViewPr snapToGrid="0" snapToObjects="1">
      <p:cViewPr>
        <p:scale>
          <a:sx n="90" d="100"/>
          <a:sy n="90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Speed</a:t>
            </a:r>
            <a:r>
              <a:rPr lang="en-US" altLang="zh-CN" baseline="0" dirty="0" smtClean="0"/>
              <a:t>up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416186754923037"/>
          <c:y val="0.0990050320891096"/>
          <c:w val="0.940704333636599"/>
          <c:h val="0.762948491547617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Ideal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25.0</c:v>
                </c:pt>
                <c:pt idx="1">
                  <c:v>50.0</c:v>
                </c:pt>
                <c:pt idx="2">
                  <c:v>75.0</c:v>
                </c:pt>
                <c:pt idx="3">
                  <c:v>100.0</c:v>
                </c:pt>
                <c:pt idx="4">
                  <c:v>125.0</c:v>
                </c:pt>
                <c:pt idx="5">
                  <c:v>150.0</c:v>
                </c:pt>
                <c:pt idx="6">
                  <c:v>175.0</c:v>
                </c:pt>
                <c:pt idx="7">
                  <c:v>200.0</c:v>
                </c:pt>
                <c:pt idx="8">
                  <c:v>225.0</c:v>
                </c:pt>
                <c:pt idx="9">
                  <c:v>250.0</c:v>
                </c:pt>
                <c:pt idx="10">
                  <c:v>275.0</c:v>
                </c:pt>
                <c:pt idx="11">
                  <c:v>300.0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25.0</c:v>
                </c:pt>
                <c:pt idx="1">
                  <c:v>50.0</c:v>
                </c:pt>
                <c:pt idx="2">
                  <c:v>73.0</c:v>
                </c:pt>
                <c:pt idx="3">
                  <c:v>99.0</c:v>
                </c:pt>
                <c:pt idx="4">
                  <c:v>124.0</c:v>
                </c:pt>
                <c:pt idx="5">
                  <c:v>145.0</c:v>
                </c:pt>
                <c:pt idx="6">
                  <c:v>174.0</c:v>
                </c:pt>
                <c:pt idx="7">
                  <c:v>199.0</c:v>
                </c:pt>
                <c:pt idx="8">
                  <c:v>223.0</c:v>
                </c:pt>
                <c:pt idx="9">
                  <c:v>250.0</c:v>
                </c:pt>
                <c:pt idx="10">
                  <c:v>272.0</c:v>
                </c:pt>
                <c:pt idx="11">
                  <c:v>294.0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478560"/>
        <c:axId val="446315456"/>
      </c:lineChart>
      <c:catAx>
        <c:axId val="44647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315456"/>
        <c:crosses val="autoZero"/>
        <c:auto val="1"/>
        <c:lblAlgn val="ctr"/>
        <c:lblOffset val="100"/>
        <c:noMultiLvlLbl val="0"/>
      </c:catAx>
      <c:valAx>
        <c:axId val="44631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7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0.00587</cdr:y>
    </cdr:from>
    <cdr:to>
      <cdr:x>0.23883</cdr:x>
      <cdr:y>0.08568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-1502601" y="30478"/>
          <a:ext cx="2392742" cy="414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rgbClr val="0070C0"/>
              </a:solidFill>
            </a:rPr>
            <a:t>kilo words / second</a:t>
          </a:r>
          <a:endParaRPr lang="en-US" sz="1800" dirty="0">
            <a:solidFill>
              <a:srgbClr val="0070C0"/>
            </a:solidFill>
          </a:endParaRPr>
        </a:p>
      </cdr:txBody>
    </cdr:sp>
  </cdr:relSizeAnchor>
  <cdr:relSizeAnchor xmlns:cdr="http://schemas.openxmlformats.org/drawingml/2006/chartDrawing">
    <cdr:from>
      <cdr:x>0.84683</cdr:x>
      <cdr:y>0.92958</cdr:y>
    </cdr:from>
    <cdr:to>
      <cdr:x>0.96364</cdr:x>
      <cdr:y>1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8484137" y="4828032"/>
          <a:ext cx="1170305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rgbClr val="0070C0"/>
              </a:solidFill>
            </a:rPr>
            <a:t>threads number</a:t>
          </a:r>
          <a:endParaRPr lang="en-US" sz="1600" dirty="0">
            <a:solidFill>
              <a:srgbClr val="0070C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8A959-265E-A14D-9549-AB5D8C7A3D31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0C06B-497C-C344-BEE6-DC364CA3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9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C06B-497C-C344-BEE6-DC364CA3B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725E-2621-5C41-904C-7D0F1E33D84C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9178-A490-CC45-9174-9B31F703D3DF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B0B-77E1-3F46-A59E-0DD8FD48FC48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DA5-810B-C742-BBE3-AA8AE192C062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FE4B-B396-FE47-9559-0B503F68C264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954-99C2-B046-8FEA-AE2F01B35EBB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49C1-B7A8-3347-BC28-DBD621B48AED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07A6-027E-4A4E-9284-47331D88670A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DDE-02A9-D444-968C-C1469283F3FA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D1D5-AA21-EA40-907E-9CE68F6709B0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CAD8-8F33-0D4D-9343-51FC423D26AD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823-7660-1B4A-8F63-10C28CBBBDDE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4EDE-2567-654E-B700-EC9C8C00538F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8057-528D-5A4E-8ED6-121AB8DE4946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B6F1-6D93-1D4A-BCFA-29966B4CEF6A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127-CCB2-6940-82FD-D3D9928E8C03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EC-3258-B24C-8880-04573A3EC611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304E4F-CC2F-2043-ACA9-51A614214B49}" type="datetime1">
              <a:rPr lang="zh-CN" altLang="en-US" smtClean="0"/>
              <a:t>2017/6/19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github.com/marioZhou/AA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0145" y="498764"/>
            <a:ext cx="10266218" cy="19596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Parallelizing </a:t>
            </a:r>
            <a:r>
              <a:rPr lang="en-US" sz="4800" dirty="0">
                <a:solidFill>
                  <a:srgbClr val="0070C0"/>
                </a:solidFill>
              </a:rPr>
              <a:t>Word2Vec </a:t>
            </a:r>
            <a:r>
              <a:rPr lang="en-US" sz="4800" dirty="0" smtClean="0">
                <a:solidFill>
                  <a:srgbClr val="0070C0"/>
                </a:solidFill>
              </a:rPr>
              <a:t/>
            </a:r>
            <a:br>
              <a:rPr lang="en-US" sz="4800" dirty="0" smtClean="0">
                <a:solidFill>
                  <a:srgbClr val="0070C0"/>
                </a:solidFill>
              </a:rPr>
            </a:br>
            <a:r>
              <a:rPr lang="en-US" sz="4800" dirty="0" smtClean="0">
                <a:solidFill>
                  <a:srgbClr val="0070C0"/>
                </a:solidFill>
              </a:rPr>
              <a:t>in Shared Memory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ZHOU  YINAN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43102" y="3120567"/>
            <a:ext cx="485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Algorithms and Parallel Programming</a:t>
            </a:r>
          </a:p>
          <a:p>
            <a:r>
              <a:rPr lang="en-US" dirty="0"/>
              <a:t>	</a:t>
            </a:r>
            <a:r>
              <a:rPr lang="en-US" dirty="0" smtClean="0"/>
              <a:t>							2016/2017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9732656" y="5915830"/>
            <a:ext cx="1770366" cy="432816"/>
          </a:xfrm>
        </p:spPr>
        <p:txBody>
          <a:bodyPr/>
          <a:lstStyle/>
          <a:p>
            <a:fld id="{244AC145-097F-264C-B5FC-437258D1A251}" type="datetime1">
              <a:rPr lang="zh-CN" altLang="en-US" sz="2000" smtClean="0"/>
              <a:t>2017/6/19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0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39" y="39687"/>
            <a:ext cx="2819400" cy="4279900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8673468" y="357187"/>
            <a:ext cx="571500" cy="34147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3078"/>
              </p:ext>
            </p:extLst>
          </p:nvPr>
        </p:nvGraphicFramePr>
        <p:xfrm>
          <a:off x="2905719" y="3771900"/>
          <a:ext cx="1756410" cy="18285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295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cat</a:t>
                      </a: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1326"/>
              </p:ext>
            </p:extLst>
          </p:nvPr>
        </p:nvGraphicFramePr>
        <p:xfrm>
          <a:off x="8959218" y="4106862"/>
          <a:ext cx="1756410" cy="18362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37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sitting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pencil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24698" y="15584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03003" y="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sitting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486150" y="959002"/>
                <a:ext cx="595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50" y="959002"/>
                <a:ext cx="59554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176604" y="1758434"/>
                <a:ext cx="7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604" y="1758434"/>
                <a:ext cx="7109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81" y="1404937"/>
            <a:ext cx="4711442" cy="20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5143" y="-320040"/>
            <a:ext cx="10018713" cy="1752599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OpenMP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39696" y="2340864"/>
                <a:ext cx="511069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 smtClean="0"/>
                  <a:t>Shared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marL="457200" indent="-457200">
                  <a:buFont typeface="Wingdings" charset="2"/>
                  <a:buChar char="Ø"/>
                </a:pPr>
                <a:endParaRPr lang="en-US" sz="2800" dirty="0" smtClean="0"/>
              </a:p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 smtClean="0"/>
                  <a:t>Parallelization : training phase</a:t>
                </a:r>
              </a:p>
              <a:p>
                <a:pPr marL="457200" indent="-457200">
                  <a:buFont typeface="Wingdings" charset="2"/>
                  <a:buChar char="Ø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96" y="2340864"/>
                <a:ext cx="5110694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2029" t="-3020" r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9111" y="-32004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Thread 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3120" y="1609344"/>
            <a:ext cx="72619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Take different file portion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/>
              <a:t>L</a:t>
            </a:r>
            <a:r>
              <a:rPr lang="en-US" sz="2800" dirty="0" smtClean="0"/>
              <a:t>oad sentences from file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Construct words training pair and mini-batch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Calculate error</a:t>
            </a: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Update weight matrix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74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2535" y="-393192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Performance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892613"/>
              </p:ext>
            </p:extLst>
          </p:nvPr>
        </p:nvGraphicFramePr>
        <p:xfrm>
          <a:off x="1463040" y="822960"/>
          <a:ext cx="10058273" cy="544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0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551176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DEMO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68021" y="1142999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Q &amp; A</a:t>
            </a:r>
            <a:endParaRPr lang="en-US" sz="72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55" y="1885950"/>
            <a:ext cx="4572000" cy="2400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72375" y="4829176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marioZhou</a:t>
            </a:r>
            <a:r>
              <a:rPr lang="en-US" dirty="0">
                <a:hlinkClick r:id="rId3"/>
              </a:rPr>
              <a:t>/AAPP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6238" y="-137991"/>
            <a:ext cx="4985762" cy="116378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Background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NLP : express word in dense vector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 smtClean="0"/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dirty="0" smtClean="0"/>
              <a:t>Neural </a:t>
            </a:r>
            <a:r>
              <a:rPr lang="en-US" dirty="0"/>
              <a:t>Network : Skip-gram model architecture with negative </a:t>
            </a:r>
            <a:r>
              <a:rPr lang="en-US" dirty="0" smtClean="0"/>
              <a:t>sampling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lang="en-US" dirty="0" smtClean="0"/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ptimization : </a:t>
            </a:r>
            <a:r>
              <a:rPr lang="en-US" dirty="0"/>
              <a:t> </a:t>
            </a:r>
            <a:r>
              <a:rPr lang="en-US" dirty="0" smtClean="0"/>
              <a:t>Stochastic Gradient Descent (SGD) </a:t>
            </a:r>
            <a:r>
              <a:rPr lang="mr-IN" dirty="0" smtClean="0"/>
              <a:t>–</a:t>
            </a:r>
            <a:r>
              <a:rPr lang="en-US" dirty="0" smtClean="0"/>
              <a:t> Mini batch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3287" y="-457380"/>
            <a:ext cx="10018713" cy="1752599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070C0"/>
                </a:solidFill>
              </a:rPr>
              <a:t>Skip-Gram Architecture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23" y="1740228"/>
            <a:ext cx="3469064" cy="467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31549" y="2363465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Skip-gram predicts the surrounding words</a:t>
            </a:r>
          </a:p>
          <a:p>
            <a:r>
              <a:rPr lang="en-US" dirty="0" smtClean="0"/>
              <a:t>given the input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15" y="717177"/>
            <a:ext cx="9685185" cy="4973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9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28" y="233082"/>
            <a:ext cx="11266334" cy="6342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81600" y="1716604"/>
                <a:ext cx="595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716604"/>
                <a:ext cx="59554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603978" y="1201270"/>
                <a:ext cx="1138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78" y="1201270"/>
                <a:ext cx="11385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3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56336" y="-442913"/>
                <a:ext cx="10018713" cy="1752599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56336" y="-442913"/>
                <a:ext cx="10018713" cy="175259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9" y="190041"/>
            <a:ext cx="6829424" cy="4364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3" y="4687321"/>
            <a:ext cx="7937062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3595" y="-484054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Negative Sampling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8" y="1436383"/>
            <a:ext cx="541020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8" y="2893359"/>
            <a:ext cx="5410200" cy="1124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96" y="4360130"/>
            <a:ext cx="6421156" cy="14737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96" y="1739136"/>
            <a:ext cx="4624850" cy="6415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12374" y="3194195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Softmax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2167128"/>
            <a:ext cx="10018713" cy="1752599"/>
          </a:xfrm>
        </p:spPr>
        <p:txBody>
          <a:bodyPr/>
          <a:lstStyle/>
          <a:p>
            <a:r>
              <a:rPr lang="en-US" smtClean="0"/>
              <a:t>How to Train the Neural Net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1991" y="-435863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Mini-batch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04" y="643128"/>
            <a:ext cx="9169400" cy="2557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0" y="3347867"/>
            <a:ext cx="5822188" cy="321752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40822"/>
              </p:ext>
            </p:extLst>
          </p:nvPr>
        </p:nvGraphicFramePr>
        <p:xfrm>
          <a:off x="9767824" y="4023939"/>
          <a:ext cx="1756410" cy="186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cat</a:t>
                      </a: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6053"/>
              </p:ext>
            </p:extLst>
          </p:nvPr>
        </p:nvGraphicFramePr>
        <p:xfrm>
          <a:off x="1874774" y="4115958"/>
          <a:ext cx="1756410" cy="186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sitting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pencil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4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2023</TotalTime>
  <Words>160</Words>
  <Application>Microsoft Macintosh PowerPoint</Application>
  <PresentationFormat>宽屏</PresentationFormat>
  <Paragraphs>63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Cambria Math</vt:lpstr>
      <vt:lpstr>Corbel</vt:lpstr>
      <vt:lpstr>DengXian</vt:lpstr>
      <vt:lpstr>Mangal</vt:lpstr>
      <vt:lpstr>Wingdings</vt:lpstr>
      <vt:lpstr>华文楷体</vt:lpstr>
      <vt:lpstr>Arial</vt:lpstr>
      <vt:lpstr>视差</vt:lpstr>
      <vt:lpstr>Parallelizing Word2Vec  in Shared Memory</vt:lpstr>
      <vt:lpstr>Problem Background</vt:lpstr>
      <vt:lpstr>Skip-Gram Architecture</vt:lpstr>
      <vt:lpstr>PowerPoint 演示文稿</vt:lpstr>
      <vt:lpstr>PowerPoint 演示文稿</vt:lpstr>
      <vt:lpstr>M_in</vt:lpstr>
      <vt:lpstr>Negative Sampling</vt:lpstr>
      <vt:lpstr>How to Train the Neural Net ?</vt:lpstr>
      <vt:lpstr>Mini-batch</vt:lpstr>
      <vt:lpstr>PowerPoint 演示文稿</vt:lpstr>
      <vt:lpstr>OpenMP</vt:lpstr>
      <vt:lpstr>Thread Work</vt:lpstr>
      <vt:lpstr>Performance</vt:lpstr>
      <vt:lpstr>DEMO</vt:lpstr>
      <vt:lpstr>Q &amp; 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Word2Vec  in Shared Memory</dc:title>
  <dc:creator>Yinan Zhou</dc:creator>
  <cp:lastModifiedBy>Yinan Zhou</cp:lastModifiedBy>
  <cp:revision>35</cp:revision>
  <dcterms:created xsi:type="dcterms:W3CDTF">2017-05-20T13:57:11Z</dcterms:created>
  <dcterms:modified xsi:type="dcterms:W3CDTF">2017-06-19T09:37:14Z</dcterms:modified>
</cp:coreProperties>
</file>