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1" r:id="rId4"/>
    <p:sldId id="260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68" r:id="rId13"/>
    <p:sldId id="27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7"/>
  </p:normalViewPr>
  <p:slideViewPr>
    <p:cSldViewPr snapToGrid="0" snapToObjects="1">
      <p:cViewPr>
        <p:scale>
          <a:sx n="95" d="100"/>
          <a:sy n="95" d="100"/>
        </p:scale>
        <p:origin x="5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CD265-2D13-6741-8623-9D665191C85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185C2-546B-0740-A999-C1C6801E6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8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8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4" y="1565213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10382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84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3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41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4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7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AC1A-FC22-084D-BD7E-D3EAA8C3D779}" type="datetimeFigureOut">
              <a:rPr kumimoji="1" lang="zh-CN" altLang="en-US" smtClean="0"/>
              <a:t>2017/2/15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6F64-900B-AD43-B31C-D73631084C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1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7903954" y="4664273"/>
            <a:ext cx="15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ZHAN YUAN</a:t>
            </a:r>
            <a:endParaRPr lang="id-ID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3203" y="2313474"/>
            <a:ext cx="6763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err="1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Software</a:t>
            </a:r>
            <a:r>
              <a:rPr lang="id-ID" sz="54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Engineering 2</a:t>
            </a:r>
            <a:endParaRPr lang="id-ID" sz="5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35050" y="2671757"/>
            <a:ext cx="590097" cy="565047"/>
          </a:xfrm>
          <a:prstGeom prst="ellipse">
            <a:avLst/>
          </a:prstGeom>
          <a:solidFill>
            <a:srgbClr val="FF6D6D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/>
          <p:cNvSpPr/>
          <p:nvPr/>
        </p:nvSpPr>
        <p:spPr>
          <a:xfrm>
            <a:off x="1383512" y="2671757"/>
            <a:ext cx="590097" cy="565047"/>
          </a:xfrm>
          <a:prstGeom prst="ellipse">
            <a:avLst/>
          </a:prstGeom>
          <a:solidFill>
            <a:srgbClr val="FF6D6D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/>
          <p:cNvSpPr/>
          <p:nvPr/>
        </p:nvSpPr>
        <p:spPr>
          <a:xfrm>
            <a:off x="1259281" y="2386460"/>
            <a:ext cx="590097" cy="565047"/>
          </a:xfrm>
          <a:prstGeom prst="ellipse">
            <a:avLst/>
          </a:prstGeom>
          <a:solidFill>
            <a:srgbClr val="FF4343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8138088" y="3948456"/>
            <a:ext cx="773681" cy="67506"/>
            <a:chOff x="5800526" y="4057907"/>
            <a:chExt cx="773681" cy="67506"/>
          </a:xfrm>
        </p:grpSpPr>
        <p:sp>
          <p:nvSpPr>
            <p:cNvPr id="15" name="Oval 14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Rectangle 57"/>
          <p:cNvSpPr/>
          <p:nvPr/>
        </p:nvSpPr>
        <p:spPr>
          <a:xfrm>
            <a:off x="7909825" y="4199543"/>
            <a:ext cx="16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ZHOU YINAN</a:t>
            </a:r>
            <a:endParaRPr lang="id-ID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21" name="Rectangle 57"/>
          <p:cNvSpPr/>
          <p:nvPr/>
        </p:nvSpPr>
        <p:spPr>
          <a:xfrm>
            <a:off x="8014566" y="3430423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PowerEnJoy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endParaRPr lang="id-ID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878762" y="512900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ZHAO KAIXIN</a:t>
            </a:r>
            <a:endParaRPr lang="id-ID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1" grpId="0"/>
      <p:bldP spid="62" grpId="0" animBg="1"/>
      <p:bldP spid="63" grpId="0" animBg="1"/>
      <p:bldP spid="64" grpId="0" animBg="1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70" y="-19413"/>
            <a:ext cx="9413875" cy="684974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263525" y="500380"/>
            <a:ext cx="2486660" cy="14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d-ID" sz="28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Runtimeview of registration</a:t>
            </a:r>
          </a:p>
        </p:txBody>
      </p:sp>
    </p:spTree>
    <p:extLst>
      <p:ext uri="{BB962C8B-B14F-4D97-AF65-F5344CB8AC3E}">
        <p14:creationId xmlns:p14="http://schemas.microsoft.com/office/powerpoint/2010/main" val="7511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"/>
          <p:cNvSpPr txBox="1"/>
          <p:nvPr/>
        </p:nvSpPr>
        <p:spPr>
          <a:xfrm>
            <a:off x="689724" y="500324"/>
            <a:ext cx="3176905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Database table</a:t>
            </a:r>
          </a:p>
        </p:txBody>
      </p:sp>
      <p:sp>
        <p:nvSpPr>
          <p:cNvPr id="47" name="Oval 111"/>
          <p:cNvSpPr/>
          <p:nvPr/>
        </p:nvSpPr>
        <p:spPr>
          <a:xfrm>
            <a:off x="259659" y="2081571"/>
            <a:ext cx="386256" cy="386256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TextBox 112"/>
          <p:cNvSpPr txBox="1"/>
          <p:nvPr/>
        </p:nvSpPr>
        <p:spPr>
          <a:xfrm>
            <a:off x="257428" y="211070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9" name="Oval 115"/>
          <p:cNvSpPr/>
          <p:nvPr/>
        </p:nvSpPr>
        <p:spPr>
          <a:xfrm>
            <a:off x="259659" y="2586155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TextBox 116"/>
          <p:cNvSpPr txBox="1"/>
          <p:nvPr/>
        </p:nvSpPr>
        <p:spPr>
          <a:xfrm>
            <a:off x="257428" y="261528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1" name="Oval 117"/>
          <p:cNvSpPr/>
          <p:nvPr/>
        </p:nvSpPr>
        <p:spPr>
          <a:xfrm>
            <a:off x="259659" y="3092583"/>
            <a:ext cx="386256" cy="386256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TextBox 118"/>
          <p:cNvSpPr txBox="1"/>
          <p:nvPr/>
        </p:nvSpPr>
        <p:spPr>
          <a:xfrm>
            <a:off x="257428" y="312171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3" name="Oval 119"/>
          <p:cNvSpPr/>
          <p:nvPr/>
        </p:nvSpPr>
        <p:spPr>
          <a:xfrm>
            <a:off x="259659" y="3599011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Box 120"/>
          <p:cNvSpPr txBox="1"/>
          <p:nvPr/>
        </p:nvSpPr>
        <p:spPr>
          <a:xfrm>
            <a:off x="257428" y="3628141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5" name="Oval 121"/>
          <p:cNvSpPr/>
          <p:nvPr/>
        </p:nvSpPr>
        <p:spPr>
          <a:xfrm>
            <a:off x="259659" y="4103595"/>
            <a:ext cx="386256" cy="386256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122"/>
          <p:cNvSpPr txBox="1"/>
          <p:nvPr/>
        </p:nvSpPr>
        <p:spPr>
          <a:xfrm>
            <a:off x="257428" y="413272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05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7" name="Oval 123"/>
          <p:cNvSpPr/>
          <p:nvPr/>
        </p:nvSpPr>
        <p:spPr>
          <a:xfrm>
            <a:off x="259659" y="4610023"/>
            <a:ext cx="386256" cy="386256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Box 124"/>
          <p:cNvSpPr txBox="1"/>
          <p:nvPr/>
        </p:nvSpPr>
        <p:spPr>
          <a:xfrm>
            <a:off x="257428" y="463915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06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cxnSp>
        <p:nvCxnSpPr>
          <p:cNvPr id="146" name="Straight Connector 56"/>
          <p:cNvCxnSpPr>
            <a:stCxn id="47" idx="4"/>
          </p:cNvCxnSpPr>
          <p:nvPr/>
        </p:nvCxnSpPr>
        <p:spPr>
          <a:xfrm>
            <a:off x="452724" y="2467610"/>
            <a:ext cx="3834765" cy="63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27"/>
          <p:cNvCxnSpPr/>
          <p:nvPr/>
        </p:nvCxnSpPr>
        <p:spPr>
          <a:xfrm>
            <a:off x="452786" y="2972411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28"/>
          <p:cNvCxnSpPr/>
          <p:nvPr/>
        </p:nvCxnSpPr>
        <p:spPr>
          <a:xfrm>
            <a:off x="452786" y="3486377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30"/>
          <p:cNvCxnSpPr/>
          <p:nvPr/>
        </p:nvCxnSpPr>
        <p:spPr>
          <a:xfrm>
            <a:off x="452786" y="3985267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31"/>
          <p:cNvCxnSpPr/>
          <p:nvPr/>
        </p:nvCxnSpPr>
        <p:spPr>
          <a:xfrm>
            <a:off x="452786" y="4489851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32"/>
          <p:cNvCxnSpPr/>
          <p:nvPr/>
        </p:nvCxnSpPr>
        <p:spPr>
          <a:xfrm>
            <a:off x="452786" y="4996279"/>
            <a:ext cx="3843043" cy="0"/>
          </a:xfrm>
          <a:prstGeom prst="line">
            <a:avLst/>
          </a:prstGeom>
          <a:ln w="3175" cmpd="thinThick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1"/>
          <p:cNvSpPr txBox="1"/>
          <p:nvPr/>
        </p:nvSpPr>
        <p:spPr>
          <a:xfrm>
            <a:off x="689724" y="2057534"/>
            <a:ext cx="74676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User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60" name="TextBox 11"/>
          <p:cNvSpPr txBox="1"/>
          <p:nvPr/>
        </p:nvSpPr>
        <p:spPr>
          <a:xfrm>
            <a:off x="689724" y="2571581"/>
            <a:ext cx="63754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Car</a:t>
            </a:r>
          </a:p>
        </p:txBody>
      </p:sp>
      <p:sp>
        <p:nvSpPr>
          <p:cNvPr id="163" name="TextBox 11"/>
          <p:cNvSpPr txBox="1"/>
          <p:nvPr/>
        </p:nvSpPr>
        <p:spPr>
          <a:xfrm>
            <a:off x="689724" y="3068306"/>
            <a:ext cx="165608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Reservation</a:t>
            </a:r>
          </a:p>
        </p:txBody>
      </p:sp>
      <p:sp>
        <p:nvSpPr>
          <p:cNvPr id="166" name="TextBox 11"/>
          <p:cNvSpPr txBox="1"/>
          <p:nvPr/>
        </p:nvSpPr>
        <p:spPr>
          <a:xfrm>
            <a:off x="689724" y="3605622"/>
            <a:ext cx="73977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Ride</a:t>
            </a:r>
          </a:p>
        </p:txBody>
      </p:sp>
      <p:sp>
        <p:nvSpPr>
          <p:cNvPr id="169" name="TextBox 11"/>
          <p:cNvSpPr txBox="1"/>
          <p:nvPr/>
        </p:nvSpPr>
        <p:spPr>
          <a:xfrm>
            <a:off x="689724" y="4114522"/>
            <a:ext cx="347535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Discount and Punishment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72" name="TextBox 11"/>
          <p:cNvSpPr txBox="1"/>
          <p:nvPr/>
        </p:nvSpPr>
        <p:spPr>
          <a:xfrm>
            <a:off x="689724" y="4630297"/>
            <a:ext cx="788670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id-ID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Area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67" y="1307310"/>
            <a:ext cx="7424958" cy="52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85" y="852805"/>
            <a:ext cx="9664065" cy="600138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461124" y="220289"/>
            <a:ext cx="3029585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60726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4068677" y="2561669"/>
            <a:ext cx="3916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ITPD &amp;&amp; PP</a:t>
            </a:r>
            <a:endParaRPr lang="id-ID" sz="5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513" y="792163"/>
            <a:ext cx="1119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0000"/>
                </a:solidFill>
                <a:latin typeface="Raleway" panose="020B0003030101060003" pitchFamily="34" charset="0"/>
              </a:rPr>
              <a:t>ITPD</a:t>
            </a:r>
            <a:endParaRPr lang="id-ID" sz="3200" b="1" dirty="0">
              <a:solidFill>
                <a:srgbClr val="FF0000"/>
              </a:solidFill>
              <a:latin typeface="Raleway" panose="020B0003030101060003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1686525" y="1631209"/>
            <a:ext cx="194952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Bottom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Up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2930" y="4156658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Testing base on the  component Database Manager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1686525" y="3267434"/>
            <a:ext cx="51345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From the component Database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92930" y="2468602"/>
            <a:ext cx="421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The approach we choose in this project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654" y="899739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654" y="2349785"/>
            <a:ext cx="28922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SubSystem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View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7654" y="3738277"/>
            <a:ext cx="3369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Guess Subsystem</a:t>
            </a:r>
          </a:p>
          <a:p>
            <a:endParaRPr kumimoji="1" lang="en-US" altLang="zh-CN" dirty="0" smtClean="0">
              <a:latin typeface="Kefa" charset="0"/>
              <a:ea typeface="Kefa" charset="0"/>
              <a:cs typeface="Kefa" charset="0"/>
            </a:endParaRPr>
          </a:p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User Subsystem</a:t>
            </a:r>
          </a:p>
          <a:p>
            <a:endParaRPr kumimoji="1" lang="en-US" altLang="zh-CN" dirty="0" smtClean="0">
              <a:latin typeface="Kefa" charset="0"/>
              <a:ea typeface="Kefa" charset="0"/>
              <a:cs typeface="Kefa" charset="0"/>
            </a:endParaRPr>
          </a:p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Car Subsystem</a:t>
            </a:r>
          </a:p>
          <a:p>
            <a:endParaRPr kumimoji="1" lang="en-US" altLang="zh-CN" dirty="0">
              <a:latin typeface="Kefa" charset="0"/>
              <a:ea typeface="Kefa" charset="0"/>
              <a:cs typeface="Kefa" charset="0"/>
            </a:endParaRPr>
          </a:p>
          <a:p>
            <a:r>
              <a:rPr kumimoji="1" lang="en-US" altLang="zh-CN" dirty="0" smtClean="0">
                <a:latin typeface="Kefa" charset="0"/>
                <a:ea typeface="Kefa" charset="0"/>
                <a:cs typeface="Kefa" charset="0"/>
              </a:rPr>
              <a:t>(Showed in the Document)</a:t>
            </a:r>
            <a:endParaRPr kumimoji="1" lang="zh-CN" altLang="en-US" dirty="0">
              <a:latin typeface="Kefa" charset="0"/>
              <a:ea typeface="Kefa" charset="0"/>
              <a:cs typeface="Kef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71" y="2245034"/>
            <a:ext cx="7683468" cy="36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45231" y="559080"/>
            <a:ext cx="1119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45231" y="1465637"/>
            <a:ext cx="38500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id-ID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Partial Test Description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176" y="2680157"/>
            <a:ext cx="756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Kefa"/>
                <a:cs typeface="Kefa"/>
              </a:rPr>
              <a:t>Guest Application Manager &amp; Database Manager</a:t>
            </a:r>
            <a:endParaRPr kumimoji="1" lang="zh-CN" altLang="en-US" dirty="0">
              <a:latin typeface="Kefa"/>
              <a:cs typeface="Kef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176" y="3859837"/>
            <a:ext cx="62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Kefa"/>
                <a:cs typeface="Kefa"/>
              </a:rPr>
              <a:t>User Application &amp; Guest Application Manager</a:t>
            </a:r>
            <a:endParaRPr kumimoji="1" lang="zh-CN" altLang="en-US" dirty="0">
              <a:latin typeface="Kefa"/>
              <a:cs typeface="Kefa"/>
            </a:endParaRPr>
          </a:p>
        </p:txBody>
      </p:sp>
    </p:spTree>
    <p:extLst>
      <p:ext uri="{BB962C8B-B14F-4D97-AF65-F5344CB8AC3E}">
        <p14:creationId xmlns:p14="http://schemas.microsoft.com/office/powerpoint/2010/main" val="173916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1" y="559080"/>
            <a:ext cx="1119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5231" y="1429779"/>
            <a:ext cx="2899276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Here lists some 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Functions should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 unit tested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(1/2)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19564"/>
              </p:ext>
            </p:extLst>
          </p:nvPr>
        </p:nvGraphicFramePr>
        <p:xfrm>
          <a:off x="3614818" y="874394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Functions to be unit</a:t>
                      </a:r>
                      <a:r>
                        <a:rPr lang="en-US" altLang="zh-CN" baseline="0" dirty="0" smtClean="0"/>
                        <a:t> tested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Guest Application Manager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register()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</a:t>
                      </a:r>
                      <a:r>
                        <a:rPr lang="en-US" altLang="zh-CN" dirty="0" err="1" smtClean="0"/>
                        <a:t>signIn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register()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Application</a:t>
                      </a:r>
                      <a:r>
                        <a:rPr lang="en-US" altLang="zh-CN" baseline="0" dirty="0" smtClean="0"/>
                        <a:t>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car[] </a:t>
                      </a:r>
                      <a:r>
                        <a:rPr lang="en-US" altLang="zh-CN" dirty="0" err="1" smtClean="0"/>
                        <a:t>getCarAvailable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</a:t>
                      </a:r>
                      <a:r>
                        <a:rPr lang="en-US" altLang="zh-CN" dirty="0" err="1" smtClean="0"/>
                        <a:t>setReservation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Reservation[] </a:t>
                      </a:r>
                      <a:r>
                        <a:rPr lang="en-US" altLang="zh-CN" dirty="0" err="1" smtClean="0"/>
                        <a:t>getListActiveReservation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</a:t>
                      </a:r>
                      <a:r>
                        <a:rPr lang="en-US" altLang="zh-CN" dirty="0" err="1" smtClean="0"/>
                        <a:t>cancelReservation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reserve()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 Application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startRide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updateRide</a:t>
                      </a:r>
                      <a:r>
                        <a:rPr lang="en-US" altLang="zh-CN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insertCar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deleteCar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insertSafeArea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4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840" y="532790"/>
            <a:ext cx="2291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4840" y="1394564"/>
            <a:ext cx="4265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Here lists some 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Functions should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be unit tested</a:t>
            </a:r>
          </a:p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(2/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2)</a:t>
            </a:r>
            <a:endParaRPr lang="id-ID" altLang="zh-CN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96768"/>
              </p:ext>
            </p:extLst>
          </p:nvPr>
        </p:nvGraphicFramePr>
        <p:xfrm>
          <a:off x="3757446" y="2561207"/>
          <a:ext cx="8128000" cy="2892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131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Functions to be unit tested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Car Application Manager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openTheDoor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startRide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endRide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getCurrentPrice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 </a:t>
                      </a:r>
                      <a:r>
                        <a:rPr lang="en-US" altLang="zh-CN" dirty="0" err="1" smtClean="0"/>
                        <a:t>variationCost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4131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void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sendMsg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0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215" y="427977"/>
            <a:ext cx="20981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215" y="1311545"/>
            <a:ext cx="3009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Here lists some 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Functions should</a:t>
            </a:r>
          </a:p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be unit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tested (Interaction with external components)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837392" y="2776721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Functions</a:t>
                      </a:r>
                      <a:r>
                        <a:rPr lang="en-US" altLang="zh-CN" baseline="0" dirty="0" smtClean="0"/>
                        <a:t> to be unit tested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Guest Application</a:t>
                      </a:r>
                      <a:r>
                        <a:rPr lang="en-US" altLang="zh-CN" baseline="0" dirty="0" smtClean="0"/>
                        <a:t>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sendMail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Application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sendMail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double[] </a:t>
                      </a:r>
                      <a:r>
                        <a:rPr lang="en-US" altLang="zh-CN" dirty="0" err="1" smtClean="0"/>
                        <a:t>findCoordinates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getMap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</a:t>
                      </a:r>
                      <a:r>
                        <a:rPr lang="en-US" altLang="zh-CN" baseline="0" dirty="0" smtClean="0"/>
                        <a:t> Application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 </a:t>
                      </a:r>
                      <a:r>
                        <a:rPr lang="en-US" altLang="zh-CN" dirty="0" err="1" smtClean="0"/>
                        <a:t>sendMail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double[]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findCooedinates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 </a:t>
                      </a:r>
                      <a:r>
                        <a:rPr lang="en-US" altLang="zh-CN" dirty="0" err="1" smtClean="0"/>
                        <a:t>getMap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r>
                        <a:rPr lang="en-US" altLang="zh-CN" baseline="0" dirty="0" smtClean="0"/>
                        <a:t> payment()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"/>
          <p:cNvSpPr txBox="1"/>
          <p:nvPr/>
        </p:nvSpPr>
        <p:spPr>
          <a:xfrm>
            <a:off x="816948" y="451503"/>
            <a:ext cx="2410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Introduction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3" name="Rectangle 2"/>
          <p:cNvSpPr/>
          <p:nvPr/>
        </p:nvSpPr>
        <p:spPr>
          <a:xfrm>
            <a:off x="816948" y="1196696"/>
            <a:ext cx="1627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id-ID" sz="16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Key</a:t>
            </a:r>
            <a:r>
              <a:rPr lang="id-ID" sz="16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16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Topics</a:t>
            </a:r>
            <a:r>
              <a:rPr lang="id-ID" sz="16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16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today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4" name="Oval 65"/>
          <p:cNvSpPr/>
          <p:nvPr/>
        </p:nvSpPr>
        <p:spPr>
          <a:xfrm>
            <a:off x="5937425" y="1703247"/>
            <a:ext cx="310580" cy="310580"/>
          </a:xfrm>
          <a:prstGeom prst="ellipse">
            <a:avLst/>
          </a:prstGeom>
          <a:solidFill>
            <a:srgbClr val="FF6D6D"/>
          </a:solidFill>
          <a:ln w="101600" cmpd="dbl">
            <a:solidFill>
              <a:srgbClr val="FF6D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66"/>
          <p:cNvSpPr/>
          <p:nvPr/>
        </p:nvSpPr>
        <p:spPr>
          <a:xfrm>
            <a:off x="5937425" y="2644905"/>
            <a:ext cx="310580" cy="3105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01600" cmpd="dbl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67"/>
          <p:cNvSpPr/>
          <p:nvPr/>
        </p:nvSpPr>
        <p:spPr>
          <a:xfrm>
            <a:off x="5937425" y="3596207"/>
            <a:ext cx="310580" cy="3105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01600" cmpd="dbl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Oval 68"/>
          <p:cNvSpPr/>
          <p:nvPr/>
        </p:nvSpPr>
        <p:spPr>
          <a:xfrm>
            <a:off x="5937425" y="4650160"/>
            <a:ext cx="310580" cy="310580"/>
          </a:xfrm>
          <a:prstGeom prst="ellipse">
            <a:avLst/>
          </a:prstGeom>
          <a:solidFill>
            <a:srgbClr val="FF6D6D"/>
          </a:solidFill>
          <a:ln w="101600" cmpd="dbl">
            <a:solidFill>
              <a:srgbClr val="FF6D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69"/>
          <p:cNvGrpSpPr/>
          <p:nvPr/>
        </p:nvGrpSpPr>
        <p:grpSpPr>
          <a:xfrm>
            <a:off x="2111670" y="2324141"/>
            <a:ext cx="3535400" cy="952107"/>
            <a:chOff x="2101796" y="2563627"/>
            <a:chExt cx="3535400" cy="952107"/>
          </a:xfrm>
          <a:solidFill>
            <a:schemeClr val="bg1">
              <a:lumMod val="65000"/>
            </a:schemeClr>
          </a:solidFill>
        </p:grpSpPr>
        <p:sp>
          <p:nvSpPr>
            <p:cNvPr id="49" name="Isosceles Triangle 70"/>
            <p:cNvSpPr/>
            <p:nvPr/>
          </p:nvSpPr>
          <p:spPr>
            <a:xfrm rot="5400000">
              <a:off x="5328846" y="2904482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Rectangle 71"/>
            <p:cNvSpPr/>
            <p:nvPr/>
          </p:nvSpPr>
          <p:spPr>
            <a:xfrm>
              <a:off x="2101796" y="2563627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1" name="Group 72"/>
          <p:cNvGrpSpPr/>
          <p:nvPr/>
        </p:nvGrpSpPr>
        <p:grpSpPr>
          <a:xfrm>
            <a:off x="2101796" y="4333076"/>
            <a:ext cx="3535400" cy="952107"/>
            <a:chOff x="2101796" y="4572562"/>
            <a:chExt cx="3535400" cy="952107"/>
          </a:xfrm>
          <a:solidFill>
            <a:srgbClr val="FF6D6D"/>
          </a:solidFill>
        </p:grpSpPr>
        <p:sp>
          <p:nvSpPr>
            <p:cNvPr id="52" name="Isosceles Triangle 73"/>
            <p:cNvSpPr/>
            <p:nvPr/>
          </p:nvSpPr>
          <p:spPr>
            <a:xfrm rot="5400000">
              <a:off x="5328846" y="4913417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74"/>
            <p:cNvSpPr/>
            <p:nvPr/>
          </p:nvSpPr>
          <p:spPr>
            <a:xfrm>
              <a:off x="2101796" y="4572562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489465" y="1372034"/>
            <a:ext cx="3535400" cy="952107"/>
            <a:chOff x="6548234" y="1632125"/>
            <a:chExt cx="3535400" cy="952107"/>
          </a:xfrm>
          <a:solidFill>
            <a:srgbClr val="FF6D6D"/>
          </a:solidFill>
        </p:grpSpPr>
        <p:sp>
          <p:nvSpPr>
            <p:cNvPr id="55" name="Isosceles Triangle 76"/>
            <p:cNvSpPr/>
            <p:nvPr/>
          </p:nvSpPr>
          <p:spPr>
            <a:xfrm rot="16200000">
              <a:off x="6510281" y="1972980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77"/>
            <p:cNvSpPr/>
            <p:nvPr/>
          </p:nvSpPr>
          <p:spPr>
            <a:xfrm rot="10800000">
              <a:off x="6746545" y="1632125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7" name="Group 78"/>
          <p:cNvGrpSpPr/>
          <p:nvPr/>
        </p:nvGrpSpPr>
        <p:grpSpPr>
          <a:xfrm>
            <a:off x="6548234" y="3299675"/>
            <a:ext cx="3535400" cy="952107"/>
            <a:chOff x="6548234" y="3539161"/>
            <a:chExt cx="3535400" cy="952107"/>
          </a:xfrm>
          <a:solidFill>
            <a:schemeClr val="bg1">
              <a:lumMod val="65000"/>
            </a:schemeClr>
          </a:solidFill>
        </p:grpSpPr>
        <p:sp>
          <p:nvSpPr>
            <p:cNvPr id="59" name="Isosceles Triangle 79"/>
            <p:cNvSpPr/>
            <p:nvPr/>
          </p:nvSpPr>
          <p:spPr>
            <a:xfrm rot="16200000">
              <a:off x="6510281" y="3880016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ectangle 80"/>
            <p:cNvSpPr/>
            <p:nvPr/>
          </p:nvSpPr>
          <p:spPr>
            <a:xfrm rot="10800000">
              <a:off x="6746545" y="3539161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1" name="Rectangle 87"/>
          <p:cNvSpPr/>
          <p:nvPr/>
        </p:nvSpPr>
        <p:spPr>
          <a:xfrm>
            <a:off x="3327122" y="2538584"/>
            <a:ext cx="76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DD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Rectangle 90"/>
          <p:cNvSpPr/>
          <p:nvPr/>
        </p:nvSpPr>
        <p:spPr>
          <a:xfrm>
            <a:off x="7738566" y="1637859"/>
            <a:ext cx="1111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RASD</a:t>
            </a:r>
            <a:endParaRPr lang="id-ID" sz="24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6" name="Rectangle 87"/>
          <p:cNvSpPr/>
          <p:nvPr/>
        </p:nvSpPr>
        <p:spPr>
          <a:xfrm>
            <a:off x="7793960" y="3514118"/>
            <a:ext cx="1242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ITPD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7" name="Rectangle 87"/>
          <p:cNvSpPr/>
          <p:nvPr/>
        </p:nvSpPr>
        <p:spPr>
          <a:xfrm>
            <a:off x="3402359" y="4566526"/>
            <a:ext cx="76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PP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68" name="Straight Connector 64"/>
          <p:cNvCxnSpPr/>
          <p:nvPr/>
        </p:nvCxnSpPr>
        <p:spPr>
          <a:xfrm>
            <a:off x="6095899" y="155952"/>
            <a:ext cx="13944" cy="6240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7220" y="550836"/>
            <a:ext cx="30505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PP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220" y="1767134"/>
            <a:ext cx="418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COCOMO 2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220" y="2692119"/>
            <a:ext cx="433432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aseline="30000" dirty="0">
                <a:latin typeface="Kefa" charset="0"/>
                <a:ea typeface="Kefa" charset="0"/>
                <a:cs typeface="Kefa" charset="0"/>
              </a:rPr>
              <a:t>Scale</a:t>
            </a:r>
            <a:r>
              <a:rPr lang="en-US" altLang="zh-CN" sz="2800" baseline="30000" dirty="0">
                <a:latin typeface="Kefa" charset="0"/>
                <a:ea typeface="Kefa" charset="0"/>
                <a:cs typeface="Kefa" charset="0"/>
              </a:rPr>
              <a:t> </a:t>
            </a:r>
            <a:r>
              <a:rPr lang="en-US" altLang="zh-CN" sz="3200" baseline="30000" dirty="0" smtClean="0">
                <a:latin typeface="Kefa" charset="0"/>
                <a:ea typeface="Kefa" charset="0"/>
                <a:cs typeface="Kefa" charset="0"/>
              </a:rPr>
              <a:t>Drivers</a:t>
            </a:r>
          </a:p>
          <a:p>
            <a:endParaRPr lang="en-US" altLang="zh-CN" sz="3200" baseline="30000" dirty="0">
              <a:latin typeface="Kefa" charset="0"/>
              <a:ea typeface="Kefa" charset="0"/>
              <a:cs typeface="Kefa" charset="0"/>
            </a:endParaRPr>
          </a:p>
          <a:p>
            <a:r>
              <a:rPr lang="en-US" altLang="zh-CN" sz="3200" baseline="30000" dirty="0" err="1" smtClean="0">
                <a:latin typeface="Kefa" charset="0"/>
                <a:ea typeface="Kefa" charset="0"/>
                <a:cs typeface="Kefa" charset="0"/>
              </a:rPr>
              <a:t>Precedentedness:Low</a:t>
            </a:r>
            <a:endParaRPr lang="en-US" altLang="zh-CN" sz="3200" baseline="30000" dirty="0" smtClean="0">
              <a:latin typeface="Kefa" charset="0"/>
              <a:ea typeface="Kefa" charset="0"/>
              <a:cs typeface="Kefa" charset="0"/>
            </a:endParaRPr>
          </a:p>
          <a:p>
            <a:endParaRPr lang="en-US" altLang="zh-CN" sz="3200" baseline="30000" dirty="0" smtClean="0">
              <a:latin typeface="Kefa" charset="0"/>
              <a:ea typeface="Kefa" charset="0"/>
              <a:cs typeface="Kefa" charset="0"/>
            </a:endParaRPr>
          </a:p>
          <a:p>
            <a:r>
              <a:rPr lang="en-US" altLang="zh-CN" sz="3200" baseline="30000" dirty="0" err="1" smtClean="0">
                <a:latin typeface="Kefa" charset="0"/>
                <a:ea typeface="Kefa" charset="0"/>
                <a:cs typeface="Kefa" charset="0"/>
              </a:rPr>
              <a:t>DevelopmentFlexibility:Normal</a:t>
            </a:r>
            <a:endParaRPr lang="en-US" altLang="zh-CN" sz="3200" baseline="30000" dirty="0" smtClean="0"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5821" y="549762"/>
            <a:ext cx="29677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3200" b="1" dirty="0">
                <a:solidFill>
                  <a:srgbClr val="FF6D6D"/>
                </a:solidFill>
                <a:latin typeface="Raleway" panose="020B0003030101060003" pitchFamily="34" charset="0"/>
              </a:rPr>
              <a:t>PP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5821" y="1701529"/>
            <a:ext cx="249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COCOMO 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5821" y="2541183"/>
            <a:ext cx="7909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Kefa"/>
                <a:cs typeface="Kefa"/>
              </a:rPr>
              <a:t>Cost Drivers</a:t>
            </a:r>
          </a:p>
          <a:p>
            <a:endParaRPr kumimoji="1" lang="en-US" altLang="zh-CN" sz="2400" dirty="0" smtClean="0">
              <a:latin typeface="Kefa"/>
              <a:cs typeface="Kefa"/>
            </a:endParaRPr>
          </a:p>
          <a:p>
            <a:r>
              <a:rPr kumimoji="1" lang="en-US" altLang="zh-CN" sz="2400" dirty="0" smtClean="0">
                <a:latin typeface="Kefa"/>
                <a:cs typeface="Kefa"/>
              </a:rPr>
              <a:t>Required Software Reliability (RELY) : High</a:t>
            </a:r>
          </a:p>
          <a:p>
            <a:r>
              <a:rPr kumimoji="1" lang="en-US" altLang="zh-CN" sz="2400" dirty="0" smtClean="0">
                <a:latin typeface="Kefa"/>
                <a:cs typeface="Kefa"/>
              </a:rPr>
              <a:t>Required Reusability (RUSE) : Nominal</a:t>
            </a:r>
          </a:p>
          <a:p>
            <a:r>
              <a:rPr kumimoji="1" lang="en-US" altLang="zh-CN" sz="2400" dirty="0" smtClean="0">
                <a:latin typeface="Kefa"/>
                <a:cs typeface="Kefa"/>
              </a:rPr>
              <a:t>Storage Constraint (STOR) : Nominal </a:t>
            </a:r>
            <a:endParaRPr kumimoji="1" lang="zh-CN" altLang="en-US" sz="2400" dirty="0">
              <a:latin typeface="Kefa"/>
              <a:cs typeface="Kefa"/>
            </a:endParaRPr>
          </a:p>
        </p:txBody>
      </p:sp>
    </p:spTree>
    <p:extLst>
      <p:ext uri="{BB962C8B-B14F-4D97-AF65-F5344CB8AC3E}">
        <p14:creationId xmlns:p14="http://schemas.microsoft.com/office/powerpoint/2010/main" val="3530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7311" y="1262072"/>
            <a:ext cx="4878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CN" sz="40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Question</a:t>
            </a:r>
            <a:r>
              <a:rPr lang="id-ID" altLang="zh-CN" sz="40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 </a:t>
            </a:r>
            <a:r>
              <a:rPr lang="id-ID" altLang="zh-CN" sz="40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and</a:t>
            </a:r>
            <a:r>
              <a:rPr lang="id-ID" altLang="zh-CN" sz="40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 </a:t>
            </a:r>
            <a:r>
              <a:rPr lang="id-ID" altLang="zh-CN" sz="4000" b="1" dirty="0" err="1" smtClean="0">
                <a:solidFill>
                  <a:srgbClr val="FF6D6D"/>
                </a:solidFill>
                <a:latin typeface="Raleway" panose="020B0003030101060003" pitchFamily="34" charset="0"/>
              </a:rPr>
              <a:t>Answer</a:t>
            </a:r>
            <a:endParaRPr lang="id-ID" altLang="zh-CN" sz="40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54862" y="4779245"/>
            <a:ext cx="172996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Thank you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231" y="559080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DD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5231" y="1429779"/>
            <a:ext cx="177984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Three Tier 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745231" y="2238923"/>
            <a:ext cx="28328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Request-Response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45231" y="3048067"/>
            <a:ext cx="6474849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Business Logic Layer : • User Manager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	       • Guest Manager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	       • Car Manager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		       • Database Manager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080" y="1200644"/>
            <a:ext cx="4274714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45231" y="559080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smtClean="0">
                <a:solidFill>
                  <a:srgbClr val="FF6D6D"/>
                </a:solidFill>
                <a:latin typeface="Raleway" panose="020B0003030101060003" pitchFamily="34" charset="0"/>
              </a:rPr>
              <a:t>RASD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745231" y="1465637"/>
            <a:ext cx="868757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id-ID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Note</a:t>
            </a:r>
            <a:r>
              <a:rPr lang="id-ID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:	</a:t>
            </a:r>
            <a:r>
              <a:rPr lang="en-US" sz="2800" noProof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• Guest : A potential user who has not registered yet</a:t>
            </a:r>
          </a:p>
          <a:p>
            <a:r>
              <a:rPr lang="en-US" sz="2800" noProof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         • User  : Logged in clients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9159" y="3835583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Guest</a:t>
            </a:r>
            <a:endParaRPr 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268579" y="337391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register</a:t>
            </a:r>
            <a:endParaRPr 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2268579" y="4358803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log in</a:t>
            </a:r>
            <a:endParaRPr lang="en-US" sz="2400" dirty="0"/>
          </a:p>
        </p:txBody>
      </p:sp>
      <p:cxnSp>
        <p:nvCxnSpPr>
          <p:cNvPr id="14" name="直线箭头连接符 13"/>
          <p:cNvCxnSpPr>
            <a:stCxn id="8" idx="3"/>
            <a:endCxn id="11" idx="1"/>
          </p:cNvCxnSpPr>
          <p:nvPr/>
        </p:nvCxnSpPr>
        <p:spPr>
          <a:xfrm flipV="1">
            <a:off x="1710592" y="3604751"/>
            <a:ext cx="557987" cy="49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3"/>
            <a:endCxn id="12" idx="1"/>
          </p:cNvCxnSpPr>
          <p:nvPr/>
        </p:nvCxnSpPr>
        <p:spPr>
          <a:xfrm>
            <a:off x="1710592" y="4097193"/>
            <a:ext cx="557987" cy="49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05217" y="380066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User</a:t>
            </a:r>
            <a:endParaRPr 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5739639" y="3256825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Reservation</a:t>
            </a:r>
            <a:endParaRPr 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9757323" y="3250497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altLang="zh-CN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start </a:t>
            </a:r>
            <a:r>
              <a:rPr lang="id-ID" altLang="zh-CN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renting</a:t>
            </a:r>
            <a:endParaRPr 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9757323" y="4412650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end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renting</a:t>
            </a:r>
            <a:endParaRPr 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739639" y="4377086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money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save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id-ID" sz="24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option</a:t>
            </a:r>
            <a:endParaRPr lang="en-US" sz="1600" dirty="0"/>
          </a:p>
        </p:txBody>
      </p:sp>
      <p:cxnSp>
        <p:nvCxnSpPr>
          <p:cNvPr id="25" name="直线箭头连接符 24"/>
          <p:cNvCxnSpPr>
            <a:stCxn id="19" idx="3"/>
            <a:endCxn id="20" idx="1"/>
          </p:cNvCxnSpPr>
          <p:nvPr/>
        </p:nvCxnSpPr>
        <p:spPr>
          <a:xfrm flipV="1">
            <a:off x="5267954" y="3487658"/>
            <a:ext cx="471685" cy="57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9" idx="3"/>
            <a:endCxn id="23" idx="1"/>
          </p:cNvCxnSpPr>
          <p:nvPr/>
        </p:nvCxnSpPr>
        <p:spPr>
          <a:xfrm>
            <a:off x="5267954" y="4062272"/>
            <a:ext cx="471685" cy="54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638490" y="380066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err="1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Car</a:t>
            </a:r>
            <a:endParaRPr lang="en-US" sz="2800" dirty="0"/>
          </a:p>
        </p:txBody>
      </p:sp>
      <p:cxnSp>
        <p:nvCxnSpPr>
          <p:cNvPr id="33" name="直线箭头连接符 32"/>
          <p:cNvCxnSpPr>
            <a:stCxn id="31" idx="3"/>
            <a:endCxn id="21" idx="1"/>
          </p:cNvCxnSpPr>
          <p:nvPr/>
        </p:nvCxnSpPr>
        <p:spPr>
          <a:xfrm flipV="1">
            <a:off x="9340926" y="3481330"/>
            <a:ext cx="416397" cy="58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1" idx="3"/>
            <a:endCxn id="22" idx="1"/>
          </p:cNvCxnSpPr>
          <p:nvPr/>
        </p:nvCxnSpPr>
        <p:spPr>
          <a:xfrm>
            <a:off x="9340926" y="4062272"/>
            <a:ext cx="416397" cy="5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654" y="899739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ITPD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9010" y="3486022"/>
            <a:ext cx="17892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Bottom Up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Oval 87"/>
          <p:cNvSpPr/>
          <p:nvPr/>
        </p:nvSpPr>
        <p:spPr>
          <a:xfrm>
            <a:off x="5017646" y="2735883"/>
            <a:ext cx="2072343" cy="2072343"/>
          </a:xfrm>
          <a:prstGeom prst="ellipse">
            <a:avLst/>
          </a:prstGeom>
          <a:solidFill>
            <a:schemeClr val="bg1">
              <a:lumMod val="5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E3D29D"/>
                </a:solidFill>
              </a:rPr>
              <a:t>Data Base </a:t>
            </a:r>
            <a:r>
              <a:rPr lang="id-ID" dirty="0" err="1" smtClean="0">
                <a:solidFill>
                  <a:srgbClr val="E3D29D"/>
                </a:solidFill>
              </a:rPr>
              <a:t>Manager</a:t>
            </a:r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6" name="Oval 89"/>
          <p:cNvSpPr/>
          <p:nvPr/>
        </p:nvSpPr>
        <p:spPr>
          <a:xfrm>
            <a:off x="6901631" y="3067868"/>
            <a:ext cx="1408371" cy="1408371"/>
          </a:xfrm>
          <a:prstGeom prst="ellipse">
            <a:avLst/>
          </a:prstGeom>
          <a:solidFill>
            <a:srgbClr val="FF6D6D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7" name="Oval 90"/>
          <p:cNvSpPr/>
          <p:nvPr/>
        </p:nvSpPr>
        <p:spPr>
          <a:xfrm rot="16200000">
            <a:off x="5349633" y="4619867"/>
            <a:ext cx="1408371" cy="1408371"/>
          </a:xfrm>
          <a:prstGeom prst="ellipse">
            <a:avLst/>
          </a:prstGeom>
          <a:solidFill>
            <a:srgbClr val="FF6D6D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E3D29D"/>
              </a:solidFill>
            </a:endParaRPr>
          </a:p>
        </p:txBody>
      </p:sp>
      <p:sp>
        <p:nvSpPr>
          <p:cNvPr id="8" name="Oval 92"/>
          <p:cNvSpPr/>
          <p:nvPr/>
        </p:nvSpPr>
        <p:spPr>
          <a:xfrm rot="16200000">
            <a:off x="5349632" y="1515869"/>
            <a:ext cx="1408371" cy="1408371"/>
          </a:xfrm>
          <a:prstGeom prst="ellipse">
            <a:avLst/>
          </a:prstGeom>
          <a:solidFill>
            <a:srgbClr val="FF6D6D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E3D29D"/>
              </a:solidFill>
            </a:endParaRPr>
          </a:p>
        </p:txBody>
      </p:sp>
      <p:cxnSp>
        <p:nvCxnSpPr>
          <p:cNvPr id="10" name="Elbow Connector 94"/>
          <p:cNvCxnSpPr>
            <a:stCxn id="7" idx="4"/>
          </p:cNvCxnSpPr>
          <p:nvPr/>
        </p:nvCxnSpPr>
        <p:spPr>
          <a:xfrm>
            <a:off x="6758004" y="5324052"/>
            <a:ext cx="3623125" cy="343157"/>
          </a:xfrm>
          <a:prstGeom prst="bentConnector3">
            <a:avLst/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95"/>
          <p:cNvCxnSpPr/>
          <p:nvPr/>
        </p:nvCxnSpPr>
        <p:spPr>
          <a:xfrm flipV="1">
            <a:off x="6758003" y="1743933"/>
            <a:ext cx="3334414" cy="476121"/>
          </a:xfrm>
          <a:prstGeom prst="bentConnector3">
            <a:avLst/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96"/>
          <p:cNvCxnSpPr/>
          <p:nvPr/>
        </p:nvCxnSpPr>
        <p:spPr>
          <a:xfrm flipV="1">
            <a:off x="8310002" y="3341249"/>
            <a:ext cx="2794786" cy="430805"/>
          </a:xfrm>
          <a:prstGeom prst="bentConnector3">
            <a:avLst>
              <a:gd name="adj1" fmla="val 44158"/>
            </a:avLst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02"/>
          <p:cNvSpPr/>
          <p:nvPr/>
        </p:nvSpPr>
        <p:spPr>
          <a:xfrm>
            <a:off x="8532859" y="1827638"/>
            <a:ext cx="1848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Guest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Manager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03"/>
          <p:cNvSpPr/>
          <p:nvPr/>
        </p:nvSpPr>
        <p:spPr>
          <a:xfrm>
            <a:off x="9579366" y="3434391"/>
            <a:ext cx="1603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User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Manager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04"/>
          <p:cNvSpPr/>
          <p:nvPr/>
        </p:nvSpPr>
        <p:spPr>
          <a:xfrm>
            <a:off x="8695024" y="5278132"/>
            <a:ext cx="1397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Car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id-ID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M</a:t>
            </a:r>
            <a:r>
              <a:rPr lang="id-ID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 Neue" panose="020B0606020202050201" pitchFamily="34" charset="0"/>
              </a:rPr>
              <a:t>anager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21" name="Group 105"/>
          <p:cNvGrpSpPr/>
          <p:nvPr/>
        </p:nvGrpSpPr>
        <p:grpSpPr>
          <a:xfrm>
            <a:off x="5829182" y="5011316"/>
            <a:ext cx="439685" cy="530489"/>
            <a:chOff x="134906" y="3220464"/>
            <a:chExt cx="730251" cy="881063"/>
          </a:xfrm>
          <a:noFill/>
        </p:grpSpPr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134906" y="3220464"/>
              <a:ext cx="730251" cy="577851"/>
            </a:xfrm>
            <a:custGeom>
              <a:avLst/>
              <a:gdLst>
                <a:gd name="T0" fmla="*/ 124 w 192"/>
                <a:gd name="T1" fmla="*/ 96 h 152"/>
                <a:gd name="T2" fmla="*/ 116 w 192"/>
                <a:gd name="T3" fmla="*/ 92 h 152"/>
                <a:gd name="T4" fmla="*/ 116 w 192"/>
                <a:gd name="T5" fmla="*/ 80 h 152"/>
                <a:gd name="T6" fmla="*/ 120 w 192"/>
                <a:gd name="T7" fmla="*/ 60 h 152"/>
                <a:gd name="T8" fmla="*/ 121 w 192"/>
                <a:gd name="T9" fmla="*/ 25 h 152"/>
                <a:gd name="T10" fmla="*/ 96 w 192"/>
                <a:gd name="T11" fmla="*/ 0 h 152"/>
                <a:gd name="T12" fmla="*/ 72 w 192"/>
                <a:gd name="T13" fmla="*/ 24 h 152"/>
                <a:gd name="T14" fmla="*/ 72 w 192"/>
                <a:gd name="T15" fmla="*/ 60 h 152"/>
                <a:gd name="T16" fmla="*/ 76 w 192"/>
                <a:gd name="T17" fmla="*/ 80 h 152"/>
                <a:gd name="T18" fmla="*/ 76 w 192"/>
                <a:gd name="T19" fmla="*/ 92 h 152"/>
                <a:gd name="T20" fmla="*/ 68 w 192"/>
                <a:gd name="T21" fmla="*/ 96 h 152"/>
                <a:gd name="T22" fmla="*/ 16 w 192"/>
                <a:gd name="T23" fmla="*/ 96 h 152"/>
                <a:gd name="T24" fmla="*/ 0 w 192"/>
                <a:gd name="T25" fmla="*/ 116 h 152"/>
                <a:gd name="T26" fmla="*/ 0 w 192"/>
                <a:gd name="T27" fmla="*/ 152 h 152"/>
                <a:gd name="T28" fmla="*/ 192 w 192"/>
                <a:gd name="T29" fmla="*/ 152 h 152"/>
                <a:gd name="T30" fmla="*/ 192 w 192"/>
                <a:gd name="T31" fmla="*/ 116 h 152"/>
                <a:gd name="T32" fmla="*/ 176 w 192"/>
                <a:gd name="T33" fmla="*/ 96 h 152"/>
                <a:gd name="T34" fmla="*/ 124 w 192"/>
                <a:gd name="T35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52">
                  <a:moveTo>
                    <a:pt x="124" y="96"/>
                  </a:moveTo>
                  <a:cubicBezTo>
                    <a:pt x="121" y="96"/>
                    <a:pt x="118" y="95"/>
                    <a:pt x="116" y="92"/>
                  </a:cubicBezTo>
                  <a:cubicBezTo>
                    <a:pt x="114" y="89"/>
                    <a:pt x="115" y="83"/>
                    <a:pt x="116" y="80"/>
                  </a:cubicBezTo>
                  <a:cubicBezTo>
                    <a:pt x="119" y="72"/>
                    <a:pt x="120" y="68"/>
                    <a:pt x="120" y="60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11"/>
                    <a:pt x="110" y="0"/>
                    <a:pt x="96" y="0"/>
                  </a:cubicBezTo>
                  <a:cubicBezTo>
                    <a:pt x="82" y="0"/>
                    <a:pt x="72" y="10"/>
                    <a:pt x="72" y="2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8"/>
                    <a:pt x="73" y="72"/>
                    <a:pt x="76" y="80"/>
                  </a:cubicBezTo>
                  <a:cubicBezTo>
                    <a:pt x="77" y="83"/>
                    <a:pt x="78" y="89"/>
                    <a:pt x="76" y="92"/>
                  </a:cubicBezTo>
                  <a:cubicBezTo>
                    <a:pt x="74" y="95"/>
                    <a:pt x="71" y="96"/>
                    <a:pt x="6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8" y="96"/>
                    <a:pt x="0" y="108"/>
                    <a:pt x="0" y="1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92" y="108"/>
                    <a:pt x="184" y="96"/>
                    <a:pt x="176" y="96"/>
                  </a:cubicBezTo>
                  <a:lnTo>
                    <a:pt x="124" y="96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165069" y="3798314"/>
              <a:ext cx="669926" cy="303213"/>
            </a:xfrm>
            <a:custGeom>
              <a:avLst/>
              <a:gdLst>
                <a:gd name="T0" fmla="*/ 422 w 422"/>
                <a:gd name="T1" fmla="*/ 191 h 191"/>
                <a:gd name="T2" fmla="*/ 115 w 422"/>
                <a:gd name="T3" fmla="*/ 191 h 191"/>
                <a:gd name="T4" fmla="*/ 115 w 422"/>
                <a:gd name="T5" fmla="*/ 95 h 191"/>
                <a:gd name="T6" fmla="*/ 67 w 422"/>
                <a:gd name="T7" fmla="*/ 191 h 191"/>
                <a:gd name="T8" fmla="*/ 0 w 422"/>
                <a:gd name="T9" fmla="*/ 191 h 191"/>
                <a:gd name="T10" fmla="*/ 0 w 422"/>
                <a:gd name="T11" fmla="*/ 0 h 191"/>
                <a:gd name="T12" fmla="*/ 422 w 422"/>
                <a:gd name="T13" fmla="*/ 0 h 191"/>
                <a:gd name="T14" fmla="*/ 422 w 42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91">
                  <a:moveTo>
                    <a:pt x="422" y="191"/>
                  </a:moveTo>
                  <a:lnTo>
                    <a:pt x="115" y="191"/>
                  </a:lnTo>
                  <a:lnTo>
                    <a:pt x="115" y="95"/>
                  </a:lnTo>
                  <a:lnTo>
                    <a:pt x="67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191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742919" y="3904677"/>
              <a:ext cx="0" cy="19685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652432" y="3949127"/>
              <a:ext cx="0" cy="15240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560357" y="4011039"/>
              <a:ext cx="0" cy="90488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7" name="Oval 39"/>
            <p:cNvSpPr>
              <a:spLocks noChangeArrowheads="1"/>
            </p:cNvSpPr>
            <p:nvPr/>
          </p:nvSpPr>
          <p:spPr bwMode="auto">
            <a:xfrm>
              <a:off x="480981" y="3296664"/>
              <a:ext cx="38100" cy="38100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35" name="Group 119"/>
          <p:cNvGrpSpPr/>
          <p:nvPr/>
        </p:nvGrpSpPr>
        <p:grpSpPr>
          <a:xfrm>
            <a:off x="7368009" y="3511180"/>
            <a:ext cx="474675" cy="474676"/>
            <a:chOff x="6399213" y="695325"/>
            <a:chExt cx="850899" cy="850901"/>
          </a:xfrm>
        </p:grpSpPr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431 w 431"/>
                <a:gd name="T1" fmla="*/ 0 h 431"/>
                <a:gd name="T2" fmla="*/ 431 w 431"/>
                <a:gd name="T3" fmla="*/ 431 h 431"/>
                <a:gd name="T4" fmla="*/ 0 w 431"/>
                <a:gd name="T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451 w 451"/>
                <a:gd name="T1" fmla="*/ 0 h 451"/>
                <a:gd name="T2" fmla="*/ 451 w 451"/>
                <a:gd name="T3" fmla="*/ 451 h 451"/>
                <a:gd name="T4" fmla="*/ 0 w 451"/>
                <a:gd name="T5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304 w 304"/>
                <a:gd name="T1" fmla="*/ 194 h 194"/>
                <a:gd name="T2" fmla="*/ 230 w 304"/>
                <a:gd name="T3" fmla="*/ 0 h 194"/>
                <a:gd name="T4" fmla="*/ 134 w 304"/>
                <a:gd name="T5" fmla="*/ 143 h 194"/>
                <a:gd name="T6" fmla="*/ 75 w 304"/>
                <a:gd name="T7" fmla="*/ 71 h 194"/>
                <a:gd name="T8" fmla="*/ 0 w 304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no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42" name="Group 126"/>
          <p:cNvGrpSpPr/>
          <p:nvPr/>
        </p:nvGrpSpPr>
        <p:grpSpPr>
          <a:xfrm>
            <a:off x="5860006" y="1958635"/>
            <a:ext cx="408861" cy="466068"/>
            <a:chOff x="6873875" y="742950"/>
            <a:chExt cx="771526" cy="879476"/>
          </a:xfrm>
        </p:grpSpPr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120 w 120"/>
                <a:gd name="T1" fmla="*/ 20 h 20"/>
                <a:gd name="T2" fmla="*/ 60 w 120"/>
                <a:gd name="T3" fmla="*/ 0 h 20"/>
                <a:gd name="T4" fmla="*/ 0 w 120"/>
                <a:gd name="T5" fmla="*/ 20 h 20"/>
                <a:gd name="T6" fmla="*/ 120 w 1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152 w 195"/>
                <a:gd name="T1" fmla="*/ 0 h 195"/>
                <a:gd name="T2" fmla="*/ 152 w 195"/>
                <a:gd name="T3" fmla="*/ 152 h 195"/>
                <a:gd name="T4" fmla="*/ 0 w 195"/>
                <a:gd name="T5" fmla="*/ 15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</p:spTree>
    <p:extLst>
      <p:ext uri="{BB962C8B-B14F-4D97-AF65-F5344CB8AC3E}">
        <p14:creationId xmlns:p14="http://schemas.microsoft.com/office/powerpoint/2010/main" val="83289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513" y="79216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smtClean="0">
                <a:solidFill>
                  <a:srgbClr val="FF6D6D"/>
                </a:solidFill>
                <a:latin typeface="Raleway" panose="020B0003030101060003" pitchFamily="34" charset="0"/>
              </a:rPr>
              <a:t>PP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1686525" y="1631209"/>
            <a:ext cx="72487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ILF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5832777" y="1630126"/>
            <a:ext cx="12442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INPUT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3814207" y="1630851"/>
            <a:ext cx="72487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EIF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9490" y="22638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U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ser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3634" y="26425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C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ar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6471" y="3381212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R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eservation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96246" y="30118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efa" charset="0"/>
                <a:ea typeface="Kefa" charset="0"/>
                <a:cs typeface="Kefa" charset="0"/>
              </a:rPr>
              <a:t>R</a:t>
            </a:r>
            <a:r>
              <a:rPr lang="en-US" dirty="0" smtClean="0">
                <a:latin typeface="Kefa" charset="0"/>
                <a:ea typeface="Kefa" charset="0"/>
                <a:cs typeface="Kefa" charset="0"/>
              </a:rPr>
              <a:t>ide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944" y="3775438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Kefa" charset="0"/>
                <a:ea typeface="Kefa" charset="0"/>
                <a:cs typeface="Kefa" charset="0"/>
              </a:rPr>
              <a:t>D</a:t>
            </a:r>
            <a:r>
              <a:rPr lang="en-US" dirty="0" err="1" smtClean="0">
                <a:latin typeface="Kefa" charset="0"/>
                <a:ea typeface="Kefa" charset="0"/>
                <a:cs typeface="Kefa" charset="0"/>
              </a:rPr>
              <a:t>iscountAndPunishment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09499" y="225964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Bank Service Gateway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09499" y="262897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Google Map Gateway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6333" y="225891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Log in/ </a:t>
            </a:r>
            <a:r>
              <a:rPr lang="en-US" smtClean="0">
                <a:latin typeface="Kefa" charset="0"/>
                <a:ea typeface="Kefa" charset="0"/>
                <a:cs typeface="Kefa" charset="0"/>
              </a:rPr>
              <a:t>Log out</a:t>
            </a:r>
            <a:endParaRPr lang="en-US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26508" y="2641465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Register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26508" y="2991748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Reserve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5987" y="338012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Unlock door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14247" y="37436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Start Ride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32777" y="409227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End Ride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23677" y="442218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Modify Info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53650" y="2622416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Get Available Cars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5" name="Rectangle 2"/>
          <p:cNvSpPr/>
          <p:nvPr/>
        </p:nvSpPr>
        <p:spPr>
          <a:xfrm>
            <a:off x="7925497" y="1630126"/>
            <a:ext cx="124264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Inquiry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57661" y="2258728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Retrieve Info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57473" y="2973285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Get Safe Areas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98959" y="3374296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Get </a:t>
            </a:r>
            <a:r>
              <a:rPr lang="en-US" dirty="0" err="1" smtClean="0">
                <a:latin typeface="Kefa" charset="0"/>
                <a:ea typeface="Kefa" charset="0"/>
                <a:cs typeface="Kefa" charset="0"/>
              </a:rPr>
              <a:t>Discount&amp;Punish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10016614" y="1624305"/>
            <a:ext cx="16033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OUTPUT</a:t>
            </a:r>
            <a:endParaRPr lang="id-ID" sz="28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081446" y="227213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Kefa" charset="0"/>
                <a:ea typeface="Kefa" charset="0"/>
                <a:cs typeface="Kefa" charset="0"/>
              </a:rPr>
              <a:t>Notification</a:t>
            </a:r>
            <a:endParaRPr lang="en-US">
              <a:latin typeface="Kefa" charset="0"/>
              <a:ea typeface="Kefa" charset="0"/>
              <a:cs typeface="Kefa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97585" y="301754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efa" charset="0"/>
                <a:ea typeface="Kefa" charset="0"/>
                <a:cs typeface="Kefa" charset="0"/>
              </a:rPr>
              <a:t>Gmail Gateway</a:t>
            </a:r>
            <a:endParaRPr lang="en-US" dirty="0">
              <a:latin typeface="Kefa" charset="0"/>
              <a:ea typeface="Kefa" charset="0"/>
              <a:cs typeface="Kef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3506975" y="2626983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Design </a:t>
            </a:r>
            <a:r>
              <a:rPr lang="id-ID" sz="5400" dirty="0" err="1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Document</a:t>
            </a:r>
            <a:endParaRPr lang="id-ID" sz="5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75"/>
          <p:cNvSpPr/>
          <p:nvPr/>
        </p:nvSpPr>
        <p:spPr>
          <a:xfrm>
            <a:off x="3944096" y="1700485"/>
            <a:ext cx="249237" cy="249237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ectangle 176"/>
          <p:cNvSpPr/>
          <p:nvPr/>
        </p:nvSpPr>
        <p:spPr>
          <a:xfrm>
            <a:off x="3944096" y="2972473"/>
            <a:ext cx="249237" cy="24923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Rectangle 177"/>
          <p:cNvSpPr/>
          <p:nvPr/>
        </p:nvSpPr>
        <p:spPr>
          <a:xfrm>
            <a:off x="3912346" y="4608615"/>
            <a:ext cx="249237" cy="24923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TextBox 195"/>
          <p:cNvSpPr txBox="1"/>
          <p:nvPr/>
        </p:nvSpPr>
        <p:spPr>
          <a:xfrm>
            <a:off x="4764996" y="1474958"/>
            <a:ext cx="195516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2000" b="1" dirty="0">
                <a:solidFill>
                  <a:srgbClr val="FF6D6D"/>
                </a:solidFill>
                <a:latin typeface="Raleway" panose="020B0003030101060003" pitchFamily="34" charset="0"/>
              </a:rPr>
              <a:t>Guest Manger</a:t>
            </a:r>
          </a:p>
        </p:txBody>
      </p:sp>
      <p:sp>
        <p:nvSpPr>
          <p:cNvPr id="91" name="TextBox 197"/>
          <p:cNvSpPr txBox="1"/>
          <p:nvPr/>
        </p:nvSpPr>
        <p:spPr>
          <a:xfrm>
            <a:off x="4764949" y="2756172"/>
            <a:ext cx="2646680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d-ID" sz="2000" b="1" dirty="0">
                <a:solidFill>
                  <a:srgbClr val="FF6D6D"/>
                </a:solidFill>
                <a:latin typeface="Raleway" panose="020B0003030101060003" pitchFamily="34" charset="0"/>
              </a:rPr>
              <a:t>User Manager</a:t>
            </a:r>
          </a:p>
        </p:txBody>
      </p:sp>
      <p:sp>
        <p:nvSpPr>
          <p:cNvPr id="93" name="TextBox 198"/>
          <p:cNvSpPr txBox="1"/>
          <p:nvPr/>
        </p:nvSpPr>
        <p:spPr>
          <a:xfrm>
            <a:off x="5159919" y="3170827"/>
            <a:ext cx="3751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Reservation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Find location of </a:t>
            </a:r>
            <a:r>
              <a:rPr lang="it-I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available</a:t>
            </a:r>
            <a:r>
              <a:rPr lang="it-I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 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cars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Cancel reservation</a:t>
            </a:r>
          </a:p>
        </p:txBody>
      </p:sp>
      <p:sp>
        <p:nvSpPr>
          <p:cNvPr id="94" name="TextBox 199"/>
          <p:cNvSpPr txBox="1"/>
          <p:nvPr/>
        </p:nvSpPr>
        <p:spPr>
          <a:xfrm>
            <a:off x="4764996" y="4303521"/>
            <a:ext cx="1849755" cy="46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2000" b="1" dirty="0">
                <a:solidFill>
                  <a:srgbClr val="FF6D6D"/>
                </a:solidFill>
                <a:latin typeface="Raleway" panose="020B0003030101060003" pitchFamily="34" charset="0"/>
              </a:rPr>
              <a:t>Car Manager</a:t>
            </a:r>
          </a:p>
        </p:txBody>
      </p:sp>
      <p:sp>
        <p:nvSpPr>
          <p:cNvPr id="95" name="TextBox 200"/>
          <p:cNvSpPr txBox="1"/>
          <p:nvPr/>
        </p:nvSpPr>
        <p:spPr>
          <a:xfrm>
            <a:off x="5159919" y="4733562"/>
            <a:ext cx="3218180" cy="136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Unlock  door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Show current charge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Start renting, End renting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Discount and Punishment</a:t>
            </a:r>
          </a:p>
          <a:p>
            <a:r>
              <a:rPr lang="it-IT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Save money option</a:t>
            </a:r>
          </a:p>
        </p:txBody>
      </p:sp>
      <p:grpSp>
        <p:nvGrpSpPr>
          <p:cNvPr id="121" name="Group 126"/>
          <p:cNvGrpSpPr/>
          <p:nvPr/>
        </p:nvGrpSpPr>
        <p:grpSpPr>
          <a:xfrm>
            <a:off x="4356009" y="1648732"/>
            <a:ext cx="324000" cy="360000"/>
            <a:chOff x="6873875" y="742950"/>
            <a:chExt cx="771526" cy="879476"/>
          </a:xfrm>
        </p:grpSpPr>
        <p:sp>
          <p:nvSpPr>
            <p:cNvPr id="122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4" name="Freeform 45"/>
            <p:cNvSpPr/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120 w 120"/>
                <a:gd name="T1" fmla="*/ 20 h 20"/>
                <a:gd name="T2" fmla="*/ 60 w 120"/>
                <a:gd name="T3" fmla="*/ 0 h 20"/>
                <a:gd name="T4" fmla="*/ 0 w 120"/>
                <a:gd name="T5" fmla="*/ 20 h 20"/>
                <a:gd name="T6" fmla="*/ 120 w 12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5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6" name="Freeform 47"/>
            <p:cNvSpPr/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152 w 195"/>
                <a:gd name="T1" fmla="*/ 0 h 195"/>
                <a:gd name="T2" fmla="*/ 152 w 195"/>
                <a:gd name="T3" fmla="*/ 152 h 195"/>
                <a:gd name="T4" fmla="*/ 0 w 195"/>
                <a:gd name="T5" fmla="*/ 15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7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28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129" name="Group 119"/>
          <p:cNvGrpSpPr/>
          <p:nvPr/>
        </p:nvGrpSpPr>
        <p:grpSpPr>
          <a:xfrm>
            <a:off x="4346588" y="2977417"/>
            <a:ext cx="324000" cy="360000"/>
            <a:chOff x="6399213" y="695325"/>
            <a:chExt cx="850899" cy="850901"/>
          </a:xfrm>
        </p:grpSpPr>
        <p:sp>
          <p:nvSpPr>
            <p:cNvPr id="130" name="Freeform 34"/>
            <p:cNvSpPr/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431 w 431"/>
                <a:gd name="T1" fmla="*/ 0 h 431"/>
                <a:gd name="T2" fmla="*/ 431 w 431"/>
                <a:gd name="T3" fmla="*/ 431 h 431"/>
                <a:gd name="T4" fmla="*/ 0 w 431"/>
                <a:gd name="T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1" name="Freeform 35"/>
            <p:cNvSpPr/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451 w 451"/>
                <a:gd name="T1" fmla="*/ 0 h 451"/>
                <a:gd name="T2" fmla="*/ 451 w 451"/>
                <a:gd name="T3" fmla="*/ 451 h 451"/>
                <a:gd name="T4" fmla="*/ 0 w 451"/>
                <a:gd name="T5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3" name="Freeform 37"/>
            <p:cNvSpPr/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304 w 304"/>
                <a:gd name="T1" fmla="*/ 194 h 194"/>
                <a:gd name="T2" fmla="*/ 230 w 304"/>
                <a:gd name="T3" fmla="*/ 0 h 194"/>
                <a:gd name="T4" fmla="*/ 134 w 304"/>
                <a:gd name="T5" fmla="*/ 143 h 194"/>
                <a:gd name="T6" fmla="*/ 75 w 304"/>
                <a:gd name="T7" fmla="*/ 71 h 194"/>
                <a:gd name="T8" fmla="*/ 0 w 304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4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136" name="Group 105"/>
          <p:cNvGrpSpPr/>
          <p:nvPr/>
        </p:nvGrpSpPr>
        <p:grpSpPr>
          <a:xfrm>
            <a:off x="4309536" y="4497238"/>
            <a:ext cx="320400" cy="360000"/>
            <a:chOff x="134906" y="3220464"/>
            <a:chExt cx="730251" cy="881063"/>
          </a:xfrm>
          <a:noFill/>
        </p:grpSpPr>
        <p:sp>
          <p:nvSpPr>
            <p:cNvPr id="137" name="Freeform 34"/>
            <p:cNvSpPr/>
            <p:nvPr/>
          </p:nvSpPr>
          <p:spPr bwMode="auto">
            <a:xfrm>
              <a:off x="134906" y="3220464"/>
              <a:ext cx="730251" cy="577851"/>
            </a:xfrm>
            <a:custGeom>
              <a:avLst/>
              <a:gdLst>
                <a:gd name="T0" fmla="*/ 124 w 192"/>
                <a:gd name="T1" fmla="*/ 96 h 152"/>
                <a:gd name="T2" fmla="*/ 116 w 192"/>
                <a:gd name="T3" fmla="*/ 92 h 152"/>
                <a:gd name="T4" fmla="*/ 116 w 192"/>
                <a:gd name="T5" fmla="*/ 80 h 152"/>
                <a:gd name="T6" fmla="*/ 120 w 192"/>
                <a:gd name="T7" fmla="*/ 60 h 152"/>
                <a:gd name="T8" fmla="*/ 121 w 192"/>
                <a:gd name="T9" fmla="*/ 25 h 152"/>
                <a:gd name="T10" fmla="*/ 96 w 192"/>
                <a:gd name="T11" fmla="*/ 0 h 152"/>
                <a:gd name="T12" fmla="*/ 72 w 192"/>
                <a:gd name="T13" fmla="*/ 24 h 152"/>
                <a:gd name="T14" fmla="*/ 72 w 192"/>
                <a:gd name="T15" fmla="*/ 60 h 152"/>
                <a:gd name="T16" fmla="*/ 76 w 192"/>
                <a:gd name="T17" fmla="*/ 80 h 152"/>
                <a:gd name="T18" fmla="*/ 76 w 192"/>
                <a:gd name="T19" fmla="*/ 92 h 152"/>
                <a:gd name="T20" fmla="*/ 68 w 192"/>
                <a:gd name="T21" fmla="*/ 96 h 152"/>
                <a:gd name="T22" fmla="*/ 16 w 192"/>
                <a:gd name="T23" fmla="*/ 96 h 152"/>
                <a:gd name="T24" fmla="*/ 0 w 192"/>
                <a:gd name="T25" fmla="*/ 116 h 152"/>
                <a:gd name="T26" fmla="*/ 0 w 192"/>
                <a:gd name="T27" fmla="*/ 152 h 152"/>
                <a:gd name="T28" fmla="*/ 192 w 192"/>
                <a:gd name="T29" fmla="*/ 152 h 152"/>
                <a:gd name="T30" fmla="*/ 192 w 192"/>
                <a:gd name="T31" fmla="*/ 116 h 152"/>
                <a:gd name="T32" fmla="*/ 176 w 192"/>
                <a:gd name="T33" fmla="*/ 96 h 152"/>
                <a:gd name="T34" fmla="*/ 124 w 192"/>
                <a:gd name="T35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52">
                  <a:moveTo>
                    <a:pt x="124" y="96"/>
                  </a:moveTo>
                  <a:cubicBezTo>
                    <a:pt x="121" y="96"/>
                    <a:pt x="118" y="95"/>
                    <a:pt x="116" y="92"/>
                  </a:cubicBezTo>
                  <a:cubicBezTo>
                    <a:pt x="114" y="89"/>
                    <a:pt x="115" y="83"/>
                    <a:pt x="116" y="80"/>
                  </a:cubicBezTo>
                  <a:cubicBezTo>
                    <a:pt x="119" y="72"/>
                    <a:pt x="120" y="68"/>
                    <a:pt x="120" y="60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11"/>
                    <a:pt x="110" y="0"/>
                    <a:pt x="96" y="0"/>
                  </a:cubicBezTo>
                  <a:cubicBezTo>
                    <a:pt x="82" y="0"/>
                    <a:pt x="72" y="10"/>
                    <a:pt x="72" y="2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8"/>
                    <a:pt x="73" y="72"/>
                    <a:pt x="76" y="80"/>
                  </a:cubicBezTo>
                  <a:cubicBezTo>
                    <a:pt x="77" y="83"/>
                    <a:pt x="78" y="89"/>
                    <a:pt x="76" y="92"/>
                  </a:cubicBezTo>
                  <a:cubicBezTo>
                    <a:pt x="74" y="95"/>
                    <a:pt x="71" y="96"/>
                    <a:pt x="6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8" y="96"/>
                    <a:pt x="0" y="108"/>
                    <a:pt x="0" y="1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92" y="108"/>
                    <a:pt x="184" y="96"/>
                    <a:pt x="176" y="96"/>
                  </a:cubicBezTo>
                  <a:lnTo>
                    <a:pt x="124" y="96"/>
                  </a:ln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8" name="Freeform 35"/>
            <p:cNvSpPr/>
            <p:nvPr/>
          </p:nvSpPr>
          <p:spPr bwMode="auto">
            <a:xfrm>
              <a:off x="165069" y="3798314"/>
              <a:ext cx="669926" cy="303213"/>
            </a:xfrm>
            <a:custGeom>
              <a:avLst/>
              <a:gdLst>
                <a:gd name="T0" fmla="*/ 422 w 422"/>
                <a:gd name="T1" fmla="*/ 191 h 191"/>
                <a:gd name="T2" fmla="*/ 115 w 422"/>
                <a:gd name="T3" fmla="*/ 191 h 191"/>
                <a:gd name="T4" fmla="*/ 115 w 422"/>
                <a:gd name="T5" fmla="*/ 95 h 191"/>
                <a:gd name="T6" fmla="*/ 67 w 422"/>
                <a:gd name="T7" fmla="*/ 191 h 191"/>
                <a:gd name="T8" fmla="*/ 0 w 422"/>
                <a:gd name="T9" fmla="*/ 191 h 191"/>
                <a:gd name="T10" fmla="*/ 0 w 422"/>
                <a:gd name="T11" fmla="*/ 0 h 191"/>
                <a:gd name="T12" fmla="*/ 422 w 422"/>
                <a:gd name="T13" fmla="*/ 0 h 191"/>
                <a:gd name="T14" fmla="*/ 422 w 42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91">
                  <a:moveTo>
                    <a:pt x="422" y="191"/>
                  </a:moveTo>
                  <a:lnTo>
                    <a:pt x="115" y="191"/>
                  </a:lnTo>
                  <a:lnTo>
                    <a:pt x="115" y="95"/>
                  </a:lnTo>
                  <a:lnTo>
                    <a:pt x="67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191"/>
                  </a:lnTo>
                  <a:close/>
                </a:path>
              </a:pathLst>
            </a:cu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742919" y="3904677"/>
              <a:ext cx="0" cy="196850"/>
            </a:xfrm>
            <a:prstGeom prst="lin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652432" y="3949127"/>
              <a:ext cx="0" cy="152400"/>
            </a:xfrm>
            <a:prstGeom prst="lin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560357" y="4011039"/>
              <a:ext cx="0" cy="90488"/>
            </a:xfrm>
            <a:prstGeom prst="lin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42" name="Oval 39"/>
            <p:cNvSpPr>
              <a:spLocks noChangeArrowheads="1"/>
            </p:cNvSpPr>
            <p:nvPr/>
          </p:nvSpPr>
          <p:spPr bwMode="auto">
            <a:xfrm>
              <a:off x="480981" y="3296664"/>
              <a:ext cx="38100" cy="38100"/>
            </a:xfrm>
            <a:prstGeom prst="ellipse">
              <a:avLst/>
            </a:prstGeom>
            <a:grpFill/>
            <a:ln w="15875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sp>
        <p:nvSpPr>
          <p:cNvPr id="143" name="TextBox 198"/>
          <p:cNvSpPr txBox="1"/>
          <p:nvPr/>
        </p:nvSpPr>
        <p:spPr>
          <a:xfrm>
            <a:off x="5159966" y="1935498"/>
            <a:ext cx="2251637" cy="39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 Negative" pitchFamily="2" charset="0"/>
              </a:rPr>
              <a:t>Register, Log in</a:t>
            </a:r>
          </a:p>
        </p:txBody>
      </p:sp>
      <p:sp>
        <p:nvSpPr>
          <p:cNvPr id="144" name="TextBox 1"/>
          <p:cNvSpPr txBox="1"/>
          <p:nvPr/>
        </p:nvSpPr>
        <p:spPr>
          <a:xfrm>
            <a:off x="689724" y="500324"/>
            <a:ext cx="2131060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Managers</a:t>
            </a:r>
          </a:p>
        </p:txBody>
      </p:sp>
    </p:spTree>
    <p:extLst>
      <p:ext uri="{BB962C8B-B14F-4D97-AF65-F5344CB8AC3E}">
        <p14:creationId xmlns:p14="http://schemas.microsoft.com/office/powerpoint/2010/main" val="2729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"/>
          <p:cNvSpPr txBox="1"/>
          <p:nvPr/>
        </p:nvSpPr>
        <p:spPr>
          <a:xfrm>
            <a:off x="689724" y="500324"/>
            <a:ext cx="3599815" cy="689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d-ID" sz="3200" b="1" dirty="0" smtClean="0">
                <a:solidFill>
                  <a:srgbClr val="FF6D6D"/>
                </a:solidFill>
                <a:latin typeface="Raleway" panose="020B0003030101060003" pitchFamily="34" charset="0"/>
              </a:rPr>
              <a:t>Component view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11" y="1307877"/>
            <a:ext cx="9396911" cy="48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420</Words>
  <Application>Microsoft Macintosh PowerPoint</Application>
  <PresentationFormat>宽屏</PresentationFormat>
  <Paragraphs>181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Bebas Neue</vt:lpstr>
      <vt:lpstr>DengXian</vt:lpstr>
      <vt:lpstr>DengXian Light</vt:lpstr>
      <vt:lpstr>Kefa</vt:lpstr>
      <vt:lpstr>Raleway</vt:lpstr>
      <vt:lpstr>Signika Negative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19</cp:revision>
  <dcterms:created xsi:type="dcterms:W3CDTF">2017-02-14T10:15:16Z</dcterms:created>
  <dcterms:modified xsi:type="dcterms:W3CDTF">2017-02-15T09:10:20Z</dcterms:modified>
</cp:coreProperties>
</file>