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Can Despacito and Wonder Woman show us what the American public felt in 2017?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Identify the top X according measures of public opinion</a:t>
            </a:r>
            <a:endParaRPr/>
          </a:p>
          <a:p>
            <a:pPr indent="-298450" lvl="0" marL="457200">
              <a:spcBef>
                <a:spcPts val="0"/>
              </a:spcBef>
              <a:spcAft>
                <a:spcPts val="0"/>
              </a:spcAft>
              <a:buSzPts val="1100"/>
              <a:buAutoNum type="arabicPeriod"/>
            </a:pPr>
            <a:r>
              <a:rPr lang="en"/>
              <a:t>Analyze of content of those top X and identify sentiment: analyzing song titles and lyrics; movie and book abstracts.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interactive website with 1) a search engine where you type in a year, and it returns the top songs (genre), movies, and books from that year as well as the major political event or social occurrence that defined public sentiment during that year 2) an interactive THYMELINE where you can hover over a year and see a quick view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kJQP7kiw5F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AKKHwNPRBck" TargetMode="Externa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solidFill>
                  <a:srgbClr val="00A595"/>
                </a:solidFill>
              </a:rPr>
              <a:t>POP</a:t>
            </a:r>
            <a:r>
              <a:rPr lang="en"/>
              <a:t> </a:t>
            </a:r>
            <a:r>
              <a:rPr b="1" lang="en">
                <a:solidFill>
                  <a:srgbClr val="00695C"/>
                </a:solidFill>
              </a:rPr>
              <a:t>CULTURE</a:t>
            </a:r>
            <a:r>
              <a:rPr b="1" lang="en"/>
              <a:t> </a:t>
            </a:r>
            <a:r>
              <a:rPr lang="en">
                <a:solidFill>
                  <a:srgbClr val="0F9D58"/>
                </a:solidFill>
              </a:rPr>
              <a:t>RENEGADES</a:t>
            </a:r>
            <a:endParaRPr>
              <a:solidFill>
                <a:srgbClr val="0F9D58"/>
              </a:solidFill>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Analyzing public sentiment via popular culture</a:t>
            </a:r>
            <a:endParaRPr/>
          </a:p>
        </p:txBody>
      </p:sp>
      <p:pic>
        <p:nvPicPr>
          <p:cNvPr id="56" name="Shape 56"/>
          <p:cNvPicPr preferRelativeResize="0"/>
          <p:nvPr/>
        </p:nvPicPr>
        <p:blipFill>
          <a:blip r:embed="rId3">
            <a:alphaModFix/>
          </a:blip>
          <a:stretch>
            <a:fillRect/>
          </a:stretch>
        </p:blipFill>
        <p:spPr>
          <a:xfrm>
            <a:off x="5075650" y="3335350"/>
            <a:ext cx="4068347" cy="1808149"/>
          </a:xfrm>
          <a:prstGeom prst="rect">
            <a:avLst/>
          </a:prstGeom>
          <a:noFill/>
          <a:ln>
            <a:noFill/>
          </a:ln>
        </p:spPr>
      </p:pic>
      <p:pic>
        <p:nvPicPr>
          <p:cNvPr id="57" name="Shape 57"/>
          <p:cNvPicPr preferRelativeResize="0"/>
          <p:nvPr/>
        </p:nvPicPr>
        <p:blipFill>
          <a:blip r:embed="rId4">
            <a:alphaModFix/>
          </a:blip>
          <a:stretch>
            <a:fillRect/>
          </a:stretch>
        </p:blipFill>
        <p:spPr>
          <a:xfrm>
            <a:off x="6911424" y="1311125"/>
            <a:ext cx="2232574" cy="1579550"/>
          </a:xfrm>
          <a:prstGeom prst="rect">
            <a:avLst/>
          </a:prstGeom>
          <a:noFill/>
          <a:ln>
            <a:noFill/>
          </a:ln>
        </p:spPr>
      </p:pic>
      <p:pic>
        <p:nvPicPr>
          <p:cNvPr id="58" name="Shape 58"/>
          <p:cNvPicPr preferRelativeResize="0"/>
          <p:nvPr/>
        </p:nvPicPr>
        <p:blipFill>
          <a:blip r:embed="rId5">
            <a:alphaModFix/>
          </a:blip>
          <a:stretch>
            <a:fillRect/>
          </a:stretch>
        </p:blipFill>
        <p:spPr>
          <a:xfrm>
            <a:off x="1165049" y="3813525"/>
            <a:ext cx="2322749" cy="1329976"/>
          </a:xfrm>
          <a:prstGeom prst="rect">
            <a:avLst/>
          </a:prstGeom>
          <a:noFill/>
          <a:ln>
            <a:noFill/>
          </a:ln>
        </p:spPr>
      </p:pic>
      <p:pic>
        <p:nvPicPr>
          <p:cNvPr id="59" name="Shape 59"/>
          <p:cNvPicPr preferRelativeResize="0"/>
          <p:nvPr/>
        </p:nvPicPr>
        <p:blipFill>
          <a:blip r:embed="rId6">
            <a:alphaModFix/>
          </a:blip>
          <a:stretch>
            <a:fillRect/>
          </a:stretch>
        </p:blipFill>
        <p:spPr>
          <a:xfrm>
            <a:off x="4643000" y="3359850"/>
            <a:ext cx="4500998" cy="223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Despacito” disponible ya en todas las plataformas digitales: https://UMLE.lnk.to/DOoUzFp   Sigue a Luis Fonsi:  Official Site: http://www.luisfonsi.com/  Facebook: https://www.facebook.com/luisfonsi/  Twitter: https://twitter.com/LuisFonsi  Instagram: https://www.instagram.com/luisfonsi   Music video by Luis Fonsi performing Despacito. (C) 2017 Universal Music Latino  http://vevo.ly/iI1aG7" id="66" name="Shape 66" title="Luis Fonsi - Despacito ft. Daddy Yankee">
            <a:hlinkClick r:id="rId3"/>
          </p:cNvPr>
          <p:cNvSpPr/>
          <p:nvPr/>
        </p:nvSpPr>
        <p:spPr>
          <a:xfrm>
            <a:off x="0" y="0"/>
            <a:ext cx="9144000" cy="5143500"/>
          </a:xfrm>
          <a:prstGeom prst="rect">
            <a:avLst/>
          </a:prstGeom>
          <a:blipFill>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Wonder Woman (2017) Wonder Woman at War. No man's land scene Wonder Woman playlist: https://goo.gl/ZHEvUD  Film discription: Before she was Wonder Woman, she was Diana, princess of the Amazons, trained warrior. When a pilot crashes and tells of conflict in the outside world, she leaves home to fight a war, discovering her full powers and true destiny.  Director: Patty Jenkins Cast: Gal Gadot (Diana Prince / Wonder Woman), Chris Pine (Steve Trevor), Connie Nielsen (Hippolyta), Robin Wright (Antiope), Danny Huston (Ludendorff),  David Thewlis (Ares) DC Comics TM &amp; © Warner Bros.  #DianaPrince #WonderWoman #GalGadot #DCComics #Amazons #Themyscira  **********************************************************************  If you like 'DC Comics' - welcome! &quot;come together, right now!&quot; SUBSCRIBE: https://goo.gl/fHigf5" id="73" name="Shape 73" title="Wonder Woman at War | Wonder Woman [+Subtitles]">
            <a:hlinkClick r:id="rId3"/>
          </p:cNvPr>
          <p:cNvSpPr/>
          <p:nvPr/>
        </p:nvSpPr>
        <p:spPr>
          <a:xfrm>
            <a:off x="0" y="0"/>
            <a:ext cx="9144000" cy="5143500"/>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198175" y="457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The Question</a:t>
            </a:r>
            <a:endParaRPr sz="3000"/>
          </a:p>
        </p:txBody>
      </p:sp>
      <p:sp>
        <p:nvSpPr>
          <p:cNvPr id="79" name="Shape 79"/>
          <p:cNvSpPr txBox="1"/>
          <p:nvPr>
            <p:ph idx="1" type="body"/>
          </p:nvPr>
        </p:nvSpPr>
        <p:spPr>
          <a:xfrm>
            <a:off x="290350" y="1355250"/>
            <a:ext cx="39891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400"/>
              <a:t>Can we trace American sentiment over the last few decades by analyzing the movies we loved, the songs we rocked out to, and the books we curled up with?</a:t>
            </a:r>
            <a:endParaRPr sz="2400"/>
          </a:p>
        </p:txBody>
      </p:sp>
      <p:sp>
        <p:nvSpPr>
          <p:cNvPr id="80" name="Shape 80"/>
          <p:cNvSpPr txBox="1"/>
          <p:nvPr/>
        </p:nvSpPr>
        <p:spPr>
          <a:xfrm>
            <a:off x="4990725" y="3285725"/>
            <a:ext cx="1862700" cy="1163400"/>
          </a:xfrm>
          <a:prstGeom prst="rect">
            <a:avLst/>
          </a:prstGeom>
          <a:noFill/>
          <a:ln>
            <a:noFill/>
          </a:ln>
        </p:spPr>
        <p:txBody>
          <a:bodyPr anchorCtr="0" anchor="ctr" bIns="91425" lIns="91425" spcFirstLastPara="1" rIns="91425" wrap="square" tIns="91425">
            <a:noAutofit/>
          </a:bodyPr>
          <a:lstStyle/>
          <a:p>
            <a:pPr indent="0" lvl="0" mar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81" name="Shape 81"/>
          <p:cNvGrpSpPr/>
          <p:nvPr/>
        </p:nvGrpSpPr>
        <p:grpSpPr>
          <a:xfrm>
            <a:off x="4492292" y="688028"/>
            <a:ext cx="3820865" cy="3941676"/>
            <a:chOff x="2472292" y="677103"/>
            <a:chExt cx="3820865" cy="3941676"/>
          </a:xfrm>
        </p:grpSpPr>
        <p:sp>
          <p:nvSpPr>
            <p:cNvPr id="82" name="Shape 82"/>
            <p:cNvSpPr/>
            <p:nvPr/>
          </p:nvSpPr>
          <p:spPr>
            <a:xfrm rot="-6597333">
              <a:off x="4296826" y="3950027"/>
              <a:ext cx="586303" cy="586303"/>
            </a:xfrm>
            <a:prstGeom prst="ellipse">
              <a:avLst/>
            </a:prstGeom>
            <a:solidFill>
              <a:srgbClr val="00695C">
                <a:alpha val="253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6599386">
              <a:off x="2534321" y="1534283"/>
              <a:ext cx="440541" cy="440541"/>
            </a:xfrm>
            <a:prstGeom prst="ellipse">
              <a:avLst/>
            </a:prstGeom>
            <a:solidFill>
              <a:srgbClr val="00695C">
                <a:alpha val="253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6598839">
              <a:off x="2887641" y="2346984"/>
              <a:ext cx="1199287" cy="1199287"/>
            </a:xfrm>
            <a:prstGeom prst="ellipse">
              <a:avLst/>
            </a:prstGeom>
            <a:solidFill>
              <a:srgbClr val="009688">
                <a:alpha val="4077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rot="-6598620">
              <a:off x="4374916" y="913763"/>
              <a:ext cx="1681581" cy="1681581"/>
            </a:xfrm>
            <a:prstGeom prst="ellipse">
              <a:avLst/>
            </a:prstGeom>
            <a:solidFill>
              <a:srgbClr val="009688">
                <a:alpha val="4077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6597866">
              <a:off x="2661829" y="2208216"/>
              <a:ext cx="629106" cy="629106"/>
            </a:xfrm>
            <a:prstGeom prst="ellipse">
              <a:avLst/>
            </a:prstGeom>
            <a:solidFill>
              <a:srgbClr val="00695C">
                <a:alpha val="8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6597701">
              <a:off x="3292850" y="1261318"/>
              <a:ext cx="274172" cy="274172"/>
            </a:xfrm>
            <a:prstGeom prst="ellipse">
              <a:avLst/>
            </a:prstGeom>
            <a:solidFill>
              <a:srgbClr val="009688">
                <a:alpha val="4077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8" name="Shape 88"/>
          <p:cNvGrpSpPr/>
          <p:nvPr/>
        </p:nvGrpSpPr>
        <p:grpSpPr>
          <a:xfrm>
            <a:off x="6278569" y="2189491"/>
            <a:ext cx="2440200" cy="2440200"/>
            <a:chOff x="4447194" y="1815766"/>
            <a:chExt cx="2440200" cy="2440200"/>
          </a:xfrm>
        </p:grpSpPr>
        <p:sp>
          <p:nvSpPr>
            <p:cNvPr id="89" name="Shape 89"/>
            <p:cNvSpPr/>
            <p:nvPr/>
          </p:nvSpPr>
          <p:spPr>
            <a:xfrm>
              <a:off x="4447194" y="1815766"/>
              <a:ext cx="2440200" cy="2440200"/>
            </a:xfrm>
            <a:prstGeom prst="ellipse">
              <a:avLst/>
            </a:prstGeom>
            <a:solidFill>
              <a:srgbClr val="00695C"/>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900">
                <a:solidFill>
                  <a:srgbClr val="00695C"/>
                </a:solidFill>
                <a:latin typeface="Roboto"/>
                <a:ea typeface="Roboto"/>
                <a:cs typeface="Roboto"/>
                <a:sym typeface="Roboto"/>
              </a:endParaRPr>
            </a:p>
          </p:txBody>
        </p:sp>
        <p:sp>
          <p:nvSpPr>
            <p:cNvPr id="90" name="Shape 90"/>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200">
                  <a:solidFill>
                    <a:srgbClr val="FFFFFF"/>
                  </a:solidFill>
                  <a:latin typeface="Roboto"/>
                  <a:ea typeface="Roboto"/>
                  <a:cs typeface="Roboto"/>
                  <a:sym typeface="Roboto"/>
                </a:rPr>
                <a:t>The American Public</a:t>
              </a:r>
              <a:endParaRPr sz="1200">
                <a:solidFill>
                  <a:srgbClr val="FFFFFF"/>
                </a:solidFill>
                <a:latin typeface="Roboto"/>
                <a:ea typeface="Roboto"/>
                <a:cs typeface="Roboto"/>
                <a:sym typeface="Roboto"/>
              </a:endParaRPr>
            </a:p>
          </p:txBody>
        </p:sp>
      </p:grpSp>
      <p:grpSp>
        <p:nvGrpSpPr>
          <p:cNvPr id="91" name="Shape 91"/>
          <p:cNvGrpSpPr/>
          <p:nvPr/>
        </p:nvGrpSpPr>
        <p:grpSpPr>
          <a:xfrm>
            <a:off x="5530524" y="1721103"/>
            <a:ext cx="1423800" cy="1423800"/>
            <a:chOff x="3490737" y="1374053"/>
            <a:chExt cx="1423800" cy="1423800"/>
          </a:xfrm>
        </p:grpSpPr>
        <p:sp>
          <p:nvSpPr>
            <p:cNvPr id="92" name="Shape 92"/>
            <p:cNvSpPr/>
            <p:nvPr/>
          </p:nvSpPr>
          <p:spPr>
            <a:xfrm>
              <a:off x="3490737" y="1374053"/>
              <a:ext cx="1423800" cy="1423800"/>
            </a:xfrm>
            <a:prstGeom prst="ellipse">
              <a:avLst/>
            </a:prstGeom>
            <a:solidFill>
              <a:srgbClr val="00A595"/>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900">
                <a:solidFill>
                  <a:srgbClr val="00695C"/>
                </a:solidFill>
                <a:latin typeface="Roboto"/>
                <a:ea typeface="Roboto"/>
                <a:cs typeface="Roboto"/>
                <a:sym typeface="Roboto"/>
              </a:endParaRPr>
            </a:p>
          </p:txBody>
        </p:sp>
        <p:sp>
          <p:nvSpPr>
            <p:cNvPr id="93" name="Shape 93"/>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The Books They Read</a:t>
              </a:r>
              <a:endParaRPr sz="1000">
                <a:solidFill>
                  <a:srgbClr val="FFFFFF"/>
                </a:solidFill>
                <a:latin typeface="Roboto"/>
                <a:ea typeface="Roboto"/>
                <a:cs typeface="Roboto"/>
                <a:sym typeface="Roboto"/>
              </a:endParaRPr>
            </a:p>
          </p:txBody>
        </p:sp>
      </p:grpSp>
      <p:grpSp>
        <p:nvGrpSpPr>
          <p:cNvPr id="94" name="Shape 94"/>
          <p:cNvGrpSpPr/>
          <p:nvPr/>
        </p:nvGrpSpPr>
        <p:grpSpPr>
          <a:xfrm>
            <a:off x="5241103" y="3336164"/>
            <a:ext cx="1498800" cy="1498800"/>
            <a:chOff x="644203" y="3718814"/>
            <a:chExt cx="1498800" cy="1498800"/>
          </a:xfrm>
        </p:grpSpPr>
        <p:sp>
          <p:nvSpPr>
            <p:cNvPr id="95" name="Shape 95"/>
            <p:cNvSpPr/>
            <p:nvPr/>
          </p:nvSpPr>
          <p:spPr>
            <a:xfrm>
              <a:off x="644203" y="3718814"/>
              <a:ext cx="1498800" cy="1498800"/>
            </a:xfrm>
            <a:prstGeom prst="ellipse">
              <a:avLst/>
            </a:prstGeom>
            <a:solidFill>
              <a:srgbClr val="00897B"/>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900">
                <a:solidFill>
                  <a:srgbClr val="00695C"/>
                </a:solidFill>
                <a:latin typeface="Roboto"/>
                <a:ea typeface="Roboto"/>
                <a:cs typeface="Roboto"/>
                <a:sym typeface="Roboto"/>
              </a:endParaRPr>
            </a:p>
          </p:txBody>
        </p:sp>
        <p:sp>
          <p:nvSpPr>
            <p:cNvPr id="96" name="Shape 96"/>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The Songs They Listen To</a:t>
              </a:r>
              <a:endParaRPr sz="1000">
                <a:solidFill>
                  <a:srgbClr val="FFFFFF"/>
                </a:solidFill>
                <a:latin typeface="Roboto"/>
                <a:ea typeface="Roboto"/>
                <a:cs typeface="Roboto"/>
                <a:sym typeface="Roboto"/>
              </a:endParaRPr>
            </a:p>
          </p:txBody>
        </p:sp>
      </p:grpSp>
      <p:grpSp>
        <p:nvGrpSpPr>
          <p:cNvPr id="97" name="Shape 97"/>
          <p:cNvGrpSpPr/>
          <p:nvPr/>
        </p:nvGrpSpPr>
        <p:grpSpPr>
          <a:xfrm>
            <a:off x="7282884" y="1444168"/>
            <a:ext cx="1030262" cy="1030262"/>
            <a:chOff x="3490737" y="1374053"/>
            <a:chExt cx="1423800" cy="1423800"/>
          </a:xfrm>
        </p:grpSpPr>
        <p:sp>
          <p:nvSpPr>
            <p:cNvPr id="98" name="Shape 98"/>
            <p:cNvSpPr/>
            <p:nvPr/>
          </p:nvSpPr>
          <p:spPr>
            <a:xfrm>
              <a:off x="3490737" y="1374053"/>
              <a:ext cx="1423800" cy="1423800"/>
            </a:xfrm>
            <a:prstGeom prst="ellipse">
              <a:avLst/>
            </a:prstGeom>
            <a:solidFill>
              <a:srgbClr val="00A595"/>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900">
                <a:solidFill>
                  <a:srgbClr val="00695C"/>
                </a:solidFill>
                <a:latin typeface="Roboto"/>
                <a:ea typeface="Roboto"/>
                <a:cs typeface="Roboto"/>
                <a:sym typeface="Roboto"/>
              </a:endParaRPr>
            </a:p>
          </p:txBody>
        </p:sp>
        <p:sp>
          <p:nvSpPr>
            <p:cNvPr id="99" name="Shape 9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The Movies They Watch</a:t>
              </a:r>
              <a:endParaRPr sz="1000">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Metrics</a:t>
            </a:r>
            <a:endParaRPr/>
          </a:p>
          <a:p>
            <a:pPr indent="0" lvl="0" marL="0">
              <a:spcBef>
                <a:spcPts val="0"/>
              </a:spcBef>
              <a:spcAft>
                <a:spcPts val="0"/>
              </a:spcAft>
              <a:buNone/>
            </a:pPr>
            <a:r>
              <a:t/>
            </a:r>
            <a:endParaRPr/>
          </a:p>
        </p:txBody>
      </p:sp>
      <p:pic>
        <p:nvPicPr>
          <p:cNvPr id="105" name="Shape 105"/>
          <p:cNvPicPr preferRelativeResize="0"/>
          <p:nvPr/>
        </p:nvPicPr>
        <p:blipFill>
          <a:blip r:embed="rId3">
            <a:alphaModFix/>
          </a:blip>
          <a:stretch>
            <a:fillRect/>
          </a:stretch>
        </p:blipFill>
        <p:spPr>
          <a:xfrm>
            <a:off x="358875" y="940100"/>
            <a:ext cx="3771900" cy="1495425"/>
          </a:xfrm>
          <a:prstGeom prst="rect">
            <a:avLst/>
          </a:prstGeom>
          <a:noFill/>
          <a:ln>
            <a:noFill/>
          </a:ln>
        </p:spPr>
      </p:pic>
      <p:pic>
        <p:nvPicPr>
          <p:cNvPr id="106" name="Shape 106"/>
          <p:cNvPicPr preferRelativeResize="0"/>
          <p:nvPr/>
        </p:nvPicPr>
        <p:blipFill>
          <a:blip r:embed="rId4">
            <a:alphaModFix/>
          </a:blip>
          <a:stretch>
            <a:fillRect/>
          </a:stretch>
        </p:blipFill>
        <p:spPr>
          <a:xfrm>
            <a:off x="4641375" y="2944950"/>
            <a:ext cx="2448275" cy="2198551"/>
          </a:xfrm>
          <a:prstGeom prst="rect">
            <a:avLst/>
          </a:prstGeom>
          <a:noFill/>
          <a:ln>
            <a:noFill/>
          </a:ln>
        </p:spPr>
      </p:pic>
      <p:pic>
        <p:nvPicPr>
          <p:cNvPr id="107" name="Shape 107"/>
          <p:cNvPicPr preferRelativeResize="0"/>
          <p:nvPr/>
        </p:nvPicPr>
        <p:blipFill>
          <a:blip r:embed="rId5">
            <a:alphaModFix/>
          </a:blip>
          <a:stretch>
            <a:fillRect/>
          </a:stretch>
        </p:blipFill>
        <p:spPr>
          <a:xfrm>
            <a:off x="6025625" y="2048726"/>
            <a:ext cx="2806675" cy="896225"/>
          </a:xfrm>
          <a:prstGeom prst="rect">
            <a:avLst/>
          </a:prstGeom>
          <a:noFill/>
          <a:ln>
            <a:noFill/>
          </a:ln>
        </p:spPr>
      </p:pic>
      <p:pic>
        <p:nvPicPr>
          <p:cNvPr id="108" name="Shape 108"/>
          <p:cNvPicPr preferRelativeResize="0"/>
          <p:nvPr/>
        </p:nvPicPr>
        <p:blipFill>
          <a:blip r:embed="rId6">
            <a:alphaModFix/>
          </a:blip>
          <a:stretch>
            <a:fillRect/>
          </a:stretch>
        </p:blipFill>
        <p:spPr>
          <a:xfrm>
            <a:off x="7333929" y="2944950"/>
            <a:ext cx="1693868" cy="1495425"/>
          </a:xfrm>
          <a:prstGeom prst="rect">
            <a:avLst/>
          </a:prstGeom>
          <a:noFill/>
          <a:ln>
            <a:noFill/>
          </a:ln>
        </p:spPr>
      </p:pic>
      <p:sp>
        <p:nvSpPr>
          <p:cNvPr id="109" name="Shape 109"/>
          <p:cNvSpPr txBox="1"/>
          <p:nvPr/>
        </p:nvSpPr>
        <p:spPr>
          <a:xfrm>
            <a:off x="4641380" y="1152475"/>
            <a:ext cx="3216300" cy="1070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FINDING TOP 100 BY YEAR:</a:t>
            </a:r>
            <a:endParaRPr/>
          </a:p>
          <a:p>
            <a:pPr indent="-317500" lvl="0" marL="457200">
              <a:spcBef>
                <a:spcPts val="0"/>
              </a:spcBef>
              <a:spcAft>
                <a:spcPts val="0"/>
              </a:spcAft>
              <a:buSzPts val="1400"/>
              <a:buChar char="●"/>
            </a:pPr>
            <a:r>
              <a:rPr lang="en"/>
              <a:t>Movies</a:t>
            </a:r>
            <a:endParaRPr/>
          </a:p>
          <a:p>
            <a:pPr indent="-317500" lvl="0" marL="457200">
              <a:spcBef>
                <a:spcPts val="0"/>
              </a:spcBef>
              <a:spcAft>
                <a:spcPts val="0"/>
              </a:spcAft>
              <a:buSzPts val="1400"/>
              <a:buChar char="●"/>
            </a:pPr>
            <a:r>
              <a:rPr lang="en"/>
              <a:t>Songs</a:t>
            </a:r>
            <a:endParaRPr/>
          </a:p>
          <a:p>
            <a:pPr indent="-317500" lvl="0" marL="457200" rtl="0">
              <a:spcBef>
                <a:spcPts val="0"/>
              </a:spcBef>
              <a:spcAft>
                <a:spcPts val="0"/>
              </a:spcAft>
              <a:buSzPts val="1400"/>
              <a:buChar char="●"/>
            </a:pPr>
            <a:r>
              <a:rPr lang="en"/>
              <a:t>Books </a:t>
            </a:r>
            <a:endParaRPr/>
          </a:p>
          <a:p>
            <a:pPr indent="0" lvl="0" marL="0" rtl="0">
              <a:spcBef>
                <a:spcPts val="0"/>
              </a:spcBef>
              <a:spcAft>
                <a:spcPts val="0"/>
              </a:spcAft>
              <a:buNone/>
            </a:pPr>
            <a:r>
              <a:t/>
            </a:r>
            <a:endParaRPr/>
          </a:p>
        </p:txBody>
      </p:sp>
      <p:sp>
        <p:nvSpPr>
          <p:cNvPr id="110" name="Shape 110"/>
          <p:cNvSpPr txBox="1"/>
          <p:nvPr/>
        </p:nvSpPr>
        <p:spPr>
          <a:xfrm>
            <a:off x="841425" y="2435525"/>
            <a:ext cx="2806800" cy="196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Working with Human Language Data. </a:t>
            </a:r>
            <a:endParaRPr/>
          </a:p>
          <a:p>
            <a:pPr indent="0" lvl="0" marL="0">
              <a:spcBef>
                <a:spcPts val="0"/>
              </a:spcBef>
              <a:spcAft>
                <a:spcPts val="0"/>
              </a:spcAft>
              <a:buNone/>
            </a:pPr>
            <a:r>
              <a:rPr lang="en"/>
              <a:t>Analyzing text</a:t>
            </a:r>
            <a:endParaRPr/>
          </a:p>
          <a:p>
            <a:pPr indent="0" lvl="0" marL="0">
              <a:spcBef>
                <a:spcPts val="0"/>
              </a:spcBef>
              <a:spcAft>
                <a:spcPts val="0"/>
              </a:spcAft>
              <a:buNone/>
            </a:pPr>
            <a:r>
              <a:rPr lang="en"/>
              <a:t>Capturing linguistic structures</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Data</a:t>
            </a:r>
            <a:endParaRPr/>
          </a:p>
          <a:p>
            <a:pPr indent="0" lvl="0" marL="0">
              <a:spcBef>
                <a:spcPts val="0"/>
              </a:spcBef>
              <a:spcAft>
                <a:spcPts val="0"/>
              </a:spcAft>
              <a:buNone/>
            </a:pPr>
            <a:r>
              <a:t/>
            </a:r>
            <a:endParaRPr/>
          </a:p>
        </p:txBody>
      </p:sp>
      <p:pic>
        <p:nvPicPr>
          <p:cNvPr id="116" name="Shape 116"/>
          <p:cNvPicPr preferRelativeResize="0"/>
          <p:nvPr/>
        </p:nvPicPr>
        <p:blipFill>
          <a:blip r:embed="rId3">
            <a:alphaModFix/>
          </a:blip>
          <a:stretch>
            <a:fillRect/>
          </a:stretch>
        </p:blipFill>
        <p:spPr>
          <a:xfrm>
            <a:off x="5156588" y="2123075"/>
            <a:ext cx="1281650" cy="1131500"/>
          </a:xfrm>
          <a:prstGeom prst="rect">
            <a:avLst/>
          </a:prstGeom>
          <a:noFill/>
          <a:ln>
            <a:noFill/>
          </a:ln>
        </p:spPr>
      </p:pic>
      <p:cxnSp>
        <p:nvCxnSpPr>
          <p:cNvPr id="117" name="Shape 117"/>
          <p:cNvCxnSpPr/>
          <p:nvPr/>
        </p:nvCxnSpPr>
        <p:spPr>
          <a:xfrm rot="10800000">
            <a:off x="2196275" y="1017725"/>
            <a:ext cx="0" cy="3502500"/>
          </a:xfrm>
          <a:prstGeom prst="straightConnector1">
            <a:avLst/>
          </a:prstGeom>
          <a:noFill/>
          <a:ln cap="flat" cmpd="sng" w="9525">
            <a:solidFill>
              <a:schemeClr val="dk2"/>
            </a:solidFill>
            <a:prstDash val="solid"/>
            <a:round/>
            <a:headEnd len="lg" w="lg" type="none"/>
            <a:tailEnd len="lg" w="lg" type="none"/>
          </a:ln>
        </p:spPr>
      </p:cxnSp>
      <p:cxnSp>
        <p:nvCxnSpPr>
          <p:cNvPr id="118" name="Shape 118"/>
          <p:cNvCxnSpPr/>
          <p:nvPr/>
        </p:nvCxnSpPr>
        <p:spPr>
          <a:xfrm flipH="1" rot="10800000">
            <a:off x="4619400" y="970300"/>
            <a:ext cx="12000" cy="3867900"/>
          </a:xfrm>
          <a:prstGeom prst="straightConnector1">
            <a:avLst/>
          </a:prstGeom>
          <a:noFill/>
          <a:ln cap="flat" cmpd="sng" w="9525">
            <a:solidFill>
              <a:schemeClr val="dk2"/>
            </a:solidFill>
            <a:prstDash val="solid"/>
            <a:round/>
            <a:headEnd len="lg" w="lg" type="none"/>
            <a:tailEnd len="lg" w="lg" type="none"/>
          </a:ln>
        </p:spPr>
      </p:cxnSp>
      <p:cxnSp>
        <p:nvCxnSpPr>
          <p:cNvPr id="119" name="Shape 119"/>
          <p:cNvCxnSpPr/>
          <p:nvPr/>
        </p:nvCxnSpPr>
        <p:spPr>
          <a:xfrm flipH="1" rot="10800000">
            <a:off x="7002750" y="1017850"/>
            <a:ext cx="20100" cy="3772800"/>
          </a:xfrm>
          <a:prstGeom prst="straightConnector1">
            <a:avLst/>
          </a:prstGeom>
          <a:noFill/>
          <a:ln cap="flat" cmpd="sng" w="9525">
            <a:solidFill>
              <a:schemeClr val="dk2"/>
            </a:solidFill>
            <a:prstDash val="solid"/>
            <a:round/>
            <a:headEnd len="lg" w="lg" type="none"/>
            <a:tailEnd len="lg" w="lg" type="none"/>
          </a:ln>
        </p:spPr>
      </p:cxnSp>
      <p:pic>
        <p:nvPicPr>
          <p:cNvPr id="120" name="Shape 120"/>
          <p:cNvPicPr preferRelativeResize="0"/>
          <p:nvPr/>
        </p:nvPicPr>
        <p:blipFill>
          <a:blip r:embed="rId4">
            <a:alphaModFix/>
          </a:blip>
          <a:stretch>
            <a:fillRect/>
          </a:stretch>
        </p:blipFill>
        <p:spPr>
          <a:xfrm>
            <a:off x="2224850" y="2245100"/>
            <a:ext cx="2367250" cy="755925"/>
          </a:xfrm>
          <a:prstGeom prst="rect">
            <a:avLst/>
          </a:prstGeom>
          <a:noFill/>
          <a:ln>
            <a:noFill/>
          </a:ln>
        </p:spPr>
      </p:pic>
      <p:pic>
        <p:nvPicPr>
          <p:cNvPr id="121" name="Shape 121"/>
          <p:cNvPicPr preferRelativeResize="0"/>
          <p:nvPr/>
        </p:nvPicPr>
        <p:blipFill>
          <a:blip r:embed="rId5">
            <a:alphaModFix/>
          </a:blip>
          <a:stretch>
            <a:fillRect/>
          </a:stretch>
        </p:blipFill>
        <p:spPr>
          <a:xfrm>
            <a:off x="7141950" y="2310875"/>
            <a:ext cx="2002050" cy="276950"/>
          </a:xfrm>
          <a:prstGeom prst="rect">
            <a:avLst/>
          </a:prstGeom>
          <a:noFill/>
          <a:ln>
            <a:noFill/>
          </a:ln>
        </p:spPr>
      </p:pic>
      <p:pic>
        <p:nvPicPr>
          <p:cNvPr id="122" name="Shape 122"/>
          <p:cNvPicPr preferRelativeResize="0"/>
          <p:nvPr/>
        </p:nvPicPr>
        <p:blipFill>
          <a:blip r:embed="rId6">
            <a:alphaModFix/>
          </a:blip>
          <a:stretch>
            <a:fillRect/>
          </a:stretch>
        </p:blipFill>
        <p:spPr>
          <a:xfrm>
            <a:off x="640975" y="2085188"/>
            <a:ext cx="1092995" cy="1367573"/>
          </a:xfrm>
          <a:prstGeom prst="rect">
            <a:avLst/>
          </a:prstGeom>
          <a:noFill/>
          <a:ln>
            <a:noFill/>
          </a:ln>
        </p:spPr>
      </p:pic>
      <p:sp>
        <p:nvSpPr>
          <p:cNvPr id="123" name="Shape 123"/>
          <p:cNvSpPr txBox="1"/>
          <p:nvPr/>
        </p:nvSpPr>
        <p:spPr>
          <a:xfrm>
            <a:off x="782975" y="1424975"/>
            <a:ext cx="951000" cy="38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EVENTS</a:t>
            </a:r>
            <a:endParaRPr/>
          </a:p>
        </p:txBody>
      </p:sp>
      <p:sp>
        <p:nvSpPr>
          <p:cNvPr id="124" name="Shape 124"/>
          <p:cNvSpPr txBox="1"/>
          <p:nvPr/>
        </p:nvSpPr>
        <p:spPr>
          <a:xfrm>
            <a:off x="2758931" y="1474250"/>
            <a:ext cx="10929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BOOKS</a:t>
            </a:r>
            <a:endParaRPr/>
          </a:p>
        </p:txBody>
      </p:sp>
      <p:sp>
        <p:nvSpPr>
          <p:cNvPr id="125" name="Shape 125"/>
          <p:cNvSpPr txBox="1"/>
          <p:nvPr/>
        </p:nvSpPr>
        <p:spPr>
          <a:xfrm>
            <a:off x="5321916" y="1474250"/>
            <a:ext cx="9510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MOVIES</a:t>
            </a:r>
            <a:endParaRPr/>
          </a:p>
        </p:txBody>
      </p:sp>
      <p:sp>
        <p:nvSpPr>
          <p:cNvPr id="126" name="Shape 126"/>
          <p:cNvSpPr txBox="1"/>
          <p:nvPr/>
        </p:nvSpPr>
        <p:spPr>
          <a:xfrm>
            <a:off x="7667479" y="1424975"/>
            <a:ext cx="9510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SONGS</a:t>
            </a:r>
            <a:endParaRPr/>
          </a:p>
        </p:txBody>
      </p:sp>
      <p:sp>
        <p:nvSpPr>
          <p:cNvPr id="127" name="Shape 127"/>
          <p:cNvSpPr txBox="1"/>
          <p:nvPr/>
        </p:nvSpPr>
        <p:spPr>
          <a:xfrm>
            <a:off x="949025" y="4228400"/>
            <a:ext cx="493200" cy="49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API</a:t>
            </a:r>
            <a:endParaRPr/>
          </a:p>
        </p:txBody>
      </p:sp>
      <p:sp>
        <p:nvSpPr>
          <p:cNvPr id="128" name="Shape 128"/>
          <p:cNvSpPr txBox="1"/>
          <p:nvPr/>
        </p:nvSpPr>
        <p:spPr>
          <a:xfrm>
            <a:off x="3137538" y="4228388"/>
            <a:ext cx="493200" cy="27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API</a:t>
            </a:r>
            <a:endParaRPr/>
          </a:p>
        </p:txBody>
      </p:sp>
      <p:pic>
        <p:nvPicPr>
          <p:cNvPr id="129" name="Shape 129"/>
          <p:cNvPicPr preferRelativeResize="0"/>
          <p:nvPr/>
        </p:nvPicPr>
        <p:blipFill>
          <a:blip r:embed="rId7">
            <a:alphaModFix/>
          </a:blip>
          <a:stretch>
            <a:fillRect/>
          </a:stretch>
        </p:blipFill>
        <p:spPr>
          <a:xfrm>
            <a:off x="5250974" y="4118450"/>
            <a:ext cx="1092899" cy="496775"/>
          </a:xfrm>
          <a:prstGeom prst="rect">
            <a:avLst/>
          </a:prstGeom>
          <a:noFill/>
          <a:ln>
            <a:noFill/>
          </a:ln>
        </p:spPr>
      </p:pic>
      <p:sp>
        <p:nvSpPr>
          <p:cNvPr id="130" name="Shape 130"/>
          <p:cNvSpPr txBox="1"/>
          <p:nvPr/>
        </p:nvSpPr>
        <p:spPr>
          <a:xfrm>
            <a:off x="4879023" y="3254575"/>
            <a:ext cx="1837800" cy="75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+45,000 movies</a:t>
            </a:r>
            <a:endParaRPr sz="1200"/>
          </a:p>
          <a:p>
            <a:pPr indent="0" lvl="0" marL="0">
              <a:spcBef>
                <a:spcPts val="0"/>
              </a:spcBef>
              <a:spcAft>
                <a:spcPts val="0"/>
              </a:spcAft>
              <a:buNone/>
            </a:pPr>
            <a:r>
              <a:rPr lang="en" sz="1200"/>
              <a:t>Key words, revenue, release</a:t>
            </a:r>
            <a:endParaRPr sz="1200"/>
          </a:p>
          <a:p>
            <a:pPr indent="0" lvl="0" marL="0">
              <a:spcBef>
                <a:spcPts val="0"/>
              </a:spcBef>
              <a:spcAft>
                <a:spcPts val="0"/>
              </a:spcAft>
              <a:buNone/>
            </a:pPr>
            <a:r>
              <a:rPr lang="en" sz="1200"/>
              <a:t>JSON files</a:t>
            </a:r>
            <a:endParaRPr sz="1200"/>
          </a:p>
        </p:txBody>
      </p:sp>
      <p:pic>
        <p:nvPicPr>
          <p:cNvPr id="131" name="Shape 131"/>
          <p:cNvPicPr preferRelativeResize="0"/>
          <p:nvPr/>
        </p:nvPicPr>
        <p:blipFill>
          <a:blip r:embed="rId7">
            <a:alphaModFix/>
          </a:blip>
          <a:stretch>
            <a:fillRect/>
          </a:stretch>
        </p:blipFill>
        <p:spPr>
          <a:xfrm>
            <a:off x="7701774" y="4118450"/>
            <a:ext cx="1092899" cy="496775"/>
          </a:xfrm>
          <a:prstGeom prst="rect">
            <a:avLst/>
          </a:prstGeom>
          <a:noFill/>
          <a:ln>
            <a:noFill/>
          </a:ln>
        </p:spPr>
      </p:pic>
      <p:sp>
        <p:nvSpPr>
          <p:cNvPr id="132" name="Shape 132"/>
          <p:cNvSpPr txBox="1"/>
          <p:nvPr/>
        </p:nvSpPr>
        <p:spPr>
          <a:xfrm>
            <a:off x="7224073" y="3362450"/>
            <a:ext cx="1837800" cy="75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+380,000 lyrics</a:t>
            </a:r>
            <a:endParaRPr sz="1200"/>
          </a:p>
          <a:p>
            <a:pPr indent="0" lvl="0" marL="0" rtl="0">
              <a:spcBef>
                <a:spcPts val="0"/>
              </a:spcBef>
              <a:spcAft>
                <a:spcPts val="0"/>
              </a:spcAft>
              <a:buNone/>
            </a:pPr>
            <a:r>
              <a:rPr lang="en" sz="1200"/>
              <a:t>Artist, year, song</a:t>
            </a:r>
            <a:endParaRPr sz="1200"/>
          </a:p>
        </p:txBody>
      </p:sp>
      <p:sp>
        <p:nvSpPr>
          <p:cNvPr id="133" name="Shape 133"/>
          <p:cNvSpPr txBox="1"/>
          <p:nvPr/>
        </p:nvSpPr>
        <p:spPr>
          <a:xfrm>
            <a:off x="2533973" y="3254575"/>
            <a:ext cx="1837800" cy="75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NYT weekly list of bestsellers back to 1930s</a:t>
            </a:r>
            <a:endParaRPr sz="1200"/>
          </a:p>
          <a:p>
            <a:pPr indent="0" lvl="0" marL="0" rtl="0">
              <a:spcBef>
                <a:spcPts val="0"/>
              </a:spcBef>
              <a:spcAft>
                <a:spcPts val="0"/>
              </a:spcAft>
              <a:buNone/>
            </a:pPr>
            <a:r>
              <a:rPr lang="en" sz="1200"/>
              <a:t>Historical ranks and reviews</a:t>
            </a:r>
            <a:endParaRPr sz="1200"/>
          </a:p>
        </p:txBody>
      </p:sp>
      <p:sp>
        <p:nvSpPr>
          <p:cNvPr id="134" name="Shape 134"/>
          <p:cNvSpPr txBox="1"/>
          <p:nvPr/>
        </p:nvSpPr>
        <p:spPr>
          <a:xfrm>
            <a:off x="565850" y="4615225"/>
            <a:ext cx="3579600" cy="38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(All non-commercial uses allowed by T&amp;C)</a:t>
            </a:r>
            <a:endParaRPr/>
          </a:p>
        </p:txBody>
      </p:sp>
      <p:sp>
        <p:nvSpPr>
          <p:cNvPr id="135" name="Shape 135"/>
          <p:cNvSpPr txBox="1"/>
          <p:nvPr/>
        </p:nvSpPr>
        <p:spPr>
          <a:xfrm>
            <a:off x="649175" y="3650525"/>
            <a:ext cx="1092900" cy="38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Top Stories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Output</a:t>
            </a:r>
            <a:endParaRPr/>
          </a:p>
        </p:txBody>
      </p:sp>
      <p:grpSp>
        <p:nvGrpSpPr>
          <p:cNvPr id="141" name="Shape 141"/>
          <p:cNvGrpSpPr/>
          <p:nvPr/>
        </p:nvGrpSpPr>
        <p:grpSpPr>
          <a:xfrm>
            <a:off x="4272204" y="2140075"/>
            <a:ext cx="2428621" cy="1606379"/>
            <a:chOff x="4526679" y="1980274"/>
            <a:chExt cx="2428621" cy="1606379"/>
          </a:xfrm>
        </p:grpSpPr>
        <p:sp>
          <p:nvSpPr>
            <p:cNvPr id="142" name="Shape 142"/>
            <p:cNvSpPr/>
            <p:nvPr/>
          </p:nvSpPr>
          <p:spPr>
            <a:xfrm>
              <a:off x="4849302" y="3079475"/>
              <a:ext cx="1958400" cy="133500"/>
            </a:xfrm>
            <a:prstGeom prst="rect">
              <a:avLst/>
            </a:prstGeom>
            <a:solidFill>
              <a:srgbClr val="0F9D5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3" name="Shape 143"/>
            <p:cNvGrpSpPr/>
            <p:nvPr/>
          </p:nvGrpSpPr>
          <p:grpSpPr>
            <a:xfrm>
              <a:off x="4526679" y="1980274"/>
              <a:ext cx="2428621" cy="1606379"/>
              <a:chOff x="4526679" y="1980274"/>
              <a:chExt cx="2428621" cy="1606379"/>
            </a:xfrm>
          </p:grpSpPr>
          <p:grpSp>
            <p:nvGrpSpPr>
              <p:cNvPr id="144" name="Shape 144"/>
              <p:cNvGrpSpPr/>
              <p:nvPr/>
            </p:nvGrpSpPr>
            <p:grpSpPr>
              <a:xfrm>
                <a:off x="4808316" y="2800065"/>
                <a:ext cx="92400" cy="411825"/>
                <a:chOff x="845575" y="2563700"/>
                <a:chExt cx="92400" cy="411825"/>
              </a:xfrm>
            </p:grpSpPr>
            <p:cxnSp>
              <p:nvCxnSpPr>
                <p:cNvPr id="145" name="Shape 145"/>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46" name="Shape 14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 name="Shape 147"/>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SzPts val="1100"/>
                  <a:buNone/>
                </a:pPr>
                <a:r>
                  <a:rPr b="1" lang="en" sz="1200">
                    <a:latin typeface="Roboto"/>
                    <a:ea typeface="Roboto"/>
                    <a:cs typeface="Roboto"/>
                    <a:sym typeface="Roboto"/>
                  </a:rPr>
                  <a:t>2008</a:t>
                </a:r>
                <a:endParaRPr b="1" sz="1200">
                  <a:latin typeface="Roboto"/>
                  <a:ea typeface="Roboto"/>
                  <a:cs typeface="Roboto"/>
                  <a:sym typeface="Roboto"/>
                </a:endParaRPr>
              </a:p>
            </p:txBody>
          </p:sp>
          <p:sp>
            <p:nvSpPr>
              <p:cNvPr id="148" name="Shape 148"/>
              <p:cNvSpPr txBox="1"/>
              <p:nvPr/>
            </p:nvSpPr>
            <p:spPr>
              <a:xfrm>
                <a:off x="4701700" y="1980274"/>
                <a:ext cx="2253600" cy="11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Dominant Sentiment: Hope?</a:t>
                </a:r>
                <a:endParaRPr b="1" sz="800">
                  <a:solidFill>
                    <a:schemeClr val="dk1"/>
                  </a:solidFill>
                  <a:latin typeface="Roboto"/>
                  <a:ea typeface="Roboto"/>
                  <a:cs typeface="Roboto"/>
                  <a:sym typeface="Roboto"/>
                </a:endParaRPr>
              </a:p>
              <a:p>
                <a:pPr indent="0" lvl="0" mar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Major event: </a:t>
                </a:r>
                <a:r>
                  <a:rPr lang="en" sz="800">
                    <a:solidFill>
                      <a:schemeClr val="dk1"/>
                    </a:solidFill>
                    <a:latin typeface="Roboto"/>
                    <a:ea typeface="Roboto"/>
                    <a:cs typeface="Roboto"/>
                    <a:sym typeface="Roboto"/>
                  </a:rPr>
                  <a:t>“Yes We Can”</a:t>
                </a:r>
                <a:endParaRPr b="1" sz="800">
                  <a:solidFill>
                    <a:schemeClr val="dk1"/>
                  </a:solidFill>
                  <a:latin typeface="Roboto"/>
                  <a:ea typeface="Roboto"/>
                  <a:cs typeface="Roboto"/>
                  <a:sym typeface="Roboto"/>
                </a:endParaRPr>
              </a:p>
              <a:p>
                <a:pPr indent="0" lvl="0" mar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Song:</a:t>
                </a:r>
                <a:r>
                  <a:rPr lang="en" sz="800">
                    <a:solidFill>
                      <a:schemeClr val="dk1"/>
                    </a:solidFill>
                    <a:latin typeface="Roboto"/>
                    <a:ea typeface="Roboto"/>
                    <a:cs typeface="Roboto"/>
                    <a:sym typeface="Roboto"/>
                  </a:rPr>
                  <a:t> “Low” by Flo-Rida ft. T-Pain</a:t>
                </a:r>
                <a:endParaRPr sz="800">
                  <a:solidFill>
                    <a:schemeClr val="dk1"/>
                  </a:solidFill>
                  <a:latin typeface="Roboto"/>
                  <a:ea typeface="Roboto"/>
                  <a:cs typeface="Roboto"/>
                  <a:sym typeface="Roboto"/>
                </a:endParaRPr>
              </a:p>
              <a:p>
                <a:pPr indent="0" lvl="0" mar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Book:</a:t>
                </a:r>
                <a:r>
                  <a:rPr lang="en" sz="800">
                    <a:solidFill>
                      <a:schemeClr val="dk1"/>
                    </a:solidFill>
                    <a:latin typeface="Roboto"/>
                    <a:ea typeface="Roboto"/>
                    <a:cs typeface="Roboto"/>
                    <a:sym typeface="Roboto"/>
                  </a:rPr>
                  <a:t> “The Appeal” by John Grisham</a:t>
                </a:r>
                <a:endParaRPr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Movie:</a:t>
                </a:r>
                <a:r>
                  <a:rPr lang="en" sz="800">
                    <a:solidFill>
                      <a:schemeClr val="dk1"/>
                    </a:solidFill>
                    <a:latin typeface="Roboto"/>
                    <a:ea typeface="Roboto"/>
                    <a:cs typeface="Roboto"/>
                    <a:sym typeface="Roboto"/>
                  </a:rPr>
                  <a:t> The Dark Knight</a:t>
                </a:r>
                <a:endParaRPr/>
              </a:p>
            </p:txBody>
          </p:sp>
        </p:grpSp>
      </p:grpSp>
      <p:grpSp>
        <p:nvGrpSpPr>
          <p:cNvPr id="149" name="Shape 149"/>
          <p:cNvGrpSpPr/>
          <p:nvPr/>
        </p:nvGrpSpPr>
        <p:grpSpPr>
          <a:xfrm>
            <a:off x="2271120" y="2862397"/>
            <a:ext cx="2501355" cy="1735654"/>
            <a:chOff x="2525595" y="2702596"/>
            <a:chExt cx="2501355" cy="1735654"/>
          </a:xfrm>
        </p:grpSpPr>
        <p:sp>
          <p:nvSpPr>
            <p:cNvPr id="150" name="Shape 150"/>
            <p:cNvSpPr/>
            <p:nvPr/>
          </p:nvSpPr>
          <p:spPr>
            <a:xfrm>
              <a:off x="2890952" y="3079475"/>
              <a:ext cx="1958400" cy="133500"/>
            </a:xfrm>
            <a:prstGeom prst="rect">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1" name="Shape 151"/>
            <p:cNvGrpSpPr/>
            <p:nvPr/>
          </p:nvGrpSpPr>
          <p:grpSpPr>
            <a:xfrm>
              <a:off x="2525595" y="2702596"/>
              <a:ext cx="2501355" cy="1735654"/>
              <a:chOff x="2525595" y="2702596"/>
              <a:chExt cx="2501355" cy="1735654"/>
            </a:xfrm>
          </p:grpSpPr>
          <p:sp>
            <p:nvSpPr>
              <p:cNvPr id="152" name="Shape 152"/>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SzPts val="1100"/>
                  <a:buNone/>
                </a:pPr>
                <a:r>
                  <a:rPr b="1" lang="en" sz="1200">
                    <a:latin typeface="Roboto"/>
                    <a:ea typeface="Roboto"/>
                    <a:cs typeface="Roboto"/>
                    <a:sym typeface="Roboto"/>
                  </a:rPr>
                  <a:t>1998</a:t>
                </a:r>
                <a:endParaRPr b="1" sz="1200">
                  <a:latin typeface="Roboto"/>
                  <a:ea typeface="Roboto"/>
                  <a:cs typeface="Roboto"/>
                  <a:sym typeface="Roboto"/>
                </a:endParaRPr>
              </a:p>
            </p:txBody>
          </p:sp>
          <p:grpSp>
            <p:nvGrpSpPr>
              <p:cNvPr id="153" name="Shape 153"/>
              <p:cNvGrpSpPr/>
              <p:nvPr/>
            </p:nvGrpSpPr>
            <p:grpSpPr>
              <a:xfrm rot="10800000">
                <a:off x="2849073" y="3079467"/>
                <a:ext cx="92400" cy="411825"/>
                <a:chOff x="2070100" y="2563700"/>
                <a:chExt cx="92400" cy="411825"/>
              </a:xfrm>
            </p:grpSpPr>
            <p:cxnSp>
              <p:nvCxnSpPr>
                <p:cNvPr id="154" name="Shape 154"/>
                <p:cNvCxnSpPr/>
                <p:nvPr/>
              </p:nvCxnSpPr>
              <p:spPr>
                <a:xfrm>
                  <a:off x="21163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55" name="Shape 15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6" name="Shape 156"/>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SzPts val="1100"/>
                  <a:buNone/>
                </a:pPr>
                <a:r>
                  <a:rPr b="1" lang="en" sz="800">
                    <a:latin typeface="Roboto"/>
                    <a:ea typeface="Roboto"/>
                    <a:cs typeface="Roboto"/>
                    <a:sym typeface="Roboto"/>
                  </a:rPr>
                  <a:t>Dominant Sentiment: Disappointment?</a:t>
                </a:r>
                <a:endParaRPr b="1" sz="800">
                  <a:latin typeface="Roboto"/>
                  <a:ea typeface="Roboto"/>
                  <a:cs typeface="Roboto"/>
                  <a:sym typeface="Roboto"/>
                </a:endParaRPr>
              </a:p>
              <a:p>
                <a:pPr indent="0" lvl="0" marL="0" rtl="0">
                  <a:spcBef>
                    <a:spcPts val="0"/>
                  </a:spcBef>
                  <a:spcAft>
                    <a:spcPts val="0"/>
                  </a:spcAft>
                  <a:buSzPts val="1100"/>
                  <a:buNone/>
                </a:pPr>
                <a:r>
                  <a:rPr b="1" lang="en" sz="800">
                    <a:latin typeface="Roboto"/>
                    <a:ea typeface="Roboto"/>
                    <a:cs typeface="Roboto"/>
                    <a:sym typeface="Roboto"/>
                  </a:rPr>
                  <a:t>Major event: </a:t>
                </a:r>
                <a:r>
                  <a:rPr lang="en" sz="800">
                    <a:latin typeface="Roboto"/>
                    <a:ea typeface="Roboto"/>
                    <a:cs typeface="Roboto"/>
                    <a:sym typeface="Roboto"/>
                  </a:rPr>
                  <a:t>“I did not have sexual relations with that woman”</a:t>
                </a:r>
                <a:endParaRPr b="1" sz="800">
                  <a:latin typeface="Roboto"/>
                  <a:ea typeface="Roboto"/>
                  <a:cs typeface="Roboto"/>
                  <a:sym typeface="Roboto"/>
                </a:endParaRPr>
              </a:p>
              <a:p>
                <a:pPr indent="0" lvl="0" marL="0" rtl="0">
                  <a:spcBef>
                    <a:spcPts val="0"/>
                  </a:spcBef>
                  <a:spcAft>
                    <a:spcPts val="0"/>
                  </a:spcAft>
                  <a:buSzPts val="1100"/>
                  <a:buNone/>
                </a:pPr>
                <a:r>
                  <a:rPr b="1" lang="en" sz="800">
                    <a:latin typeface="Roboto"/>
                    <a:ea typeface="Roboto"/>
                    <a:cs typeface="Roboto"/>
                    <a:sym typeface="Roboto"/>
                  </a:rPr>
                  <a:t>Top Song:</a:t>
                </a:r>
                <a:r>
                  <a:rPr lang="en" sz="800">
                    <a:latin typeface="Roboto"/>
                    <a:ea typeface="Roboto"/>
                    <a:cs typeface="Roboto"/>
                    <a:sym typeface="Roboto"/>
                  </a:rPr>
                  <a:t> “Too Close” by Next</a:t>
                </a:r>
                <a:endParaRPr sz="800">
                  <a:latin typeface="Roboto"/>
                  <a:ea typeface="Roboto"/>
                  <a:cs typeface="Roboto"/>
                  <a:sym typeface="Roboto"/>
                </a:endParaRPr>
              </a:p>
              <a:p>
                <a:pPr indent="0" lvl="0" marL="0" rtl="0">
                  <a:spcBef>
                    <a:spcPts val="0"/>
                  </a:spcBef>
                  <a:spcAft>
                    <a:spcPts val="0"/>
                  </a:spcAft>
                  <a:buSzPts val="1100"/>
                  <a:buNone/>
                </a:pPr>
                <a:r>
                  <a:rPr b="1" lang="en" sz="800">
                    <a:latin typeface="Roboto"/>
                    <a:ea typeface="Roboto"/>
                    <a:cs typeface="Roboto"/>
                    <a:sym typeface="Roboto"/>
                  </a:rPr>
                  <a:t>Top Book:</a:t>
                </a:r>
                <a:r>
                  <a:rPr lang="en" sz="800">
                    <a:latin typeface="Roboto"/>
                    <a:ea typeface="Roboto"/>
                    <a:cs typeface="Roboto"/>
                    <a:sym typeface="Roboto"/>
                  </a:rPr>
                  <a:t> “The Street Lawyer” by John Grisham</a:t>
                </a:r>
                <a:endParaRPr sz="800">
                  <a:latin typeface="Roboto"/>
                  <a:ea typeface="Roboto"/>
                  <a:cs typeface="Roboto"/>
                  <a:sym typeface="Roboto"/>
                </a:endParaRPr>
              </a:p>
              <a:p>
                <a:pPr indent="0" lvl="0" marL="0" rtl="0">
                  <a:spcBef>
                    <a:spcPts val="0"/>
                  </a:spcBef>
                  <a:spcAft>
                    <a:spcPts val="0"/>
                  </a:spcAft>
                  <a:buSzPts val="1100"/>
                  <a:buNone/>
                </a:pPr>
                <a:r>
                  <a:rPr b="1" lang="en" sz="800">
                    <a:latin typeface="Roboto"/>
                    <a:ea typeface="Roboto"/>
                    <a:cs typeface="Roboto"/>
                    <a:sym typeface="Roboto"/>
                  </a:rPr>
                  <a:t>Top Movie:</a:t>
                </a:r>
                <a:r>
                  <a:rPr lang="en" sz="800">
                    <a:latin typeface="Roboto"/>
                    <a:ea typeface="Roboto"/>
                    <a:cs typeface="Roboto"/>
                    <a:sym typeface="Roboto"/>
                  </a:rPr>
                  <a:t> Saving Private Ryan</a:t>
                </a:r>
                <a:endParaRPr sz="800">
                  <a:latin typeface="Roboto"/>
                  <a:ea typeface="Roboto"/>
                  <a:cs typeface="Roboto"/>
                  <a:sym typeface="Roboto"/>
                </a:endParaRPr>
              </a:p>
            </p:txBody>
          </p:sp>
        </p:grpSp>
      </p:grpSp>
      <p:grpSp>
        <p:nvGrpSpPr>
          <p:cNvPr id="157" name="Shape 157"/>
          <p:cNvGrpSpPr/>
          <p:nvPr/>
        </p:nvGrpSpPr>
        <p:grpSpPr>
          <a:xfrm>
            <a:off x="241516" y="2017601"/>
            <a:ext cx="2580731" cy="1728863"/>
            <a:chOff x="495991" y="1857800"/>
            <a:chExt cx="2580731" cy="1728863"/>
          </a:xfrm>
        </p:grpSpPr>
        <p:sp>
          <p:nvSpPr>
            <p:cNvPr id="158" name="Shape 158"/>
            <p:cNvSpPr/>
            <p:nvPr/>
          </p:nvSpPr>
          <p:spPr>
            <a:xfrm>
              <a:off x="932600" y="3079475"/>
              <a:ext cx="1958400" cy="133500"/>
            </a:xfrm>
            <a:prstGeom prst="rect">
              <a:avLst/>
            </a:prstGeom>
            <a:solidFill>
              <a:srgbClr val="B7E1C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9" name="Shape 159"/>
            <p:cNvGrpSpPr/>
            <p:nvPr/>
          </p:nvGrpSpPr>
          <p:grpSpPr>
            <a:xfrm>
              <a:off x="495991" y="1857800"/>
              <a:ext cx="2580731" cy="1728863"/>
              <a:chOff x="495991" y="1857800"/>
              <a:chExt cx="2580731" cy="1728863"/>
            </a:xfrm>
          </p:grpSpPr>
          <p:sp>
            <p:nvSpPr>
              <p:cNvPr id="160" name="Shape 160"/>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SzPts val="1100"/>
                  <a:buNone/>
                </a:pPr>
                <a:r>
                  <a:rPr b="1" lang="en" sz="1200">
                    <a:latin typeface="Roboto"/>
                    <a:ea typeface="Roboto"/>
                    <a:cs typeface="Roboto"/>
                    <a:sym typeface="Roboto"/>
                  </a:rPr>
                  <a:t>1963</a:t>
                </a:r>
                <a:endParaRPr b="1" sz="1200">
                  <a:latin typeface="Roboto"/>
                  <a:ea typeface="Roboto"/>
                  <a:cs typeface="Roboto"/>
                  <a:sym typeface="Roboto"/>
                </a:endParaRPr>
              </a:p>
            </p:txBody>
          </p:sp>
          <p:grpSp>
            <p:nvGrpSpPr>
              <p:cNvPr id="161" name="Shape 161"/>
              <p:cNvGrpSpPr/>
              <p:nvPr/>
            </p:nvGrpSpPr>
            <p:grpSpPr>
              <a:xfrm>
                <a:off x="881025" y="2800065"/>
                <a:ext cx="92400" cy="411825"/>
                <a:chOff x="845575" y="2563700"/>
                <a:chExt cx="92400" cy="411825"/>
              </a:xfrm>
            </p:grpSpPr>
            <p:cxnSp>
              <p:nvCxnSpPr>
                <p:cNvPr id="162" name="Shape 162"/>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63" name="Shape 163"/>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4" name="Shape 164"/>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Dominant Sentiment: Fear?</a:t>
                </a:r>
                <a:endParaRPr b="1"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Major event:</a:t>
                </a:r>
                <a:r>
                  <a:rPr lang="en" sz="800">
                    <a:solidFill>
                      <a:schemeClr val="dk1"/>
                    </a:solidFill>
                    <a:latin typeface="Roboto"/>
                    <a:ea typeface="Roboto"/>
                    <a:cs typeface="Roboto"/>
                    <a:sym typeface="Roboto"/>
                  </a:rPr>
                  <a:t> JFK Assassination</a:t>
                </a:r>
                <a:endParaRPr b="1"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Song:</a:t>
                </a:r>
                <a:r>
                  <a:rPr lang="en" sz="800">
                    <a:solidFill>
                      <a:schemeClr val="dk1"/>
                    </a:solidFill>
                    <a:latin typeface="Roboto"/>
                    <a:ea typeface="Roboto"/>
                    <a:cs typeface="Roboto"/>
                    <a:sym typeface="Roboto"/>
                  </a:rPr>
                  <a:t> “Sugar Shack” by The Fireballs</a:t>
                </a:r>
                <a:endParaRPr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Book:</a:t>
                </a:r>
                <a:r>
                  <a:rPr lang="en" sz="800">
                    <a:solidFill>
                      <a:schemeClr val="dk1"/>
                    </a:solidFill>
                    <a:latin typeface="Roboto"/>
                    <a:ea typeface="Roboto"/>
                    <a:cs typeface="Roboto"/>
                    <a:sym typeface="Roboto"/>
                  </a:rPr>
                  <a:t> “The Shoes of the Fisherman” by Morris West</a:t>
                </a:r>
                <a:endParaRPr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Top Movie:</a:t>
                </a:r>
                <a:r>
                  <a:rPr lang="en" sz="800">
                    <a:solidFill>
                      <a:schemeClr val="dk1"/>
                    </a:solidFill>
                    <a:latin typeface="Roboto"/>
                    <a:ea typeface="Roboto"/>
                    <a:cs typeface="Roboto"/>
                    <a:sym typeface="Roboto"/>
                  </a:rPr>
                  <a:t> Cleopatra</a:t>
                </a:r>
                <a:endParaRPr sz="800">
                  <a:solidFill>
                    <a:schemeClr val="dk1"/>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t/>
                </a:r>
                <a:endParaRPr b="1" sz="800">
                  <a:latin typeface="Roboto"/>
                  <a:ea typeface="Roboto"/>
                  <a:cs typeface="Roboto"/>
                  <a:sym typeface="Roboto"/>
                </a:endParaRPr>
              </a:p>
            </p:txBody>
          </p:sp>
        </p:grpSp>
      </p:grpSp>
      <p:pic>
        <p:nvPicPr>
          <p:cNvPr id="165" name="Shape 165"/>
          <p:cNvPicPr preferRelativeResize="0"/>
          <p:nvPr/>
        </p:nvPicPr>
        <p:blipFill>
          <a:blip r:embed="rId3">
            <a:alphaModFix/>
          </a:blip>
          <a:stretch>
            <a:fillRect/>
          </a:stretch>
        </p:blipFill>
        <p:spPr>
          <a:xfrm>
            <a:off x="6505325" y="3542113"/>
            <a:ext cx="2256538" cy="1269301"/>
          </a:xfrm>
          <a:prstGeom prst="rect">
            <a:avLst/>
          </a:prstGeom>
          <a:noFill/>
          <a:ln>
            <a:noFill/>
          </a:ln>
        </p:spPr>
      </p:pic>
      <p:pic>
        <p:nvPicPr>
          <p:cNvPr id="166" name="Shape 166"/>
          <p:cNvPicPr preferRelativeResize="0"/>
          <p:nvPr/>
        </p:nvPicPr>
        <p:blipFill>
          <a:blip r:embed="rId4">
            <a:alphaModFix/>
          </a:blip>
          <a:stretch>
            <a:fillRect/>
          </a:stretch>
        </p:blipFill>
        <p:spPr>
          <a:xfrm>
            <a:off x="5856500" y="445018"/>
            <a:ext cx="2905375" cy="1452675"/>
          </a:xfrm>
          <a:prstGeom prst="rect">
            <a:avLst/>
          </a:prstGeom>
          <a:noFill/>
          <a:ln>
            <a:noFill/>
          </a:ln>
        </p:spPr>
      </p:pic>
      <p:sp>
        <p:nvSpPr>
          <p:cNvPr id="167" name="Shape 167"/>
          <p:cNvSpPr txBox="1"/>
          <p:nvPr/>
        </p:nvSpPr>
        <p:spPr>
          <a:xfrm>
            <a:off x="7327275" y="1897700"/>
            <a:ext cx="1434600" cy="43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Search Engine</a:t>
            </a:r>
            <a:endParaRPr b="1"/>
          </a:p>
        </p:txBody>
      </p:sp>
      <p:sp>
        <p:nvSpPr>
          <p:cNvPr id="168" name="Shape 168"/>
          <p:cNvSpPr txBox="1"/>
          <p:nvPr/>
        </p:nvSpPr>
        <p:spPr>
          <a:xfrm>
            <a:off x="565650" y="1514875"/>
            <a:ext cx="2256600" cy="43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Timeline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nvSpPr>
        <p:spPr>
          <a:xfrm>
            <a:off x="458725" y="1659300"/>
            <a:ext cx="8471100" cy="1824900"/>
          </a:xfrm>
          <a:prstGeom prst="rect">
            <a:avLst/>
          </a:prstGeom>
          <a:noFill/>
          <a:ln cap="flat" cmpd="sng" w="9525">
            <a:solidFill>
              <a:srgbClr val="FFFFFF"/>
            </a:solidFill>
            <a:prstDash val="solid"/>
            <a:round/>
            <a:headEnd len="med" w="med" type="none"/>
            <a:tailEnd len="med" w="med" type="none"/>
          </a:ln>
        </p:spPr>
        <p:txBody>
          <a:bodyPr anchorCtr="0" anchor="t" bIns="91425" lIns="91425" spcFirstLastPara="1" rIns="91425" wrap="square" tIns="91425">
            <a:noAutofit/>
          </a:bodyPr>
          <a:lstStyle/>
          <a:p>
            <a:pPr indent="0" lvl="0" marL="0" algn="ctr">
              <a:spcBef>
                <a:spcPts val="0"/>
              </a:spcBef>
              <a:spcAft>
                <a:spcPts val="0"/>
              </a:spcAft>
              <a:buNone/>
            </a:pPr>
            <a:r>
              <a:rPr b="1" lang="en" sz="9600">
                <a:solidFill>
                  <a:srgbClr val="00695C"/>
                </a:solidFill>
              </a:rPr>
              <a:t>QUESTIONS?</a:t>
            </a:r>
            <a:endParaRPr b="1" sz="9600">
              <a:solidFill>
                <a:srgbClr val="00695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