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7"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1685E-C73B-439E-B14C-B5DE828B53B1}" type="datetimeFigureOut">
              <a:rPr lang="es-ES" smtClean="0"/>
              <a:t>16/11/2017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FFE22-7C19-4615-8098-8FFC3BDFCDB2}" type="slidenum">
              <a:rPr lang="es-ES" smtClean="0"/>
              <a:t>‹Nº›</a:t>
            </a:fld>
            <a:endParaRPr lang="es-ES"/>
          </a:p>
        </p:txBody>
      </p:sp>
    </p:spTree>
    <p:extLst>
      <p:ext uri="{BB962C8B-B14F-4D97-AF65-F5344CB8AC3E}">
        <p14:creationId xmlns:p14="http://schemas.microsoft.com/office/powerpoint/2010/main" val="1108846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D128F88-28A7-4880-9DB5-C020E476516E}" type="datetime1">
              <a:rPr lang="en-US" smtClean="0"/>
              <a:t>11/16/2017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Mario Arnedo Gonzalez</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73705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3C86EF2-591B-402E-A8EE-F3DB52747D40}" type="datetime1">
              <a:rPr lang="en-US" smtClean="0"/>
              <a:t>11/16/2017</a:t>
            </a:fld>
            <a:endParaRPr lang="en-US" dirty="0"/>
          </a:p>
        </p:txBody>
      </p:sp>
      <p:sp>
        <p:nvSpPr>
          <p:cNvPr id="6" name="Footer Placeholder 5"/>
          <p:cNvSpPr>
            <a:spLocks noGrp="1"/>
          </p:cNvSpPr>
          <p:nvPr>
            <p:ph type="ftr" sz="quarter" idx="11"/>
          </p:nvPr>
        </p:nvSpPr>
        <p:spPr/>
        <p:txBody>
          <a:bodyPr/>
          <a:lstStyle/>
          <a:p>
            <a:r>
              <a:rPr lang="en-US" smtClean="0"/>
              <a:t>Mario Arnedo Gonzalez</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1254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45D3692-1F00-4064-AFA1-B42D6BDAAC4F}"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smtClean="0"/>
              <a:t>Mario Arnedo Gonzalez</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28458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31E73E-28A6-4C8D-A6B6-607FC8C15AD7}"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smtClean="0"/>
              <a:t>Mario Arnedo Gonzalez</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772376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06B6B9-BB46-43CA-A331-27B88115BF06}"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smtClean="0"/>
              <a:t>Mario Arnedo Gonzalez</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4489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0557AE-62F4-43DC-BA39-57E0BEB08587}" type="datetime1">
              <a:rPr lang="en-US" smtClean="0"/>
              <a:t>11/16/2017</a:t>
            </a:fld>
            <a:endParaRPr lang="en-US" dirty="0"/>
          </a:p>
        </p:txBody>
      </p:sp>
      <p:sp>
        <p:nvSpPr>
          <p:cNvPr id="8" name="Footer Placeholder 7"/>
          <p:cNvSpPr>
            <a:spLocks noGrp="1"/>
          </p:cNvSpPr>
          <p:nvPr>
            <p:ph type="ftr" sz="quarter" idx="11"/>
          </p:nvPr>
        </p:nvSpPr>
        <p:spPr/>
        <p:txBody>
          <a:bodyPr/>
          <a:lstStyle/>
          <a:p>
            <a:r>
              <a:rPr lang="en-US" smtClean="0"/>
              <a:t>Mario Arnedo Gonzalez</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57481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157790-1130-42FF-B0B7-B9AB5F3BB295}" type="datetime1">
              <a:rPr lang="en-US" smtClean="0"/>
              <a:t>11/16/2017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smtClean="0"/>
              <a:t>Mario Arnedo Gonzalez</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25019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A5DB423-0D66-4BDA-A036-5F53C9BB0BCB}"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smtClean="0"/>
              <a:t>Mario Arnedo Gonzalez</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52789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55D47D8-0BFD-498B-8282-8ED0D6B29804}"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smtClean="0"/>
              <a:t>Mario Arnedo Gonzalez</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8773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0791956-B3CF-45FB-9F3D-1870A2D87E23}"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smtClean="0"/>
              <a:t>Mario Arnedo Gonzalez</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9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E33AF31-3B9A-4FAD-8D9D-1EF1F4D03384}"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smtClean="0"/>
              <a:t>Mario Arnedo Gonzalez</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4339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8AF2CA4-EEDA-49A4-B3B2-E0D83343F33B}" type="datetime1">
              <a:rPr lang="en-US" smtClean="0"/>
              <a:t>11/16/2017</a:t>
            </a:fld>
            <a:endParaRPr lang="en-US" dirty="0"/>
          </a:p>
        </p:txBody>
      </p:sp>
      <p:sp>
        <p:nvSpPr>
          <p:cNvPr id="6" name="Footer Placeholder 5"/>
          <p:cNvSpPr>
            <a:spLocks noGrp="1"/>
          </p:cNvSpPr>
          <p:nvPr>
            <p:ph type="ftr" sz="quarter" idx="11"/>
          </p:nvPr>
        </p:nvSpPr>
        <p:spPr/>
        <p:txBody>
          <a:bodyPr/>
          <a:lstStyle/>
          <a:p>
            <a:r>
              <a:rPr lang="en-US" smtClean="0"/>
              <a:t>Mario Arnedo Gonzalez</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24215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73D9B4E-FAEF-4D48-9F35-33CC42EDE121}" type="datetime1">
              <a:rPr lang="en-US" smtClean="0"/>
              <a:t>11/16/2017</a:t>
            </a:fld>
            <a:endParaRPr lang="en-US" dirty="0"/>
          </a:p>
        </p:txBody>
      </p:sp>
      <p:sp>
        <p:nvSpPr>
          <p:cNvPr id="8" name="Footer Placeholder 7"/>
          <p:cNvSpPr>
            <a:spLocks noGrp="1"/>
          </p:cNvSpPr>
          <p:nvPr>
            <p:ph type="ftr" sz="quarter" idx="11"/>
          </p:nvPr>
        </p:nvSpPr>
        <p:spPr/>
        <p:txBody>
          <a:bodyPr/>
          <a:lstStyle/>
          <a:p>
            <a:r>
              <a:rPr lang="en-US" smtClean="0"/>
              <a:t>Mario Arnedo Gonzalez</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7371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E89DE6C-D968-412F-8FCC-C03D73A4DE9C}" type="datetime1">
              <a:rPr lang="en-US" smtClean="0"/>
              <a:t>11/16/2017</a:t>
            </a:fld>
            <a:endParaRPr lang="en-US" dirty="0"/>
          </a:p>
        </p:txBody>
      </p:sp>
      <p:sp>
        <p:nvSpPr>
          <p:cNvPr id="4" name="Footer Placeholder 3"/>
          <p:cNvSpPr>
            <a:spLocks noGrp="1"/>
          </p:cNvSpPr>
          <p:nvPr>
            <p:ph type="ftr" sz="quarter" idx="11"/>
          </p:nvPr>
        </p:nvSpPr>
        <p:spPr/>
        <p:txBody>
          <a:bodyPr/>
          <a:lstStyle/>
          <a:p>
            <a:r>
              <a:rPr lang="en-US" smtClean="0"/>
              <a:t>Mario Arnedo Gonzalez</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2008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0D8AC-60E3-487E-A3CE-5344DAE9019A}" type="datetime1">
              <a:rPr lang="en-US" smtClean="0"/>
              <a:t>11/16/2017</a:t>
            </a:fld>
            <a:endParaRPr lang="en-US" dirty="0"/>
          </a:p>
        </p:txBody>
      </p:sp>
      <p:sp>
        <p:nvSpPr>
          <p:cNvPr id="3" name="Footer Placeholder 2"/>
          <p:cNvSpPr>
            <a:spLocks noGrp="1"/>
          </p:cNvSpPr>
          <p:nvPr>
            <p:ph type="ftr" sz="quarter" idx="11"/>
          </p:nvPr>
        </p:nvSpPr>
        <p:spPr/>
        <p:txBody>
          <a:bodyPr/>
          <a:lstStyle/>
          <a:p>
            <a:r>
              <a:rPr lang="en-US" smtClean="0"/>
              <a:t>Mario Arnedo Gonzalez</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85550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83632C-2791-404A-BF60-0900C052E3D6}" type="datetime1">
              <a:rPr lang="en-US" smtClean="0"/>
              <a:t>11/16/2017</a:t>
            </a:fld>
            <a:endParaRPr lang="en-US" dirty="0"/>
          </a:p>
        </p:txBody>
      </p:sp>
      <p:sp>
        <p:nvSpPr>
          <p:cNvPr id="6" name="Footer Placeholder 5"/>
          <p:cNvSpPr>
            <a:spLocks noGrp="1"/>
          </p:cNvSpPr>
          <p:nvPr>
            <p:ph type="ftr" sz="quarter" idx="11"/>
          </p:nvPr>
        </p:nvSpPr>
        <p:spPr/>
        <p:txBody>
          <a:bodyPr/>
          <a:lstStyle/>
          <a:p>
            <a:r>
              <a:rPr lang="en-US" smtClean="0"/>
              <a:t>Mario Arnedo Gonzalez</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46328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56351BF-C091-41C9-9A0A-1F2101518F57}" type="datetime1">
              <a:rPr lang="en-US" smtClean="0"/>
              <a:t>11/16/2017</a:t>
            </a:fld>
            <a:endParaRPr lang="en-US" dirty="0"/>
          </a:p>
        </p:txBody>
      </p:sp>
      <p:sp>
        <p:nvSpPr>
          <p:cNvPr id="6" name="Footer Placeholder 5"/>
          <p:cNvSpPr>
            <a:spLocks noGrp="1"/>
          </p:cNvSpPr>
          <p:nvPr>
            <p:ph type="ftr" sz="quarter" idx="11"/>
          </p:nvPr>
        </p:nvSpPr>
        <p:spPr/>
        <p:txBody>
          <a:bodyPr/>
          <a:lstStyle/>
          <a:p>
            <a:r>
              <a:rPr lang="en-US" smtClean="0"/>
              <a:t>Mario Arnedo Gonzalez</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6615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6D4C8A-FC1E-48B0-8545-251E2C6993D5}" type="datetime1">
              <a:rPr lang="en-US" smtClean="0"/>
              <a:t>11/16/2017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Mario Arnedo Gonzalez</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82564365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a:t>Algoritmos de planificación de sistemas </a:t>
            </a:r>
            <a:r>
              <a:rPr lang="es-ES" b="1" dirty="0" smtClean="0"/>
              <a:t>operativos</a:t>
            </a:r>
            <a:endParaRPr lang="es-ES" dirty="0"/>
          </a:p>
        </p:txBody>
      </p:sp>
      <p:sp>
        <p:nvSpPr>
          <p:cNvPr id="3" name="Subtítulo 2"/>
          <p:cNvSpPr>
            <a:spLocks noGrp="1"/>
          </p:cNvSpPr>
          <p:nvPr>
            <p:ph type="subTitle" idx="1"/>
          </p:nvPr>
        </p:nvSpPr>
        <p:spPr>
          <a:xfrm>
            <a:off x="7935401" y="5263762"/>
            <a:ext cx="2045211" cy="375037"/>
          </a:xfrm>
        </p:spPr>
        <p:txBody>
          <a:bodyPr/>
          <a:lstStyle/>
          <a:p>
            <a:r>
              <a:rPr lang="es-ES" cap="none" dirty="0" smtClean="0"/>
              <a:t>Mario arnedo </a:t>
            </a:r>
            <a:endParaRPr lang="es-ES" cap="none" dirty="0"/>
          </a:p>
        </p:txBody>
      </p:sp>
    </p:spTree>
    <p:extLst>
      <p:ext uri="{BB962C8B-B14F-4D97-AF65-F5344CB8AC3E}">
        <p14:creationId xmlns:p14="http://schemas.microsoft.com/office/powerpoint/2010/main" val="3038617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Round </a:t>
            </a:r>
            <a:r>
              <a:rPr lang="es-ES" b="1" dirty="0" err="1"/>
              <a:t>Robin</a:t>
            </a:r>
            <a:endParaRPr lang="es-ES" dirty="0"/>
          </a:p>
        </p:txBody>
      </p:sp>
      <p:sp>
        <p:nvSpPr>
          <p:cNvPr id="4" name="Marcador de texto 3"/>
          <p:cNvSpPr>
            <a:spLocks noGrp="1"/>
          </p:cNvSpPr>
          <p:nvPr>
            <p:ph type="body" idx="1"/>
          </p:nvPr>
        </p:nvSpPr>
        <p:spPr/>
        <p:txBody>
          <a:bodyPr/>
          <a:lstStyle/>
          <a:p>
            <a:r>
              <a:rPr lang="es-ES" dirty="0" smtClean="0"/>
              <a:t>Ventajas</a:t>
            </a:r>
            <a:endParaRPr lang="es-ES" dirty="0"/>
          </a:p>
        </p:txBody>
      </p:sp>
      <p:sp>
        <p:nvSpPr>
          <p:cNvPr id="5" name="Marcador de contenido 4"/>
          <p:cNvSpPr>
            <a:spLocks noGrp="1"/>
          </p:cNvSpPr>
          <p:nvPr>
            <p:ph sz="half" idx="2"/>
          </p:nvPr>
        </p:nvSpPr>
        <p:spPr/>
        <p:txBody>
          <a:bodyPr/>
          <a:lstStyle/>
          <a:p>
            <a:r>
              <a:rPr lang="es-ES" dirty="0" smtClean="0"/>
              <a:t>Es un buen método para ficheros de distinto tamaño </a:t>
            </a:r>
          </a:p>
          <a:p>
            <a:r>
              <a:rPr lang="es-ES" dirty="0" smtClean="0"/>
              <a:t>Dependiendo de los ficheros, puede llegar a ser mas eficientes que los demás.</a:t>
            </a:r>
          </a:p>
          <a:p>
            <a:endParaRPr lang="es-ES" dirty="0"/>
          </a:p>
        </p:txBody>
      </p:sp>
      <p:sp>
        <p:nvSpPr>
          <p:cNvPr id="6" name="Marcador de texto 5"/>
          <p:cNvSpPr>
            <a:spLocks noGrp="1"/>
          </p:cNvSpPr>
          <p:nvPr>
            <p:ph type="body" sz="quarter" idx="3"/>
          </p:nvPr>
        </p:nvSpPr>
        <p:spPr/>
        <p:txBody>
          <a:bodyPr/>
          <a:lstStyle/>
          <a:p>
            <a:r>
              <a:rPr lang="es-ES" dirty="0" smtClean="0"/>
              <a:t>Desventajas</a:t>
            </a:r>
            <a:endParaRPr lang="es-ES" dirty="0"/>
          </a:p>
        </p:txBody>
      </p:sp>
      <p:sp>
        <p:nvSpPr>
          <p:cNvPr id="7" name="Marcador de contenido 6"/>
          <p:cNvSpPr>
            <a:spLocks noGrp="1"/>
          </p:cNvSpPr>
          <p:nvPr>
            <p:ph sz="quarter" idx="4"/>
          </p:nvPr>
        </p:nvSpPr>
        <p:spPr/>
        <p:txBody>
          <a:bodyPr/>
          <a:lstStyle/>
          <a:p>
            <a:r>
              <a:rPr lang="es-ES" dirty="0"/>
              <a:t> U</a:t>
            </a:r>
            <a:r>
              <a:rPr lang="es-ES" dirty="0" smtClean="0"/>
              <a:t>no </a:t>
            </a:r>
            <a:r>
              <a:rPr lang="es-ES" dirty="0"/>
              <a:t>de los algoritmos de planificación de procesos más complejos y difíciles, dentro de un sistema operativo asigna a cada proceso una porción de tiempo equitativa y ordenada,</a:t>
            </a:r>
          </a:p>
        </p:txBody>
      </p:sp>
      <p:sp>
        <p:nvSpPr>
          <p:cNvPr id="3" name="Marcador de pie de página 2"/>
          <p:cNvSpPr>
            <a:spLocks noGrp="1"/>
          </p:cNvSpPr>
          <p:nvPr>
            <p:ph type="ftr" sz="quarter" idx="11"/>
          </p:nvPr>
        </p:nvSpPr>
        <p:spPr/>
        <p:txBody>
          <a:bodyPr/>
          <a:lstStyle/>
          <a:p>
            <a:r>
              <a:rPr lang="en-US" smtClean="0"/>
              <a:t>Mario Arnedo Gonzalez</a:t>
            </a:r>
            <a:endParaRPr lang="en-US" dirty="0"/>
          </a:p>
        </p:txBody>
      </p:sp>
      <p:sp>
        <p:nvSpPr>
          <p:cNvPr id="8" name="Marcador de número de diapositiva 7"/>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90200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Planificación </a:t>
            </a:r>
            <a:r>
              <a:rPr lang="es-ES" b="1" dirty="0"/>
              <a:t>por </a:t>
            </a:r>
            <a:r>
              <a:rPr lang="es-ES" b="1" dirty="0" smtClean="0"/>
              <a:t>prioridad</a:t>
            </a:r>
            <a:endParaRPr lang="es-ES" dirty="0"/>
          </a:p>
        </p:txBody>
      </p:sp>
      <p:sp>
        <p:nvSpPr>
          <p:cNvPr id="7" name="Marcador de contenido 6"/>
          <p:cNvSpPr>
            <a:spLocks noGrp="1"/>
          </p:cNvSpPr>
          <p:nvPr>
            <p:ph idx="1"/>
          </p:nvPr>
        </p:nvSpPr>
        <p:spPr/>
        <p:txBody>
          <a:bodyPr/>
          <a:lstStyle/>
          <a:p>
            <a:pPr lvl="0">
              <a:buClr>
                <a:srgbClr val="B31166"/>
              </a:buClr>
            </a:pPr>
            <a:r>
              <a:rPr lang="es-ES" sz="2800" b="1" dirty="0">
                <a:solidFill>
                  <a:prstClr val="black">
                    <a:lumMod val="75000"/>
                    <a:lumOff val="25000"/>
                  </a:prstClr>
                </a:solidFill>
                <a:effectLst>
                  <a:outerShdw blurRad="38100" dist="38100" dir="2700000" algn="tl">
                    <a:srgbClr val="000000">
                      <a:alpha val="43137"/>
                    </a:srgbClr>
                  </a:outerShdw>
                </a:effectLst>
              </a:rPr>
              <a:t>Idea general del algoritmo</a:t>
            </a:r>
            <a:endParaRPr lang="es-ES" dirty="0">
              <a:solidFill>
                <a:prstClr val="black">
                  <a:lumMod val="75000"/>
                  <a:lumOff val="25000"/>
                </a:prstClr>
              </a:solidFill>
            </a:endParaRPr>
          </a:p>
          <a:p>
            <a:pPr marL="0" indent="0">
              <a:buNone/>
            </a:pPr>
            <a:r>
              <a:rPr lang="es-ES" dirty="0"/>
              <a:t>En este algoritmo a cada proceso se le asocia un </a:t>
            </a:r>
            <a:r>
              <a:rPr lang="es-ES" dirty="0" smtClean="0"/>
              <a:t>número </a:t>
            </a:r>
            <a:r>
              <a:rPr lang="es-ES" dirty="0"/>
              <a:t>entero de prioridad. Mientras menor sea este entero pues mayor prioridad tiene el </a:t>
            </a:r>
            <a:r>
              <a:rPr lang="es-ES" dirty="0" smtClean="0"/>
              <a:t>proceso</a:t>
            </a:r>
            <a:r>
              <a:rPr lang="es-ES" dirty="0"/>
              <a:t>.</a:t>
            </a:r>
          </a:p>
        </p:txBody>
      </p:sp>
      <p:sp>
        <p:nvSpPr>
          <p:cNvPr id="3" name="Marcador de pie de página 2"/>
          <p:cNvSpPr>
            <a:spLocks noGrp="1"/>
          </p:cNvSpPr>
          <p:nvPr>
            <p:ph type="ftr" sz="quarter" idx="11"/>
          </p:nvPr>
        </p:nvSpPr>
        <p:spPr/>
        <p:txBody>
          <a:bodyPr/>
          <a:lstStyle/>
          <a:p>
            <a:r>
              <a:rPr lang="en-US" smtClean="0"/>
              <a:t>Mario Arnedo Gonzalez</a:t>
            </a:r>
            <a:endParaRPr lang="en-US" dirty="0"/>
          </a:p>
        </p:txBody>
      </p:sp>
      <p:sp>
        <p:nvSpPr>
          <p:cNvPr id="4" name="Marcador de número de diapositiva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11220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Planificación por prioridad</a:t>
            </a:r>
            <a:endParaRPr lang="es-ES" dirty="0"/>
          </a:p>
        </p:txBody>
      </p:sp>
      <p:sp>
        <p:nvSpPr>
          <p:cNvPr id="3" name="Marcador de contenido 2"/>
          <p:cNvSpPr>
            <a:spLocks noGrp="1"/>
          </p:cNvSpPr>
          <p:nvPr>
            <p:ph idx="1"/>
          </p:nvPr>
        </p:nvSpPr>
        <p:spPr/>
        <p:txBody>
          <a:bodyPr/>
          <a:lstStyle/>
          <a:p>
            <a:pPr lvl="0">
              <a:buClr>
                <a:srgbClr val="B31166"/>
              </a:buClr>
            </a:pPr>
            <a:r>
              <a:rPr lang="es-ES" sz="2800" b="1" dirty="0">
                <a:solidFill>
                  <a:prstClr val="black">
                    <a:lumMod val="75000"/>
                    <a:lumOff val="25000"/>
                  </a:prstClr>
                </a:solidFill>
                <a:effectLst>
                  <a:outerShdw blurRad="38100" dist="38100" dir="2700000" algn="tl">
                    <a:srgbClr val="000000">
                      <a:alpha val="43137"/>
                    </a:srgbClr>
                  </a:outerShdw>
                </a:effectLst>
              </a:rPr>
              <a:t>Ejemplo de uso del procesador</a:t>
            </a:r>
          </a:p>
          <a:p>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218" y="3733481"/>
            <a:ext cx="3477110" cy="2286319"/>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856" y="4543219"/>
            <a:ext cx="4696480" cy="1476581"/>
          </a:xfrm>
          <a:prstGeom prst="rect">
            <a:avLst/>
          </a:prstGeom>
        </p:spPr>
      </p:pic>
      <p:sp>
        <p:nvSpPr>
          <p:cNvPr id="8" name="Flecha izquierda 7"/>
          <p:cNvSpPr/>
          <p:nvPr/>
        </p:nvSpPr>
        <p:spPr>
          <a:xfrm rot="10800000">
            <a:off x="5022488" y="4876640"/>
            <a:ext cx="832368" cy="800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pie de página 3"/>
          <p:cNvSpPr>
            <a:spLocks noGrp="1"/>
          </p:cNvSpPr>
          <p:nvPr>
            <p:ph type="ftr" sz="quarter" idx="11"/>
          </p:nvPr>
        </p:nvSpPr>
        <p:spPr/>
        <p:txBody>
          <a:bodyPr/>
          <a:lstStyle/>
          <a:p>
            <a:r>
              <a:rPr lang="en-US" smtClean="0"/>
              <a:t>Mario Arnedo Gonzalez</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08187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Planificación por prioridad</a:t>
            </a:r>
            <a:endParaRPr lang="es-ES" dirty="0"/>
          </a:p>
        </p:txBody>
      </p:sp>
      <p:sp>
        <p:nvSpPr>
          <p:cNvPr id="4" name="Marcador de texto 3"/>
          <p:cNvSpPr>
            <a:spLocks noGrp="1"/>
          </p:cNvSpPr>
          <p:nvPr>
            <p:ph type="body" idx="1"/>
          </p:nvPr>
        </p:nvSpPr>
        <p:spPr/>
        <p:txBody>
          <a:bodyPr/>
          <a:lstStyle/>
          <a:p>
            <a:r>
              <a:rPr lang="es-ES" dirty="0" smtClean="0"/>
              <a:t>Ventajas</a:t>
            </a:r>
            <a:endParaRPr lang="es-ES" dirty="0"/>
          </a:p>
        </p:txBody>
      </p:sp>
      <p:sp>
        <p:nvSpPr>
          <p:cNvPr id="5" name="Marcador de contenido 4"/>
          <p:cNvSpPr>
            <a:spLocks noGrp="1"/>
          </p:cNvSpPr>
          <p:nvPr>
            <p:ph sz="half" idx="2"/>
          </p:nvPr>
        </p:nvSpPr>
        <p:spPr/>
        <p:txBody>
          <a:bodyPr/>
          <a:lstStyle/>
          <a:p>
            <a:r>
              <a:rPr lang="es-ES" dirty="0" smtClean="0"/>
              <a:t>Es una mejora del SFJ, por lo que las ventajas las hereda de esas</a:t>
            </a:r>
          </a:p>
          <a:p>
            <a:r>
              <a:rPr lang="es-ES" dirty="0" smtClean="0"/>
              <a:t>Lo que mejora es el retraso excesivo de procesos largos y el favoritismo por procesos cortos</a:t>
            </a:r>
            <a:endParaRPr lang="es-ES" dirty="0"/>
          </a:p>
        </p:txBody>
      </p:sp>
      <p:sp>
        <p:nvSpPr>
          <p:cNvPr id="6" name="Marcador de texto 5"/>
          <p:cNvSpPr>
            <a:spLocks noGrp="1"/>
          </p:cNvSpPr>
          <p:nvPr>
            <p:ph type="body" sz="quarter" idx="3"/>
          </p:nvPr>
        </p:nvSpPr>
        <p:spPr/>
        <p:txBody>
          <a:bodyPr/>
          <a:lstStyle/>
          <a:p>
            <a:r>
              <a:rPr lang="es-ES" dirty="0" smtClean="0"/>
              <a:t>Desventajas</a:t>
            </a:r>
            <a:endParaRPr lang="es-ES" dirty="0"/>
          </a:p>
        </p:txBody>
      </p:sp>
      <p:sp>
        <p:nvSpPr>
          <p:cNvPr id="7" name="Marcador de contenido 6"/>
          <p:cNvSpPr>
            <a:spLocks noGrp="1"/>
          </p:cNvSpPr>
          <p:nvPr>
            <p:ph sz="quarter" idx="4"/>
          </p:nvPr>
        </p:nvSpPr>
        <p:spPr/>
        <p:txBody>
          <a:bodyPr/>
          <a:lstStyle/>
          <a:p>
            <a:r>
              <a:rPr lang="es-ES" dirty="0" smtClean="0"/>
              <a:t>Posibilidad de bloqueo indefinido, porque los procesos con mas prioridad pueden necesitar la ayuda de unos con menos prioridad y no avanzar.</a:t>
            </a:r>
            <a:endParaRPr lang="es-ES" dirty="0"/>
          </a:p>
        </p:txBody>
      </p:sp>
      <p:sp>
        <p:nvSpPr>
          <p:cNvPr id="3" name="Marcador de pie de página 2"/>
          <p:cNvSpPr>
            <a:spLocks noGrp="1"/>
          </p:cNvSpPr>
          <p:nvPr>
            <p:ph type="ftr" sz="quarter" idx="11"/>
          </p:nvPr>
        </p:nvSpPr>
        <p:spPr/>
        <p:txBody>
          <a:bodyPr/>
          <a:lstStyle/>
          <a:p>
            <a:r>
              <a:rPr lang="en-US" smtClean="0"/>
              <a:t>Mario Arnedo Gonzalez</a:t>
            </a:r>
            <a:endParaRPr lang="en-US" dirty="0"/>
          </a:p>
        </p:txBody>
      </p:sp>
      <p:sp>
        <p:nvSpPr>
          <p:cNvPr id="8" name="Marcador de número de diapositiva 7"/>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42018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b="1" dirty="0" smtClean="0"/>
              <a:t>Planificación </a:t>
            </a:r>
            <a:r>
              <a:rPr lang="es-ES" b="1" dirty="0"/>
              <a:t>garantizada </a:t>
            </a:r>
            <a:endParaRPr lang="es-ES" dirty="0"/>
          </a:p>
        </p:txBody>
      </p:sp>
      <p:sp>
        <p:nvSpPr>
          <p:cNvPr id="8" name="Marcador de contenido 7"/>
          <p:cNvSpPr>
            <a:spLocks noGrp="1"/>
          </p:cNvSpPr>
          <p:nvPr>
            <p:ph idx="1"/>
          </p:nvPr>
        </p:nvSpPr>
        <p:spPr/>
        <p:txBody>
          <a:bodyPr/>
          <a:lstStyle/>
          <a:p>
            <a:pPr lvl="0">
              <a:buClr>
                <a:srgbClr val="B31166"/>
              </a:buClr>
            </a:pPr>
            <a:r>
              <a:rPr lang="es-ES" sz="2800" b="1" dirty="0">
                <a:solidFill>
                  <a:prstClr val="black">
                    <a:lumMod val="75000"/>
                    <a:lumOff val="25000"/>
                  </a:prstClr>
                </a:solidFill>
                <a:effectLst>
                  <a:outerShdw blurRad="38100" dist="38100" dir="2700000" algn="tl">
                    <a:srgbClr val="000000">
                      <a:alpha val="43137"/>
                    </a:srgbClr>
                  </a:outerShdw>
                </a:effectLst>
              </a:rPr>
              <a:t>Idea general del algoritmo</a:t>
            </a:r>
            <a:endParaRPr lang="es-ES" dirty="0">
              <a:solidFill>
                <a:prstClr val="black">
                  <a:lumMod val="75000"/>
                  <a:lumOff val="25000"/>
                </a:prstClr>
              </a:solidFill>
            </a:endParaRPr>
          </a:p>
          <a:p>
            <a:pPr marL="0" indent="0">
              <a:buNone/>
            </a:pPr>
            <a:r>
              <a:rPr lang="es-ES" dirty="0" smtClean="0"/>
              <a:t>Cosiste en hacer como un “pacto”, si </a:t>
            </a:r>
            <a:r>
              <a:rPr lang="es-ES" dirty="0"/>
              <a:t>hay n usuarios en sesión mientras usted está trabajando, usted recibirá aproximadamente 1/n de la capacidad de la CPU.</a:t>
            </a:r>
          </a:p>
        </p:txBody>
      </p:sp>
      <p:sp>
        <p:nvSpPr>
          <p:cNvPr id="2" name="Marcador de pie de página 1"/>
          <p:cNvSpPr>
            <a:spLocks noGrp="1"/>
          </p:cNvSpPr>
          <p:nvPr>
            <p:ph type="ftr" sz="quarter" idx="11"/>
          </p:nvPr>
        </p:nvSpPr>
        <p:spPr/>
        <p:txBody>
          <a:bodyPr/>
          <a:lstStyle/>
          <a:p>
            <a:r>
              <a:rPr lang="en-US" smtClean="0"/>
              <a:t>Mario Arnedo Gonzalez</a:t>
            </a:r>
            <a:endParaRPr lang="en-US" dirty="0"/>
          </a:p>
        </p:txBody>
      </p:sp>
      <p:sp>
        <p:nvSpPr>
          <p:cNvPr id="3" name="Marcador de número de diapositiva 2"/>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571196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Planificación garantizada</a:t>
            </a:r>
            <a:endParaRPr lang="es-ES" dirty="0"/>
          </a:p>
        </p:txBody>
      </p:sp>
      <p:sp>
        <p:nvSpPr>
          <p:cNvPr id="3" name="Marcador de contenido 2"/>
          <p:cNvSpPr>
            <a:spLocks noGrp="1"/>
          </p:cNvSpPr>
          <p:nvPr>
            <p:ph idx="1"/>
          </p:nvPr>
        </p:nvSpPr>
        <p:spPr/>
        <p:txBody>
          <a:bodyPr/>
          <a:lstStyle/>
          <a:p>
            <a:pPr lvl="0">
              <a:buClr>
                <a:srgbClr val="B31166"/>
              </a:buClr>
            </a:pPr>
            <a:r>
              <a:rPr lang="es-ES" sz="2800" b="1" dirty="0">
                <a:solidFill>
                  <a:prstClr val="black">
                    <a:lumMod val="75000"/>
                    <a:lumOff val="25000"/>
                  </a:prstClr>
                </a:solidFill>
                <a:effectLst>
                  <a:outerShdw blurRad="38100" dist="38100" dir="2700000" algn="tl">
                    <a:srgbClr val="000000">
                      <a:alpha val="43137"/>
                    </a:srgbClr>
                  </a:outerShdw>
                </a:effectLst>
              </a:rPr>
              <a:t>Ejemplo de uso del procesador</a:t>
            </a:r>
          </a:p>
          <a:p>
            <a:r>
              <a:rPr lang="es-ES" dirty="0"/>
              <a:t>Con los datos anteriores y el registro de procesos en curso de ejecución, el sistema calcula y determina qué procesos están más alejados por defecto de la relación </a:t>
            </a:r>
            <a:r>
              <a:rPr lang="es-ES" i="1" dirty="0"/>
              <a:t>“1 / n” </a:t>
            </a:r>
            <a:r>
              <a:rPr lang="es-ES" dirty="0"/>
              <a:t>prometida y prioriza los procesos que han recibido menos </a:t>
            </a:r>
            <a:r>
              <a:rPr lang="es-ES" dirty="0" smtClean="0"/>
              <a:t>CPU </a:t>
            </a:r>
            <a:r>
              <a:rPr lang="es-ES" dirty="0"/>
              <a:t>de la prometida.</a:t>
            </a:r>
          </a:p>
        </p:txBody>
      </p:sp>
      <p:sp>
        <p:nvSpPr>
          <p:cNvPr id="4" name="Marcador de pie de página 3"/>
          <p:cNvSpPr>
            <a:spLocks noGrp="1"/>
          </p:cNvSpPr>
          <p:nvPr>
            <p:ph type="ftr" sz="quarter" idx="11"/>
          </p:nvPr>
        </p:nvSpPr>
        <p:spPr/>
        <p:txBody>
          <a:bodyPr/>
          <a:lstStyle/>
          <a:p>
            <a:r>
              <a:rPr lang="en-US" smtClean="0"/>
              <a:t>Mario Arnedo Gonzalez</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11700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b="1" dirty="0"/>
              <a:t>Planificación garantizada</a:t>
            </a:r>
            <a:endParaRPr lang="es-ES" dirty="0"/>
          </a:p>
        </p:txBody>
      </p:sp>
      <p:sp>
        <p:nvSpPr>
          <p:cNvPr id="5" name="Marcador de texto 4"/>
          <p:cNvSpPr>
            <a:spLocks noGrp="1"/>
          </p:cNvSpPr>
          <p:nvPr>
            <p:ph type="body" idx="1"/>
          </p:nvPr>
        </p:nvSpPr>
        <p:spPr/>
        <p:txBody>
          <a:bodyPr/>
          <a:lstStyle/>
          <a:p>
            <a:r>
              <a:rPr lang="es-ES" dirty="0" smtClean="0"/>
              <a:t>Ventajas</a:t>
            </a:r>
            <a:endParaRPr lang="es-ES" dirty="0"/>
          </a:p>
        </p:txBody>
      </p:sp>
      <p:sp>
        <p:nvSpPr>
          <p:cNvPr id="6" name="Marcador de contenido 5"/>
          <p:cNvSpPr>
            <a:spLocks noGrp="1"/>
          </p:cNvSpPr>
          <p:nvPr>
            <p:ph sz="half" idx="2"/>
          </p:nvPr>
        </p:nvSpPr>
        <p:spPr/>
        <p:txBody>
          <a:bodyPr/>
          <a:lstStyle/>
          <a:p>
            <a:r>
              <a:rPr lang="es-ES" dirty="0" smtClean="0"/>
              <a:t>Si eres monousuario, puedes tener el rendimiento optimo </a:t>
            </a:r>
          </a:p>
          <a:p>
            <a:r>
              <a:rPr lang="es-ES" dirty="0" smtClean="0"/>
              <a:t>Cada cola tiene su propio algoritmo de planificación</a:t>
            </a:r>
            <a:endParaRPr lang="es-ES" dirty="0"/>
          </a:p>
        </p:txBody>
      </p:sp>
      <p:sp>
        <p:nvSpPr>
          <p:cNvPr id="7" name="Marcador de texto 6"/>
          <p:cNvSpPr>
            <a:spLocks noGrp="1"/>
          </p:cNvSpPr>
          <p:nvPr>
            <p:ph type="body" sz="quarter" idx="3"/>
          </p:nvPr>
        </p:nvSpPr>
        <p:spPr/>
        <p:txBody>
          <a:bodyPr/>
          <a:lstStyle/>
          <a:p>
            <a:r>
              <a:rPr lang="es-ES" dirty="0" smtClean="0"/>
              <a:t>Desventajas</a:t>
            </a:r>
            <a:endParaRPr lang="es-ES" dirty="0"/>
          </a:p>
        </p:txBody>
      </p:sp>
      <p:sp>
        <p:nvSpPr>
          <p:cNvPr id="8" name="Marcador de contenido 7"/>
          <p:cNvSpPr>
            <a:spLocks noGrp="1"/>
          </p:cNvSpPr>
          <p:nvPr>
            <p:ph sz="quarter" idx="4"/>
          </p:nvPr>
        </p:nvSpPr>
        <p:spPr/>
        <p:txBody>
          <a:bodyPr/>
          <a:lstStyle/>
          <a:p>
            <a:r>
              <a:rPr lang="es-ES" dirty="0" smtClean="0"/>
              <a:t>A cuantos mas usuarios tengas, el sistema puede quedar afectado debido al rendimiento </a:t>
            </a:r>
            <a:endParaRPr lang="es-ES" dirty="0"/>
          </a:p>
        </p:txBody>
      </p:sp>
      <p:sp>
        <p:nvSpPr>
          <p:cNvPr id="2" name="Marcador de pie de página 1"/>
          <p:cNvSpPr>
            <a:spLocks noGrp="1"/>
          </p:cNvSpPr>
          <p:nvPr>
            <p:ph type="ftr" sz="quarter" idx="11"/>
          </p:nvPr>
        </p:nvSpPr>
        <p:spPr/>
        <p:txBody>
          <a:bodyPr/>
          <a:lstStyle/>
          <a:p>
            <a:r>
              <a:rPr lang="en-US" smtClean="0"/>
              <a:t>Mario Arnedo Gonzalez</a:t>
            </a:r>
            <a:endParaRPr lang="en-US" dirty="0"/>
          </a:p>
        </p:txBody>
      </p:sp>
      <p:sp>
        <p:nvSpPr>
          <p:cNvPr id="3" name="Marcador de número de diapositiva 2"/>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22531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154954" y="771277"/>
            <a:ext cx="8761413" cy="1144987"/>
          </a:xfrm>
        </p:spPr>
        <p:txBody>
          <a:bodyPr/>
          <a:lstStyle/>
          <a:p>
            <a:r>
              <a:rPr lang="es-ES" b="1" dirty="0"/>
              <a:t>Planificación de Colas Múltiples .MQS (</a:t>
            </a:r>
            <a:r>
              <a:rPr lang="es-ES" b="1" dirty="0" err="1"/>
              <a:t>Multilevel</a:t>
            </a:r>
            <a:r>
              <a:rPr lang="es-ES" b="1" dirty="0"/>
              <a:t> </a:t>
            </a:r>
            <a:r>
              <a:rPr lang="es-ES" b="1" dirty="0" err="1"/>
              <a:t>Queue</a:t>
            </a:r>
            <a:r>
              <a:rPr lang="es-ES" b="1" dirty="0"/>
              <a:t> </a:t>
            </a:r>
            <a:r>
              <a:rPr lang="es-ES" b="1" dirty="0" err="1"/>
              <a:t>Schedulling</a:t>
            </a:r>
            <a:r>
              <a:rPr lang="es-ES" b="1" dirty="0"/>
              <a:t>). </a:t>
            </a:r>
            <a:endParaRPr lang="es-ES" dirty="0"/>
          </a:p>
        </p:txBody>
      </p:sp>
      <p:sp>
        <p:nvSpPr>
          <p:cNvPr id="8" name="Marcador de contenido 7"/>
          <p:cNvSpPr>
            <a:spLocks noGrp="1"/>
          </p:cNvSpPr>
          <p:nvPr>
            <p:ph idx="1"/>
          </p:nvPr>
        </p:nvSpPr>
        <p:spPr/>
        <p:txBody>
          <a:bodyPr/>
          <a:lstStyle/>
          <a:p>
            <a:pPr lvl="0">
              <a:buClr>
                <a:srgbClr val="B31166"/>
              </a:buClr>
            </a:pPr>
            <a:r>
              <a:rPr lang="es-ES" sz="2800" b="1" dirty="0">
                <a:solidFill>
                  <a:prstClr val="black">
                    <a:lumMod val="75000"/>
                    <a:lumOff val="25000"/>
                  </a:prstClr>
                </a:solidFill>
                <a:effectLst>
                  <a:outerShdw blurRad="38100" dist="38100" dir="2700000" algn="tl">
                    <a:srgbClr val="000000">
                      <a:alpha val="43137"/>
                    </a:srgbClr>
                  </a:outerShdw>
                </a:effectLst>
              </a:rPr>
              <a:t>Idea general del algoritmo</a:t>
            </a:r>
            <a:endParaRPr lang="es-ES" dirty="0">
              <a:solidFill>
                <a:prstClr val="black">
                  <a:lumMod val="75000"/>
                  <a:lumOff val="25000"/>
                </a:prstClr>
              </a:solidFill>
            </a:endParaRPr>
          </a:p>
          <a:p>
            <a:pPr marL="0" indent="0">
              <a:buNone/>
            </a:pPr>
            <a:r>
              <a:rPr lang="es-ES" dirty="0" smtClean="0"/>
              <a:t>Son procesos que </a:t>
            </a:r>
            <a:r>
              <a:rPr lang="es-ES" dirty="0"/>
              <a:t>r</a:t>
            </a:r>
            <a:r>
              <a:rPr lang="es-ES" dirty="0" smtClean="0"/>
              <a:t>equieren </a:t>
            </a:r>
            <a:r>
              <a:rPr lang="es-ES" dirty="0"/>
              <a:t>una </a:t>
            </a:r>
            <a:r>
              <a:rPr lang="es-ES" dirty="0" smtClean="0"/>
              <a:t>planificación </a:t>
            </a:r>
            <a:r>
              <a:rPr lang="es-ES" dirty="0"/>
              <a:t>de tiempo compartido adecuada, pero </a:t>
            </a:r>
            <a:r>
              <a:rPr lang="es-ES" dirty="0" smtClean="0"/>
              <a:t>quizás </a:t>
            </a:r>
            <a:r>
              <a:rPr lang="es-ES" dirty="0"/>
              <a:t>haya que ejecutar </a:t>
            </a:r>
            <a:r>
              <a:rPr lang="es-ES" dirty="0" smtClean="0"/>
              <a:t>también </a:t>
            </a:r>
            <a:r>
              <a:rPr lang="es-ES" dirty="0"/>
              <a:t>procesos de tiempo real, que no pueden estar sujetos a una </a:t>
            </a:r>
            <a:r>
              <a:rPr lang="es-ES" dirty="0" smtClean="0"/>
              <a:t>expulsión </a:t>
            </a:r>
            <a:r>
              <a:rPr lang="es-ES" dirty="0"/>
              <a:t>por tiempo.</a:t>
            </a:r>
          </a:p>
        </p:txBody>
      </p:sp>
      <p:sp>
        <p:nvSpPr>
          <p:cNvPr id="2" name="Marcador de pie de página 1"/>
          <p:cNvSpPr>
            <a:spLocks noGrp="1"/>
          </p:cNvSpPr>
          <p:nvPr>
            <p:ph type="ftr" sz="quarter" idx="11"/>
          </p:nvPr>
        </p:nvSpPr>
        <p:spPr/>
        <p:txBody>
          <a:bodyPr/>
          <a:lstStyle/>
          <a:p>
            <a:r>
              <a:rPr lang="en-US" smtClean="0"/>
              <a:t>Mario Arnedo Gonzalez</a:t>
            </a:r>
            <a:endParaRPr lang="en-US" dirty="0"/>
          </a:p>
        </p:txBody>
      </p:sp>
      <p:sp>
        <p:nvSpPr>
          <p:cNvPr id="3" name="Marcador de número de diapositiva 2"/>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082650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Planificación de Colas Múltiples .MQS (</a:t>
            </a:r>
            <a:r>
              <a:rPr lang="es-ES" b="1" dirty="0" err="1"/>
              <a:t>Multilevel</a:t>
            </a:r>
            <a:r>
              <a:rPr lang="es-ES" b="1" dirty="0"/>
              <a:t> </a:t>
            </a:r>
            <a:r>
              <a:rPr lang="es-ES" b="1" dirty="0" err="1"/>
              <a:t>Queue</a:t>
            </a:r>
            <a:r>
              <a:rPr lang="es-ES" b="1" dirty="0"/>
              <a:t> </a:t>
            </a:r>
            <a:r>
              <a:rPr lang="es-ES" b="1" dirty="0" err="1"/>
              <a:t>Schedulling</a:t>
            </a:r>
            <a:r>
              <a:rPr lang="es-ES" b="1" dirty="0"/>
              <a:t>). </a:t>
            </a:r>
            <a:endParaRPr lang="es-ES" dirty="0"/>
          </a:p>
        </p:txBody>
      </p:sp>
      <p:sp>
        <p:nvSpPr>
          <p:cNvPr id="3" name="Marcador de contenido 2"/>
          <p:cNvSpPr>
            <a:spLocks noGrp="1"/>
          </p:cNvSpPr>
          <p:nvPr>
            <p:ph idx="1"/>
          </p:nvPr>
        </p:nvSpPr>
        <p:spPr/>
        <p:txBody>
          <a:bodyPr/>
          <a:lstStyle/>
          <a:p>
            <a:pPr marL="0" indent="0">
              <a:buNone/>
            </a:pPr>
            <a:r>
              <a:rPr lang="es-ES" dirty="0"/>
              <a:t>Para este algoritmo se requieren dos niveles de </a:t>
            </a:r>
            <a:r>
              <a:rPr lang="es-ES" dirty="0" smtClean="0"/>
              <a:t>planificación:</a:t>
            </a:r>
            <a:endParaRPr lang="es-ES" dirty="0"/>
          </a:p>
          <a:p>
            <a:r>
              <a:rPr lang="es-ES" dirty="0" smtClean="0"/>
              <a:t>Planificación </a:t>
            </a:r>
            <a:r>
              <a:rPr lang="es-ES" dirty="0"/>
              <a:t>dentro de cada cola: Cada cola puede utilizar su propia </a:t>
            </a:r>
            <a:r>
              <a:rPr lang="es-ES" dirty="0" smtClean="0"/>
              <a:t>política </a:t>
            </a:r>
            <a:r>
              <a:rPr lang="es-ES" dirty="0"/>
              <a:t>de </a:t>
            </a:r>
            <a:r>
              <a:rPr lang="es-ES" dirty="0" smtClean="0"/>
              <a:t>planificación, </a:t>
            </a:r>
            <a:r>
              <a:rPr lang="es-ES" dirty="0"/>
              <a:t>de acuerdo a la clase de procesos que acoge, la cual puede ser usando diferentes algoritmos (FCFS, Round </a:t>
            </a:r>
            <a:r>
              <a:rPr lang="es-ES" dirty="0" smtClean="0"/>
              <a:t>Robín, </a:t>
            </a:r>
            <a:r>
              <a:rPr lang="es-ES" dirty="0"/>
              <a:t>etc.).</a:t>
            </a:r>
          </a:p>
          <a:p>
            <a:r>
              <a:rPr lang="es-ES" dirty="0" smtClean="0"/>
              <a:t>Planificación </a:t>
            </a:r>
            <a:r>
              <a:rPr lang="es-ES" dirty="0"/>
              <a:t>entre colas:</a:t>
            </a:r>
          </a:p>
          <a:p>
            <a:pPr lvl="1"/>
            <a:r>
              <a:rPr lang="es-ES" dirty="0"/>
              <a:t>Se le asigna una prioridad (P) a cada cola.</a:t>
            </a:r>
          </a:p>
          <a:p>
            <a:pPr lvl="1"/>
            <a:r>
              <a:rPr lang="es-ES" dirty="0"/>
              <a:t>Se le asigna un Quantum de CPU a cada cola, que se reparte entre los procesos de cada cola.</a:t>
            </a:r>
          </a:p>
          <a:p>
            <a:pPr marL="0" indent="0">
              <a:buNone/>
            </a:pPr>
            <a:endParaRPr lang="es-ES" dirty="0"/>
          </a:p>
        </p:txBody>
      </p:sp>
      <p:sp>
        <p:nvSpPr>
          <p:cNvPr id="4" name="Marcador de pie de página 3"/>
          <p:cNvSpPr>
            <a:spLocks noGrp="1"/>
          </p:cNvSpPr>
          <p:nvPr>
            <p:ph type="ftr" sz="quarter" idx="11"/>
          </p:nvPr>
        </p:nvSpPr>
        <p:spPr/>
        <p:txBody>
          <a:bodyPr/>
          <a:lstStyle/>
          <a:p>
            <a:r>
              <a:rPr lang="en-US" smtClean="0"/>
              <a:t>Mario Arnedo Gonzalez</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423165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Planificación de Colas Múltiples .MQS (</a:t>
            </a:r>
            <a:r>
              <a:rPr lang="es-ES" b="1" dirty="0" err="1"/>
              <a:t>Multilevel</a:t>
            </a:r>
            <a:r>
              <a:rPr lang="es-ES" b="1" dirty="0"/>
              <a:t> </a:t>
            </a:r>
            <a:r>
              <a:rPr lang="es-ES" b="1" dirty="0" err="1"/>
              <a:t>Queue</a:t>
            </a:r>
            <a:r>
              <a:rPr lang="es-ES" b="1" dirty="0"/>
              <a:t> </a:t>
            </a:r>
            <a:r>
              <a:rPr lang="es-ES" b="1" dirty="0" err="1"/>
              <a:t>Schedulling</a:t>
            </a:r>
            <a:r>
              <a:rPr lang="es-ES" b="1" dirty="0"/>
              <a:t>). </a:t>
            </a:r>
            <a:endParaRPr lang="es-ES" dirty="0"/>
          </a:p>
        </p:txBody>
      </p:sp>
      <p:sp>
        <p:nvSpPr>
          <p:cNvPr id="3" name="Marcador de contenido 2"/>
          <p:cNvSpPr>
            <a:spLocks noGrp="1"/>
          </p:cNvSpPr>
          <p:nvPr>
            <p:ph idx="1"/>
          </p:nvPr>
        </p:nvSpPr>
        <p:spPr/>
        <p:txBody>
          <a:bodyPr/>
          <a:lstStyle/>
          <a:p>
            <a:pPr lvl="0">
              <a:buClr>
                <a:srgbClr val="B31166"/>
              </a:buClr>
            </a:pPr>
            <a:r>
              <a:rPr lang="es-ES" sz="2800" b="1" dirty="0">
                <a:solidFill>
                  <a:prstClr val="black">
                    <a:lumMod val="75000"/>
                    <a:lumOff val="25000"/>
                  </a:prstClr>
                </a:solidFill>
                <a:effectLst>
                  <a:outerShdw blurRad="38100" dist="38100" dir="2700000" algn="tl">
                    <a:srgbClr val="000000">
                      <a:alpha val="43137"/>
                    </a:srgbClr>
                  </a:outerShdw>
                </a:effectLst>
              </a:rPr>
              <a:t>Ejemplo de uso del procesador</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062" y="3225668"/>
            <a:ext cx="4722730" cy="3459674"/>
          </a:xfrm>
          <a:prstGeom prst="rect">
            <a:avLst/>
          </a:prstGeom>
        </p:spPr>
      </p:pic>
      <p:sp>
        <p:nvSpPr>
          <p:cNvPr id="5" name="Marcador de pie de página 4"/>
          <p:cNvSpPr>
            <a:spLocks noGrp="1"/>
          </p:cNvSpPr>
          <p:nvPr>
            <p:ph type="ftr" sz="quarter" idx="11"/>
          </p:nvPr>
        </p:nvSpPr>
        <p:spPr/>
        <p:txBody>
          <a:bodyPr/>
          <a:lstStyle/>
          <a:p>
            <a:r>
              <a:rPr lang="en-US" smtClean="0"/>
              <a:t>Mario Arnedo Gonzalez</a:t>
            </a:r>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357319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8825659" cy="791522"/>
          </a:xfrm>
        </p:spPr>
        <p:txBody>
          <a:bodyPr/>
          <a:lstStyle/>
          <a:p>
            <a:r>
              <a:rPr lang="es-ES" b="1" dirty="0"/>
              <a:t>Primero en llegar primero en ser servido. FCFS (</a:t>
            </a:r>
            <a:r>
              <a:rPr lang="es-ES" b="1" dirty="0" err="1"/>
              <a:t>First</a:t>
            </a:r>
            <a:r>
              <a:rPr lang="es-ES" b="1" dirty="0"/>
              <a:t> Come </a:t>
            </a:r>
            <a:r>
              <a:rPr lang="es-ES" b="1" dirty="0" err="1"/>
              <a:t>First</a:t>
            </a:r>
            <a:r>
              <a:rPr lang="es-ES" b="1" dirty="0"/>
              <a:t> </a:t>
            </a:r>
            <a:r>
              <a:rPr lang="es-ES" b="1" dirty="0" err="1"/>
              <a:t>Served</a:t>
            </a:r>
            <a:r>
              <a:rPr lang="es-ES" b="1" dirty="0" smtClean="0"/>
              <a:t>).</a:t>
            </a:r>
            <a:endParaRPr lang="es-ES" dirty="0"/>
          </a:p>
        </p:txBody>
      </p:sp>
      <p:sp>
        <p:nvSpPr>
          <p:cNvPr id="3" name="Marcador de contenido 2"/>
          <p:cNvSpPr>
            <a:spLocks noGrp="1"/>
          </p:cNvSpPr>
          <p:nvPr>
            <p:ph idx="1"/>
          </p:nvPr>
        </p:nvSpPr>
        <p:spPr>
          <a:xfrm>
            <a:off x="1154953" y="2611342"/>
            <a:ext cx="8825659" cy="2358224"/>
          </a:xfrm>
        </p:spPr>
        <p:txBody>
          <a:bodyPr/>
          <a:lstStyle/>
          <a:p>
            <a:r>
              <a:rPr lang="es-ES" sz="2800" b="1" dirty="0">
                <a:effectLst>
                  <a:outerShdw blurRad="38100" dist="38100" dir="2700000" algn="tl">
                    <a:srgbClr val="000000">
                      <a:alpha val="43137"/>
                    </a:srgbClr>
                  </a:outerShdw>
                </a:effectLst>
              </a:rPr>
              <a:t>Idea general del </a:t>
            </a:r>
            <a:r>
              <a:rPr lang="es-ES" sz="2800" b="1" dirty="0" smtClean="0">
                <a:effectLst>
                  <a:outerShdw blurRad="38100" dist="38100" dir="2700000" algn="tl">
                    <a:srgbClr val="000000">
                      <a:alpha val="43137"/>
                    </a:srgbClr>
                  </a:outerShdw>
                </a:effectLst>
              </a:rPr>
              <a:t>algoritmo</a:t>
            </a:r>
          </a:p>
          <a:p>
            <a:pPr marL="0" indent="0">
              <a:buNone/>
            </a:pPr>
            <a:r>
              <a:rPr lang="es-ES" dirty="0" smtClean="0"/>
              <a:t>Este proceso se basa en donde el </a:t>
            </a:r>
            <a:r>
              <a:rPr lang="es-ES" dirty="0"/>
              <a:t>procesador ejecuta cada proceso hasta que termina, por tanto, los procesos que en cola de procesos preparados permanecerán encolados en el orden en que lleguen hasta que les toque su ejecución.</a:t>
            </a:r>
          </a:p>
          <a:p>
            <a:pPr marL="0" indent="0">
              <a:buNone/>
            </a:pPr>
            <a:endParaRPr lang="es-ES" sz="1200" dirty="0"/>
          </a:p>
          <a:p>
            <a:endParaRPr lang="es-ES" dirty="0"/>
          </a:p>
        </p:txBody>
      </p:sp>
      <p:sp>
        <p:nvSpPr>
          <p:cNvPr id="4" name="Marcador de pie de página 3"/>
          <p:cNvSpPr>
            <a:spLocks noGrp="1"/>
          </p:cNvSpPr>
          <p:nvPr>
            <p:ph type="ftr" sz="quarter" idx="11"/>
          </p:nvPr>
        </p:nvSpPr>
        <p:spPr/>
        <p:txBody>
          <a:bodyPr/>
          <a:lstStyle/>
          <a:p>
            <a:r>
              <a:rPr lang="en-US" smtClean="0"/>
              <a:t>Mario Arnedo Gonzalez</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974357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b="1" dirty="0"/>
              <a:t>Planificación de Colas Múltiples .MQS (</a:t>
            </a:r>
            <a:r>
              <a:rPr lang="es-ES" b="1" dirty="0" err="1"/>
              <a:t>Multilevel</a:t>
            </a:r>
            <a:r>
              <a:rPr lang="es-ES" b="1" dirty="0"/>
              <a:t> </a:t>
            </a:r>
            <a:r>
              <a:rPr lang="es-ES" b="1" dirty="0" err="1"/>
              <a:t>Queue</a:t>
            </a:r>
            <a:r>
              <a:rPr lang="es-ES" b="1" dirty="0"/>
              <a:t> </a:t>
            </a:r>
            <a:r>
              <a:rPr lang="es-ES" b="1" dirty="0" err="1"/>
              <a:t>Schedulling</a:t>
            </a:r>
            <a:r>
              <a:rPr lang="es-ES" b="1" dirty="0"/>
              <a:t>).</a:t>
            </a:r>
            <a:endParaRPr lang="es-ES" dirty="0"/>
          </a:p>
        </p:txBody>
      </p:sp>
      <p:sp>
        <p:nvSpPr>
          <p:cNvPr id="7" name="Marcador de texto 6"/>
          <p:cNvSpPr>
            <a:spLocks noGrp="1"/>
          </p:cNvSpPr>
          <p:nvPr>
            <p:ph type="body" idx="1"/>
          </p:nvPr>
        </p:nvSpPr>
        <p:spPr/>
        <p:txBody>
          <a:bodyPr/>
          <a:lstStyle/>
          <a:p>
            <a:r>
              <a:rPr lang="es-ES" dirty="0" smtClean="0"/>
              <a:t>Ventajas</a:t>
            </a:r>
            <a:endParaRPr lang="es-ES" dirty="0"/>
          </a:p>
        </p:txBody>
      </p:sp>
      <p:sp>
        <p:nvSpPr>
          <p:cNvPr id="8" name="Marcador de contenido 7"/>
          <p:cNvSpPr>
            <a:spLocks noGrp="1"/>
          </p:cNvSpPr>
          <p:nvPr>
            <p:ph sz="half" idx="2"/>
          </p:nvPr>
        </p:nvSpPr>
        <p:spPr/>
        <p:txBody>
          <a:bodyPr/>
          <a:lstStyle/>
          <a:p>
            <a:r>
              <a:rPr lang="es-ES" dirty="0"/>
              <a:t>Soporta bien la sobrecarga.</a:t>
            </a:r>
          </a:p>
          <a:p>
            <a:r>
              <a:rPr lang="es-ES" dirty="0"/>
              <a:t>Adaptable a las necesidades del sistema.</a:t>
            </a:r>
          </a:p>
          <a:p>
            <a:r>
              <a:rPr lang="es-ES" dirty="0"/>
              <a:t>Algoritmo más general.</a:t>
            </a:r>
          </a:p>
        </p:txBody>
      </p:sp>
      <p:sp>
        <p:nvSpPr>
          <p:cNvPr id="9" name="Marcador de texto 8"/>
          <p:cNvSpPr>
            <a:spLocks noGrp="1"/>
          </p:cNvSpPr>
          <p:nvPr>
            <p:ph type="body" sz="quarter" idx="3"/>
          </p:nvPr>
        </p:nvSpPr>
        <p:spPr/>
        <p:txBody>
          <a:bodyPr/>
          <a:lstStyle/>
          <a:p>
            <a:r>
              <a:rPr lang="es-ES" dirty="0" smtClean="0"/>
              <a:t>Desventajas</a:t>
            </a:r>
            <a:endParaRPr lang="es-ES" dirty="0"/>
          </a:p>
        </p:txBody>
      </p:sp>
      <p:sp>
        <p:nvSpPr>
          <p:cNvPr id="10" name="Marcador de contenido 9"/>
          <p:cNvSpPr>
            <a:spLocks noGrp="1"/>
          </p:cNvSpPr>
          <p:nvPr>
            <p:ph sz="quarter" idx="4"/>
          </p:nvPr>
        </p:nvSpPr>
        <p:spPr/>
        <p:txBody>
          <a:bodyPr/>
          <a:lstStyle/>
          <a:p>
            <a:r>
              <a:rPr lang="es-ES" dirty="0"/>
              <a:t>Un fallo en el maestro hace que falle el sistema </a:t>
            </a:r>
            <a:r>
              <a:rPr lang="es-ES" dirty="0" smtClean="0"/>
              <a:t>completo</a:t>
            </a:r>
          </a:p>
          <a:p>
            <a:r>
              <a:rPr lang="es-ES" dirty="0"/>
              <a:t>El maestro puede llegar a ser un cuello de botella para el rendimiento del sistema</a:t>
            </a:r>
          </a:p>
        </p:txBody>
      </p:sp>
      <p:sp>
        <p:nvSpPr>
          <p:cNvPr id="2" name="Marcador de pie de página 1"/>
          <p:cNvSpPr>
            <a:spLocks noGrp="1"/>
          </p:cNvSpPr>
          <p:nvPr>
            <p:ph type="ftr" sz="quarter" idx="11"/>
          </p:nvPr>
        </p:nvSpPr>
        <p:spPr/>
        <p:txBody>
          <a:bodyPr/>
          <a:lstStyle/>
          <a:p>
            <a:r>
              <a:rPr lang="en-US" smtClean="0"/>
              <a:t>Mario Arnedo Gonzalez</a:t>
            </a:r>
            <a:endParaRPr lang="en-US" dirty="0"/>
          </a:p>
        </p:txBody>
      </p:sp>
      <p:sp>
        <p:nvSpPr>
          <p:cNvPr id="3" name="Marcador de número de diapositiva 2"/>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73591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Primero en llegar primero en ser servido. FCFS (</a:t>
            </a:r>
            <a:r>
              <a:rPr lang="es-ES" b="1" dirty="0" err="1"/>
              <a:t>First</a:t>
            </a:r>
            <a:r>
              <a:rPr lang="es-ES" b="1" dirty="0"/>
              <a:t> Come </a:t>
            </a:r>
            <a:r>
              <a:rPr lang="es-ES" b="1" dirty="0" err="1"/>
              <a:t>First</a:t>
            </a:r>
            <a:r>
              <a:rPr lang="es-ES" b="1" dirty="0"/>
              <a:t> </a:t>
            </a:r>
            <a:r>
              <a:rPr lang="es-ES" b="1" dirty="0" err="1"/>
              <a:t>Served</a:t>
            </a:r>
            <a:r>
              <a:rPr lang="es-ES" b="1" dirty="0"/>
              <a:t>).</a:t>
            </a:r>
            <a:endParaRPr lang="es-ES" dirty="0"/>
          </a:p>
        </p:txBody>
      </p:sp>
      <p:sp>
        <p:nvSpPr>
          <p:cNvPr id="3" name="Marcador de contenido 2"/>
          <p:cNvSpPr>
            <a:spLocks noGrp="1"/>
          </p:cNvSpPr>
          <p:nvPr>
            <p:ph idx="1"/>
          </p:nvPr>
        </p:nvSpPr>
        <p:spPr/>
        <p:txBody>
          <a:bodyPr>
            <a:normAutofit/>
          </a:bodyPr>
          <a:lstStyle/>
          <a:p>
            <a:r>
              <a:rPr lang="es-ES" sz="2800" b="1" dirty="0">
                <a:effectLst>
                  <a:outerShdw blurRad="38100" dist="38100" dir="2700000" algn="tl">
                    <a:srgbClr val="000000">
                      <a:alpha val="43137"/>
                    </a:srgbClr>
                  </a:outerShdw>
                </a:effectLst>
              </a:rPr>
              <a:t>Ejemplo de uso del procesador</a:t>
            </a:r>
          </a:p>
          <a:p>
            <a:pPr marL="0" indent="0">
              <a:buNone/>
            </a:pPr>
            <a:r>
              <a:rPr lang="es-ES" dirty="0"/>
              <a:t>Proceso A → Tiempo ejecución → Tiempo llegada → Tiempo finaliza → Tiempo retorno → Tiempo espera </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816" y="3778278"/>
            <a:ext cx="5001268" cy="2648226"/>
          </a:xfrm>
          <a:prstGeom prst="rect">
            <a:avLst/>
          </a:prstGeom>
        </p:spPr>
      </p:pic>
      <p:sp>
        <p:nvSpPr>
          <p:cNvPr id="5" name="Marcador de pie de página 4"/>
          <p:cNvSpPr>
            <a:spLocks noGrp="1"/>
          </p:cNvSpPr>
          <p:nvPr>
            <p:ph type="ftr" sz="quarter" idx="11"/>
          </p:nvPr>
        </p:nvSpPr>
        <p:spPr/>
        <p:txBody>
          <a:bodyPr/>
          <a:lstStyle/>
          <a:p>
            <a:r>
              <a:rPr lang="en-US" smtClean="0"/>
              <a:t>Mario Arnedo Gonzalez</a:t>
            </a:r>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84480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Primero en llegar primero en ser servido. FCFS (</a:t>
            </a:r>
            <a:r>
              <a:rPr lang="es-ES" b="1" dirty="0" err="1"/>
              <a:t>First</a:t>
            </a:r>
            <a:r>
              <a:rPr lang="es-ES" b="1" dirty="0"/>
              <a:t> Come </a:t>
            </a:r>
            <a:r>
              <a:rPr lang="es-ES" b="1" dirty="0" err="1"/>
              <a:t>First</a:t>
            </a:r>
            <a:r>
              <a:rPr lang="es-ES" b="1" dirty="0"/>
              <a:t> </a:t>
            </a:r>
            <a:r>
              <a:rPr lang="es-ES" b="1" dirty="0" err="1"/>
              <a:t>Served</a:t>
            </a:r>
            <a:r>
              <a:rPr lang="es-ES" b="1" dirty="0"/>
              <a:t>).</a:t>
            </a:r>
            <a:endParaRPr lang="es-ES" dirty="0"/>
          </a:p>
        </p:txBody>
      </p:sp>
      <p:sp>
        <p:nvSpPr>
          <p:cNvPr id="4" name="Marcador de texto 3"/>
          <p:cNvSpPr>
            <a:spLocks noGrp="1"/>
          </p:cNvSpPr>
          <p:nvPr>
            <p:ph type="body" idx="1"/>
          </p:nvPr>
        </p:nvSpPr>
        <p:spPr/>
        <p:txBody>
          <a:bodyPr/>
          <a:lstStyle/>
          <a:p>
            <a:r>
              <a:rPr lang="es-ES" dirty="0" smtClean="0"/>
              <a:t>Ventajas</a:t>
            </a:r>
            <a:endParaRPr lang="es-ES" dirty="0"/>
          </a:p>
        </p:txBody>
      </p:sp>
      <p:sp>
        <p:nvSpPr>
          <p:cNvPr id="5" name="Marcador de contenido 4"/>
          <p:cNvSpPr>
            <a:spLocks noGrp="1"/>
          </p:cNvSpPr>
          <p:nvPr>
            <p:ph sz="half" idx="2"/>
          </p:nvPr>
        </p:nvSpPr>
        <p:spPr/>
        <p:txBody>
          <a:bodyPr/>
          <a:lstStyle/>
          <a:p>
            <a:r>
              <a:rPr lang="es-ES" dirty="0" smtClean="0"/>
              <a:t>No apropiativa</a:t>
            </a:r>
            <a:endParaRPr lang="es-ES" dirty="0"/>
          </a:p>
          <a:p>
            <a:r>
              <a:rPr lang="es-ES" dirty="0" smtClean="0"/>
              <a:t>Es justa, aunque los procesos largos hacen esperar a los cortos</a:t>
            </a:r>
          </a:p>
          <a:p>
            <a:r>
              <a:rPr lang="es-ES" dirty="0" smtClean="0"/>
              <a:t>Predecible</a:t>
            </a:r>
          </a:p>
          <a:p>
            <a:r>
              <a:rPr lang="es-ES" dirty="0" smtClean="0"/>
              <a:t>El tiempo medio de los procesos es variado</a:t>
            </a:r>
            <a:endParaRPr lang="es-ES" dirty="0"/>
          </a:p>
          <a:p>
            <a:endParaRPr lang="es-ES" dirty="0"/>
          </a:p>
        </p:txBody>
      </p:sp>
      <p:sp>
        <p:nvSpPr>
          <p:cNvPr id="6" name="Marcador de texto 5"/>
          <p:cNvSpPr>
            <a:spLocks noGrp="1"/>
          </p:cNvSpPr>
          <p:nvPr>
            <p:ph type="body" sz="quarter" idx="3"/>
          </p:nvPr>
        </p:nvSpPr>
        <p:spPr/>
        <p:txBody>
          <a:bodyPr/>
          <a:lstStyle/>
          <a:p>
            <a:r>
              <a:rPr lang="es-ES" dirty="0" smtClean="0"/>
              <a:t>Inconvenientes</a:t>
            </a:r>
            <a:endParaRPr lang="es-ES" dirty="0"/>
          </a:p>
        </p:txBody>
      </p:sp>
      <p:sp>
        <p:nvSpPr>
          <p:cNvPr id="7" name="Marcador de contenido 6"/>
          <p:cNvSpPr>
            <a:spLocks noGrp="1"/>
          </p:cNvSpPr>
          <p:nvPr>
            <p:ph sz="quarter" idx="4"/>
          </p:nvPr>
        </p:nvSpPr>
        <p:spPr/>
        <p:txBody>
          <a:bodyPr/>
          <a:lstStyle/>
          <a:p>
            <a:r>
              <a:rPr lang="es-ES" dirty="0"/>
              <a:t>Se trata de una política muy simple y sencilla de llevar a la práctica, pero muy pobre en cuanto a su comportamiento.</a:t>
            </a:r>
          </a:p>
          <a:p>
            <a:endParaRPr lang="es-ES" dirty="0"/>
          </a:p>
        </p:txBody>
      </p:sp>
      <p:sp>
        <p:nvSpPr>
          <p:cNvPr id="3" name="Marcador de pie de página 2"/>
          <p:cNvSpPr>
            <a:spLocks noGrp="1"/>
          </p:cNvSpPr>
          <p:nvPr>
            <p:ph type="ftr" sz="quarter" idx="11"/>
          </p:nvPr>
        </p:nvSpPr>
        <p:spPr/>
        <p:txBody>
          <a:bodyPr/>
          <a:lstStyle/>
          <a:p>
            <a:r>
              <a:rPr lang="en-US" smtClean="0"/>
              <a:t>Mario Arnedo Gonzalez</a:t>
            </a:r>
            <a:endParaRPr lang="en-US" dirty="0"/>
          </a:p>
        </p:txBody>
      </p:sp>
      <p:sp>
        <p:nvSpPr>
          <p:cNvPr id="8" name="Marcador de número de diapositiva 7"/>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48468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Prioridad al más </a:t>
            </a:r>
            <a:r>
              <a:rPr lang="es-ES" b="1" dirty="0" err="1"/>
              <a:t>corto.SJF</a:t>
            </a:r>
            <a:r>
              <a:rPr lang="es-ES" b="1" dirty="0"/>
              <a:t> (</a:t>
            </a:r>
            <a:r>
              <a:rPr lang="es-ES" b="1" dirty="0" err="1"/>
              <a:t>Shortest</a:t>
            </a:r>
            <a:r>
              <a:rPr lang="es-ES" b="1" dirty="0"/>
              <a:t> Job </a:t>
            </a:r>
            <a:r>
              <a:rPr lang="es-ES" b="1" dirty="0" err="1"/>
              <a:t>First</a:t>
            </a:r>
            <a:r>
              <a:rPr lang="es-ES" b="1" dirty="0" smtClean="0"/>
              <a:t>)</a:t>
            </a:r>
            <a:endParaRPr lang="es-ES" dirty="0"/>
          </a:p>
        </p:txBody>
      </p:sp>
      <p:sp>
        <p:nvSpPr>
          <p:cNvPr id="3" name="Marcador de contenido 2"/>
          <p:cNvSpPr>
            <a:spLocks noGrp="1"/>
          </p:cNvSpPr>
          <p:nvPr>
            <p:ph idx="1"/>
          </p:nvPr>
        </p:nvSpPr>
        <p:spPr>
          <a:xfrm>
            <a:off x="1154954" y="2285448"/>
            <a:ext cx="8825659" cy="3416300"/>
          </a:xfrm>
        </p:spPr>
        <p:txBody>
          <a:bodyPr>
            <a:normAutofit/>
          </a:bodyPr>
          <a:lstStyle/>
          <a:p>
            <a:r>
              <a:rPr lang="es-ES" sz="2800" b="1" dirty="0">
                <a:effectLst>
                  <a:outerShdw blurRad="38100" dist="38100" dir="2700000" algn="tl">
                    <a:srgbClr val="000000">
                      <a:alpha val="43137"/>
                    </a:srgbClr>
                  </a:outerShdw>
                </a:effectLst>
              </a:rPr>
              <a:t>Idea general del algoritmo</a:t>
            </a:r>
          </a:p>
          <a:p>
            <a:pPr marL="0" indent="0">
              <a:buNone/>
            </a:pPr>
            <a:r>
              <a:rPr lang="es-ES" dirty="0"/>
              <a:t>En este algoritmo , da bastante prioridad a los procesos más cortos a la hora de ejecución  y los coloca en la cola.</a:t>
            </a:r>
            <a:endParaRPr lang="es-ES" b="1" dirty="0">
              <a:effectLst>
                <a:outerShdw blurRad="38100" dist="38100" dir="2700000" algn="tl">
                  <a:srgbClr val="000000">
                    <a:alpha val="43137"/>
                  </a:srgbClr>
                </a:outerShdw>
              </a:effectLst>
            </a:endParaRPr>
          </a:p>
        </p:txBody>
      </p:sp>
      <p:sp>
        <p:nvSpPr>
          <p:cNvPr id="4" name="Marcador de pie de página 3"/>
          <p:cNvSpPr>
            <a:spLocks noGrp="1"/>
          </p:cNvSpPr>
          <p:nvPr>
            <p:ph type="ftr" sz="quarter" idx="11"/>
          </p:nvPr>
        </p:nvSpPr>
        <p:spPr/>
        <p:txBody>
          <a:bodyPr/>
          <a:lstStyle/>
          <a:p>
            <a:r>
              <a:rPr lang="en-US" smtClean="0"/>
              <a:t>Mario Arnedo Gonzalez</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412073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Prioridad al más </a:t>
            </a:r>
            <a:r>
              <a:rPr lang="es-ES" b="1" dirty="0" err="1"/>
              <a:t>corto.SJF</a:t>
            </a:r>
            <a:r>
              <a:rPr lang="es-ES" b="1" dirty="0"/>
              <a:t> (</a:t>
            </a:r>
            <a:r>
              <a:rPr lang="es-ES" b="1" dirty="0" err="1"/>
              <a:t>Shortest</a:t>
            </a:r>
            <a:r>
              <a:rPr lang="es-ES" b="1" dirty="0"/>
              <a:t> Job </a:t>
            </a:r>
            <a:r>
              <a:rPr lang="es-ES" b="1" dirty="0" err="1"/>
              <a:t>First</a:t>
            </a:r>
            <a:r>
              <a:rPr lang="es-ES" b="1" dirty="0"/>
              <a:t>)</a:t>
            </a:r>
            <a:endParaRPr lang="es-ES" dirty="0"/>
          </a:p>
        </p:txBody>
      </p:sp>
      <p:sp>
        <p:nvSpPr>
          <p:cNvPr id="3" name="Marcador de contenido 2"/>
          <p:cNvSpPr>
            <a:spLocks noGrp="1"/>
          </p:cNvSpPr>
          <p:nvPr>
            <p:ph idx="1"/>
          </p:nvPr>
        </p:nvSpPr>
        <p:spPr/>
        <p:txBody>
          <a:bodyPr/>
          <a:lstStyle/>
          <a:p>
            <a:r>
              <a:rPr lang="es-ES" sz="2800" b="1" dirty="0">
                <a:effectLst>
                  <a:outerShdw blurRad="38100" dist="38100" dir="2700000" algn="tl">
                    <a:srgbClr val="000000">
                      <a:alpha val="43137"/>
                    </a:srgbClr>
                  </a:outerShdw>
                </a:effectLst>
              </a:rPr>
              <a:t>Ejemplo de uso del procesador</a:t>
            </a:r>
          </a:p>
          <a:p>
            <a:pPr marL="0" indent="0">
              <a:buNone/>
            </a:pPr>
            <a:endParaRPr lang="es-E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381" t="6637"/>
          <a:stretch/>
        </p:blipFill>
        <p:spPr>
          <a:xfrm>
            <a:off x="3275937" y="3450866"/>
            <a:ext cx="4834393" cy="3002290"/>
          </a:xfrm>
          <a:prstGeom prst="rect">
            <a:avLst/>
          </a:prstGeom>
        </p:spPr>
      </p:pic>
      <p:sp>
        <p:nvSpPr>
          <p:cNvPr id="5" name="Marcador de pie de página 4"/>
          <p:cNvSpPr>
            <a:spLocks noGrp="1"/>
          </p:cNvSpPr>
          <p:nvPr>
            <p:ph type="ftr" sz="quarter" idx="11"/>
          </p:nvPr>
        </p:nvSpPr>
        <p:spPr/>
        <p:txBody>
          <a:bodyPr/>
          <a:lstStyle/>
          <a:p>
            <a:r>
              <a:rPr lang="en-US" smtClean="0"/>
              <a:t>Mario Arnedo Gonzalez</a:t>
            </a:r>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55653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b="1" dirty="0"/>
              <a:t>Prioridad al más </a:t>
            </a:r>
            <a:r>
              <a:rPr lang="es-ES" b="1" dirty="0" err="1"/>
              <a:t>corto.SJF</a:t>
            </a:r>
            <a:r>
              <a:rPr lang="es-ES" b="1" dirty="0"/>
              <a:t> (</a:t>
            </a:r>
            <a:r>
              <a:rPr lang="es-ES" b="1" dirty="0" err="1"/>
              <a:t>Shortest</a:t>
            </a:r>
            <a:r>
              <a:rPr lang="es-ES" b="1" dirty="0"/>
              <a:t> Job </a:t>
            </a:r>
            <a:r>
              <a:rPr lang="es-ES" b="1" dirty="0" err="1"/>
              <a:t>First</a:t>
            </a:r>
            <a:r>
              <a:rPr lang="es-ES" b="1" dirty="0"/>
              <a:t>)</a:t>
            </a:r>
            <a:endParaRPr lang="es-ES" dirty="0"/>
          </a:p>
        </p:txBody>
      </p:sp>
      <p:sp>
        <p:nvSpPr>
          <p:cNvPr id="5" name="Marcador de texto 4"/>
          <p:cNvSpPr>
            <a:spLocks noGrp="1"/>
          </p:cNvSpPr>
          <p:nvPr>
            <p:ph type="body" idx="1"/>
          </p:nvPr>
        </p:nvSpPr>
        <p:spPr/>
        <p:txBody>
          <a:bodyPr/>
          <a:lstStyle/>
          <a:p>
            <a:r>
              <a:rPr lang="es-ES" dirty="0" smtClean="0"/>
              <a:t>Ventajas</a:t>
            </a:r>
            <a:endParaRPr lang="es-ES" dirty="0"/>
          </a:p>
        </p:txBody>
      </p:sp>
      <p:sp>
        <p:nvSpPr>
          <p:cNvPr id="6" name="Marcador de contenido 5"/>
          <p:cNvSpPr>
            <a:spLocks noGrp="1"/>
          </p:cNvSpPr>
          <p:nvPr>
            <p:ph sz="half" idx="2"/>
          </p:nvPr>
        </p:nvSpPr>
        <p:spPr/>
        <p:txBody>
          <a:bodyPr/>
          <a:lstStyle/>
          <a:p>
            <a:r>
              <a:rPr lang="es-ES" dirty="0" smtClean="0"/>
              <a:t>Minimiza el tiempo de finalización promedio</a:t>
            </a:r>
          </a:p>
          <a:p>
            <a:r>
              <a:rPr lang="es-ES" dirty="0"/>
              <a:t>D</a:t>
            </a:r>
            <a:r>
              <a:rPr lang="es-ES" dirty="0" smtClean="0"/>
              <a:t>a el mínimo tiempo de espera para un conjunto de procesos</a:t>
            </a:r>
          </a:p>
          <a:p>
            <a:r>
              <a:rPr lang="es-ES" dirty="0" smtClean="0"/>
              <a:t>Entra en el CPU el proceso mas breve</a:t>
            </a:r>
          </a:p>
          <a:p>
            <a:r>
              <a:rPr lang="es-ES" dirty="0" smtClean="0"/>
              <a:t>Tiempo de espera menor</a:t>
            </a:r>
            <a:endParaRPr lang="es-ES" dirty="0"/>
          </a:p>
        </p:txBody>
      </p:sp>
      <p:sp>
        <p:nvSpPr>
          <p:cNvPr id="7" name="Marcador de texto 6"/>
          <p:cNvSpPr>
            <a:spLocks noGrp="1"/>
          </p:cNvSpPr>
          <p:nvPr>
            <p:ph type="body" sz="quarter" idx="3"/>
          </p:nvPr>
        </p:nvSpPr>
        <p:spPr/>
        <p:txBody>
          <a:bodyPr/>
          <a:lstStyle/>
          <a:p>
            <a:r>
              <a:rPr lang="es-ES" dirty="0" smtClean="0"/>
              <a:t>Desventajas</a:t>
            </a:r>
          </a:p>
        </p:txBody>
      </p:sp>
      <p:sp>
        <p:nvSpPr>
          <p:cNvPr id="8" name="Marcador de contenido 7"/>
          <p:cNvSpPr>
            <a:spLocks noGrp="1"/>
          </p:cNvSpPr>
          <p:nvPr>
            <p:ph sz="quarter" idx="4"/>
          </p:nvPr>
        </p:nvSpPr>
        <p:spPr/>
        <p:txBody>
          <a:bodyPr/>
          <a:lstStyle/>
          <a:p>
            <a:r>
              <a:rPr lang="es-ES" dirty="0" smtClean="0"/>
              <a:t>Riesgo de perdida de los ficheros grandes</a:t>
            </a:r>
          </a:p>
          <a:p>
            <a:r>
              <a:rPr lang="es-ES" dirty="0" smtClean="0"/>
              <a:t>La dificultad de este sistema es conocer la longitud del próximo proceso que va a entrar en el CPU</a:t>
            </a:r>
            <a:endParaRPr lang="es-ES" dirty="0"/>
          </a:p>
        </p:txBody>
      </p:sp>
      <p:sp>
        <p:nvSpPr>
          <p:cNvPr id="2" name="Marcador de pie de página 1"/>
          <p:cNvSpPr>
            <a:spLocks noGrp="1"/>
          </p:cNvSpPr>
          <p:nvPr>
            <p:ph type="ftr" sz="quarter" idx="11"/>
          </p:nvPr>
        </p:nvSpPr>
        <p:spPr/>
        <p:txBody>
          <a:bodyPr/>
          <a:lstStyle/>
          <a:p>
            <a:r>
              <a:rPr lang="en-US" smtClean="0"/>
              <a:t>Mario Arnedo Gonzalez</a:t>
            </a:r>
            <a:endParaRPr lang="en-US" dirty="0"/>
          </a:p>
        </p:txBody>
      </p:sp>
      <p:sp>
        <p:nvSpPr>
          <p:cNvPr id="3" name="Marcador de número de diapositiva 2"/>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94754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b="1" dirty="0"/>
              <a:t>Round </a:t>
            </a:r>
            <a:r>
              <a:rPr lang="es-ES" b="1" dirty="0" err="1"/>
              <a:t>Robin</a:t>
            </a:r>
            <a:r>
              <a:rPr lang="es-ES" b="1" dirty="0" smtClean="0"/>
              <a:t>.</a:t>
            </a:r>
            <a:endParaRPr lang="es-ES" dirty="0"/>
          </a:p>
        </p:txBody>
      </p:sp>
      <p:sp>
        <p:nvSpPr>
          <p:cNvPr id="8" name="Marcador de contenido 7"/>
          <p:cNvSpPr>
            <a:spLocks noGrp="1"/>
          </p:cNvSpPr>
          <p:nvPr>
            <p:ph idx="1"/>
          </p:nvPr>
        </p:nvSpPr>
        <p:spPr/>
        <p:txBody>
          <a:bodyPr/>
          <a:lstStyle/>
          <a:p>
            <a:pPr lvl="0">
              <a:buClr>
                <a:srgbClr val="B31166"/>
              </a:buClr>
            </a:pPr>
            <a:r>
              <a:rPr lang="es-ES" sz="2800" b="1" dirty="0">
                <a:solidFill>
                  <a:prstClr val="black">
                    <a:lumMod val="75000"/>
                    <a:lumOff val="25000"/>
                  </a:prstClr>
                </a:solidFill>
                <a:effectLst>
                  <a:outerShdw blurRad="38100" dist="38100" dir="2700000" algn="tl">
                    <a:srgbClr val="000000">
                      <a:alpha val="43137"/>
                    </a:srgbClr>
                  </a:outerShdw>
                </a:effectLst>
              </a:rPr>
              <a:t>Idea general del </a:t>
            </a:r>
            <a:r>
              <a:rPr lang="es-ES" sz="2800" b="1" dirty="0" smtClean="0">
                <a:solidFill>
                  <a:prstClr val="black">
                    <a:lumMod val="75000"/>
                    <a:lumOff val="25000"/>
                  </a:prstClr>
                </a:solidFill>
                <a:effectLst>
                  <a:outerShdw blurRad="38100" dist="38100" dir="2700000" algn="tl">
                    <a:srgbClr val="000000">
                      <a:alpha val="43137"/>
                    </a:srgbClr>
                  </a:outerShdw>
                </a:effectLst>
              </a:rPr>
              <a:t>algoritmo</a:t>
            </a:r>
            <a:endParaRPr lang="es-ES" dirty="0" smtClean="0"/>
          </a:p>
          <a:p>
            <a:pPr marL="0" indent="0">
              <a:buNone/>
            </a:pPr>
            <a:r>
              <a:rPr lang="es-ES" dirty="0" smtClean="0"/>
              <a:t>Es </a:t>
            </a:r>
            <a:r>
              <a:rPr lang="es-ES" dirty="0"/>
              <a:t>un método para seleccionar todos los elementos en un grupo de </a:t>
            </a:r>
            <a:r>
              <a:rPr lang="es-ES" dirty="0" smtClean="0"/>
              <a:t>igual manera </a:t>
            </a:r>
            <a:r>
              <a:rPr lang="es-ES" dirty="0"/>
              <a:t>y en un </a:t>
            </a:r>
            <a:r>
              <a:rPr lang="es-ES" dirty="0" smtClean="0"/>
              <a:t>orden en concreto, desde el primero </a:t>
            </a:r>
            <a:r>
              <a:rPr lang="es-ES" dirty="0"/>
              <a:t>elemento de la lista hasta llegar al último y empezando de nuevo desde el primer elemento.</a:t>
            </a:r>
          </a:p>
        </p:txBody>
      </p:sp>
      <p:sp>
        <p:nvSpPr>
          <p:cNvPr id="2" name="Marcador de pie de página 1"/>
          <p:cNvSpPr>
            <a:spLocks noGrp="1"/>
          </p:cNvSpPr>
          <p:nvPr>
            <p:ph type="ftr" sz="quarter" idx="11"/>
          </p:nvPr>
        </p:nvSpPr>
        <p:spPr/>
        <p:txBody>
          <a:bodyPr/>
          <a:lstStyle/>
          <a:p>
            <a:r>
              <a:rPr lang="en-US" smtClean="0"/>
              <a:t>Mario Arnedo Gonzalez</a:t>
            </a:r>
            <a:endParaRPr lang="en-US" dirty="0"/>
          </a:p>
        </p:txBody>
      </p:sp>
      <p:sp>
        <p:nvSpPr>
          <p:cNvPr id="3" name="Marcador de número de diapositiva 2"/>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74204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Round </a:t>
            </a:r>
            <a:r>
              <a:rPr lang="es-ES" b="1" dirty="0" err="1"/>
              <a:t>Robin</a:t>
            </a:r>
            <a:r>
              <a:rPr lang="es-ES" b="1" dirty="0"/>
              <a:t>.</a:t>
            </a:r>
            <a:endParaRPr lang="es-ES" dirty="0"/>
          </a:p>
        </p:txBody>
      </p:sp>
      <p:sp>
        <p:nvSpPr>
          <p:cNvPr id="3" name="Marcador de contenido 2"/>
          <p:cNvSpPr>
            <a:spLocks noGrp="1"/>
          </p:cNvSpPr>
          <p:nvPr>
            <p:ph idx="1"/>
          </p:nvPr>
        </p:nvSpPr>
        <p:spPr/>
        <p:txBody>
          <a:bodyPr/>
          <a:lstStyle/>
          <a:p>
            <a:pPr lvl="0">
              <a:buClr>
                <a:srgbClr val="B31166"/>
              </a:buClr>
            </a:pPr>
            <a:r>
              <a:rPr lang="es-ES" sz="2800" b="1" dirty="0">
                <a:solidFill>
                  <a:prstClr val="black">
                    <a:lumMod val="75000"/>
                    <a:lumOff val="25000"/>
                  </a:prstClr>
                </a:solidFill>
                <a:effectLst>
                  <a:outerShdw blurRad="38100" dist="38100" dir="2700000" algn="tl">
                    <a:srgbClr val="000000">
                      <a:alpha val="43137"/>
                    </a:srgbClr>
                  </a:outerShdw>
                </a:effectLst>
              </a:rPr>
              <a:t>Ejemplo de uso del procesador</a:t>
            </a:r>
          </a:p>
          <a:p>
            <a:pPr marL="0" indent="0">
              <a:buNone/>
            </a:pPr>
            <a:endParaRPr lang="es-E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729" t="6446"/>
          <a:stretch/>
        </p:blipFill>
        <p:spPr>
          <a:xfrm>
            <a:off x="3069203" y="3593989"/>
            <a:ext cx="4777533" cy="2885163"/>
          </a:xfrm>
          <a:prstGeom prst="rect">
            <a:avLst/>
          </a:prstGeom>
        </p:spPr>
      </p:pic>
      <p:sp>
        <p:nvSpPr>
          <p:cNvPr id="5" name="Marcador de pie de página 4"/>
          <p:cNvSpPr>
            <a:spLocks noGrp="1"/>
          </p:cNvSpPr>
          <p:nvPr>
            <p:ph type="ftr" sz="quarter" idx="11"/>
          </p:nvPr>
        </p:nvSpPr>
        <p:spPr/>
        <p:txBody>
          <a:bodyPr/>
          <a:lstStyle/>
          <a:p>
            <a:r>
              <a:rPr lang="en-US" smtClean="0"/>
              <a:t>Mario Arnedo Gonzalez</a:t>
            </a:r>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739950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71</TotalTime>
  <Words>823</Words>
  <Application>Microsoft Office PowerPoint</Application>
  <PresentationFormat>Panorámica</PresentationFormat>
  <Paragraphs>121</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Century Gothic</vt:lpstr>
      <vt:lpstr>Wingdings 3</vt:lpstr>
      <vt:lpstr>Sala de reuniones Ion</vt:lpstr>
      <vt:lpstr>Algoritmos de planificación de sistemas operativos</vt:lpstr>
      <vt:lpstr>Primero en llegar primero en ser servido. FCFS (First Come First Served).</vt:lpstr>
      <vt:lpstr>Primero en llegar primero en ser servido. FCFS (First Come First Served).</vt:lpstr>
      <vt:lpstr>Primero en llegar primero en ser servido. FCFS (First Come First Served).</vt:lpstr>
      <vt:lpstr>Prioridad al más corto.SJF (Shortest Job First)</vt:lpstr>
      <vt:lpstr>Prioridad al más corto.SJF (Shortest Job First)</vt:lpstr>
      <vt:lpstr>Prioridad al más corto.SJF (Shortest Job First)</vt:lpstr>
      <vt:lpstr>Round Robin.</vt:lpstr>
      <vt:lpstr>Round Robin.</vt:lpstr>
      <vt:lpstr>Round Robin</vt:lpstr>
      <vt:lpstr>Planificación por prioridad</vt:lpstr>
      <vt:lpstr>Planificación por prioridad</vt:lpstr>
      <vt:lpstr>Planificación por prioridad</vt:lpstr>
      <vt:lpstr>Planificación garantizada </vt:lpstr>
      <vt:lpstr>Planificación garantizada</vt:lpstr>
      <vt:lpstr>Planificación garantizada</vt:lpstr>
      <vt:lpstr>Planificación de Colas Múltiples .MQS (Multilevel Queue Schedulling). </vt:lpstr>
      <vt:lpstr>Planificación de Colas Múltiples .MQS (Multilevel Queue Schedulling). </vt:lpstr>
      <vt:lpstr>Planificación de Colas Múltiples .MQS (Multilevel Queue Schedulling). </vt:lpstr>
      <vt:lpstr>Planificación de Colas Múltiples .MQS (Multilevel Queue Schedulling).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planificación de sistemas operativos</dc:title>
  <dc:creator>Usuario de Windows</dc:creator>
  <cp:lastModifiedBy>Usuario de Windows</cp:lastModifiedBy>
  <cp:revision>10</cp:revision>
  <dcterms:created xsi:type="dcterms:W3CDTF">2017-11-15T07:15:56Z</dcterms:created>
  <dcterms:modified xsi:type="dcterms:W3CDTF">2017-11-16T12:31:04Z</dcterms:modified>
</cp:coreProperties>
</file>