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2"/>
  </p:notesMasterIdLst>
  <p:sldIdLst>
    <p:sldId id="256" r:id="rId3"/>
    <p:sldId id="258" r:id="rId4"/>
    <p:sldId id="271" r:id="rId5"/>
    <p:sldId id="290" r:id="rId6"/>
    <p:sldId id="300" r:id="rId7"/>
    <p:sldId id="301" r:id="rId8"/>
    <p:sldId id="291" r:id="rId9"/>
    <p:sldId id="302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8" d="100"/>
          <a:sy n="78" d="100"/>
        </p:scale>
        <p:origin x="96" y="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19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de </a:t>
            </a:r>
            <a:r>
              <a:rPr lang="es-ES_tradnl" sz="1200" b="0" i="0" baseline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vocabulario relacionada. </a:t>
            </a:r>
            <a:endParaRPr lang="es-ES_tradnl" sz="1200" b="0" i="0" baseline="0" noProof="1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71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de </a:t>
            </a:r>
            <a:r>
              <a:rPr lang="es-ES_tradnl" sz="1200" b="0" i="0" baseline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vocabulario relacionada. </a:t>
            </a:r>
            <a:endParaRPr lang="es-ES_tradnl" sz="1200" b="0" i="0" baseline="0" noProof="1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11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de </a:t>
            </a:r>
            <a:r>
              <a:rPr lang="es-ES_tradnl" sz="1200" b="0" i="0" baseline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vocabulario relacionada. </a:t>
            </a:r>
            <a:endParaRPr lang="es-ES_tradnl" sz="1200" b="0" i="0" baseline="0" noProof="1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36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de </a:t>
            </a:r>
            <a:r>
              <a:rPr lang="es-ES_tradnl" sz="1200" b="0" i="0" baseline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vocabulario relacionada. </a:t>
            </a:r>
            <a:endParaRPr lang="es-ES_tradnl" sz="1200" b="0" i="0" baseline="0" noProof="1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54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de </a:t>
            </a:r>
            <a:r>
              <a:rPr lang="es-ES_tradnl" sz="1200" b="0" i="0" baseline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vocabulario relacionada. </a:t>
            </a:r>
            <a:endParaRPr lang="es-ES_tradnl" sz="1200" b="0" i="0" baseline="0" noProof="1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71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Lista de </a:t>
            </a:r>
            <a:r>
              <a:rPr lang="es-ES_tradnl" sz="1200" b="0" i="0" baseline="0" noProof="1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vocabulario relacionada. </a:t>
            </a:r>
            <a:endParaRPr lang="es-ES_tradnl" sz="1200" b="0" i="0" baseline="0" noProof="1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90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24698E0E-1D2E-4F3F-8083-D0D22EAB1DAD}" type="datetime8">
              <a:rPr lang="en-US" smtClean="0"/>
              <a:t>10/2/2017 8:20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‹Nº›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‹Nº›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0 Imagen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08700"/>
            <a:ext cx="1691005" cy="584200"/>
          </a:xfrm>
          <a:prstGeom prst="rect">
            <a:avLst/>
          </a:prstGeom>
        </p:spPr>
      </p:pic>
      <p:pic>
        <p:nvPicPr>
          <p:cNvPr id="13" name="0 Imagen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76" y="6080456"/>
            <a:ext cx="1152128" cy="6124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2006-96AF-4433-ABD3-0C03AB7379B5}" type="datetime8">
              <a:rPr lang="en-US" smtClean="0">
                <a:solidFill>
                  <a:schemeClr val="tx2"/>
                </a:solidFill>
              </a:rPr>
              <a:t>10/2/2017 8:20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‹Nº›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19D207-B386-4A0C-BDD0-2EF86BAB6803}" type="datetime8">
              <a:rPr lang="en-US" smtClean="0">
                <a:solidFill>
                  <a:schemeClr val="tx2"/>
                </a:solidFill>
              </a:rPr>
              <a:t>10/2/2017 8:20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‹Nº›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899B-6496-4F46-AC2B-5E87D55AEDBC}" type="datetime8">
              <a:rPr lang="en-US" smtClean="0"/>
              <a:t>10/2/2017 8:20 AM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CFB8A92-003E-407C-AD4B-6905D7E9A62D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606E-95E3-45F6-A3F8-EC4128C3A8B4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‹Nº›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416F8C-C466-4DCB-B330-AD05DE657AEC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‹Nº›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767A9B9-7729-40EB-8F14-2F216BB09BE8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‹Nº›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C027-F565-47F4-8A97-0E3CF01680C4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‹Nº›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6904-7D28-4160-A853-1A2D1C0CA030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‹Nº›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A32B-8BA1-47D0-9C6D-C6D65746E63A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‹Nº›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376A19-2967-4194-BF6D-DEEEE1B963AA}" type="datetime8">
              <a:rPr lang="en-US" smtClean="0"/>
              <a:t>10/2/2017 8:20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‹Nº›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7FACF97B-A2D7-4CAF-800C-B2FF93DC6DC7}" type="datetime8">
              <a:rPr lang="en-US" smtClean="0">
                <a:solidFill>
                  <a:schemeClr val="tx2"/>
                </a:solidFill>
              </a:rPr>
              <a:t>10/2/2017 8:20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‹Nº›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‹Nº›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7010400" cy="2895600"/>
          </a:xfrm>
        </p:spPr>
        <p:txBody>
          <a:bodyPr>
            <a:no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noProof="1" smtClean="0">
                <a:solidFill>
                  <a:schemeClr val="accent1">
                    <a:lumMod val="75000"/>
                  </a:schemeClr>
                </a:solidFill>
              </a:rPr>
              <a:t>UNIDADES DE MEDIDA: REPASO</a:t>
            </a:r>
            <a:endParaRPr lang="es-ES_tradnl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_tradnl" sz="2600" b="0" i="0" noProof="1" smtClean="0">
                <a:solidFill>
                  <a:srgbClr val="FFFFFF"/>
                </a:solidFill>
              </a:rPr>
              <a:t>CFGS - DAW 1</a:t>
            </a:r>
            <a:endParaRPr lang="es-ES_tradnl" sz="2600" b="0" i="0" noProof="1">
              <a:solidFill>
                <a:srgbClr val="FFFFFF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Las unidades de medida en Informática a veces pueden resultar algo confusas. Vamos a tratar de aclarar algunos conceptos viendo a qué se refieren. Podemos agrupar estas medidas en tres grupos: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Almacenamiento,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Procesamiento y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Transmisión de datos.</a:t>
            </a:r>
            <a:endParaRPr lang="es-ES_tradnl" sz="2300" noProof="1" smtClean="0">
              <a:latin typeface="Tw Cen MT"/>
            </a:endParaRPr>
          </a:p>
          <a:p>
            <a:pPr lvl="1" indent="-320040">
              <a:spcBef>
                <a:spcPts val="700"/>
              </a:spcBef>
              <a:buClr>
                <a:srgbClr val="F3A447"/>
              </a:buClr>
              <a:buSzPct val="60000"/>
              <a:buFont typeface="Wingdings"/>
              <a:buChar char="Ø"/>
            </a:pPr>
            <a:endParaRPr lang="es-ES_tradnl" sz="2300" noProof="1" smtClean="0">
              <a:latin typeface="Tw Cen MT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Con estas unidades medimos la capacidad de guardar información de un elemento de nuestra PC. </a:t>
            </a:r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Es en este tipo de medidas donde se puede crear una mayor confusión. La unidad básica en Informática es el bit (Binary Digit). Un bit es un dígito en sistema binario (0 o 1) con el que se forma toda la información. Esta unidad es demasiado pequeña para poder contener una información diferente a una dualidad (si/no), por lo que se emplea un conjunto de bits.</a:t>
            </a:r>
            <a:endParaRPr lang="es-ES_tradnl" noProof="1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31157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Para poder almacenar información más detallada se emplea como unidad básica el byte, que es un conjunto de 8 bits. Con esto podemos representar hasta un total de 256 combinaciones diferentes por cada byte. Unidades de almacenamiento más utilizadas: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Bit: unidad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Byte (B): 8 bits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Kilobyte (K): 1.024 bytes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Megabyte (</a:t>
            </a:r>
            <a:r>
              <a:rPr lang="es-ES" noProof="1" smtClean="0"/>
              <a:t>MB): </a:t>
            </a:r>
            <a:r>
              <a:rPr lang="es-ES" noProof="1"/>
              <a:t>1.024 Kilobytes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Gigabyte (</a:t>
            </a:r>
            <a:r>
              <a:rPr lang="es-ES" noProof="1" smtClean="0"/>
              <a:t>GB): </a:t>
            </a:r>
            <a:r>
              <a:rPr lang="es-ES" noProof="1"/>
              <a:t>1.024 Megabytes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● </a:t>
            </a:r>
            <a:r>
              <a:rPr lang="es-ES" noProof="1"/>
              <a:t>Terabyte (</a:t>
            </a:r>
            <a:r>
              <a:rPr lang="es-ES" noProof="1" smtClean="0"/>
              <a:t>TB): </a:t>
            </a:r>
            <a:r>
              <a:rPr lang="es-ES" noProof="1"/>
              <a:t>1.024 Gigabytes</a:t>
            </a:r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Existen unas medidas superiores, como el Petabyte, Exabyte, Zettabyte o el Yottabite, que podemos calcular multiplicando por 1.024 la medida anterior.</a:t>
            </a:r>
            <a:endParaRPr lang="es-ES_tradnl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7938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00200"/>
            <a:ext cx="49815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7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25000" lnSpcReduction="20000"/>
          </a:bodyPr>
          <a:lstStyle/>
          <a:p>
            <a:endParaRPr lang="es-ES" sz="7200" dirty="0" smtClean="0"/>
          </a:p>
          <a:p>
            <a:r>
              <a:rPr lang="es-ES" sz="11200" dirty="0"/>
              <a:t>La velocidad de procesamiento de un procesador se mide en megahercios. Un megahercio es igual a un millón de hercios. Un hercio (o </a:t>
            </a:r>
            <a:r>
              <a:rPr lang="es-ES" sz="11200" dirty="0" err="1"/>
              <a:t>herzio</a:t>
            </a:r>
            <a:r>
              <a:rPr lang="es-ES" sz="11200" dirty="0"/>
              <a:t> o </a:t>
            </a:r>
            <a:r>
              <a:rPr lang="es-ES" sz="11200" dirty="0" err="1"/>
              <a:t>herz</a:t>
            </a:r>
            <a:r>
              <a:rPr lang="es-ES" sz="11200" dirty="0"/>
              <a:t>) es una unidad de frecuencia que equivale a un ciclo o repetición de un evento por segundo. Esto, en palabras simples, significa que un procesador que trabaje a una velocidad de 500 megahercios es capaz de repetir 500 millones de ciclos por segundo. </a:t>
            </a:r>
          </a:p>
          <a:p>
            <a:r>
              <a:rPr lang="es-ES" sz="11200" dirty="0"/>
              <a:t>En la actualidad, dada la gran velocidad de los procesadores, la unidad más frecuente es el gigahercio, que corresponde a 1.000 millones de hercios por segundo</a:t>
            </a:r>
            <a:endParaRPr lang="es-ES" sz="7200" dirty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133828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En el caso de definir las velocidades de transmisión se suele usar como base el bit, y más concretamente el bit por segundo, o bps </a:t>
            </a:r>
            <a:endParaRPr lang="es-ES" noProof="1" smtClean="0"/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Los </a:t>
            </a:r>
            <a:r>
              <a:rPr lang="es-ES" noProof="1"/>
              <a:t>más utilizados sin el Kilobit, Megabit y Gigabit, siempre expresado en el término por segundo (ps). </a:t>
            </a:r>
            <a:endParaRPr lang="es-ES" noProof="1" smtClean="0"/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Las </a:t>
            </a:r>
            <a:r>
              <a:rPr lang="es-ES" noProof="1"/>
              <a:t>abreviaturas se diferencian de los términos de almacenamiento en que se expresan con b minúscula. Estas abreviaturas son</a:t>
            </a:r>
            <a:r>
              <a:rPr lang="es-ES" noProof="1" smtClean="0"/>
              <a:t>:</a:t>
            </a:r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 </a:t>
            </a:r>
            <a:r>
              <a:rPr lang="es-ES" noProof="1"/>
              <a:t>Kbps.- = 1.000 bits por segundo. </a:t>
            </a:r>
            <a:endParaRPr lang="es-ES" noProof="1" smtClean="0"/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Mbps</a:t>
            </a:r>
            <a:r>
              <a:rPr lang="es-ES" noProof="1"/>
              <a:t>.- = 1.000 Kbits por segundo</a:t>
            </a:r>
            <a:r>
              <a:rPr lang="es-ES" noProof="1" smtClean="0"/>
              <a:t>.</a:t>
            </a:r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 </a:t>
            </a:r>
            <a:r>
              <a:rPr lang="es-ES" noProof="1"/>
              <a:t>Gbps.- = 1.000 Mbits por segundo. </a:t>
            </a:r>
            <a:endParaRPr lang="es-ES" noProof="1" smtClean="0"/>
          </a:p>
          <a:p>
            <a:pPr marL="0" indent="0">
              <a:buClr>
                <a:srgbClr val="F3A447"/>
              </a:buClr>
              <a:buNone/>
            </a:pPr>
            <a:endParaRPr lang="es-ES" noProof="1"/>
          </a:p>
          <a:p>
            <a:pPr marL="0" indent="0">
              <a:buClr>
                <a:srgbClr val="F3A447"/>
              </a:buClr>
              <a:buNone/>
            </a:pPr>
            <a:r>
              <a:rPr lang="es-ES" noProof="1" smtClean="0"/>
              <a:t>Nota: Estas </a:t>
            </a:r>
            <a:r>
              <a:rPr lang="es-ES" noProof="1"/>
              <a:t>unidades no se multiplican por 1.024 dado que perteneces a otros sistema internacional</a:t>
            </a:r>
            <a:endParaRPr lang="es-ES_tradnl" noProof="1" smtClean="0">
              <a:sym typeface="Wingdings" panose="05000000000000000000" pitchFamily="2" charset="2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18952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/>
              <a:t>Hay que tener en cuenta que las velocidades que se muestran en Internet están expresadas en KB/s (Kilobyte por segundo) </a:t>
            </a:r>
            <a:endParaRPr lang="es-ES" noProof="1" smtClean="0"/>
          </a:p>
          <a:p>
            <a:pPr>
              <a:buClr>
                <a:srgbClr val="F3A447"/>
              </a:buClr>
              <a:buFont typeface="Wingdings"/>
              <a:buChar char="Ø"/>
            </a:pPr>
            <a:endParaRPr lang="es-ES_tradnl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70459"/>
            <a:ext cx="4536504" cy="358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Esto </a:t>
            </a:r>
            <a:r>
              <a:rPr lang="es-ES" noProof="1"/>
              <a:t>nos dice la cantidad de bytes que hemos recibido en un segundo, NO la velocidad de trasmisión</a:t>
            </a:r>
            <a:r>
              <a:rPr lang="es-ES" noProof="1" smtClean="0"/>
              <a:t>.</a:t>
            </a:r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 </a:t>
            </a:r>
            <a:r>
              <a:rPr lang="es-ES" noProof="1"/>
              <a:t>Podemos calcular esa velocidad de transmisión (para pasarla a Kbps /s) simplemente multiplicando el dato que se nos muestra por 8, por lo que una trasmisión que se nos indica como de 128 KB/s corresponde a una velocidad de transmisión de 1.024 Kbps que es lo mismo a 1 Mb. </a:t>
            </a:r>
            <a:endParaRPr lang="es-ES" noProof="1" smtClean="0"/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noProof="1" smtClean="0"/>
              <a:t>Esta </a:t>
            </a:r>
            <a:r>
              <a:rPr lang="es-ES" noProof="1"/>
              <a:t>conversión nos es muy útil para comprobar la velocidad real de nuestra línea ADSL (Speedy)</a:t>
            </a:r>
            <a:endParaRPr lang="es-ES_tradnl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Unidades de medida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35948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Office PowerPoint</Application>
  <PresentationFormat>Presentación en pantalla (4:3)</PresentationFormat>
  <Paragraphs>61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Wingdings</vt:lpstr>
      <vt:lpstr>Wingdings 2</vt:lpstr>
      <vt:lpstr>AcademicPresentation2</vt:lpstr>
      <vt:lpstr>UNIDADES DE MEDIDA: REPASO</vt:lpstr>
      <vt:lpstr>Unidades de medida en Informática</vt:lpstr>
      <vt:lpstr>Unidades de medida en Informática</vt:lpstr>
      <vt:lpstr>Unidades de medida en Informática</vt:lpstr>
      <vt:lpstr>Unidades de medida en Informática</vt:lpstr>
      <vt:lpstr>Unidades de medida en Informática</vt:lpstr>
      <vt:lpstr>Unidades de medida en Informática</vt:lpstr>
      <vt:lpstr>Unidades de medida en Informática</vt:lpstr>
      <vt:lpstr>Unidades de medida en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2014-09-14T10:38:42Z</dcterms:created>
  <dcterms:modified xsi:type="dcterms:W3CDTF">2017-10-02T06:23:45Z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