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para hacer Web </a:t>
            </a:r>
            <a:r>
              <a:rPr lang="es-ES" dirty="0" smtClean="0"/>
              <a:t>accesible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Maria</a:t>
            </a:r>
            <a:r>
              <a:rPr lang="es-ES" dirty="0" smtClean="0"/>
              <a:t> Hernani y Luis Luzuriaga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304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Diferentes herramientas para subtitular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CapScribe</a:t>
            </a:r>
            <a:r>
              <a:rPr lang="es-ES" b="1" dirty="0" smtClean="0"/>
              <a:t> Open </a:t>
            </a:r>
            <a:r>
              <a:rPr lang="es-ES" dirty="0" smtClean="0"/>
              <a:t>– Herramienta subtitular vídeos</a:t>
            </a:r>
          </a:p>
          <a:p>
            <a:r>
              <a:rPr lang="es-ES" b="1" dirty="0" err="1" smtClean="0"/>
              <a:t>CaptionTube</a:t>
            </a:r>
            <a:r>
              <a:rPr lang="es-ES" dirty="0" smtClean="0"/>
              <a:t> – Herramienta online subtitulado vídeos YT</a:t>
            </a:r>
          </a:p>
          <a:p>
            <a:r>
              <a:rPr lang="es-ES" b="1" dirty="0" smtClean="0"/>
              <a:t>Express Scribe </a:t>
            </a:r>
            <a:r>
              <a:rPr lang="es-ES" dirty="0" smtClean="0"/>
              <a:t>– Herramienta subtitulado GRATIS - PAGO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88" y="2143298"/>
            <a:ext cx="3334036" cy="16722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07" y="3724355"/>
            <a:ext cx="3305136" cy="20031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61" y="3968981"/>
            <a:ext cx="2993621" cy="25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1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Trabajar con el color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Elegir el color adecuado para nuestra página </a:t>
            </a:r>
            <a:r>
              <a:rPr lang="es-ES" b="1" dirty="0"/>
              <a:t>web no es una tarea sencilla</a:t>
            </a:r>
            <a:r>
              <a:rPr lang="es-ES" dirty="0"/>
              <a:t>. Este aspecto puede llegar a </a:t>
            </a:r>
            <a:r>
              <a:rPr lang="es-ES" b="1" dirty="0"/>
              <a:t>condicionar a los usuarios </a:t>
            </a:r>
            <a:r>
              <a:rPr lang="es-ES" dirty="0"/>
              <a:t>y </a:t>
            </a:r>
            <a:r>
              <a:rPr lang="es-ES" b="1" dirty="0"/>
              <a:t>provocar un impacto visual diferente según el color escogido</a:t>
            </a:r>
            <a:r>
              <a:rPr lang="es-ES" dirty="0"/>
              <a:t>, influyendo incluso en el tiempo que una persona permanece dentro de nuestro </a:t>
            </a:r>
            <a:r>
              <a:rPr lang="es-ES" dirty="0" err="1"/>
              <a:t>site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/>
              <a:t>color también </a:t>
            </a:r>
            <a:r>
              <a:rPr lang="es-ES" b="1" dirty="0"/>
              <a:t>puede ser determinante a la hora de percibir los productos o servicios </a:t>
            </a:r>
            <a:r>
              <a:rPr lang="es-ES" dirty="0"/>
              <a:t>que ofrecemos en la </a:t>
            </a:r>
            <a:r>
              <a:rPr lang="es-ES" dirty="0" smtClean="0"/>
              <a:t>web.</a:t>
            </a:r>
          </a:p>
          <a:p>
            <a:r>
              <a:rPr lang="es-ES" dirty="0"/>
              <a:t>Por lo tanto, a la hora de hablar </a:t>
            </a:r>
            <a:r>
              <a:rPr lang="es-ES" dirty="0" smtClean="0"/>
              <a:t>del</a:t>
            </a:r>
            <a:r>
              <a:rPr lang="es-ES" dirty="0"/>
              <a:t> </a:t>
            </a:r>
            <a:r>
              <a:rPr lang="es-ES" dirty="0" smtClean="0"/>
              <a:t>diseño de páginas web, </a:t>
            </a:r>
            <a:r>
              <a:rPr lang="es-ES" dirty="0"/>
              <a:t>el color es un aspecto esencial.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804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para trabajar con el color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CheckMyColours</a:t>
            </a:r>
            <a:r>
              <a:rPr lang="es-ES" dirty="0" smtClean="0"/>
              <a:t> – Herramienta </a:t>
            </a:r>
            <a:r>
              <a:rPr lang="es-ES" dirty="0" err="1" smtClean="0"/>
              <a:t>comaprar</a:t>
            </a:r>
            <a:r>
              <a:rPr lang="es-ES" dirty="0" smtClean="0"/>
              <a:t> diferencia contraste en color de todos los colores de una página web.</a:t>
            </a:r>
          </a:p>
          <a:p>
            <a:r>
              <a:rPr lang="es-ES" b="1" dirty="0" err="1" smtClean="0"/>
              <a:t>ColorContrastComparison</a:t>
            </a:r>
            <a:r>
              <a:rPr lang="es-ES" dirty="0" smtClean="0"/>
              <a:t> – Herramienta online comprobar diferencia de color y brillo entre dos colores</a:t>
            </a:r>
          </a:p>
          <a:p>
            <a:r>
              <a:rPr lang="es-ES" b="1" dirty="0" err="1" smtClean="0"/>
              <a:t>ColorContrastChecker</a:t>
            </a:r>
            <a:r>
              <a:rPr lang="es-ES" dirty="0" smtClean="0"/>
              <a:t> - </a:t>
            </a:r>
            <a:r>
              <a:rPr lang="es-ES" dirty="0"/>
              <a:t>calcular si el contraste entre dos colores es suficiente según las pautas </a:t>
            </a:r>
            <a:r>
              <a:rPr lang="es-ES" dirty="0" smtClean="0"/>
              <a:t>de WCAG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487" y="4668735"/>
            <a:ext cx="3814369" cy="20611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789" y="4668735"/>
            <a:ext cx="2697048" cy="20611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64" y="4668736"/>
            <a:ext cx="3292339" cy="20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7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para transformar páginas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AcroBOT</a:t>
            </a:r>
            <a:r>
              <a:rPr lang="es-ES" dirty="0" smtClean="0"/>
              <a:t> - </a:t>
            </a:r>
            <a:r>
              <a:rPr lang="es-ES" dirty="0"/>
              <a:t>Etiqueta todos los acrónimos y abreviaturas que contenga una página web</a:t>
            </a:r>
            <a:endParaRPr lang="es-ES" dirty="0" smtClean="0"/>
          </a:p>
          <a:p>
            <a:r>
              <a:rPr lang="es-ES" b="1" dirty="0" err="1" smtClean="0"/>
              <a:t>GrayBIT</a:t>
            </a:r>
            <a:r>
              <a:rPr lang="es-ES" dirty="0" smtClean="0"/>
              <a:t> - </a:t>
            </a:r>
            <a:r>
              <a:rPr lang="es-ES" dirty="0"/>
              <a:t>Crea una versión en escala de grises de una </a:t>
            </a:r>
            <a:r>
              <a:rPr lang="es-ES" dirty="0" smtClean="0"/>
              <a:t>página web.</a:t>
            </a:r>
          </a:p>
          <a:p>
            <a:r>
              <a:rPr lang="es-ES" b="1" dirty="0" smtClean="0"/>
              <a:t>WAI HTML </a:t>
            </a:r>
            <a:r>
              <a:rPr lang="es-ES" dirty="0" smtClean="0"/>
              <a:t>- </a:t>
            </a:r>
            <a:r>
              <a:rPr lang="es-ES" dirty="0"/>
              <a:t>Crea una versión lineal de las tablas de una página </a:t>
            </a:r>
            <a:r>
              <a:rPr lang="es-ES" dirty="0" smtClean="0"/>
              <a:t>web.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19" y="4289367"/>
            <a:ext cx="3056294" cy="23822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09" y="4289367"/>
            <a:ext cx="4864959" cy="18585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3" y="4289367"/>
            <a:ext cx="3377537" cy="23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AccesibilityWizard</a:t>
            </a:r>
            <a:r>
              <a:rPr lang="es-ES" dirty="0" smtClean="0"/>
              <a:t> - </a:t>
            </a:r>
            <a:r>
              <a:rPr lang="es-ES" dirty="0"/>
              <a:t>Según el rol que realiza cada componente de un equipo de desarrollo, asigna las tareas necesarias para lograr que el producto desarrollado sea accesible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241" y="3374447"/>
            <a:ext cx="3448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Complementos para los navegadores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complementos (</a:t>
            </a:r>
            <a:r>
              <a:rPr lang="es-ES" i="1" dirty="0" err="1"/>
              <a:t>add-ins</a:t>
            </a:r>
            <a:r>
              <a:rPr lang="es-ES" dirty="0"/>
              <a:t> o </a:t>
            </a:r>
            <a:r>
              <a:rPr lang="es-ES" i="1" dirty="0" err="1"/>
              <a:t>plug-ins</a:t>
            </a:r>
            <a:r>
              <a:rPr lang="es-ES" dirty="0"/>
              <a:t>) para los navegadores </a:t>
            </a:r>
            <a:r>
              <a:rPr lang="es-ES" b="1" dirty="0"/>
              <a:t>añaden funciones que facilitan el desarrollo </a:t>
            </a:r>
            <a:r>
              <a:rPr lang="es-ES" dirty="0"/>
              <a:t>de las páginas web, como consultar las propiedades CSS que tiene un elemento de la página web, o que permiten la utilización de algún servicio en Internet, como la </a:t>
            </a:r>
            <a:r>
              <a:rPr lang="es-ES" b="1" dirty="0"/>
              <a:t>validación del código HTML</a:t>
            </a:r>
            <a:r>
              <a:rPr lang="es-ES" dirty="0"/>
              <a:t> </a:t>
            </a:r>
            <a:r>
              <a:rPr lang="es-ES" b="1" dirty="0"/>
              <a:t>o CSS</a:t>
            </a:r>
            <a:r>
              <a:rPr lang="es-ES" dirty="0"/>
              <a:t> de una página, con una única pulsación del ratón.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47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para los navegadores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ComplexTable</a:t>
            </a:r>
            <a:r>
              <a:rPr lang="es-ES" b="1" dirty="0" err="1"/>
              <a:t>I</a:t>
            </a:r>
            <a:r>
              <a:rPr lang="es-ES" b="1" dirty="0" err="1" smtClean="0"/>
              <a:t>nspector</a:t>
            </a:r>
            <a:r>
              <a:rPr lang="es-ES" dirty="0" smtClean="0"/>
              <a:t> – </a:t>
            </a:r>
            <a:r>
              <a:rPr lang="es-ES" dirty="0"/>
              <a:t>permite visualizar la información sobre una tabla que suele estar oculta en los navegadores </a:t>
            </a:r>
            <a:endParaRPr lang="es-ES" dirty="0" smtClean="0"/>
          </a:p>
          <a:p>
            <a:r>
              <a:rPr lang="es-ES" b="1" dirty="0" err="1" smtClean="0"/>
              <a:t>FaveletsForTheValidator</a:t>
            </a:r>
            <a:r>
              <a:rPr lang="es-ES" dirty="0" smtClean="0"/>
              <a:t> – Permite </a:t>
            </a:r>
            <a:r>
              <a:rPr lang="es-ES" dirty="0"/>
              <a:t>validar el código HTML de la página que se está visualizando</a:t>
            </a:r>
            <a:endParaRPr lang="es-ES" dirty="0" smtClean="0"/>
          </a:p>
          <a:p>
            <a:r>
              <a:rPr lang="es-ES" b="1" dirty="0" smtClean="0"/>
              <a:t>NCAM</a:t>
            </a:r>
            <a:r>
              <a:rPr lang="es-ES" dirty="0" smtClean="0"/>
              <a:t> -</a:t>
            </a:r>
            <a:r>
              <a:rPr lang="es-ES" dirty="0"/>
              <a:t> </a:t>
            </a:r>
            <a:r>
              <a:rPr lang="es-ES" dirty="0" smtClean="0"/>
              <a:t>Realiza </a:t>
            </a:r>
            <a:r>
              <a:rPr lang="es-ES" dirty="0"/>
              <a:t>varios análisis que permiten localizar problemas de accesibilidad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006" y="4297507"/>
            <a:ext cx="3622332" cy="24441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38" y="4385872"/>
            <a:ext cx="4021512" cy="22673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9" y="4660192"/>
            <a:ext cx="2981963" cy="19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HERRAMIENTAS DE REVISION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</a:t>
            </a:r>
            <a:r>
              <a:rPr lang="es-ES" dirty="0"/>
              <a:t> herramienta de revisión de la accesibilidad web es un programa informático que </a:t>
            </a:r>
            <a:r>
              <a:rPr lang="es-ES" b="1" dirty="0"/>
              <a:t>permite medir el nivel de accesibilidad</a:t>
            </a:r>
            <a:r>
              <a:rPr lang="es-ES" dirty="0"/>
              <a:t> que posee una página web.</a:t>
            </a:r>
            <a:endParaRPr lang="es-ES" dirty="0"/>
          </a:p>
          <a:p>
            <a:r>
              <a:rPr lang="es-ES" dirty="0"/>
              <a:t>Estas herramientas se emplean para </a:t>
            </a:r>
            <a:r>
              <a:rPr lang="es-ES" b="1" dirty="0"/>
              <a:t>verificar que una página no contiene errores</a:t>
            </a:r>
            <a:r>
              <a:rPr lang="es-ES" dirty="0"/>
              <a:t> (por ejemplo, la sintaxis de HTML es correcta) o para </a:t>
            </a:r>
            <a:r>
              <a:rPr lang="es-ES" b="1" dirty="0"/>
              <a:t>medir ciertos parámetros </a:t>
            </a:r>
            <a:r>
              <a:rPr lang="es-ES" dirty="0"/>
              <a:t>(por ejemplo, que su tiempo de descarga no supera cierto límite).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5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simuladores </a:t>
            </a:r>
            <a:r>
              <a:rPr lang="es-ES" b="1" dirty="0"/>
              <a:t>permiten imitar algunos problemas que sufren algunas personas con discapacidad</a:t>
            </a:r>
            <a:r>
              <a:rPr lang="es-ES" dirty="0"/>
              <a:t>. De este modo, se puede </a:t>
            </a:r>
            <a:r>
              <a:rPr lang="es-ES" b="1" dirty="0"/>
              <a:t>comprender mucho mejor su percepción de las páginas web </a:t>
            </a:r>
            <a:r>
              <a:rPr lang="es-ES" dirty="0"/>
              <a:t>y se puede comprobar si alguna página les puede plantear algún problema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95" y="3976295"/>
            <a:ext cx="5157712" cy="2624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786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Simuladores para discapacidad visual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Simula la visualización de una página web por personas con algún tipo de discapacidad visual. La página </a:t>
            </a:r>
            <a:r>
              <a:rPr lang="es-ES" dirty="0" smtClean="0"/>
              <a:t>web</a:t>
            </a:r>
            <a:r>
              <a:rPr lang="es-ES" dirty="0"/>
              <a:t> </a:t>
            </a:r>
            <a:r>
              <a:rPr lang="es-ES" dirty="0" smtClean="0"/>
              <a:t>“</a:t>
            </a:r>
            <a:r>
              <a:rPr lang="es-ES" b="1" dirty="0" err="1" smtClean="0"/>
              <a:t>Eye</a:t>
            </a:r>
            <a:r>
              <a:rPr lang="es-ES" b="1" dirty="0" smtClean="0"/>
              <a:t> </a:t>
            </a:r>
            <a:r>
              <a:rPr lang="es-ES" b="1" dirty="0" err="1" smtClean="0"/>
              <a:t>conditions</a:t>
            </a:r>
            <a:r>
              <a:rPr lang="es-ES" dirty="0" smtClean="0"/>
              <a:t>”</a:t>
            </a:r>
            <a:r>
              <a:rPr lang="es-ES" dirty="0"/>
              <a:t> ofrece una lista y una descripción de diferentes problemas de visión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 err="1" smtClean="0"/>
              <a:t>AccesibilityColorWheel</a:t>
            </a:r>
            <a:r>
              <a:rPr lang="es-ES" dirty="0" smtClean="0"/>
              <a:t> - </a:t>
            </a:r>
            <a:r>
              <a:rPr lang="es-ES" dirty="0"/>
              <a:t>Herramienta para elegir combinaciones de colores que no presenten problemas de accesibilidad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0" y="4668616"/>
            <a:ext cx="2980198" cy="21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Simuladores para discapacidad cognitiva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Simula y evalúa los problemas que pueden tener las personas con algún tipo de discapacidad </a:t>
            </a:r>
            <a:r>
              <a:rPr lang="es-ES" dirty="0" smtClean="0"/>
              <a:t>cognitiva.</a:t>
            </a:r>
          </a:p>
          <a:p>
            <a:endParaRPr lang="es-ES" dirty="0" smtClean="0"/>
          </a:p>
          <a:p>
            <a:r>
              <a:rPr lang="es-ES" b="1" dirty="0" err="1" smtClean="0"/>
              <a:t>DistractabilitySimulation</a:t>
            </a:r>
            <a:r>
              <a:rPr lang="es-ES" b="1" dirty="0" smtClean="0"/>
              <a:t>  </a:t>
            </a:r>
            <a:r>
              <a:rPr lang="es-ES" dirty="0" smtClean="0"/>
              <a:t>- </a:t>
            </a:r>
            <a:r>
              <a:rPr lang="es-ES" dirty="0"/>
              <a:t>Esta herramienta permite al desarrollador experimentar una frustración similar a la de una persona con discapacidades cognitivas cuando accede a internet</a:t>
            </a:r>
            <a:r>
              <a:rPr lang="es-ES" dirty="0" smtClean="0"/>
              <a:t>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008" y="4699312"/>
            <a:ext cx="2862348" cy="21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Simuladores para </a:t>
            </a:r>
            <a:r>
              <a:rPr lang="es-ES" dirty="0" smtClean="0"/>
              <a:t>navegadores y tamaños de pantalla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Simula la </a:t>
            </a:r>
            <a:r>
              <a:rPr lang="es-ES" b="1" dirty="0"/>
              <a:t>visualización de una página web con diferentes navegadores</a:t>
            </a:r>
            <a:r>
              <a:rPr lang="es-ES" dirty="0"/>
              <a:t>, en diferentes sistemas operativos y con diferentes tamaños de pantalla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 err="1" smtClean="0"/>
              <a:t>AnyBrowser</a:t>
            </a:r>
            <a:r>
              <a:rPr lang="es-ES" dirty="0" smtClean="0"/>
              <a:t> - </a:t>
            </a:r>
            <a:r>
              <a:rPr lang="es-ES" dirty="0"/>
              <a:t>Herramienta online que muestra una página web con diferentes resoluciones de pantalla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078" y="4356300"/>
            <a:ext cx="2899210" cy="24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Subtitular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Subtitular un vídeo es sencillo, cualquiera lo puede hacer, pero hay que tener en cuenta </a:t>
            </a:r>
            <a:r>
              <a:rPr lang="es-ES" dirty="0" smtClean="0"/>
              <a:t>algunos consejos para titular bien los vídeos. Pero hay 10 buenas razones para hacerlo:</a:t>
            </a:r>
          </a:p>
          <a:p>
            <a:pPr lvl="1"/>
            <a:r>
              <a:rPr lang="es-ES" b="1" dirty="0" smtClean="0"/>
              <a:t>Los </a:t>
            </a:r>
            <a:r>
              <a:rPr lang="es-ES" b="1" dirty="0"/>
              <a:t>subtítulos compensan los ambientes ruidosos </a:t>
            </a:r>
            <a:r>
              <a:rPr lang="es-ES" dirty="0"/>
              <a:t>o donde el sonido no está permitido.</a:t>
            </a:r>
          </a:p>
          <a:p>
            <a:pPr lvl="1"/>
            <a:r>
              <a:rPr lang="es-ES" b="1" dirty="0"/>
              <a:t>Proporcionan una solución cuando el audio tiene mala calidad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Permite navegar rápidamente por un vídeo leyendo los subtítulos </a:t>
            </a:r>
            <a:r>
              <a:rPr lang="es-ES" dirty="0"/>
              <a:t>al desplazar el control del vídeo.</a:t>
            </a:r>
          </a:p>
          <a:p>
            <a:pPr lvl="1"/>
            <a:r>
              <a:rPr lang="es-ES" dirty="0"/>
              <a:t>Todo el mundo puede ver la ortografía correcta de las personas, lugares y cosas.</a:t>
            </a:r>
          </a:p>
          <a:p>
            <a:pPr lvl="1"/>
            <a:r>
              <a:rPr lang="es-ES" b="1" dirty="0"/>
              <a:t>Captura algunos detalles que a veces pasan desapercibidos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Permite cumplir las pautas de accesibilidad</a:t>
            </a:r>
            <a:r>
              <a:rPr lang="es-ES" dirty="0"/>
              <a:t>, junto con otros requisitos legales.</a:t>
            </a:r>
          </a:p>
          <a:p>
            <a:pPr lvl="1"/>
            <a:r>
              <a:rPr lang="es-ES" dirty="0"/>
              <a:t>Permite </a:t>
            </a:r>
            <a:r>
              <a:rPr lang="es-ES" b="1" dirty="0"/>
              <a:t>ofrecer idiomas alternativos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Proporciona un apoyo adicional</a:t>
            </a:r>
            <a:r>
              <a:rPr lang="es-ES" dirty="0"/>
              <a:t> para las personas que están aprendiendo el idioma original del vídeo como segunda lengua.</a:t>
            </a:r>
          </a:p>
          <a:p>
            <a:pPr lvl="1"/>
            <a:r>
              <a:rPr lang="es-ES" b="1" dirty="0"/>
              <a:t>Hace el contenido completamente accesible </a:t>
            </a:r>
            <a:r>
              <a:rPr lang="es-ES" dirty="0"/>
              <a:t>para las personas con problemas auditivos.</a:t>
            </a:r>
          </a:p>
          <a:p>
            <a:pPr lvl="1"/>
            <a:r>
              <a:rPr lang="es-ES" b="1" dirty="0"/>
              <a:t>Los vídeos en la Web se pueden incluso ver mejor cuando están los subtítulos activos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18777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42</TotalTime>
  <Words>637</Words>
  <Application>Microsoft Office PowerPoint</Application>
  <PresentationFormat>Panorámica</PresentationFormat>
  <Paragraphs>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Berlín</vt:lpstr>
      <vt:lpstr>Herramientas para hacer Web accesible</vt:lpstr>
      <vt:lpstr>Complementos para los navegadores</vt:lpstr>
      <vt:lpstr>Herramientas para los navegadores</vt:lpstr>
      <vt:lpstr>HERRAMIENTAS DE REVISION </vt:lpstr>
      <vt:lpstr>Simuladores</vt:lpstr>
      <vt:lpstr>Simuladores para discapacidad visual</vt:lpstr>
      <vt:lpstr>Simuladores para discapacidad cognitiva</vt:lpstr>
      <vt:lpstr>Simuladores para navegadores y tamaños de pantalla</vt:lpstr>
      <vt:lpstr>Subtitular</vt:lpstr>
      <vt:lpstr>Diferentes herramientas para subtitular</vt:lpstr>
      <vt:lpstr>Trabajar con el color</vt:lpstr>
      <vt:lpstr>Herramientas para trabajar con el color</vt:lpstr>
      <vt:lpstr>Herramientas para transformar páginas web</vt:lpstr>
      <vt:lpstr>Varios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hacer Web accesible</dc:title>
  <dc:creator>Usuario de Windows</dc:creator>
  <cp:lastModifiedBy>Usuario de Windows</cp:lastModifiedBy>
  <cp:revision>8</cp:revision>
  <dcterms:created xsi:type="dcterms:W3CDTF">2018-11-23T07:32:34Z</dcterms:created>
  <dcterms:modified xsi:type="dcterms:W3CDTF">2018-11-23T08:15:07Z</dcterms:modified>
</cp:coreProperties>
</file>