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85341D-F07F-4C38-97E8-99EEEB01EBCE}" type="datetime1">
              <a:rPr lang="fr-FR" smtClean="0"/>
              <a:t>01/06/2021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3422-C49A-4286-9C00-328E9591201B}" type="datetime1">
              <a:rPr lang="fr-FR" smtClean="0"/>
              <a:pPr/>
              <a:t>01/06/2021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6741F9-FEC3-433E-829D-06CD9AD47223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F594-9389-4284-8DED-5C039F3BB0D8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2AFB9-543A-4931-AE4F-7F641B4B1E12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8D55F-923D-4E9B-946D-89766317FCB4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a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4F721E-C620-4C11-A9F1-2A59130EEB8D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C44F4-E93C-47FE-87FF-C6C25064EFAB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9EA75-CE2F-43CE-B702-F57B2CA11041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texte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a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Espace réservé du texte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Espace réservé du texte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texte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4" name="Connecteur droit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E296A-BBBE-4DFF-AC61-FD25F5CF135F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roit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C1473-DF97-4E2D-B50C-F2A0215D8A3F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Rectangle : Coins arrondis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144A7-F188-44F9-B368-59AB03DF9D63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5474A-5511-42C1-90F8-502FD2D7EAF7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a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Cliquez pour modifier le style du titre maître</a:t>
            </a:r>
          </a:p>
        </p:txBody>
      </p: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05633-DE7D-49D4-85AF-F71122DF2EC4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CF21FDE-0534-4BCA-A255-32F80168F9FE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C8AC4-9072-4F5F-83B1-C2B54F8E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latins et fonctions syntaxiques</a:t>
            </a:r>
          </a:p>
        </p:txBody>
      </p:sp>
      <p:pic>
        <p:nvPicPr>
          <p:cNvPr id="1026" name="Picture 2" descr="Armelle Combre on Twitter: &quot;SIC Transit Gloria Mundi. #seprojeter #SIC… &quot;">
            <a:extLst>
              <a:ext uri="{FF2B5EF4-FFF2-40B4-BE49-F238E27FC236}">
                <a16:creationId xmlns:a16="http://schemas.microsoft.com/office/drawing/2014/main" id="{4B6F6FA0-8D78-44A6-9FB8-5DFDCDDFC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35" y="2035175"/>
            <a:ext cx="7376414" cy="36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33B8-D204-49AD-98D0-3CCF63A2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Tableau des cas et des fonctions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A2AB70B-2F07-4791-9E8C-4AD1F846C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14918"/>
              </p:ext>
            </p:extLst>
          </p:nvPr>
        </p:nvGraphicFramePr>
        <p:xfrm>
          <a:off x="685800" y="1870075"/>
          <a:ext cx="1084103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1296">
                  <a:extLst>
                    <a:ext uri="{9D8B030D-6E8A-4147-A177-3AD203B41FA5}">
                      <a16:colId xmlns:a16="http://schemas.microsoft.com/office/drawing/2014/main" val="1305723965"/>
                    </a:ext>
                  </a:extLst>
                </a:gridCol>
                <a:gridCol w="9419742">
                  <a:extLst>
                    <a:ext uri="{9D8B030D-6E8A-4147-A177-3AD203B41FA5}">
                      <a16:colId xmlns:a16="http://schemas.microsoft.com/office/drawing/2014/main" val="282225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Nominatif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Sujet | Attribut du sujet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2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Vocatif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Apostrophe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Accusatif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 | attribut du COD | complément circonstanciel de lieu (avec déplacement)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1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Génitif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Complément du nom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4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Complément d’objet indirect | complément d’objet second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4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Ablatif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Complément circonstanciel de lieu (sans déplacement) | autres compléments circonstanciels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92305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4B8159C-05E8-4AAE-A955-B557BF99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24" y="4624981"/>
            <a:ext cx="2186267" cy="19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1D62A-9180-4A1F-AC5A-E584126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fonction des mots en français et en latin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84449-DB15-4151-9FF0-E7D53DBD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 français la fonction des mots est indiquée : </a:t>
            </a:r>
          </a:p>
          <a:p>
            <a:pPr>
              <a:buFontTx/>
              <a:buChar char="-"/>
            </a:pPr>
            <a:r>
              <a:rPr lang="fr-FR" dirty="0"/>
              <a:t>Par leur </a:t>
            </a:r>
            <a:r>
              <a:rPr lang="fr-FR" b="1" dirty="0"/>
              <a:t>place</a:t>
            </a:r>
            <a:r>
              <a:rPr lang="fr-FR" dirty="0"/>
              <a:t> dans la phrase, </a:t>
            </a:r>
          </a:p>
          <a:p>
            <a:pPr marL="0" indent="0">
              <a:buNone/>
            </a:pPr>
            <a:r>
              <a:rPr lang="fr-FR" dirty="0">
                <a:solidFill>
                  <a:srgbClr val="92D050"/>
                </a:solidFill>
              </a:rPr>
              <a:t>Ex. </a:t>
            </a:r>
            <a:r>
              <a:rPr lang="fr-FR" b="1" u="sng" dirty="0">
                <a:solidFill>
                  <a:srgbClr val="92D050"/>
                </a:solidFill>
              </a:rPr>
              <a:t>La sorcière</a:t>
            </a:r>
            <a:r>
              <a:rPr lang="fr-FR" b="1" dirty="0">
                <a:solidFill>
                  <a:srgbClr val="92D050"/>
                </a:solidFill>
              </a:rPr>
              <a:t> </a:t>
            </a:r>
            <a:r>
              <a:rPr lang="fr-FR" dirty="0">
                <a:solidFill>
                  <a:srgbClr val="92D050"/>
                </a:solidFill>
              </a:rPr>
              <a:t>prépare la potion. </a:t>
            </a:r>
          </a:p>
          <a:p>
            <a:pPr>
              <a:buFontTx/>
              <a:buChar char="-"/>
            </a:pPr>
            <a:r>
              <a:rPr lang="fr-FR" dirty="0"/>
              <a:t>Par l’emploi de </a:t>
            </a:r>
            <a:r>
              <a:rPr lang="fr-FR" b="1" dirty="0"/>
              <a:t>prépositions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>
                <a:solidFill>
                  <a:srgbClr val="92D050"/>
                </a:solidFill>
              </a:rPr>
              <a:t>Ex. La potion </a:t>
            </a:r>
            <a:r>
              <a:rPr lang="fr-FR" b="1" u="sng" dirty="0">
                <a:solidFill>
                  <a:srgbClr val="92D050"/>
                </a:solidFill>
              </a:rPr>
              <a:t>de la sorcière </a:t>
            </a:r>
            <a:r>
              <a:rPr lang="fr-FR" dirty="0">
                <a:solidFill>
                  <a:srgbClr val="92D050"/>
                </a:solidFill>
              </a:rPr>
              <a:t>est dégueu.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 latin la fonction des mots est indiquée par leur </a:t>
            </a:r>
            <a:r>
              <a:rPr lang="fr-FR" b="1" dirty="0"/>
              <a:t>terminaison </a:t>
            </a:r>
            <a:r>
              <a:rPr lang="fr-FR" dirty="0"/>
              <a:t>(et parfois par l’emploi de prépositions). </a:t>
            </a:r>
          </a:p>
          <a:p>
            <a:pPr marL="0" indent="0">
              <a:buNone/>
            </a:pPr>
            <a:r>
              <a:rPr lang="fr-FR" dirty="0">
                <a:solidFill>
                  <a:srgbClr val="92D050"/>
                </a:solidFill>
              </a:rPr>
              <a:t>Ex. </a:t>
            </a:r>
            <a:r>
              <a:rPr lang="fr-FR" b="1" u="sng" dirty="0">
                <a:solidFill>
                  <a:srgbClr val="92D050"/>
                </a:solidFill>
              </a:rPr>
              <a:t>La sorcière</a:t>
            </a:r>
            <a:r>
              <a:rPr lang="fr-FR" b="1" dirty="0">
                <a:solidFill>
                  <a:srgbClr val="92D050"/>
                </a:solidFill>
              </a:rPr>
              <a:t> </a:t>
            </a:r>
            <a:r>
              <a:rPr lang="fr-FR" dirty="0">
                <a:solidFill>
                  <a:srgbClr val="92D050"/>
                </a:solidFill>
              </a:rPr>
              <a:t>prépare la potion. 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</a:t>
            </a:r>
            <a:r>
              <a:rPr lang="fr-FR" b="1" u="sng" dirty="0">
                <a:solidFill>
                  <a:srgbClr val="FFFF00"/>
                </a:solidFill>
                <a:sym typeface="Wingdings" panose="05000000000000000000" pitchFamily="2" charset="2"/>
              </a:rPr>
              <a:t>Maga</a:t>
            </a:r>
            <a:r>
              <a:rPr lang="fr-FR" dirty="0">
                <a:solidFill>
                  <a:srgbClr val="FFFF00"/>
                </a:solidFill>
                <a:sym typeface="Wingdings" panose="05000000000000000000" pitchFamily="2" charset="2"/>
              </a:rPr>
              <a:t> philtrum </a:t>
            </a:r>
            <a:r>
              <a:rPr lang="fr-FR" dirty="0" err="1">
                <a:solidFill>
                  <a:srgbClr val="FFFF00"/>
                </a:solidFill>
                <a:sym typeface="Wingdings" panose="05000000000000000000" pitchFamily="2" charset="2"/>
              </a:rPr>
              <a:t>praeparat</a:t>
            </a:r>
            <a:r>
              <a:rPr lang="fr-FR" dirty="0">
                <a:solidFill>
                  <a:srgbClr val="FFFF00"/>
                </a:solidFill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Ex. </a:t>
            </a:r>
            <a:r>
              <a:rPr lang="fr-FR" dirty="0">
                <a:solidFill>
                  <a:srgbClr val="92D050"/>
                </a:solidFill>
              </a:rPr>
              <a:t>La potion </a:t>
            </a:r>
            <a:r>
              <a:rPr lang="fr-FR" b="1" u="sng" dirty="0">
                <a:solidFill>
                  <a:srgbClr val="92D050"/>
                </a:solidFill>
              </a:rPr>
              <a:t>de la sorcière </a:t>
            </a:r>
            <a:r>
              <a:rPr lang="fr-FR" dirty="0">
                <a:solidFill>
                  <a:srgbClr val="92D050"/>
                </a:solidFill>
              </a:rPr>
              <a:t>est dégueu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.  </a:t>
            </a:r>
            <a:r>
              <a:rPr lang="fr-FR" dirty="0">
                <a:solidFill>
                  <a:srgbClr val="FFFF00"/>
                </a:solidFill>
                <a:sym typeface="Wingdings" panose="05000000000000000000" pitchFamily="2" charset="2"/>
              </a:rPr>
              <a:t>Philtrum </a:t>
            </a:r>
            <a:r>
              <a:rPr lang="fr-FR" b="1" u="sng" dirty="0" err="1">
                <a:solidFill>
                  <a:srgbClr val="FFFF00"/>
                </a:solidFill>
                <a:sym typeface="Wingdings" panose="05000000000000000000" pitchFamily="2" charset="2"/>
              </a:rPr>
              <a:t>magae</a:t>
            </a:r>
            <a:r>
              <a:rPr lang="fr-FR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FFFF00"/>
                </a:solidFill>
                <a:sym typeface="Wingdings" panose="05000000000000000000" pitchFamily="2" charset="2"/>
              </a:rPr>
              <a:t>putidum</a:t>
            </a:r>
            <a:r>
              <a:rPr lang="fr-FR" dirty="0">
                <a:solidFill>
                  <a:srgbClr val="FFFF00"/>
                </a:solidFill>
                <a:sym typeface="Wingdings" panose="05000000000000000000" pitchFamily="2" charset="2"/>
              </a:rPr>
              <a:t> est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.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26A1C-B603-4594-9535-B4116EF1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81" y="1869600"/>
            <a:ext cx="2700815" cy="23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53EA2-E326-4E0A-9F62-29DE252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cas latins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6B241-6D31-403F-93F6-0CD83CD9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En latin ces terminaisons qui diffèrent suivant la fonction des mots dans la phrase sont appelés des </a:t>
            </a:r>
            <a:r>
              <a:rPr lang="fr-FR" b="1" dirty="0"/>
              <a:t>cas</a:t>
            </a:r>
            <a:r>
              <a:rPr lang="fr-FR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cas sont au nombre de </a:t>
            </a:r>
            <a:r>
              <a:rPr lang="fr-FR" b="1" dirty="0"/>
              <a:t>six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Nominatif,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Vocatif,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Accusatif,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Génitif,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Datif,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Ablatif.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CE4BC6-D529-4ED2-BFFE-BF4A6C9B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7" y="2629149"/>
            <a:ext cx="2518629" cy="33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9DFFB-87B3-4F5C-9856-C4D92721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Nominatif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FC7A8-DC4C-46CB-B923-C5902CE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43" y="2326800"/>
            <a:ext cx="10840914" cy="39216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/>
              <a:t>Le nominatif est utilisé pour 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dirty="0"/>
              <a:t>Le sujet,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FF00"/>
                </a:solidFill>
              </a:rPr>
              <a:t>Ex. </a:t>
            </a:r>
            <a:r>
              <a:rPr lang="fr-FR" b="1" u="sng" dirty="0">
                <a:solidFill>
                  <a:srgbClr val="FFFF00"/>
                </a:solidFill>
              </a:rPr>
              <a:t>Pirata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pullum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comedit</a:t>
            </a:r>
            <a:r>
              <a:rPr lang="fr-FR" dirty="0">
                <a:solidFill>
                  <a:srgbClr val="FFFF00"/>
                </a:solidFill>
              </a:rPr>
              <a:t>. 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Le pirate mange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du poulet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fr-FR" dirty="0"/>
              <a:t>L’attribut du sujet.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FF00"/>
                </a:solidFill>
              </a:rPr>
              <a:t>Ex. </a:t>
            </a:r>
            <a:r>
              <a:rPr lang="fr-FR" dirty="0" err="1">
                <a:solidFill>
                  <a:srgbClr val="FFFF00"/>
                </a:solidFill>
              </a:rPr>
              <a:t>Pullus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piratae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b="1" u="sng" dirty="0" err="1">
                <a:solidFill>
                  <a:srgbClr val="FFFF00"/>
                </a:solidFill>
              </a:rPr>
              <a:t>voluptarius</a:t>
            </a:r>
            <a:r>
              <a:rPr lang="fr-FR" dirty="0">
                <a:solidFill>
                  <a:srgbClr val="FFFF00"/>
                </a:solidFill>
              </a:rPr>
              <a:t> est. 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Le poulet du pirate est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délicieux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986396-7713-4902-BB54-BFB4A6A6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92" y="2362832"/>
            <a:ext cx="3099864" cy="29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4DFD5-A0BC-45CB-BE8F-6E2EC3F3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Vocatif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90262-1E71-4D02-AF18-E7B979D7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3896"/>
            <a:ext cx="10840914" cy="39216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/>
              <a:t>Le vocatif est utilisé pour appeler quelqu’un ou pour s’adresser à lui.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FF00"/>
                </a:solidFill>
              </a:rPr>
              <a:t>Ex. </a:t>
            </a:r>
            <a:r>
              <a:rPr lang="fr-FR" b="1" u="sng" dirty="0">
                <a:solidFill>
                  <a:srgbClr val="FFFF00"/>
                </a:solidFill>
              </a:rPr>
              <a:t>Pirata</a:t>
            </a:r>
            <a:r>
              <a:rPr lang="fr-FR" dirty="0">
                <a:solidFill>
                  <a:srgbClr val="FFFF00"/>
                </a:solidFill>
              </a:rPr>
              <a:t>, da </a:t>
            </a:r>
            <a:r>
              <a:rPr lang="fr-FR" dirty="0" err="1">
                <a:solidFill>
                  <a:srgbClr val="FFFF00"/>
                </a:solidFill>
              </a:rPr>
              <a:t>mihi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pilam</a:t>
            </a:r>
            <a:r>
              <a:rPr lang="fr-FR" dirty="0">
                <a:solidFill>
                  <a:srgbClr val="FFFF00"/>
                </a:solidFill>
              </a:rPr>
              <a:t> !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Pirate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, donne-moi la balle ! 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45A360-1C3F-4ACF-A1CB-2866B8E2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2475050"/>
            <a:ext cx="3683277" cy="3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B5A6-C2EC-4443-88F8-1815C09D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Accusatif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E2253-43B1-4925-8F3B-19553C69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5" y="1869600"/>
            <a:ext cx="10840914" cy="40641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L’accusatif est utilisé pour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/>
              <a:t>le </a:t>
            </a:r>
            <a:r>
              <a:rPr lang="fr-FR" b="1" dirty="0"/>
              <a:t>complément d’objet direct </a:t>
            </a:r>
            <a:r>
              <a:rPr lang="fr-FR" dirty="0"/>
              <a:t>(COD),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rgbClr val="FFFF00"/>
                </a:solidFill>
              </a:rPr>
              <a:t>Ex. Pirata </a:t>
            </a:r>
            <a:r>
              <a:rPr lang="fr-FR" b="1" u="sng" dirty="0" err="1">
                <a:solidFill>
                  <a:srgbClr val="FFFF00"/>
                </a:solidFill>
              </a:rPr>
              <a:t>formidolosum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b="1" u="sng" dirty="0" err="1">
                <a:solidFill>
                  <a:srgbClr val="FFFF00"/>
                </a:solidFill>
              </a:rPr>
              <a:t>gladium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habet</a:t>
            </a:r>
            <a:r>
              <a:rPr lang="fr-FR" dirty="0">
                <a:solidFill>
                  <a:srgbClr val="FFFF00"/>
                </a:solidFill>
              </a:rPr>
              <a:t>.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Le pirate a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une épée redoutable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92D050"/>
              </a:solidFill>
            </a:endParaRPr>
          </a:p>
          <a:p>
            <a:pPr>
              <a:buFontTx/>
              <a:buChar char="-"/>
            </a:pPr>
            <a:r>
              <a:rPr lang="fr-FR" dirty="0"/>
              <a:t>L’</a:t>
            </a:r>
            <a:r>
              <a:rPr lang="fr-FR" b="1" dirty="0"/>
              <a:t>attribut</a:t>
            </a:r>
            <a:r>
              <a:rPr lang="fr-FR" dirty="0"/>
              <a:t> du complément d’objet direct, 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Ex. </a:t>
            </a:r>
            <a:r>
              <a:rPr lang="fr-FR" dirty="0" err="1">
                <a:solidFill>
                  <a:srgbClr val="FFFF00"/>
                </a:solidFill>
              </a:rPr>
              <a:t>Appella</a:t>
            </a:r>
            <a:r>
              <a:rPr lang="fr-FR" dirty="0">
                <a:solidFill>
                  <a:srgbClr val="FFFF00"/>
                </a:solidFill>
              </a:rPr>
              <a:t> me </a:t>
            </a:r>
            <a:r>
              <a:rPr lang="fr-FR" b="1" u="sng" dirty="0" err="1">
                <a:solidFill>
                  <a:srgbClr val="FFFF00"/>
                </a:solidFill>
              </a:rPr>
              <a:t>passerculum</a:t>
            </a:r>
            <a:r>
              <a:rPr lang="fr-FR" dirty="0">
                <a:solidFill>
                  <a:srgbClr val="FFFF00"/>
                </a:solidFill>
              </a:rPr>
              <a:t> ! 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Appelle-moi « </a:t>
            </a:r>
            <a:r>
              <a:rPr lang="fr-FR" b="1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Sparrow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 » ! </a:t>
            </a:r>
            <a:endParaRPr lang="fr-FR" dirty="0">
              <a:solidFill>
                <a:srgbClr val="92D050"/>
              </a:solidFill>
            </a:endParaRPr>
          </a:p>
          <a:p>
            <a:pPr>
              <a:buFontTx/>
              <a:buChar char="-"/>
            </a:pPr>
            <a:r>
              <a:rPr lang="fr-FR" dirty="0"/>
              <a:t>le </a:t>
            </a:r>
            <a:r>
              <a:rPr lang="fr-FR" b="1" dirty="0"/>
              <a:t>complément circonstanciel de lieu </a:t>
            </a:r>
            <a:r>
              <a:rPr lang="fr-FR" dirty="0"/>
              <a:t>(avec déplacement),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Ex. Pirata </a:t>
            </a:r>
            <a:r>
              <a:rPr lang="fr-FR" b="1" u="sng" dirty="0">
                <a:solidFill>
                  <a:srgbClr val="FFFF00"/>
                </a:solidFill>
              </a:rPr>
              <a:t>in </a:t>
            </a:r>
            <a:r>
              <a:rPr lang="fr-FR" b="1" u="sng" dirty="0" err="1">
                <a:solidFill>
                  <a:srgbClr val="FFFF00"/>
                </a:solidFill>
              </a:rPr>
              <a:t>navigium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conscendit</a:t>
            </a:r>
            <a:r>
              <a:rPr lang="fr-FR" dirty="0">
                <a:solidFill>
                  <a:srgbClr val="FFFF00"/>
                </a:solidFill>
              </a:rPr>
              <a:t>. 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Le pirate monte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dans le navire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E22DA5-7A93-4EFD-8AE3-6C294411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17" y="1869600"/>
            <a:ext cx="2714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9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F5418-F958-42AD-9538-042256B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Génitif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5319E-8FFF-437C-B3A5-6D90811A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/>
              <a:t>Le génitif est utilisé pour le </a:t>
            </a:r>
            <a:r>
              <a:rPr lang="fr-FR" b="1" dirty="0"/>
              <a:t>complément du nom </a:t>
            </a:r>
            <a:r>
              <a:rPr lang="fr-FR" dirty="0"/>
              <a:t>(CDN).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FF00"/>
                </a:solidFill>
              </a:rPr>
              <a:t>Ex. Barba </a:t>
            </a:r>
            <a:r>
              <a:rPr lang="fr-FR" b="1" u="sng" dirty="0" err="1">
                <a:solidFill>
                  <a:srgbClr val="FFFF00"/>
                </a:solidFill>
              </a:rPr>
              <a:t>piratae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rufa</a:t>
            </a:r>
            <a:r>
              <a:rPr lang="fr-FR" dirty="0">
                <a:solidFill>
                  <a:srgbClr val="FFFF00"/>
                </a:solidFill>
              </a:rPr>
              <a:t> est.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La barbe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du pirate 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est rousse. 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126FDC-B112-4DE3-8CDB-3B326EF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2085264"/>
            <a:ext cx="3673329" cy="34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6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ED0BD-E0A6-4F62-A5FE-793518CB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98B8B-FA81-4B45-8F04-8BFEFCB1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datif est utilisé pour le </a:t>
            </a:r>
            <a:r>
              <a:rPr lang="fr-FR" b="1" dirty="0"/>
              <a:t>complément d’objet indirect </a:t>
            </a:r>
            <a:r>
              <a:rPr lang="fr-FR" dirty="0"/>
              <a:t>(COI). 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Ex. Vulpes pirata </a:t>
            </a:r>
            <a:r>
              <a:rPr lang="fr-FR" b="1" u="sng" dirty="0" err="1">
                <a:solidFill>
                  <a:srgbClr val="FFFF00"/>
                </a:solidFill>
              </a:rPr>
              <a:t>urso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b="1" u="sng" dirty="0" err="1">
                <a:solidFill>
                  <a:srgbClr val="FFFF00"/>
                </a:solidFill>
              </a:rPr>
              <a:t>piratae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loquitur</a:t>
            </a:r>
            <a:r>
              <a:rPr lang="fr-FR" dirty="0">
                <a:solidFill>
                  <a:srgbClr val="FFFF00"/>
                </a:solidFill>
              </a:rPr>
              <a:t>. 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 Le renard pirate parle </a:t>
            </a:r>
            <a:r>
              <a:rPr lang="fr-FR" b="1" u="sng" dirty="0">
                <a:solidFill>
                  <a:srgbClr val="00B050"/>
                </a:solidFill>
                <a:sym typeface="Wingdings" panose="05000000000000000000" pitchFamily="2" charset="2"/>
              </a:rPr>
              <a:t>à l’ours pirate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complément d’objet indirect (COI) est appelé </a:t>
            </a:r>
            <a:r>
              <a:rPr lang="fr-FR" b="1" dirty="0"/>
              <a:t>complément d’objet second </a:t>
            </a:r>
            <a:r>
              <a:rPr lang="fr-FR" dirty="0"/>
              <a:t>(COS)</a:t>
            </a:r>
          </a:p>
          <a:p>
            <a:pPr marL="0" indent="0">
              <a:buNone/>
            </a:pPr>
            <a:r>
              <a:rPr lang="fr-FR" dirty="0"/>
              <a:t>Quand le verbe possède également un complément d’objet direct (COD). </a:t>
            </a: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Ex. Vulpes pirata </a:t>
            </a:r>
            <a:r>
              <a:rPr lang="fr-FR" dirty="0" err="1">
                <a:solidFill>
                  <a:srgbClr val="FFFF00"/>
                </a:solidFill>
              </a:rPr>
              <a:t>gladium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b="1" u="sng" dirty="0" err="1">
                <a:solidFill>
                  <a:srgbClr val="FFFF00"/>
                </a:solidFill>
              </a:rPr>
              <a:t>urso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b="1" u="sng" dirty="0" err="1">
                <a:solidFill>
                  <a:srgbClr val="FFFF00"/>
                </a:solidFill>
              </a:rPr>
              <a:t>piratae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dirty="0" err="1">
                <a:solidFill>
                  <a:srgbClr val="FFFF00"/>
                </a:solidFill>
              </a:rPr>
              <a:t>dat</a:t>
            </a:r>
            <a:r>
              <a:rPr lang="fr-FR" dirty="0">
                <a:solidFill>
                  <a:srgbClr val="FFFF00"/>
                </a:solidFill>
              </a:rPr>
              <a:t>. </a:t>
            </a:r>
          </a:p>
          <a:p>
            <a:pPr marL="0" indent="0">
              <a:buNone/>
            </a:pP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 Le renard pirate donne une épée </a:t>
            </a:r>
            <a:r>
              <a:rPr lang="fr-FR" b="1" u="sng" dirty="0">
                <a:solidFill>
                  <a:srgbClr val="92D050"/>
                </a:solidFill>
                <a:sym typeface="Wingdings" panose="05000000000000000000" pitchFamily="2" charset="2"/>
              </a:rPr>
              <a:t>à l’ours pirate</a:t>
            </a:r>
            <a:r>
              <a:rPr lang="fr-FR" dirty="0">
                <a:solidFill>
                  <a:srgbClr val="92D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4884D2-A700-47CD-907A-EC0694F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56" y="876214"/>
            <a:ext cx="1880359" cy="2420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204AD8-8CE3-4740-922F-34108027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0" y="3935205"/>
            <a:ext cx="2135257" cy="23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1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939DF-5E31-4511-819E-40FCB315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ABLatif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6CC48-BC2A-404C-9B34-1E694613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L’ablatif est utilisé pour la plupart des </a:t>
            </a:r>
            <a:r>
              <a:rPr lang="fr-FR" b="1" dirty="0"/>
              <a:t>compléments circonstanciels  : </a:t>
            </a:r>
            <a:r>
              <a:rPr lang="fr-FR" dirty="0"/>
              <a:t>lieu (sans déplacement), temps, manière, moyen, accompagnement etc.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FF00"/>
                </a:solidFill>
              </a:rPr>
              <a:t>Ex. Pirata </a:t>
            </a:r>
            <a:r>
              <a:rPr lang="fr-FR" b="1" u="sng" dirty="0">
                <a:solidFill>
                  <a:srgbClr val="FFFF00"/>
                </a:solidFill>
              </a:rPr>
              <a:t>cum </a:t>
            </a:r>
            <a:r>
              <a:rPr lang="fr-FR" b="1" u="sng" dirty="0" err="1">
                <a:solidFill>
                  <a:srgbClr val="FFFF00"/>
                </a:solidFill>
              </a:rPr>
              <a:t>sirena</a:t>
            </a:r>
            <a:r>
              <a:rPr lang="fr-FR" b="1" u="sng" dirty="0">
                <a:solidFill>
                  <a:srgbClr val="FFFF00"/>
                </a:solidFill>
              </a:rPr>
              <a:t> </a:t>
            </a:r>
            <a:r>
              <a:rPr lang="fr-FR" dirty="0">
                <a:solidFill>
                  <a:srgbClr val="FFFF00"/>
                </a:solidFill>
              </a:rPr>
              <a:t>est.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 Le pirate est </a:t>
            </a:r>
            <a:r>
              <a:rPr lang="fr-FR" b="1" u="sng" dirty="0">
                <a:solidFill>
                  <a:srgbClr val="00B050"/>
                </a:solidFill>
                <a:sym typeface="Wingdings" panose="05000000000000000000" pitchFamily="2" charset="2"/>
              </a:rPr>
              <a:t>avec la sirène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. 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4626A8-1680-4408-AA01-6C0AEAAD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27" y="2372139"/>
            <a:ext cx="3546629" cy="36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417_TF22736411" id="{B4CE2462-DE42-4FBD-9C97-A2A1DA7FB1BB}" vid="{FF553222-B5F8-4509-8B2E-3AE0623BC5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Événement célèbre dans la présentation historique</Template>
  <TotalTime>0</TotalTime>
  <Words>483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Céleste</vt:lpstr>
      <vt:lpstr>Cas latins et fonctions syntaxiques</vt:lpstr>
      <vt:lpstr>La fonction des mots en français et en latin</vt:lpstr>
      <vt:lpstr>Les cas latins </vt:lpstr>
      <vt:lpstr>Nominatif </vt:lpstr>
      <vt:lpstr>Vocatif</vt:lpstr>
      <vt:lpstr>Accusatif </vt:lpstr>
      <vt:lpstr>Génitif </vt:lpstr>
      <vt:lpstr>DATIF</vt:lpstr>
      <vt:lpstr>ABLatif </vt:lpstr>
      <vt:lpstr>Tableau des cas et des fonctions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Guilhem Brunet</dc:creator>
  <cp:lastModifiedBy>Guilhem Brunet</cp:lastModifiedBy>
  <cp:revision>25</cp:revision>
  <dcterms:created xsi:type="dcterms:W3CDTF">2021-05-31T08:42:20Z</dcterms:created>
  <dcterms:modified xsi:type="dcterms:W3CDTF">2021-06-01T09:51:51Z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