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8" r:id="rId3"/>
    <p:sldId id="259" r:id="rId4"/>
    <p:sldId id="261" r:id="rId5"/>
    <p:sldId id="262" r:id="rId6"/>
    <p:sldId id="263" r:id="rId7"/>
    <p:sldId id="264" r:id="rId8"/>
    <p:sldId id="266" r:id="rId9"/>
    <p:sldId id="267" r:id="rId10"/>
    <p:sldId id="265" r:id="rId11"/>
    <p:sldId id="268"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9" autoAdjust="0"/>
    <p:restoredTop sz="94643"/>
  </p:normalViewPr>
  <p:slideViewPr>
    <p:cSldViewPr snapToGrid="0">
      <p:cViewPr varScale="1">
        <p:scale>
          <a:sx n="118" d="100"/>
          <a:sy n="118" d="100"/>
        </p:scale>
        <p:origin x="208"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6F7B112-7F80-4D85-A019-7C3B6B209BC6}" type="datetimeFigureOut">
              <a:rPr kumimoji="1" lang="ja-JP" altLang="en-US" smtClean="0"/>
              <a:t>2016/8/15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6476486-59BF-471B-BF49-E928CFCA42A2}" type="slidenum">
              <a:rPr kumimoji="1" lang="ja-JP" altLang="en-US" smtClean="0"/>
              <a:t>‹#›</a:t>
            </a:fld>
            <a:endParaRPr kumimoji="1" lang="ja-JP" altLang="en-US"/>
          </a:p>
        </p:txBody>
      </p:sp>
    </p:spTree>
    <p:extLst>
      <p:ext uri="{BB962C8B-B14F-4D97-AF65-F5344CB8AC3E}">
        <p14:creationId xmlns:p14="http://schemas.microsoft.com/office/powerpoint/2010/main" val="136846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6F7B112-7F80-4D85-A019-7C3B6B209BC6}" type="datetimeFigureOut">
              <a:rPr kumimoji="1" lang="ja-JP" altLang="en-US" smtClean="0"/>
              <a:t>2016/8/15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6476486-59BF-471B-BF49-E928CFCA42A2}" type="slidenum">
              <a:rPr kumimoji="1" lang="ja-JP" altLang="en-US" smtClean="0"/>
              <a:t>‹#›</a:t>
            </a:fld>
            <a:endParaRPr kumimoji="1" lang="ja-JP" altLang="en-US"/>
          </a:p>
        </p:txBody>
      </p:sp>
    </p:spTree>
    <p:extLst>
      <p:ext uri="{BB962C8B-B14F-4D97-AF65-F5344CB8AC3E}">
        <p14:creationId xmlns:p14="http://schemas.microsoft.com/office/powerpoint/2010/main" val="16494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6F7B112-7F80-4D85-A019-7C3B6B209BC6}" type="datetimeFigureOut">
              <a:rPr kumimoji="1" lang="ja-JP" altLang="en-US" smtClean="0"/>
              <a:t>2016/8/15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6476486-59BF-471B-BF49-E928CFCA42A2}" type="slidenum">
              <a:rPr kumimoji="1" lang="ja-JP" altLang="en-US" smtClean="0"/>
              <a:t>‹#›</a:t>
            </a:fld>
            <a:endParaRPr kumimoji="1" lang="ja-JP" altLang="en-US"/>
          </a:p>
        </p:txBody>
      </p:sp>
    </p:spTree>
    <p:extLst>
      <p:ext uri="{BB962C8B-B14F-4D97-AF65-F5344CB8AC3E}">
        <p14:creationId xmlns:p14="http://schemas.microsoft.com/office/powerpoint/2010/main" val="192541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6F7B112-7F80-4D85-A019-7C3B6B209BC6}" type="datetimeFigureOut">
              <a:rPr kumimoji="1" lang="ja-JP" altLang="en-US" smtClean="0"/>
              <a:t>2016/8/15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6476486-59BF-471B-BF49-E928CFCA42A2}" type="slidenum">
              <a:rPr kumimoji="1" lang="ja-JP" altLang="en-US" smtClean="0"/>
              <a:t>‹#›</a:t>
            </a:fld>
            <a:endParaRPr kumimoji="1" lang="ja-JP" altLang="en-US"/>
          </a:p>
        </p:txBody>
      </p:sp>
    </p:spTree>
    <p:extLst>
      <p:ext uri="{BB962C8B-B14F-4D97-AF65-F5344CB8AC3E}">
        <p14:creationId xmlns:p14="http://schemas.microsoft.com/office/powerpoint/2010/main" val="24369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6F7B112-7F80-4D85-A019-7C3B6B209BC6}" type="datetimeFigureOut">
              <a:rPr kumimoji="1" lang="ja-JP" altLang="en-US" smtClean="0"/>
              <a:t>2016/8/15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6476486-59BF-471B-BF49-E928CFCA42A2}" type="slidenum">
              <a:rPr kumimoji="1" lang="ja-JP" altLang="en-US" smtClean="0"/>
              <a:t>‹#›</a:t>
            </a:fld>
            <a:endParaRPr kumimoji="1" lang="ja-JP" altLang="en-US"/>
          </a:p>
        </p:txBody>
      </p:sp>
    </p:spTree>
    <p:extLst>
      <p:ext uri="{BB962C8B-B14F-4D97-AF65-F5344CB8AC3E}">
        <p14:creationId xmlns:p14="http://schemas.microsoft.com/office/powerpoint/2010/main" val="58414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6F7B112-7F80-4D85-A019-7C3B6B209BC6}" type="datetimeFigureOut">
              <a:rPr kumimoji="1" lang="ja-JP" altLang="en-US" smtClean="0"/>
              <a:t>2016/8/15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6476486-59BF-471B-BF49-E928CFCA42A2}" type="slidenum">
              <a:rPr kumimoji="1" lang="ja-JP" altLang="en-US" smtClean="0"/>
              <a:t>‹#›</a:t>
            </a:fld>
            <a:endParaRPr kumimoji="1" lang="ja-JP" altLang="en-US"/>
          </a:p>
        </p:txBody>
      </p:sp>
    </p:spTree>
    <p:extLst>
      <p:ext uri="{BB962C8B-B14F-4D97-AF65-F5344CB8AC3E}">
        <p14:creationId xmlns:p14="http://schemas.microsoft.com/office/powerpoint/2010/main" val="162254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6F7B112-7F80-4D85-A019-7C3B6B209BC6}" type="datetimeFigureOut">
              <a:rPr kumimoji="1" lang="ja-JP" altLang="en-US" smtClean="0"/>
              <a:t>2016/8/15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6476486-59BF-471B-BF49-E928CFCA42A2}" type="slidenum">
              <a:rPr kumimoji="1" lang="ja-JP" altLang="en-US" smtClean="0"/>
              <a:t>‹#›</a:t>
            </a:fld>
            <a:endParaRPr kumimoji="1" lang="ja-JP" altLang="en-US"/>
          </a:p>
        </p:txBody>
      </p:sp>
    </p:spTree>
    <p:extLst>
      <p:ext uri="{BB962C8B-B14F-4D97-AF65-F5344CB8AC3E}">
        <p14:creationId xmlns:p14="http://schemas.microsoft.com/office/powerpoint/2010/main" val="132648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6F7B112-7F80-4D85-A019-7C3B6B209BC6}" type="datetimeFigureOut">
              <a:rPr kumimoji="1" lang="ja-JP" altLang="en-US" smtClean="0"/>
              <a:t>2016/8/15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6476486-59BF-471B-BF49-E928CFCA42A2}" type="slidenum">
              <a:rPr kumimoji="1" lang="ja-JP" altLang="en-US" smtClean="0"/>
              <a:t>‹#›</a:t>
            </a:fld>
            <a:endParaRPr kumimoji="1" lang="ja-JP" altLang="en-US"/>
          </a:p>
        </p:txBody>
      </p:sp>
    </p:spTree>
    <p:extLst>
      <p:ext uri="{BB962C8B-B14F-4D97-AF65-F5344CB8AC3E}">
        <p14:creationId xmlns:p14="http://schemas.microsoft.com/office/powerpoint/2010/main" val="114752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6F7B112-7F80-4D85-A019-7C3B6B209BC6}" type="datetimeFigureOut">
              <a:rPr kumimoji="1" lang="ja-JP" altLang="en-US" smtClean="0"/>
              <a:t>2016/8/15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6476486-59BF-471B-BF49-E928CFCA42A2}" type="slidenum">
              <a:rPr kumimoji="1" lang="ja-JP" altLang="en-US" smtClean="0"/>
              <a:t>‹#›</a:t>
            </a:fld>
            <a:endParaRPr kumimoji="1" lang="ja-JP" altLang="en-US"/>
          </a:p>
        </p:txBody>
      </p:sp>
    </p:spTree>
    <p:extLst>
      <p:ext uri="{BB962C8B-B14F-4D97-AF65-F5344CB8AC3E}">
        <p14:creationId xmlns:p14="http://schemas.microsoft.com/office/powerpoint/2010/main" val="196683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6F7B112-7F80-4D85-A019-7C3B6B209BC6}" type="datetimeFigureOut">
              <a:rPr kumimoji="1" lang="ja-JP" altLang="en-US" smtClean="0"/>
              <a:t>2016/8/15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6476486-59BF-471B-BF49-E928CFCA42A2}" type="slidenum">
              <a:rPr kumimoji="1" lang="ja-JP" altLang="en-US" smtClean="0"/>
              <a:t>‹#›</a:t>
            </a:fld>
            <a:endParaRPr kumimoji="1" lang="ja-JP" altLang="en-US"/>
          </a:p>
        </p:txBody>
      </p:sp>
    </p:spTree>
    <p:extLst>
      <p:ext uri="{BB962C8B-B14F-4D97-AF65-F5344CB8AC3E}">
        <p14:creationId xmlns:p14="http://schemas.microsoft.com/office/powerpoint/2010/main" val="371663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6F7B112-7F80-4D85-A019-7C3B6B209BC6}" type="datetimeFigureOut">
              <a:rPr kumimoji="1" lang="ja-JP" altLang="en-US" smtClean="0"/>
              <a:t>2016/8/15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6476486-59BF-471B-BF49-E928CFCA42A2}" type="slidenum">
              <a:rPr kumimoji="1" lang="ja-JP" altLang="en-US" smtClean="0"/>
              <a:t>‹#›</a:t>
            </a:fld>
            <a:endParaRPr kumimoji="1" lang="ja-JP" altLang="en-US"/>
          </a:p>
        </p:txBody>
      </p:sp>
    </p:spTree>
    <p:extLst>
      <p:ext uri="{BB962C8B-B14F-4D97-AF65-F5344CB8AC3E}">
        <p14:creationId xmlns:p14="http://schemas.microsoft.com/office/powerpoint/2010/main" val="1661444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7B112-7F80-4D85-A019-7C3B6B209BC6}" type="datetimeFigureOut">
              <a:rPr kumimoji="1" lang="ja-JP" altLang="en-US" smtClean="0"/>
              <a:t>2016/8/15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76486-59BF-471B-BF49-E928CFCA42A2}" type="slidenum">
              <a:rPr kumimoji="1" lang="ja-JP" altLang="en-US" smtClean="0"/>
              <a:t>‹#›</a:t>
            </a:fld>
            <a:endParaRPr kumimoji="1" lang="ja-JP" altLang="en-US"/>
          </a:p>
        </p:txBody>
      </p:sp>
    </p:spTree>
    <p:extLst>
      <p:ext uri="{BB962C8B-B14F-4D97-AF65-F5344CB8AC3E}">
        <p14:creationId xmlns:p14="http://schemas.microsoft.com/office/powerpoint/2010/main" val="1418108049"/>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hyperlink" Target="http://www.montefiore.ulg.ac.be/~glouppe/pdf/msc-thesis.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8.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4400" dirty="0" err="1" smtClean="0"/>
              <a:t>Vasily</a:t>
            </a:r>
            <a:r>
              <a:rPr kumimoji="1" lang="en-US" altLang="ja-JP" sz="4400" dirty="0" smtClean="0"/>
              <a:t> </a:t>
            </a:r>
            <a:r>
              <a:rPr kumimoji="1" lang="ja-JP" altLang="en-US" sz="4400" dirty="0" smtClean="0"/>
              <a:t>インターン課題</a:t>
            </a:r>
            <a:endParaRPr kumimoji="1" lang="ja-JP" altLang="en-US" dirty="0"/>
          </a:p>
        </p:txBody>
      </p:sp>
      <p:sp>
        <p:nvSpPr>
          <p:cNvPr id="3" name="サブタイトル 2"/>
          <p:cNvSpPr>
            <a:spLocks noGrp="1"/>
          </p:cNvSpPr>
          <p:nvPr>
            <p:ph type="subTitle" idx="1"/>
          </p:nvPr>
        </p:nvSpPr>
        <p:spPr>
          <a:xfrm>
            <a:off x="1524000" y="3645582"/>
            <a:ext cx="9144000" cy="1655762"/>
          </a:xfrm>
        </p:spPr>
        <p:txBody>
          <a:bodyPr>
            <a:normAutofit/>
          </a:bodyPr>
          <a:lstStyle/>
          <a:p>
            <a:r>
              <a:rPr lang="ja-JP" altLang="en-US" dirty="0" smtClean="0"/>
              <a:t>山崎卓朗</a:t>
            </a:r>
            <a:endParaRPr lang="en-US" altLang="ja-JP" dirty="0" smtClean="0"/>
          </a:p>
          <a:p>
            <a:r>
              <a:rPr lang="ja-JP" altLang="en-US" dirty="0" smtClean="0"/>
              <a:t>東京大学大学院工学系研究科修士</a:t>
            </a:r>
            <a:r>
              <a:rPr lang="en-US" altLang="ja-JP" dirty="0" smtClean="0"/>
              <a:t>1</a:t>
            </a:r>
            <a:r>
              <a:rPr lang="ja-JP" altLang="en-US" dirty="0" smtClean="0"/>
              <a:t>年</a:t>
            </a:r>
            <a:endParaRPr lang="en-US" altLang="ja-JP" dirty="0" smtClean="0"/>
          </a:p>
        </p:txBody>
      </p:sp>
    </p:spTree>
    <p:extLst>
      <p:ext uri="{BB962C8B-B14F-4D97-AF65-F5344CB8AC3E}">
        <p14:creationId xmlns:p14="http://schemas.microsoft.com/office/powerpoint/2010/main" val="3964171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r>
              <a:rPr lang="en-US" altLang="ja-JP" dirty="0" smtClean="0"/>
              <a:t>3</a:t>
            </a:r>
            <a:endParaRPr kumimoji="1" lang="ja-JP" altLang="en-US" dirty="0"/>
          </a:p>
        </p:txBody>
      </p:sp>
      <p:cxnSp>
        <p:nvCxnSpPr>
          <p:cNvPr id="5" name="直線コネクタ 4"/>
          <p:cNvCxnSpPr/>
          <p:nvPr/>
        </p:nvCxnSpPr>
        <p:spPr>
          <a:xfrm>
            <a:off x="838200" y="1524000"/>
            <a:ext cx="919613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838200" y="1872344"/>
            <a:ext cx="5551520" cy="369332"/>
          </a:xfrm>
          <a:prstGeom prst="rect">
            <a:avLst/>
          </a:prstGeom>
          <a:noFill/>
        </p:spPr>
        <p:txBody>
          <a:bodyPr wrap="none" rtlCol="0">
            <a:spAutoFit/>
          </a:bodyPr>
          <a:lstStyle/>
          <a:p>
            <a:pPr marL="285750" indent="-285750">
              <a:buFont typeface="Wingdings" charset="2"/>
              <a:buChar char="n"/>
            </a:pPr>
            <a:r>
              <a:rPr kumimoji="1" lang="ja-JP" altLang="en-US" dirty="0" smtClean="0"/>
              <a:t>実装した手法の改善点を挙げ，</a:t>
            </a:r>
            <a:r>
              <a:rPr kumimoji="1" lang="ja-JP" altLang="en-US" smtClean="0"/>
              <a:t>説明してください</a:t>
            </a:r>
            <a:endParaRPr kumimoji="1" lang="ja-JP" altLang="en-US"/>
          </a:p>
        </p:txBody>
      </p:sp>
      <p:sp>
        <p:nvSpPr>
          <p:cNvPr id="12" name="テキスト ボックス 11"/>
          <p:cNvSpPr txBox="1"/>
          <p:nvPr/>
        </p:nvSpPr>
        <p:spPr>
          <a:xfrm>
            <a:off x="1110343" y="2367973"/>
            <a:ext cx="6994222" cy="369332"/>
          </a:xfrm>
          <a:prstGeom prst="rect">
            <a:avLst/>
          </a:prstGeom>
          <a:noFill/>
        </p:spPr>
        <p:txBody>
          <a:bodyPr wrap="none" rtlCol="0">
            <a:spAutoFit/>
          </a:bodyPr>
          <a:lstStyle/>
          <a:p>
            <a:pPr marL="342900" indent="-342900">
              <a:buFont typeface="+mj-lt"/>
              <a:buAutoNum type="arabicPeriod" startAt="2"/>
            </a:pPr>
            <a:r>
              <a:rPr kumimoji="1" lang="ja-JP" altLang="en-US" dirty="0" smtClean="0"/>
              <a:t>映画のコンテンツ情報，ユーザーの属性情報を用いていない</a:t>
            </a:r>
            <a:endParaRPr kumimoji="1" lang="ja-JP" altLang="en-US" dirty="0"/>
          </a:p>
        </p:txBody>
      </p:sp>
      <p:sp>
        <p:nvSpPr>
          <p:cNvPr id="24" name="テキスト ボックス 23"/>
          <p:cNvSpPr txBox="1"/>
          <p:nvPr/>
        </p:nvSpPr>
        <p:spPr>
          <a:xfrm>
            <a:off x="1415142" y="2816905"/>
            <a:ext cx="9879628" cy="3970318"/>
          </a:xfrm>
          <a:prstGeom prst="rect">
            <a:avLst/>
          </a:prstGeom>
          <a:noFill/>
        </p:spPr>
        <p:txBody>
          <a:bodyPr wrap="none" rtlCol="0">
            <a:spAutoFit/>
          </a:bodyPr>
          <a:lstStyle/>
          <a:p>
            <a:r>
              <a:rPr lang="en-US" altLang="ja-JP" dirty="0" err="1" smtClean="0"/>
              <a:t>MovieLens</a:t>
            </a:r>
            <a:r>
              <a:rPr lang="ja-JP" altLang="en-US" dirty="0" smtClean="0"/>
              <a:t>のデータセットでは映画のコンテンツ情報として，映画のタイトル，</a:t>
            </a:r>
            <a:endParaRPr lang="en-US" altLang="ja-JP" dirty="0" smtClean="0"/>
          </a:p>
          <a:p>
            <a:r>
              <a:rPr lang="ja-JP" altLang="en-US" dirty="0" smtClean="0"/>
              <a:t>映画のジャンル，公開年が与えられている．また，ユーザの属性情報として年齢，</a:t>
            </a:r>
            <a:endParaRPr lang="en-US" altLang="ja-JP" dirty="0" smtClean="0"/>
          </a:p>
          <a:p>
            <a:r>
              <a:rPr lang="ja-JP" altLang="en-US" dirty="0" smtClean="0"/>
              <a:t>性別，職種，</a:t>
            </a:r>
            <a:r>
              <a:rPr lang="en-US" altLang="ja-JP" dirty="0" smtClean="0"/>
              <a:t>zip</a:t>
            </a:r>
            <a:r>
              <a:rPr lang="ja-JP" altLang="en-US" dirty="0" smtClean="0"/>
              <a:t>コードが与えられている．</a:t>
            </a:r>
            <a:endParaRPr lang="en-US" altLang="ja-JP" dirty="0" smtClean="0"/>
          </a:p>
          <a:p>
            <a:endParaRPr lang="en-US" altLang="ja-JP" dirty="0" smtClean="0"/>
          </a:p>
          <a:p>
            <a:r>
              <a:rPr lang="ja-JP" altLang="en-US" dirty="0" smtClean="0"/>
              <a:t>これらの情報を用いたレコメンドのことを</a:t>
            </a:r>
            <a:r>
              <a:rPr lang="ja-JP" altLang="en-US" dirty="0" smtClean="0">
                <a:solidFill>
                  <a:schemeClr val="accent2"/>
                </a:solidFill>
              </a:rPr>
              <a:t>コンテンツベースフィルタリング</a:t>
            </a:r>
            <a:r>
              <a:rPr lang="ja-JP" altLang="en-US" dirty="0" smtClean="0"/>
              <a:t>と呼ぶ．</a:t>
            </a:r>
            <a:endParaRPr lang="en-US" altLang="ja-JP" dirty="0" smtClean="0"/>
          </a:p>
          <a:p>
            <a:r>
              <a:rPr lang="ja-JP" altLang="en-US" dirty="0" smtClean="0"/>
              <a:t>コンテンツベースの強みは</a:t>
            </a:r>
            <a:r>
              <a:rPr lang="en-US" altLang="ja-JP" dirty="0" smtClean="0"/>
              <a:t>1</a:t>
            </a:r>
            <a:r>
              <a:rPr lang="ja-JP" altLang="en-US" dirty="0" smtClean="0"/>
              <a:t>つ目に挙げたコールドスタート問題に強いという部分である．</a:t>
            </a:r>
            <a:endParaRPr lang="en-US" altLang="ja-JP" dirty="0" smtClean="0"/>
          </a:p>
          <a:p>
            <a:r>
              <a:rPr lang="ja-JP" altLang="en-US" dirty="0" smtClean="0"/>
              <a:t>協調フィルタリングは他のユーザ，アイテムとの相対的な関係によりレコメンドを行って</a:t>
            </a:r>
            <a:endParaRPr lang="en-US" altLang="ja-JP" dirty="0" smtClean="0"/>
          </a:p>
          <a:p>
            <a:r>
              <a:rPr lang="ja-JP" altLang="en-US" dirty="0" smtClean="0"/>
              <a:t>いるが，コンテンツベースのレコメンド結果はユーザ，アイテムの絶対的な属性に依存</a:t>
            </a:r>
            <a:endParaRPr lang="en-US" altLang="ja-JP" dirty="0" smtClean="0"/>
          </a:p>
          <a:p>
            <a:r>
              <a:rPr lang="ja-JP" altLang="en-US" dirty="0" smtClean="0"/>
              <a:t>するためコールドスタート問題は起こりにくい．そこで，行動情報が少ない新規ユーザには</a:t>
            </a:r>
            <a:endParaRPr lang="en-US" altLang="ja-JP" dirty="0" smtClean="0"/>
          </a:p>
          <a:p>
            <a:r>
              <a:rPr lang="ja-JP" altLang="en-US" dirty="0" smtClean="0"/>
              <a:t>コンテンツベースのレコメンドを行い，熟練ユーザには協調フィルタリングによるレコメンド</a:t>
            </a:r>
            <a:endParaRPr lang="en-US" altLang="ja-JP" dirty="0" smtClean="0"/>
          </a:p>
          <a:p>
            <a:r>
              <a:rPr lang="ja-JP" altLang="en-US" dirty="0" smtClean="0"/>
              <a:t>を行うなどの役割分担が考えられる．</a:t>
            </a:r>
            <a:endParaRPr lang="en-US" altLang="ja-JP" dirty="0" smtClean="0"/>
          </a:p>
          <a:p>
            <a:endParaRPr lang="en-US" altLang="ja-JP" dirty="0"/>
          </a:p>
          <a:p>
            <a:r>
              <a:rPr lang="ja-JP" altLang="en-US" dirty="0"/>
              <a:t>具体的な方法として同じ属性情報を持つ</a:t>
            </a:r>
            <a:endParaRPr lang="en-US" altLang="ja-JP" dirty="0"/>
          </a:p>
          <a:p>
            <a:r>
              <a:rPr lang="ja-JP" altLang="en-US" dirty="0"/>
              <a:t>ユーザの評価の平均値を新規ユーザーの初期予測評価値とするなどが挙げられる</a:t>
            </a:r>
            <a:r>
              <a:rPr lang="ja-JP" altLang="en-US" dirty="0" smtClean="0"/>
              <a:t>．</a:t>
            </a:r>
            <a:endParaRPr lang="en-US" altLang="ja-JP" dirty="0"/>
          </a:p>
        </p:txBody>
      </p:sp>
    </p:spTree>
    <p:extLst>
      <p:ext uri="{BB962C8B-B14F-4D97-AF65-F5344CB8AC3E}">
        <p14:creationId xmlns:p14="http://schemas.microsoft.com/office/powerpoint/2010/main" val="411757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r>
              <a:rPr lang="en-US" altLang="ja-JP" dirty="0" smtClean="0"/>
              <a:t>3</a:t>
            </a:r>
            <a:endParaRPr kumimoji="1" lang="ja-JP" altLang="en-US" dirty="0"/>
          </a:p>
        </p:txBody>
      </p:sp>
      <p:cxnSp>
        <p:nvCxnSpPr>
          <p:cNvPr id="5" name="直線コネクタ 4"/>
          <p:cNvCxnSpPr/>
          <p:nvPr/>
        </p:nvCxnSpPr>
        <p:spPr>
          <a:xfrm>
            <a:off x="838200" y="1524000"/>
            <a:ext cx="919613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838200" y="1872344"/>
            <a:ext cx="5551520" cy="369332"/>
          </a:xfrm>
          <a:prstGeom prst="rect">
            <a:avLst/>
          </a:prstGeom>
          <a:noFill/>
        </p:spPr>
        <p:txBody>
          <a:bodyPr wrap="none" rtlCol="0">
            <a:spAutoFit/>
          </a:bodyPr>
          <a:lstStyle/>
          <a:p>
            <a:pPr marL="285750" indent="-285750">
              <a:buFont typeface="Wingdings" charset="2"/>
              <a:buChar char="n"/>
            </a:pPr>
            <a:r>
              <a:rPr kumimoji="1" lang="ja-JP" altLang="en-US" dirty="0" smtClean="0"/>
              <a:t>実装した手法の改善点を挙げ，</a:t>
            </a:r>
            <a:r>
              <a:rPr kumimoji="1" lang="ja-JP" altLang="en-US" smtClean="0"/>
              <a:t>説明してください</a:t>
            </a:r>
            <a:endParaRPr kumimoji="1" lang="ja-JP" altLang="en-US"/>
          </a:p>
        </p:txBody>
      </p:sp>
      <p:sp>
        <p:nvSpPr>
          <p:cNvPr id="7" name="テキスト ボックス 6"/>
          <p:cNvSpPr txBox="1"/>
          <p:nvPr/>
        </p:nvSpPr>
        <p:spPr>
          <a:xfrm>
            <a:off x="1110343" y="2367973"/>
            <a:ext cx="5147563" cy="369332"/>
          </a:xfrm>
          <a:prstGeom prst="rect">
            <a:avLst/>
          </a:prstGeom>
          <a:noFill/>
        </p:spPr>
        <p:txBody>
          <a:bodyPr wrap="none" rtlCol="0">
            <a:spAutoFit/>
          </a:bodyPr>
          <a:lstStyle/>
          <a:p>
            <a:pPr marL="342900" indent="-342900">
              <a:buFont typeface="+mj-lt"/>
              <a:buAutoNum type="arabicPeriod" startAt="3"/>
            </a:pPr>
            <a:r>
              <a:rPr kumimoji="1" lang="ja-JP" altLang="en-US" dirty="0" smtClean="0"/>
              <a:t>ユーザーの評価の時間変化を考慮していない</a:t>
            </a:r>
            <a:endParaRPr kumimoji="1" lang="ja-JP" altLang="en-US" dirty="0"/>
          </a:p>
        </p:txBody>
      </p:sp>
      <p:sp>
        <p:nvSpPr>
          <p:cNvPr id="8" name="テキスト ボックス 7"/>
          <p:cNvSpPr txBox="1"/>
          <p:nvPr/>
        </p:nvSpPr>
        <p:spPr>
          <a:xfrm>
            <a:off x="1208314" y="2816905"/>
            <a:ext cx="10232288" cy="1754326"/>
          </a:xfrm>
          <a:prstGeom prst="rect">
            <a:avLst/>
          </a:prstGeom>
          <a:noFill/>
        </p:spPr>
        <p:txBody>
          <a:bodyPr wrap="none" rtlCol="0">
            <a:spAutoFit/>
          </a:bodyPr>
          <a:lstStyle/>
          <a:p>
            <a:r>
              <a:rPr lang="ja-JP" altLang="en-US" dirty="0" smtClean="0"/>
              <a:t>ユーザーの嗜好は時間とともに変化する．例えば「</a:t>
            </a:r>
            <a:r>
              <a:rPr lang="en-US" altLang="ja-JP" dirty="0" smtClean="0"/>
              <a:t>SF</a:t>
            </a:r>
            <a:r>
              <a:rPr lang="ja-JP" altLang="en-US" dirty="0" smtClean="0"/>
              <a:t>好きの少年が成長するにつれて恋愛</a:t>
            </a:r>
            <a:endParaRPr lang="en-US" altLang="ja-JP" dirty="0" smtClean="0"/>
          </a:p>
          <a:p>
            <a:r>
              <a:rPr lang="ja-JP" altLang="en-US" dirty="0" smtClean="0"/>
              <a:t>映画を好きになる」や「見る映画が多くなるにつれ，評価が厳しくなる」などが挙げられる．</a:t>
            </a:r>
            <a:endParaRPr lang="en-US" altLang="ja-JP" dirty="0" smtClean="0"/>
          </a:p>
          <a:p>
            <a:endParaRPr lang="en-US" altLang="ja-JP" dirty="0"/>
          </a:p>
          <a:p>
            <a:r>
              <a:rPr lang="ja-JP" altLang="en-US" dirty="0" smtClean="0"/>
              <a:t>そのため，近年の傾向をより重視したアルゴリズムが求められる．実際</a:t>
            </a:r>
            <a:r>
              <a:rPr lang="en-US" altLang="ja-JP" dirty="0" smtClean="0"/>
              <a:t>MF</a:t>
            </a:r>
            <a:r>
              <a:rPr lang="ja-JP" altLang="en-US" dirty="0" smtClean="0"/>
              <a:t>に時系列性を追加した</a:t>
            </a:r>
            <a:endParaRPr lang="en-US" altLang="ja-JP" dirty="0" smtClean="0"/>
          </a:p>
          <a:p>
            <a:r>
              <a:rPr lang="en-US" altLang="ja-JP" dirty="0" smtClean="0"/>
              <a:t>time-SVD</a:t>
            </a:r>
            <a:r>
              <a:rPr lang="ja-JP" altLang="en-US" dirty="0" smtClean="0"/>
              <a:t>という手法を</a:t>
            </a:r>
            <a:r>
              <a:rPr lang="en-US" altLang="ja-JP" dirty="0" smtClean="0"/>
              <a:t>2009</a:t>
            </a:r>
            <a:r>
              <a:rPr lang="ja-JP" altLang="en-US" dirty="0" smtClean="0"/>
              <a:t>年に</a:t>
            </a:r>
            <a:r>
              <a:rPr lang="en-US" altLang="ja-JP" dirty="0" err="1" smtClean="0"/>
              <a:t>Koren</a:t>
            </a:r>
            <a:r>
              <a:rPr lang="ja-JP" altLang="en-US" dirty="0" smtClean="0"/>
              <a:t>が発表した．</a:t>
            </a:r>
            <a:r>
              <a:rPr lang="en-US" altLang="ja-JP" dirty="0"/>
              <a:t>t</a:t>
            </a:r>
            <a:r>
              <a:rPr lang="en-US" altLang="ja-JP" dirty="0" smtClean="0"/>
              <a:t>ime-SVD</a:t>
            </a:r>
            <a:r>
              <a:rPr lang="ja-JP" altLang="en-US" dirty="0" smtClean="0"/>
              <a:t>は評価のバイアス項を時間の関数</a:t>
            </a:r>
            <a:endParaRPr lang="en-US" altLang="ja-JP" dirty="0" smtClean="0"/>
          </a:p>
          <a:p>
            <a:r>
              <a:rPr lang="ja-JP" altLang="en-US" dirty="0" smtClean="0"/>
              <a:t>とすることで既存の</a:t>
            </a:r>
            <a:r>
              <a:rPr lang="en-US" altLang="ja-JP" dirty="0" smtClean="0"/>
              <a:t>SVD</a:t>
            </a:r>
            <a:r>
              <a:rPr lang="ja-JP" altLang="en-US" dirty="0" smtClean="0"/>
              <a:t>よりも高い予測</a:t>
            </a:r>
            <a:r>
              <a:rPr lang="ja-JP" altLang="en-US" smtClean="0"/>
              <a:t>精度を得た．</a:t>
            </a:r>
            <a:endParaRPr lang="en-US" altLang="ja-JP" dirty="0" smtClean="0"/>
          </a:p>
        </p:txBody>
      </p:sp>
    </p:spTree>
    <p:extLst>
      <p:ext uri="{BB962C8B-B14F-4D97-AF65-F5344CB8AC3E}">
        <p14:creationId xmlns:p14="http://schemas.microsoft.com/office/powerpoint/2010/main" val="1772695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r>
              <a:rPr lang="en-US" altLang="ja-JP" dirty="0" smtClean="0"/>
              <a:t>1</a:t>
            </a:r>
            <a:endParaRPr kumimoji="1" lang="ja-JP" altLang="en-US" dirty="0"/>
          </a:p>
        </p:txBody>
      </p:sp>
      <p:cxnSp>
        <p:nvCxnSpPr>
          <p:cNvPr id="5" name="直線コネクタ 4"/>
          <p:cNvCxnSpPr/>
          <p:nvPr/>
        </p:nvCxnSpPr>
        <p:spPr>
          <a:xfrm>
            <a:off x="838200" y="1524000"/>
            <a:ext cx="919613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838200" y="1894114"/>
            <a:ext cx="5493812" cy="369332"/>
          </a:xfrm>
          <a:prstGeom prst="rect">
            <a:avLst/>
          </a:prstGeom>
          <a:noFill/>
        </p:spPr>
        <p:txBody>
          <a:bodyPr wrap="none" rtlCol="0">
            <a:spAutoFit/>
          </a:bodyPr>
          <a:lstStyle/>
          <a:p>
            <a:r>
              <a:rPr kumimoji="1" lang="ja-JP" altLang="en-US" dirty="0" smtClean="0"/>
              <a:t>本課題ではレコメンデーションアルゴリズムとして</a:t>
            </a:r>
            <a:endParaRPr kumimoji="1" lang="ja-JP" altLang="en-US" dirty="0"/>
          </a:p>
        </p:txBody>
      </p:sp>
      <p:grpSp>
        <p:nvGrpSpPr>
          <p:cNvPr id="6" name="図形グループ 5"/>
          <p:cNvGrpSpPr/>
          <p:nvPr/>
        </p:nvGrpSpPr>
        <p:grpSpPr>
          <a:xfrm>
            <a:off x="1219199" y="2487106"/>
            <a:ext cx="4442242" cy="1303247"/>
            <a:chOff x="2351314" y="2480405"/>
            <a:chExt cx="4442242" cy="1303247"/>
          </a:xfrm>
        </p:grpSpPr>
        <p:sp>
          <p:nvSpPr>
            <p:cNvPr id="7" name="テキスト ボックス 6"/>
            <p:cNvSpPr txBox="1"/>
            <p:nvPr/>
          </p:nvSpPr>
          <p:spPr>
            <a:xfrm>
              <a:off x="2351314" y="2947363"/>
              <a:ext cx="4442242" cy="369332"/>
            </a:xfrm>
            <a:prstGeom prst="rect">
              <a:avLst/>
            </a:prstGeom>
            <a:noFill/>
          </p:spPr>
          <p:txBody>
            <a:bodyPr wrap="none" rtlCol="0">
              <a:spAutoFit/>
            </a:bodyPr>
            <a:lstStyle/>
            <a:p>
              <a:pPr marL="285750" indent="-285750">
                <a:buFont typeface="Arial" charset="0"/>
                <a:buChar char="•"/>
              </a:pPr>
              <a:r>
                <a:rPr kumimoji="1" lang="en-US" altLang="ja-JP" dirty="0" smtClean="0"/>
                <a:t>Restricted Boltzmann Machine(RBM)</a:t>
              </a:r>
              <a:endParaRPr kumimoji="1" lang="ja-JP" altLang="en-US" dirty="0"/>
            </a:p>
          </p:txBody>
        </p:sp>
        <p:sp>
          <p:nvSpPr>
            <p:cNvPr id="8" name="テキスト ボックス 7"/>
            <p:cNvSpPr txBox="1"/>
            <p:nvPr/>
          </p:nvSpPr>
          <p:spPr>
            <a:xfrm>
              <a:off x="2352276" y="2480405"/>
              <a:ext cx="3134191" cy="369332"/>
            </a:xfrm>
            <a:prstGeom prst="rect">
              <a:avLst/>
            </a:prstGeom>
            <a:noFill/>
          </p:spPr>
          <p:txBody>
            <a:bodyPr wrap="none" rtlCol="0">
              <a:spAutoFit/>
            </a:bodyPr>
            <a:lstStyle/>
            <a:p>
              <a:pPr marL="285750" indent="-285750">
                <a:buFont typeface="Arial" charset="0"/>
                <a:buChar char="•"/>
              </a:pPr>
              <a:r>
                <a:rPr lang="en-US" altLang="ja-JP" dirty="0" smtClean="0"/>
                <a:t>Matrix Factorization(MF)</a:t>
              </a:r>
              <a:endParaRPr kumimoji="1" lang="ja-JP" altLang="en-US" dirty="0"/>
            </a:p>
          </p:txBody>
        </p:sp>
        <p:sp>
          <p:nvSpPr>
            <p:cNvPr id="9" name="テキスト ボックス 8"/>
            <p:cNvSpPr txBox="1"/>
            <p:nvPr/>
          </p:nvSpPr>
          <p:spPr>
            <a:xfrm>
              <a:off x="2351314" y="3414320"/>
              <a:ext cx="1568058" cy="369332"/>
            </a:xfrm>
            <a:prstGeom prst="rect">
              <a:avLst/>
            </a:prstGeom>
            <a:noFill/>
          </p:spPr>
          <p:txBody>
            <a:bodyPr wrap="none" rtlCol="0">
              <a:spAutoFit/>
            </a:bodyPr>
            <a:lstStyle/>
            <a:p>
              <a:pPr marL="285750" indent="-285750">
                <a:buFont typeface="Arial" charset="0"/>
                <a:buChar char="•"/>
              </a:pPr>
              <a:r>
                <a:rPr lang="en-US" altLang="ja-JP" dirty="0" smtClean="0"/>
                <a:t>Slope One</a:t>
              </a:r>
              <a:endParaRPr kumimoji="1" lang="ja-JP" altLang="en-US" dirty="0"/>
            </a:p>
          </p:txBody>
        </p:sp>
      </p:grpSp>
      <p:sp>
        <p:nvSpPr>
          <p:cNvPr id="10" name="テキスト ボックス 9"/>
          <p:cNvSpPr txBox="1"/>
          <p:nvPr/>
        </p:nvSpPr>
        <p:spPr>
          <a:xfrm>
            <a:off x="936171" y="4005943"/>
            <a:ext cx="7750840" cy="369332"/>
          </a:xfrm>
          <a:prstGeom prst="rect">
            <a:avLst/>
          </a:prstGeom>
          <a:noFill/>
        </p:spPr>
        <p:txBody>
          <a:bodyPr wrap="none" rtlCol="0">
            <a:spAutoFit/>
          </a:bodyPr>
          <a:lstStyle/>
          <a:p>
            <a:r>
              <a:rPr kumimoji="1" lang="ja-JP" altLang="en-US" dirty="0" smtClean="0"/>
              <a:t>の</a:t>
            </a:r>
            <a:r>
              <a:rPr kumimoji="1" lang="en-US" altLang="ja-JP" dirty="0" smtClean="0"/>
              <a:t>3</a:t>
            </a:r>
            <a:r>
              <a:rPr kumimoji="1" lang="ja-JP" altLang="en-US" dirty="0" smtClean="0"/>
              <a:t>種類を実装した．ここでは</a:t>
            </a:r>
            <a:r>
              <a:rPr kumimoji="1" lang="en-US" altLang="ja-JP" dirty="0" smtClean="0"/>
              <a:t>Matrix Factorization</a:t>
            </a:r>
            <a:r>
              <a:rPr kumimoji="1" lang="ja-JP" altLang="en-US" dirty="0" smtClean="0"/>
              <a:t>について説明を行う．</a:t>
            </a:r>
            <a:endParaRPr kumimoji="1" lang="ja-JP" altLang="en-US" dirty="0"/>
          </a:p>
        </p:txBody>
      </p:sp>
    </p:spTree>
    <p:extLst>
      <p:ext uri="{BB962C8B-B14F-4D97-AF65-F5344CB8AC3E}">
        <p14:creationId xmlns:p14="http://schemas.microsoft.com/office/powerpoint/2010/main" val="905885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Matrix Factorization</a:t>
            </a:r>
            <a:endParaRPr kumimoji="1" lang="ja-JP" altLang="en-US" dirty="0"/>
          </a:p>
        </p:txBody>
      </p:sp>
      <p:cxnSp>
        <p:nvCxnSpPr>
          <p:cNvPr id="5" name="直線コネクタ 4"/>
          <p:cNvCxnSpPr/>
          <p:nvPr/>
        </p:nvCxnSpPr>
        <p:spPr>
          <a:xfrm>
            <a:off x="838200" y="1524000"/>
            <a:ext cx="919613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925284" y="1839685"/>
            <a:ext cx="3294492" cy="369332"/>
          </a:xfrm>
          <a:prstGeom prst="rect">
            <a:avLst/>
          </a:prstGeom>
          <a:noFill/>
        </p:spPr>
        <p:txBody>
          <a:bodyPr wrap="none" rtlCol="0">
            <a:spAutoFit/>
          </a:bodyPr>
          <a:lstStyle/>
          <a:p>
            <a:pPr marL="285750" indent="-285750">
              <a:buFont typeface="Wingdings" charset="2"/>
              <a:buChar char="n"/>
            </a:pPr>
            <a:r>
              <a:rPr kumimoji="1" lang="en-US" altLang="ja-JP" dirty="0" smtClean="0"/>
              <a:t>Matrix Factorization</a:t>
            </a:r>
            <a:r>
              <a:rPr kumimoji="1" lang="ja-JP" altLang="en-US" dirty="0" smtClean="0"/>
              <a:t>とは？</a:t>
            </a:r>
            <a:endParaRPr kumimoji="1" lang="ja-JP" altLang="en-US" dirty="0"/>
          </a:p>
        </p:txBody>
      </p:sp>
      <p:sp>
        <p:nvSpPr>
          <p:cNvPr id="12" name="テキスト ボックス 11"/>
          <p:cNvSpPr txBox="1"/>
          <p:nvPr/>
        </p:nvSpPr>
        <p:spPr>
          <a:xfrm>
            <a:off x="1465238" y="2919885"/>
            <a:ext cx="8199681" cy="646331"/>
          </a:xfrm>
          <a:prstGeom prst="rect">
            <a:avLst/>
          </a:prstGeom>
          <a:noFill/>
        </p:spPr>
        <p:txBody>
          <a:bodyPr wrap="none" rtlCol="0">
            <a:spAutoFit/>
          </a:bodyPr>
          <a:lstStyle/>
          <a:p>
            <a:pPr marL="285750" indent="-285750">
              <a:buFont typeface="Wingdings" charset="2"/>
              <a:buChar char="Ø"/>
            </a:pPr>
            <a:r>
              <a:rPr lang="en-US" altLang="ja-JP" dirty="0" smtClean="0"/>
              <a:t>user-item</a:t>
            </a:r>
            <a:r>
              <a:rPr lang="ja-JP" altLang="en-US" dirty="0" smtClean="0"/>
              <a:t>の</a:t>
            </a:r>
            <a:r>
              <a:rPr lang="en-US" altLang="ja-JP" dirty="0" smtClean="0"/>
              <a:t>rating </a:t>
            </a:r>
            <a:r>
              <a:rPr lang="ja-JP" altLang="en-US" dirty="0" smtClean="0"/>
              <a:t>行列を</a:t>
            </a:r>
            <a:r>
              <a:rPr lang="en-US" altLang="ja-JP" dirty="0" smtClean="0"/>
              <a:t>user</a:t>
            </a:r>
            <a:r>
              <a:rPr lang="ja-JP" altLang="en-US" dirty="0" smtClean="0"/>
              <a:t>と</a:t>
            </a:r>
            <a:r>
              <a:rPr lang="en-US" altLang="ja-JP" dirty="0" smtClean="0"/>
              <a:t>item</a:t>
            </a:r>
            <a:r>
              <a:rPr lang="ja-JP" altLang="en-US" dirty="0" smtClean="0"/>
              <a:t>それぞれの</a:t>
            </a:r>
            <a:r>
              <a:rPr lang="ja-JP" altLang="en-US" dirty="0" smtClean="0">
                <a:solidFill>
                  <a:schemeClr val="accent2"/>
                </a:solidFill>
              </a:rPr>
              <a:t>特徴空間にマッピング</a:t>
            </a:r>
            <a:r>
              <a:rPr lang="ja-JP" altLang="en-US" dirty="0" smtClean="0"/>
              <a:t>する</a:t>
            </a:r>
            <a:r>
              <a:rPr lang="en-US" altLang="ja-JP" dirty="0" smtClean="0"/>
              <a:t/>
            </a:r>
            <a:br>
              <a:rPr lang="en-US" altLang="ja-JP" dirty="0" smtClean="0"/>
            </a:br>
            <a:r>
              <a:rPr lang="ja-JP" altLang="en-US" dirty="0" smtClean="0"/>
              <a:t>アルゴリズムである．</a:t>
            </a:r>
            <a:endParaRPr kumimoji="1" lang="ja-JP" altLang="en-US" dirty="0"/>
          </a:p>
        </p:txBody>
      </p:sp>
      <p:sp>
        <p:nvSpPr>
          <p:cNvPr id="31" name="テキスト ボックス 30"/>
          <p:cNvSpPr txBox="1"/>
          <p:nvPr/>
        </p:nvSpPr>
        <p:spPr>
          <a:xfrm>
            <a:off x="1465238" y="2314568"/>
            <a:ext cx="5022529" cy="369332"/>
          </a:xfrm>
          <a:prstGeom prst="rect">
            <a:avLst/>
          </a:prstGeom>
          <a:noFill/>
        </p:spPr>
        <p:txBody>
          <a:bodyPr wrap="none" rtlCol="0">
            <a:spAutoFit/>
          </a:bodyPr>
          <a:lstStyle/>
          <a:p>
            <a:pPr marL="285750" indent="-285750">
              <a:buFont typeface="Wingdings" charset="2"/>
              <a:buChar char="Ø"/>
            </a:pPr>
            <a:r>
              <a:rPr lang="en-US" altLang="ja-JP" dirty="0" smtClean="0"/>
              <a:t>Simon Funk</a:t>
            </a:r>
            <a:r>
              <a:rPr lang="ja-JP" altLang="en-US" dirty="0" smtClean="0"/>
              <a:t>が</a:t>
            </a:r>
            <a:r>
              <a:rPr lang="en-US" altLang="ja-JP" dirty="0" smtClean="0"/>
              <a:t>2006</a:t>
            </a:r>
            <a:r>
              <a:rPr lang="ja-JP" altLang="en-US" dirty="0" smtClean="0"/>
              <a:t>年に自身のブログで発表</a:t>
            </a:r>
            <a:endParaRPr kumimoji="1" lang="ja-JP" altLang="en-US" dirty="0"/>
          </a:p>
        </p:txBody>
      </p:sp>
      <p:grpSp>
        <p:nvGrpSpPr>
          <p:cNvPr id="43" name="図形グループ 42"/>
          <p:cNvGrpSpPr/>
          <p:nvPr/>
        </p:nvGrpSpPr>
        <p:grpSpPr>
          <a:xfrm>
            <a:off x="1778449" y="3573433"/>
            <a:ext cx="8754345" cy="1793226"/>
            <a:chOff x="1778449" y="3867347"/>
            <a:chExt cx="8754345" cy="1793226"/>
          </a:xfrm>
        </p:grpSpPr>
        <p:sp>
          <p:nvSpPr>
            <p:cNvPr id="13" name="正方形/長方形 12"/>
            <p:cNvSpPr/>
            <p:nvPr/>
          </p:nvSpPr>
          <p:spPr>
            <a:xfrm>
              <a:off x="2416627" y="4430486"/>
              <a:ext cx="2307772" cy="1230085"/>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769652" y="4860862"/>
              <a:ext cx="1601721" cy="369332"/>
            </a:xfrm>
            <a:prstGeom prst="rect">
              <a:avLst/>
            </a:prstGeom>
            <a:noFill/>
          </p:spPr>
          <p:txBody>
            <a:bodyPr wrap="none" rtlCol="0">
              <a:spAutoFit/>
            </a:bodyPr>
            <a:lstStyle/>
            <a:p>
              <a:r>
                <a:rPr kumimoji="1" lang="en-US" altLang="ja-JP" smtClean="0"/>
                <a:t>Rating matrix</a:t>
              </a:r>
              <a:endParaRPr kumimoji="1" lang="ja-JP" altLang="en-US" dirty="0"/>
            </a:p>
          </p:txBody>
        </p:sp>
        <p:sp>
          <p:nvSpPr>
            <p:cNvPr id="16" name="左大かっこ 15"/>
            <p:cNvSpPr/>
            <p:nvPr/>
          </p:nvSpPr>
          <p:spPr>
            <a:xfrm rot="5400000">
              <a:off x="3483426" y="3178628"/>
              <a:ext cx="174172" cy="2307773"/>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3211428" y="3867347"/>
              <a:ext cx="654346" cy="369332"/>
            </a:xfrm>
            <a:prstGeom prst="rect">
              <a:avLst/>
            </a:prstGeom>
            <a:noFill/>
          </p:spPr>
          <p:txBody>
            <a:bodyPr wrap="none" rtlCol="0">
              <a:spAutoFit/>
            </a:bodyPr>
            <a:lstStyle/>
            <a:p>
              <a:r>
                <a:rPr kumimoji="1" lang="en-US" altLang="ja-JP" smtClean="0"/>
                <a:t>item</a:t>
              </a:r>
              <a:endParaRPr kumimoji="1" lang="ja-JP" altLang="en-US" dirty="0"/>
            </a:p>
          </p:txBody>
        </p:sp>
        <p:sp>
          <p:nvSpPr>
            <p:cNvPr id="18" name="左大かっこ 17"/>
            <p:cNvSpPr/>
            <p:nvPr/>
          </p:nvSpPr>
          <p:spPr>
            <a:xfrm>
              <a:off x="2218344" y="4430486"/>
              <a:ext cx="174173" cy="1230087"/>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p:cNvSpPr txBox="1"/>
            <p:nvPr/>
          </p:nvSpPr>
          <p:spPr>
            <a:xfrm rot="10800000">
              <a:off x="1778449" y="4674593"/>
              <a:ext cx="461665" cy="555601"/>
            </a:xfrm>
            <a:prstGeom prst="rect">
              <a:avLst/>
            </a:prstGeom>
            <a:noFill/>
          </p:spPr>
          <p:txBody>
            <a:bodyPr vert="eaVert" wrap="none" rtlCol="0">
              <a:spAutoFit/>
            </a:bodyPr>
            <a:lstStyle/>
            <a:p>
              <a:r>
                <a:rPr kumimoji="1" lang="en-US" altLang="ja-JP" dirty="0" smtClean="0"/>
                <a:t>user</a:t>
              </a:r>
              <a:endParaRPr kumimoji="1" lang="ja-JP" altLang="en-US" dirty="0"/>
            </a:p>
          </p:txBody>
        </p:sp>
        <p:sp>
          <p:nvSpPr>
            <p:cNvPr id="20" name="テキスト ボックス 19"/>
            <p:cNvSpPr txBox="1"/>
            <p:nvPr/>
          </p:nvSpPr>
          <p:spPr>
            <a:xfrm>
              <a:off x="2436061" y="4467569"/>
              <a:ext cx="263214" cy="261610"/>
            </a:xfrm>
            <a:prstGeom prst="rect">
              <a:avLst/>
            </a:prstGeom>
            <a:noFill/>
          </p:spPr>
          <p:txBody>
            <a:bodyPr wrap="none" rtlCol="0">
              <a:spAutoFit/>
            </a:bodyPr>
            <a:lstStyle/>
            <a:p>
              <a:r>
                <a:rPr kumimoji="1" lang="en-US" altLang="ja-JP" sz="1050" smtClean="0"/>
                <a:t>5</a:t>
              </a:r>
              <a:endParaRPr kumimoji="1" lang="ja-JP" altLang="en-US" sz="1050" dirty="0"/>
            </a:p>
          </p:txBody>
        </p:sp>
        <p:sp>
          <p:nvSpPr>
            <p:cNvPr id="21" name="テキスト ボックス 20"/>
            <p:cNvSpPr txBox="1"/>
            <p:nvPr/>
          </p:nvSpPr>
          <p:spPr>
            <a:xfrm>
              <a:off x="2713868" y="4467569"/>
              <a:ext cx="260008" cy="253916"/>
            </a:xfrm>
            <a:prstGeom prst="rect">
              <a:avLst/>
            </a:prstGeom>
            <a:noFill/>
          </p:spPr>
          <p:txBody>
            <a:bodyPr wrap="none" rtlCol="0">
              <a:spAutoFit/>
            </a:bodyPr>
            <a:lstStyle/>
            <a:p>
              <a:r>
                <a:rPr lang="en-US" altLang="ja-JP" sz="1050"/>
                <a:t>1</a:t>
              </a:r>
              <a:endParaRPr kumimoji="1" lang="ja-JP" altLang="en-US" sz="1050" dirty="0"/>
            </a:p>
          </p:txBody>
        </p:sp>
        <p:sp>
          <p:nvSpPr>
            <p:cNvPr id="22" name="テキスト ボックス 21"/>
            <p:cNvSpPr txBox="1"/>
            <p:nvPr/>
          </p:nvSpPr>
          <p:spPr>
            <a:xfrm>
              <a:off x="2988469" y="4467569"/>
              <a:ext cx="260008" cy="253916"/>
            </a:xfrm>
            <a:prstGeom prst="rect">
              <a:avLst/>
            </a:prstGeom>
            <a:noFill/>
          </p:spPr>
          <p:txBody>
            <a:bodyPr wrap="none" rtlCol="0">
              <a:spAutoFit/>
            </a:bodyPr>
            <a:lstStyle/>
            <a:p>
              <a:r>
                <a:rPr lang="en-US" altLang="ja-JP" sz="1050" dirty="0" smtClean="0"/>
                <a:t>3</a:t>
              </a:r>
              <a:endParaRPr kumimoji="1" lang="ja-JP" altLang="en-US" sz="1050" dirty="0"/>
            </a:p>
          </p:txBody>
        </p:sp>
        <p:sp>
          <p:nvSpPr>
            <p:cNvPr id="23" name="テキスト ボックス 22"/>
            <p:cNvSpPr txBox="1"/>
            <p:nvPr/>
          </p:nvSpPr>
          <p:spPr>
            <a:xfrm>
              <a:off x="3263071" y="4467569"/>
              <a:ext cx="260008" cy="253916"/>
            </a:xfrm>
            <a:prstGeom prst="rect">
              <a:avLst/>
            </a:prstGeom>
            <a:noFill/>
          </p:spPr>
          <p:txBody>
            <a:bodyPr wrap="none" rtlCol="0">
              <a:spAutoFit/>
            </a:bodyPr>
            <a:lstStyle/>
            <a:p>
              <a:r>
                <a:rPr lang="en-US" altLang="ja-JP" sz="1050" dirty="0" smtClean="0"/>
                <a:t>0</a:t>
              </a:r>
              <a:endParaRPr kumimoji="1" lang="ja-JP" altLang="en-US" sz="1050" dirty="0"/>
            </a:p>
          </p:txBody>
        </p:sp>
        <p:sp>
          <p:nvSpPr>
            <p:cNvPr id="24" name="テキスト ボックス 23"/>
            <p:cNvSpPr txBox="1"/>
            <p:nvPr/>
          </p:nvSpPr>
          <p:spPr>
            <a:xfrm>
              <a:off x="3421739" y="4465171"/>
              <a:ext cx="319318" cy="253916"/>
            </a:xfrm>
            <a:prstGeom prst="rect">
              <a:avLst/>
            </a:prstGeom>
            <a:noFill/>
          </p:spPr>
          <p:txBody>
            <a:bodyPr wrap="none" rtlCol="0">
              <a:spAutoFit/>
            </a:bodyPr>
            <a:lstStyle/>
            <a:p>
              <a:r>
                <a:rPr lang="is-IS" altLang="ja-JP" sz="1050" smtClean="0"/>
                <a:t>…</a:t>
              </a:r>
              <a:endParaRPr kumimoji="1" lang="ja-JP" altLang="en-US" sz="1050" dirty="0"/>
            </a:p>
          </p:txBody>
        </p:sp>
        <p:sp>
          <p:nvSpPr>
            <p:cNvPr id="26" name="テキスト ボックス 25"/>
            <p:cNvSpPr txBox="1"/>
            <p:nvPr/>
          </p:nvSpPr>
          <p:spPr>
            <a:xfrm>
              <a:off x="5019805" y="4702095"/>
              <a:ext cx="444352" cy="523220"/>
            </a:xfrm>
            <a:prstGeom prst="rect">
              <a:avLst/>
            </a:prstGeom>
            <a:noFill/>
          </p:spPr>
          <p:txBody>
            <a:bodyPr wrap="none" rtlCol="0">
              <a:spAutoFit/>
            </a:bodyPr>
            <a:lstStyle/>
            <a:p>
              <a:r>
                <a:rPr kumimoji="1" lang="en-US" altLang="ja-JP" sz="2800" smtClean="0"/>
                <a:t>=</a:t>
              </a:r>
              <a:endParaRPr kumimoji="1" lang="ja-JP" altLang="en-US" sz="2800" dirty="0"/>
            </a:p>
          </p:txBody>
        </p:sp>
        <p:sp>
          <p:nvSpPr>
            <p:cNvPr id="27" name="正方形/長方形 26"/>
            <p:cNvSpPr/>
            <p:nvPr/>
          </p:nvSpPr>
          <p:spPr>
            <a:xfrm>
              <a:off x="6165753" y="4403272"/>
              <a:ext cx="739758" cy="12300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8225020" y="4582514"/>
              <a:ext cx="2307774" cy="739758"/>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7237401" y="4741036"/>
              <a:ext cx="492443" cy="461665"/>
            </a:xfrm>
            <a:prstGeom prst="rect">
              <a:avLst/>
            </a:prstGeom>
            <a:noFill/>
          </p:spPr>
          <p:txBody>
            <a:bodyPr wrap="none" rtlCol="0">
              <a:spAutoFit/>
            </a:bodyPr>
            <a:lstStyle/>
            <a:p>
              <a:r>
                <a:rPr kumimoji="1" lang="en-US" altLang="ja-JP" sz="2400" smtClean="0"/>
                <a:t>×</a:t>
              </a:r>
              <a:endParaRPr kumimoji="1" lang="ja-JP" altLang="en-US" sz="2400" dirty="0"/>
            </a:p>
          </p:txBody>
        </p:sp>
        <p:sp>
          <p:nvSpPr>
            <p:cNvPr id="32" name="左大かっこ 31"/>
            <p:cNvSpPr/>
            <p:nvPr/>
          </p:nvSpPr>
          <p:spPr>
            <a:xfrm>
              <a:off x="5933733" y="4403272"/>
              <a:ext cx="174173" cy="1230087"/>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テキスト ボックス 32"/>
            <p:cNvSpPr txBox="1"/>
            <p:nvPr/>
          </p:nvSpPr>
          <p:spPr>
            <a:xfrm rot="10800000">
              <a:off x="5493838" y="4647379"/>
              <a:ext cx="461665" cy="555601"/>
            </a:xfrm>
            <a:prstGeom prst="rect">
              <a:avLst/>
            </a:prstGeom>
            <a:noFill/>
          </p:spPr>
          <p:txBody>
            <a:bodyPr vert="eaVert" wrap="none" rtlCol="0">
              <a:spAutoFit/>
            </a:bodyPr>
            <a:lstStyle/>
            <a:p>
              <a:r>
                <a:rPr kumimoji="1" lang="en-US" altLang="ja-JP" dirty="0" smtClean="0"/>
                <a:t>user</a:t>
              </a:r>
              <a:endParaRPr kumimoji="1" lang="ja-JP" altLang="en-US" dirty="0"/>
            </a:p>
          </p:txBody>
        </p:sp>
        <p:sp>
          <p:nvSpPr>
            <p:cNvPr id="34" name="左大かっこ 33"/>
            <p:cNvSpPr/>
            <p:nvPr/>
          </p:nvSpPr>
          <p:spPr>
            <a:xfrm rot="5400000">
              <a:off x="9291821" y="3316371"/>
              <a:ext cx="174172" cy="2307773"/>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テキスト ボックス 34"/>
            <p:cNvSpPr txBox="1"/>
            <p:nvPr/>
          </p:nvSpPr>
          <p:spPr>
            <a:xfrm>
              <a:off x="9019823" y="4005090"/>
              <a:ext cx="654346" cy="369332"/>
            </a:xfrm>
            <a:prstGeom prst="rect">
              <a:avLst/>
            </a:prstGeom>
            <a:noFill/>
          </p:spPr>
          <p:txBody>
            <a:bodyPr wrap="none" rtlCol="0">
              <a:spAutoFit/>
            </a:bodyPr>
            <a:lstStyle/>
            <a:p>
              <a:r>
                <a:rPr kumimoji="1" lang="en-US" altLang="ja-JP" smtClean="0"/>
                <a:t>item</a:t>
              </a:r>
              <a:endParaRPr kumimoji="1" lang="ja-JP" altLang="en-US" dirty="0"/>
            </a:p>
          </p:txBody>
        </p:sp>
        <p:sp>
          <p:nvSpPr>
            <p:cNvPr id="36" name="左大かっこ 35"/>
            <p:cNvSpPr/>
            <p:nvPr/>
          </p:nvSpPr>
          <p:spPr>
            <a:xfrm>
              <a:off x="8054102" y="4592128"/>
              <a:ext cx="149145" cy="730143"/>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左大かっこ 36"/>
            <p:cNvSpPr/>
            <p:nvPr/>
          </p:nvSpPr>
          <p:spPr>
            <a:xfrm rot="5400000">
              <a:off x="6448299" y="3934778"/>
              <a:ext cx="149145" cy="730143"/>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テキスト ボックス 37"/>
            <p:cNvSpPr txBox="1"/>
            <p:nvPr/>
          </p:nvSpPr>
          <p:spPr>
            <a:xfrm>
              <a:off x="6364013" y="3876096"/>
              <a:ext cx="317716" cy="369332"/>
            </a:xfrm>
            <a:prstGeom prst="rect">
              <a:avLst/>
            </a:prstGeom>
            <a:noFill/>
          </p:spPr>
          <p:txBody>
            <a:bodyPr wrap="none" rtlCol="0">
              <a:spAutoFit/>
            </a:bodyPr>
            <a:lstStyle/>
            <a:p>
              <a:r>
                <a:rPr kumimoji="1" lang="en-US" altLang="ja-JP" smtClean="0"/>
                <a:t>d</a:t>
              </a:r>
              <a:endParaRPr kumimoji="1" lang="ja-JP" altLang="en-US" dirty="0"/>
            </a:p>
          </p:txBody>
        </p:sp>
        <p:sp>
          <p:nvSpPr>
            <p:cNvPr id="39" name="テキスト ボックス 38"/>
            <p:cNvSpPr txBox="1"/>
            <p:nvPr/>
          </p:nvSpPr>
          <p:spPr>
            <a:xfrm>
              <a:off x="7735592" y="4758030"/>
              <a:ext cx="317716" cy="369332"/>
            </a:xfrm>
            <a:prstGeom prst="rect">
              <a:avLst/>
            </a:prstGeom>
            <a:noFill/>
          </p:spPr>
          <p:txBody>
            <a:bodyPr wrap="none" rtlCol="0">
              <a:spAutoFit/>
            </a:bodyPr>
            <a:lstStyle/>
            <a:p>
              <a:r>
                <a:rPr kumimoji="1" lang="en-US" altLang="ja-JP" dirty="0" smtClean="0"/>
                <a:t>d</a:t>
              </a:r>
              <a:endParaRPr kumimoji="1" lang="ja-JP" altLang="en-US" dirty="0"/>
            </a:p>
          </p:txBody>
        </p:sp>
        <p:sp>
          <p:nvSpPr>
            <p:cNvPr id="40" name="テキスト ボックス 39"/>
            <p:cNvSpPr txBox="1"/>
            <p:nvPr/>
          </p:nvSpPr>
          <p:spPr>
            <a:xfrm>
              <a:off x="6134580" y="4560649"/>
              <a:ext cx="867545" cy="923330"/>
            </a:xfrm>
            <a:prstGeom prst="rect">
              <a:avLst/>
            </a:prstGeom>
            <a:noFill/>
          </p:spPr>
          <p:txBody>
            <a:bodyPr wrap="none" rtlCol="0">
              <a:spAutoFit/>
            </a:bodyPr>
            <a:lstStyle/>
            <a:p>
              <a:r>
                <a:rPr kumimoji="1" lang="en-US" altLang="ja-JP" dirty="0" smtClean="0"/>
                <a:t>User</a:t>
              </a:r>
            </a:p>
            <a:p>
              <a:r>
                <a:rPr lang="en-US" altLang="ja-JP" dirty="0"/>
                <a:t>f</a:t>
              </a:r>
              <a:r>
                <a:rPr kumimoji="1" lang="en-US" altLang="ja-JP" dirty="0" smtClean="0"/>
                <a:t>actor</a:t>
              </a:r>
            </a:p>
            <a:p>
              <a:r>
                <a:rPr kumimoji="1" lang="en-US" altLang="ja-JP" dirty="0" smtClean="0"/>
                <a:t>matrix</a:t>
              </a:r>
              <a:endParaRPr kumimoji="1" lang="ja-JP" altLang="en-US" dirty="0"/>
            </a:p>
          </p:txBody>
        </p:sp>
        <p:sp>
          <p:nvSpPr>
            <p:cNvPr id="41" name="テキスト ボックス 40"/>
            <p:cNvSpPr txBox="1"/>
            <p:nvPr/>
          </p:nvSpPr>
          <p:spPr>
            <a:xfrm>
              <a:off x="8351360" y="4767727"/>
              <a:ext cx="2079415" cy="369332"/>
            </a:xfrm>
            <a:prstGeom prst="rect">
              <a:avLst/>
            </a:prstGeom>
            <a:noFill/>
          </p:spPr>
          <p:txBody>
            <a:bodyPr wrap="none" rtlCol="0">
              <a:spAutoFit/>
            </a:bodyPr>
            <a:lstStyle/>
            <a:p>
              <a:r>
                <a:rPr kumimoji="1" lang="en-US" altLang="ja-JP" dirty="0" smtClean="0"/>
                <a:t>Item factor matrix</a:t>
              </a:r>
              <a:endParaRPr kumimoji="1" lang="ja-JP" altLang="en-US" dirty="0"/>
            </a:p>
          </p:txBody>
        </p:sp>
      </p:grpSp>
      <p:sp>
        <p:nvSpPr>
          <p:cNvPr id="42" name="テキスト ボックス 41"/>
          <p:cNvSpPr txBox="1"/>
          <p:nvPr/>
        </p:nvSpPr>
        <p:spPr>
          <a:xfrm>
            <a:off x="8203247" y="6324601"/>
            <a:ext cx="3137397" cy="369332"/>
          </a:xfrm>
          <a:prstGeom prst="rect">
            <a:avLst/>
          </a:prstGeom>
          <a:noFill/>
        </p:spPr>
        <p:txBody>
          <a:bodyPr wrap="none" rtlCol="0">
            <a:spAutoFit/>
          </a:bodyPr>
          <a:lstStyle/>
          <a:p>
            <a:r>
              <a:rPr lang="en-US" altLang="ja-JP" dirty="0" err="1" smtClean="0"/>
              <a:t>d</a:t>
            </a:r>
            <a:r>
              <a:rPr kumimoji="1" lang="en-US" altLang="ja-JP" dirty="0" err="1" smtClean="0"/>
              <a:t>:dimension</a:t>
            </a:r>
            <a:r>
              <a:rPr kumimoji="1" lang="en-US" altLang="ja-JP" dirty="0" smtClean="0"/>
              <a:t> of factor space</a:t>
            </a:r>
            <a:endParaRPr kumimoji="1" lang="ja-JP" altLang="en-US" dirty="0"/>
          </a:p>
        </p:txBody>
      </p:sp>
      <mc:AlternateContent xmlns:mc="http://schemas.openxmlformats.org/markup-compatibility/2006">
        <mc:Choice xmlns:a14="http://schemas.microsoft.com/office/drawing/2010/main" Requires="a14">
          <p:sp>
            <p:nvSpPr>
              <p:cNvPr id="44" name="テキスト ボックス 43"/>
              <p:cNvSpPr txBox="1"/>
              <p:nvPr/>
            </p:nvSpPr>
            <p:spPr>
              <a:xfrm>
                <a:off x="3351305" y="5377542"/>
                <a:ext cx="45365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600" b="1" i="1" smtClean="0">
                          <a:latin typeface="Cambria Math" charset="0"/>
                        </a:rPr>
                        <m:t>𝑹</m:t>
                      </m:r>
                    </m:oMath>
                  </m:oMathPara>
                </a14:m>
                <a:endParaRPr kumimoji="1" lang="ja-JP" altLang="en-US" sz="3600" b="1" dirty="0"/>
              </a:p>
            </p:txBody>
          </p:sp>
        </mc:Choice>
        <mc:Fallback>
          <p:sp>
            <p:nvSpPr>
              <p:cNvPr id="44" name="テキスト ボックス 43"/>
              <p:cNvSpPr txBox="1">
                <a:spLocks noRot="1" noChangeAspect="1" noMove="1" noResize="1" noEditPoints="1" noAdjustHandles="1" noChangeArrowheads="1" noChangeShapeType="1" noTextEdit="1"/>
              </p:cNvSpPr>
              <p:nvPr/>
            </p:nvSpPr>
            <p:spPr>
              <a:xfrm>
                <a:off x="3351305" y="5377542"/>
                <a:ext cx="453650" cy="553998"/>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p:cNvSpPr txBox="1"/>
              <p:nvPr/>
            </p:nvSpPr>
            <p:spPr>
              <a:xfrm>
                <a:off x="6283631" y="5407314"/>
                <a:ext cx="50853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charset="0"/>
                            </a:rPr>
                          </m:ctrlPr>
                        </m:sSupPr>
                        <m:e>
                          <m:r>
                            <a:rPr kumimoji="1" lang="en-US" altLang="ja-JP" sz="2800" b="1" i="1" smtClean="0">
                              <a:latin typeface="Cambria Math" charset="0"/>
                            </a:rPr>
                            <m:t>𝒑</m:t>
                          </m:r>
                        </m:e>
                        <m:sup>
                          <m:r>
                            <a:rPr kumimoji="1" lang="en-US" altLang="ja-JP" sz="2800" b="0" i="1" smtClean="0">
                              <a:latin typeface="Cambria Math" charset="0"/>
                            </a:rPr>
                            <m:t>𝑇</m:t>
                          </m:r>
                        </m:sup>
                      </m:sSup>
                    </m:oMath>
                  </m:oMathPara>
                </a14:m>
                <a:endParaRPr kumimoji="1" lang="ja-JP" altLang="en-US" sz="2800" dirty="0"/>
              </a:p>
            </p:txBody>
          </p:sp>
        </mc:Choice>
        <mc:Fallback>
          <p:sp>
            <p:nvSpPr>
              <p:cNvPr id="45" name="テキスト ボックス 44"/>
              <p:cNvSpPr txBox="1">
                <a:spLocks noRot="1" noChangeAspect="1" noMove="1" noResize="1" noEditPoints="1" noAdjustHandles="1" noChangeArrowheads="1" noChangeShapeType="1" noTextEdit="1"/>
              </p:cNvSpPr>
              <p:nvPr/>
            </p:nvSpPr>
            <p:spPr>
              <a:xfrm>
                <a:off x="6283631" y="5407314"/>
                <a:ext cx="508536" cy="430887"/>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p:cNvSpPr txBox="1"/>
              <p:nvPr/>
            </p:nvSpPr>
            <p:spPr>
              <a:xfrm>
                <a:off x="9250668" y="5017017"/>
                <a:ext cx="318997"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1" i="1" smtClean="0">
                          <a:latin typeface="Cambria Math" charset="0"/>
                        </a:rPr>
                        <m:t>𝒒</m:t>
                      </m:r>
                    </m:oMath>
                  </m:oMathPara>
                </a14:m>
                <a:endParaRPr kumimoji="1" lang="ja-JP" altLang="en-US" sz="2800" b="1" dirty="0"/>
              </a:p>
            </p:txBody>
          </p:sp>
        </mc:Choice>
        <mc:Fallback>
          <p:sp>
            <p:nvSpPr>
              <p:cNvPr id="46" name="テキスト ボックス 45"/>
              <p:cNvSpPr txBox="1">
                <a:spLocks noRot="1" noChangeAspect="1" noMove="1" noResize="1" noEditPoints="1" noAdjustHandles="1" noChangeArrowheads="1" noChangeShapeType="1" noTextEdit="1"/>
              </p:cNvSpPr>
              <p:nvPr/>
            </p:nvSpPr>
            <p:spPr>
              <a:xfrm>
                <a:off x="9250668" y="5017017"/>
                <a:ext cx="318997" cy="430887"/>
              </a:xfrm>
              <a:prstGeom prst="rect">
                <a:avLst/>
              </a:prstGeom>
              <a:blipFill rotWithShape="0">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3286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Matrix Factorization</a:t>
            </a:r>
            <a:endParaRPr kumimoji="1" lang="ja-JP" altLang="en-US" dirty="0"/>
          </a:p>
        </p:txBody>
      </p:sp>
      <p:cxnSp>
        <p:nvCxnSpPr>
          <p:cNvPr id="5" name="直線コネクタ 4"/>
          <p:cNvCxnSpPr/>
          <p:nvPr/>
        </p:nvCxnSpPr>
        <p:spPr>
          <a:xfrm>
            <a:off x="838200" y="1524000"/>
            <a:ext cx="919613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925284" y="1839685"/>
            <a:ext cx="4801314" cy="369332"/>
          </a:xfrm>
          <a:prstGeom prst="rect">
            <a:avLst/>
          </a:prstGeom>
          <a:noFill/>
        </p:spPr>
        <p:txBody>
          <a:bodyPr wrap="none" rtlCol="0">
            <a:spAutoFit/>
          </a:bodyPr>
          <a:lstStyle/>
          <a:p>
            <a:r>
              <a:rPr lang="ja-JP" altLang="en-US" dirty="0" smtClean="0"/>
              <a:t>具体的には以下のような最小化問題を考える</a:t>
            </a:r>
            <a:endParaRPr kumimoji="1" lang="ja-JP" altLang="en-US" dirty="0"/>
          </a:p>
        </p:txBody>
      </p:sp>
      <mc:AlternateContent xmlns:mc="http://schemas.openxmlformats.org/markup-compatibility/2006">
        <mc:Choice xmlns:a14="http://schemas.microsoft.com/office/drawing/2010/main" Requires="a14">
          <p:sp>
            <p:nvSpPr>
              <p:cNvPr id="4" name="テキスト ボックス 3"/>
              <p:cNvSpPr txBox="1"/>
              <p:nvPr/>
            </p:nvSpPr>
            <p:spPr>
              <a:xfrm>
                <a:off x="2939143" y="2369163"/>
                <a:ext cx="5172378" cy="786626"/>
              </a:xfrm>
              <a:prstGeom prst="rect">
                <a:avLst/>
              </a:prstGeom>
              <a:solidFill>
                <a:schemeClr val="accent4">
                  <a:lumMod val="20000"/>
                  <a:lumOff val="8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kumimoji="1" lang="en-US" altLang="ja-JP" sz="2000" i="1" smtClean="0">
                              <a:latin typeface="Cambria Math" charset="0"/>
                            </a:rPr>
                          </m:ctrlPr>
                        </m:funcPr>
                        <m:fName>
                          <m:limLow>
                            <m:limLowPr>
                              <m:ctrlPr>
                                <a:rPr kumimoji="1" lang="en-US" altLang="ja-JP" sz="2000" i="1" smtClean="0">
                                  <a:latin typeface="Cambria Math" charset="0"/>
                                </a:rPr>
                              </m:ctrlPr>
                            </m:limLowPr>
                            <m:e>
                              <m:r>
                                <m:rPr>
                                  <m:sty m:val="p"/>
                                </m:rPr>
                                <a:rPr kumimoji="1" lang="en-US" altLang="ja-JP" sz="2000" i="0" smtClean="0">
                                  <a:latin typeface="Cambria Math" charset="0"/>
                                </a:rPr>
                                <m:t>min</m:t>
                              </m:r>
                            </m:e>
                            <m:lim>
                              <m:r>
                                <a:rPr kumimoji="1" lang="en-US" altLang="ja-JP" sz="2000" b="1" i="1" smtClean="0">
                                  <a:latin typeface="Cambria Math" charset="0"/>
                                </a:rPr>
                                <m:t>𝒑</m:t>
                              </m:r>
                              <m:r>
                                <a:rPr kumimoji="1" lang="en-US" altLang="ja-JP" sz="2000" b="0" i="1" smtClean="0">
                                  <a:latin typeface="Cambria Math" charset="0"/>
                                </a:rPr>
                                <m:t>,</m:t>
                              </m:r>
                              <m:r>
                                <a:rPr kumimoji="1" lang="en-US" altLang="ja-JP" sz="2000" b="1" i="1" smtClean="0">
                                  <a:latin typeface="Cambria Math" charset="0"/>
                                </a:rPr>
                                <m:t>𝒒</m:t>
                              </m:r>
                            </m:lim>
                          </m:limLow>
                        </m:fName>
                        <m:e>
                          <m:nary>
                            <m:naryPr>
                              <m:chr m:val="∑"/>
                              <m:supHide m:val="on"/>
                              <m:ctrlPr>
                                <a:rPr kumimoji="1" lang="en-US" altLang="ja-JP" sz="2000" i="1" smtClean="0">
                                  <a:latin typeface="Cambria Math" charset="0"/>
                                </a:rPr>
                              </m:ctrlPr>
                            </m:naryPr>
                            <m:sub>
                              <m:r>
                                <m:rPr>
                                  <m:brk m:alnAt="7"/>
                                </m:rPr>
                                <a:rPr kumimoji="1" lang="en-US" altLang="ja-JP" sz="2000" b="0" i="1" smtClean="0">
                                  <a:latin typeface="Cambria Math" charset="0"/>
                                </a:rPr>
                                <m:t>(</m:t>
                              </m:r>
                              <m:r>
                                <a:rPr kumimoji="1" lang="en-US" altLang="ja-JP" sz="2000" b="0" i="1" smtClean="0">
                                  <a:latin typeface="Cambria Math" charset="0"/>
                                </a:rPr>
                                <m:t>𝑢</m:t>
                              </m:r>
                              <m:r>
                                <a:rPr kumimoji="1" lang="en-US" altLang="ja-JP" sz="2000" b="0" i="1" smtClean="0">
                                  <a:latin typeface="Cambria Math" charset="0"/>
                                </a:rPr>
                                <m:t>,</m:t>
                              </m:r>
                              <m:r>
                                <a:rPr kumimoji="1" lang="en-US" altLang="ja-JP" sz="2000" b="0" i="1" smtClean="0">
                                  <a:latin typeface="Cambria Math" charset="0"/>
                                </a:rPr>
                                <m:t>𝑖</m:t>
                              </m:r>
                              <m:r>
                                <a:rPr kumimoji="1" lang="en-US" altLang="ja-JP" sz="2000" b="0" i="1" smtClean="0">
                                  <a:latin typeface="Cambria Math" charset="0"/>
                                </a:rPr>
                                <m:t>)∈</m:t>
                              </m:r>
                              <m:r>
                                <a:rPr kumimoji="1" lang="en-US" altLang="ja-JP" sz="2000" b="0" i="1" smtClean="0">
                                  <a:latin typeface="Cambria Math" charset="0"/>
                                  <a:ea typeface="Cambria Math" charset="0"/>
                                  <a:cs typeface="Cambria Math" charset="0"/>
                                </a:rPr>
                                <m:t>𝑆</m:t>
                              </m:r>
                            </m:sub>
                            <m:sup/>
                            <m:e>
                              <m:sSup>
                                <m:sSupPr>
                                  <m:ctrlPr>
                                    <a:rPr kumimoji="1" lang="en-US" altLang="ja-JP" sz="2000" i="1" smtClean="0">
                                      <a:latin typeface="Cambria Math" charset="0"/>
                                    </a:rPr>
                                  </m:ctrlPr>
                                </m:sSupPr>
                                <m:e>
                                  <m:r>
                                    <a:rPr kumimoji="1" lang="en-US" altLang="ja-JP" sz="2000" b="0" i="1" smtClean="0">
                                      <a:latin typeface="Cambria Math" charset="0"/>
                                    </a:rPr>
                                    <m:t>(</m:t>
                                  </m:r>
                                  <m:sSub>
                                    <m:sSubPr>
                                      <m:ctrlPr>
                                        <a:rPr kumimoji="1" lang="en-US" altLang="ja-JP" sz="2000" b="0" i="1" smtClean="0">
                                          <a:latin typeface="Cambria Math" charset="0"/>
                                        </a:rPr>
                                      </m:ctrlPr>
                                    </m:sSubPr>
                                    <m:e>
                                      <m:r>
                                        <a:rPr kumimoji="1" lang="en-US" altLang="ja-JP" sz="2000" b="1" i="1" smtClean="0">
                                          <a:latin typeface="Cambria Math" charset="0"/>
                                        </a:rPr>
                                        <m:t>𝑹</m:t>
                                      </m:r>
                                    </m:e>
                                    <m:sub>
                                      <m:r>
                                        <a:rPr kumimoji="1" lang="en-US" altLang="ja-JP" sz="2000" b="0" i="1" smtClean="0">
                                          <a:latin typeface="Cambria Math" charset="0"/>
                                        </a:rPr>
                                        <m:t>𝑢𝑖</m:t>
                                      </m:r>
                                    </m:sub>
                                  </m:sSub>
                                  <m:r>
                                    <a:rPr kumimoji="1" lang="en-US" altLang="ja-JP" sz="2000" b="0" i="1" smtClean="0">
                                      <a:latin typeface="Cambria Math" charset="0"/>
                                    </a:rPr>
                                    <m:t>−</m:t>
                                  </m:r>
                                  <m:sSubSup>
                                    <m:sSubSupPr>
                                      <m:ctrlPr>
                                        <a:rPr kumimoji="1" lang="en-US" altLang="ja-JP" sz="2000" b="0" i="1" smtClean="0">
                                          <a:latin typeface="Cambria Math" charset="0"/>
                                        </a:rPr>
                                      </m:ctrlPr>
                                    </m:sSubSupPr>
                                    <m:e>
                                      <m:r>
                                        <a:rPr kumimoji="1" lang="en-US" altLang="ja-JP" sz="2000" b="1" i="1" smtClean="0">
                                          <a:latin typeface="Cambria Math" charset="0"/>
                                        </a:rPr>
                                        <m:t>𝒑</m:t>
                                      </m:r>
                                    </m:e>
                                    <m:sub>
                                      <m:r>
                                        <a:rPr kumimoji="1" lang="en-US" altLang="ja-JP" sz="2000" b="0" i="1" smtClean="0">
                                          <a:latin typeface="Cambria Math" charset="0"/>
                                        </a:rPr>
                                        <m:t>𝑢</m:t>
                                      </m:r>
                                    </m:sub>
                                    <m:sup>
                                      <m:r>
                                        <a:rPr kumimoji="1" lang="en-US" altLang="ja-JP" sz="2000" b="0" i="1" smtClean="0">
                                          <a:latin typeface="Cambria Math" charset="0"/>
                                        </a:rPr>
                                        <m:t>𝑇</m:t>
                                      </m:r>
                                    </m:sup>
                                  </m:sSubSup>
                                  <m:r>
                                    <a:rPr kumimoji="1" lang="en-US" altLang="ja-JP" sz="2000" b="0" i="1" smtClean="0">
                                      <a:latin typeface="Cambria Math" charset="0"/>
                                      <a:ea typeface="Cambria Math" charset="0"/>
                                      <a:cs typeface="Cambria Math" charset="0"/>
                                    </a:rPr>
                                    <m:t>∙</m:t>
                                  </m:r>
                                  <m:sSub>
                                    <m:sSubPr>
                                      <m:ctrlPr>
                                        <a:rPr kumimoji="1" lang="en-US" altLang="ja-JP" sz="2000" b="0" i="1" smtClean="0">
                                          <a:latin typeface="Cambria Math" charset="0"/>
                                          <a:ea typeface="Cambria Math" charset="0"/>
                                          <a:cs typeface="Cambria Math" charset="0"/>
                                        </a:rPr>
                                      </m:ctrlPr>
                                    </m:sSubPr>
                                    <m:e>
                                      <m:r>
                                        <a:rPr kumimoji="1" lang="en-US" altLang="ja-JP" sz="2000" b="1" i="1" smtClean="0">
                                          <a:latin typeface="Cambria Math" charset="0"/>
                                          <a:ea typeface="Cambria Math" charset="0"/>
                                          <a:cs typeface="Cambria Math" charset="0"/>
                                        </a:rPr>
                                        <m:t>𝒒</m:t>
                                      </m:r>
                                    </m:e>
                                    <m:sub>
                                      <m:r>
                                        <a:rPr kumimoji="1" lang="en-US" altLang="ja-JP" sz="2000" b="0" i="1" smtClean="0">
                                          <a:latin typeface="Cambria Math" charset="0"/>
                                          <a:ea typeface="Cambria Math" charset="0"/>
                                          <a:cs typeface="Cambria Math" charset="0"/>
                                        </a:rPr>
                                        <m:t>𝑖</m:t>
                                      </m:r>
                                    </m:sub>
                                  </m:sSub>
                                  <m:r>
                                    <a:rPr kumimoji="1" lang="en-US" altLang="ja-JP" sz="2000" b="0" i="1" smtClean="0">
                                      <a:latin typeface="Cambria Math" charset="0"/>
                                    </a:rPr>
                                    <m:t>)</m:t>
                                  </m:r>
                                </m:e>
                                <m:sup>
                                  <m:r>
                                    <a:rPr kumimoji="1" lang="en-US" altLang="ja-JP" sz="2000" b="0" i="1" smtClean="0">
                                      <a:latin typeface="Cambria Math" charset="0"/>
                                    </a:rPr>
                                    <m:t>2</m:t>
                                  </m:r>
                                </m:sup>
                              </m:sSup>
                            </m:e>
                          </m:nary>
                          <m:r>
                            <a:rPr kumimoji="1" lang="en-US" altLang="ja-JP" sz="2000" b="0" i="1" smtClean="0">
                              <a:latin typeface="Cambria Math" charset="0"/>
                            </a:rPr>
                            <m:t>+</m:t>
                          </m:r>
                          <m:r>
                            <a:rPr kumimoji="1" lang="en-US" altLang="ja-JP" sz="2000" b="0" i="1" smtClean="0">
                              <a:latin typeface="Cambria Math" charset="0"/>
                              <a:ea typeface="Cambria Math" charset="0"/>
                              <a:cs typeface="Cambria Math" charset="0"/>
                            </a:rPr>
                            <m:t>𝜆</m:t>
                          </m:r>
                          <m:r>
                            <a:rPr kumimoji="1" lang="en-US" altLang="ja-JP" sz="2000" b="0" i="1" smtClean="0">
                              <a:latin typeface="Cambria Math" charset="0"/>
                              <a:ea typeface="Cambria Math" charset="0"/>
                              <a:cs typeface="Cambria Math" charset="0"/>
                            </a:rPr>
                            <m:t>(</m:t>
                          </m:r>
                          <m:sSup>
                            <m:sSupPr>
                              <m:ctrlPr>
                                <a:rPr kumimoji="1" lang="en-US" altLang="ja-JP" sz="2000" b="0" i="1" smtClean="0">
                                  <a:latin typeface="Cambria Math" charset="0"/>
                                  <a:ea typeface="Cambria Math" charset="0"/>
                                  <a:cs typeface="Cambria Math" charset="0"/>
                                </a:rPr>
                              </m:ctrlPr>
                            </m:sSupPr>
                            <m:e>
                              <m:d>
                                <m:dPr>
                                  <m:begChr m:val="‖"/>
                                  <m:endChr m:val="‖"/>
                                  <m:ctrlPr>
                                    <a:rPr lang="en-US" altLang="ja-JP" sz="2000" i="1">
                                      <a:latin typeface="Cambria Math" charset="0"/>
                                      <a:ea typeface="Cambria Math" charset="0"/>
                                      <a:cs typeface="Cambria Math" charset="0"/>
                                    </a:rPr>
                                  </m:ctrlPr>
                                </m:dPr>
                                <m:e>
                                  <m:sSub>
                                    <m:sSubPr>
                                      <m:ctrlPr>
                                        <a:rPr lang="en-US" altLang="ja-JP" sz="2000" i="1">
                                          <a:latin typeface="Cambria Math" charset="0"/>
                                          <a:ea typeface="Cambria Math" charset="0"/>
                                          <a:cs typeface="Cambria Math" charset="0"/>
                                        </a:rPr>
                                      </m:ctrlPr>
                                    </m:sSubPr>
                                    <m:e>
                                      <m:r>
                                        <a:rPr lang="en-US" altLang="ja-JP" sz="2000" b="1" i="1">
                                          <a:latin typeface="Cambria Math" charset="0"/>
                                          <a:ea typeface="Cambria Math" charset="0"/>
                                          <a:cs typeface="Cambria Math" charset="0"/>
                                        </a:rPr>
                                        <m:t>𝒑</m:t>
                                      </m:r>
                                    </m:e>
                                    <m:sub>
                                      <m:r>
                                        <a:rPr lang="en-US" altLang="ja-JP" sz="2000" i="1">
                                          <a:latin typeface="Cambria Math" charset="0"/>
                                          <a:ea typeface="Cambria Math" charset="0"/>
                                          <a:cs typeface="Cambria Math" charset="0"/>
                                        </a:rPr>
                                        <m:t>𝑢</m:t>
                                      </m:r>
                                    </m:sub>
                                  </m:sSub>
                                </m:e>
                              </m:d>
                            </m:e>
                            <m:sup>
                              <m:r>
                                <a:rPr kumimoji="1" lang="en-US" altLang="ja-JP" sz="2000" b="0" i="1" smtClean="0">
                                  <a:latin typeface="Cambria Math" charset="0"/>
                                  <a:ea typeface="Cambria Math" charset="0"/>
                                  <a:cs typeface="Cambria Math" charset="0"/>
                                </a:rPr>
                                <m:t>2</m:t>
                              </m:r>
                            </m:sup>
                          </m:sSup>
                          <m:r>
                            <a:rPr kumimoji="1" lang="en-US" altLang="ja-JP" sz="2000" b="0" i="1" smtClean="0">
                              <a:latin typeface="Cambria Math" charset="0"/>
                              <a:ea typeface="Cambria Math" charset="0"/>
                              <a:cs typeface="Cambria Math" charset="0"/>
                            </a:rPr>
                            <m:t>+</m:t>
                          </m:r>
                          <m:sSup>
                            <m:sSupPr>
                              <m:ctrlPr>
                                <a:rPr lang="en-US" altLang="ja-JP" sz="2000" i="1">
                                  <a:latin typeface="Cambria Math" charset="0"/>
                                  <a:ea typeface="Cambria Math" charset="0"/>
                                  <a:cs typeface="Cambria Math" charset="0"/>
                                </a:rPr>
                              </m:ctrlPr>
                            </m:sSupPr>
                            <m:e>
                              <m:d>
                                <m:dPr>
                                  <m:begChr m:val="‖"/>
                                  <m:endChr m:val="‖"/>
                                  <m:ctrlPr>
                                    <a:rPr lang="en-US" altLang="ja-JP" sz="2000" i="1">
                                      <a:latin typeface="Cambria Math" charset="0"/>
                                      <a:ea typeface="Cambria Math" charset="0"/>
                                      <a:cs typeface="Cambria Math" charset="0"/>
                                    </a:rPr>
                                  </m:ctrlPr>
                                </m:dPr>
                                <m:e>
                                  <m:sSub>
                                    <m:sSubPr>
                                      <m:ctrlPr>
                                        <a:rPr lang="en-US" altLang="ja-JP" sz="2000" i="1" smtClean="0">
                                          <a:latin typeface="Cambria Math" charset="0"/>
                                          <a:ea typeface="Cambria Math" charset="0"/>
                                          <a:cs typeface="Cambria Math" charset="0"/>
                                        </a:rPr>
                                      </m:ctrlPr>
                                    </m:sSubPr>
                                    <m:e>
                                      <m:r>
                                        <a:rPr lang="en-US" altLang="ja-JP" sz="2000" b="1" i="1" smtClean="0">
                                          <a:latin typeface="Cambria Math" charset="0"/>
                                          <a:ea typeface="Cambria Math" charset="0"/>
                                          <a:cs typeface="Cambria Math" charset="0"/>
                                        </a:rPr>
                                        <m:t>𝒒</m:t>
                                      </m:r>
                                    </m:e>
                                    <m:sub>
                                      <m:r>
                                        <a:rPr lang="en-US" altLang="ja-JP" sz="2000" b="0" i="1" smtClean="0">
                                          <a:latin typeface="Cambria Math" charset="0"/>
                                          <a:ea typeface="Cambria Math" charset="0"/>
                                          <a:cs typeface="Cambria Math" charset="0"/>
                                        </a:rPr>
                                        <m:t>𝑖</m:t>
                                      </m:r>
                                    </m:sub>
                                  </m:sSub>
                                </m:e>
                              </m:d>
                            </m:e>
                            <m:sup>
                              <m:r>
                                <a:rPr lang="en-US" altLang="ja-JP" sz="2000" i="1">
                                  <a:latin typeface="Cambria Math" charset="0"/>
                                  <a:ea typeface="Cambria Math" charset="0"/>
                                  <a:cs typeface="Cambria Math" charset="0"/>
                                </a:rPr>
                                <m:t>2</m:t>
                              </m:r>
                            </m:sup>
                          </m:sSup>
                          <m:r>
                            <a:rPr kumimoji="1" lang="en-US" altLang="ja-JP" sz="2000" b="0" i="1" smtClean="0">
                              <a:latin typeface="Cambria Math" charset="0"/>
                              <a:ea typeface="Cambria Math" charset="0"/>
                              <a:cs typeface="Cambria Math" charset="0"/>
                            </a:rPr>
                            <m:t>)</m:t>
                          </m:r>
                        </m:e>
                      </m:func>
                    </m:oMath>
                  </m:oMathPara>
                </a14:m>
                <a:endParaRPr kumimoji="1" lang="ja-JP" altLang="en-US" sz="2000" dirty="0"/>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2939143" y="2369163"/>
                <a:ext cx="5172378" cy="786626"/>
              </a:xfrm>
              <a:prstGeom prst="rect">
                <a:avLst/>
              </a:prstGeom>
              <a:blipFill rotWithShape="0">
                <a:blip r:embed="rId2"/>
                <a:stretch>
                  <a:fillRect/>
                </a:stretch>
              </a:blipFill>
            </p:spPr>
            <p:txBody>
              <a:bodyPr/>
              <a:lstStyle/>
              <a:p>
                <a:r>
                  <a:rPr lang="ja-JP" altLang="en-US">
                    <a:noFill/>
                  </a:rPr>
                  <a:t> </a:t>
                </a:r>
              </a:p>
            </p:txBody>
          </p:sp>
        </mc:Fallback>
      </mc:AlternateContent>
      <p:sp>
        <p:nvSpPr>
          <p:cNvPr id="13" name="テキスト ボックス 12"/>
          <p:cNvSpPr txBox="1"/>
          <p:nvPr/>
        </p:nvSpPr>
        <p:spPr>
          <a:xfrm>
            <a:off x="957941" y="3646713"/>
            <a:ext cx="9089348" cy="646331"/>
          </a:xfrm>
          <a:prstGeom prst="rect">
            <a:avLst/>
          </a:prstGeom>
          <a:noFill/>
        </p:spPr>
        <p:txBody>
          <a:bodyPr wrap="none" rtlCol="0">
            <a:spAutoFit/>
          </a:bodyPr>
          <a:lstStyle/>
          <a:p>
            <a:r>
              <a:rPr lang="ja-JP" altLang="en-US" dirty="0" smtClean="0"/>
              <a:t>値の更新は</a:t>
            </a:r>
            <a:r>
              <a:rPr lang="ja-JP" altLang="en-US" dirty="0" smtClean="0">
                <a:solidFill>
                  <a:schemeClr val="accent2"/>
                </a:solidFill>
              </a:rPr>
              <a:t>確率的勾配降下法</a:t>
            </a:r>
            <a:r>
              <a:rPr lang="en-US" altLang="ja-JP" dirty="0"/>
              <a:t>(Stochastic gradient </a:t>
            </a:r>
            <a:r>
              <a:rPr lang="en-US" altLang="ja-JP" dirty="0" smtClean="0"/>
              <a:t>descent : SGD)</a:t>
            </a:r>
            <a:r>
              <a:rPr lang="ja-JP" altLang="en-US" dirty="0" smtClean="0"/>
              <a:t>を用いて行われる．</a:t>
            </a:r>
            <a:endParaRPr lang="en-US" altLang="ja-JP" dirty="0" smtClean="0"/>
          </a:p>
          <a:p>
            <a:r>
              <a:rPr lang="ja-JP" altLang="en-US" dirty="0" smtClean="0"/>
              <a:t>更新式は以下のとおり</a:t>
            </a:r>
            <a:endParaRPr kumimoji="1" lang="ja-JP" altLang="en-US" dirty="0"/>
          </a:p>
        </p:txBody>
      </p:sp>
      <p:grpSp>
        <p:nvGrpSpPr>
          <p:cNvPr id="12" name="図形グループ 11"/>
          <p:cNvGrpSpPr/>
          <p:nvPr/>
        </p:nvGrpSpPr>
        <p:grpSpPr>
          <a:xfrm>
            <a:off x="4169228" y="4333187"/>
            <a:ext cx="2682657" cy="2247987"/>
            <a:chOff x="3918857" y="4126357"/>
            <a:chExt cx="2682657" cy="2247987"/>
          </a:xfrm>
          <a:solidFill>
            <a:schemeClr val="accent4">
              <a:lumMod val="20000"/>
              <a:lumOff val="80000"/>
            </a:schemeClr>
          </a:solidFill>
        </p:grpSpPr>
        <mc:AlternateContent xmlns:mc="http://schemas.openxmlformats.org/markup-compatibility/2006">
          <mc:Choice xmlns:a14="http://schemas.microsoft.com/office/drawing/2010/main" Requires="a14">
            <p:sp>
              <p:nvSpPr>
                <p:cNvPr id="8" name="テキスト ボックス 7"/>
                <p:cNvSpPr txBox="1"/>
                <p:nvPr/>
              </p:nvSpPr>
              <p:spPr>
                <a:xfrm>
                  <a:off x="4082146" y="4126357"/>
                  <a:ext cx="2028697" cy="369332"/>
                </a:xfrm>
                <a:prstGeom prst="rect">
                  <a:avLst/>
                </a:prstGeom>
                <a:grp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1" i="1" smtClean="0">
                            <a:latin typeface="Cambria Math" charset="0"/>
                          </a:rPr>
                          <m:t>𝑬</m:t>
                        </m:r>
                        <m:r>
                          <a:rPr kumimoji="1" lang="en-US" altLang="ja-JP" sz="2400" b="0" i="1" smtClean="0">
                            <a:latin typeface="Cambria Math" charset="0"/>
                          </a:rPr>
                          <m:t>=</m:t>
                        </m:r>
                        <m:r>
                          <a:rPr kumimoji="1" lang="en-US" altLang="ja-JP" sz="2400" b="1" i="1" smtClean="0">
                            <a:latin typeface="Cambria Math" charset="0"/>
                          </a:rPr>
                          <m:t>𝑹</m:t>
                        </m:r>
                        <m:r>
                          <a:rPr kumimoji="1" lang="en-US" altLang="ja-JP" sz="2400" b="0" i="1" smtClean="0">
                            <a:latin typeface="Cambria Math" charset="0"/>
                          </a:rPr>
                          <m:t>−</m:t>
                        </m:r>
                        <m:sSup>
                          <m:sSupPr>
                            <m:ctrlPr>
                              <a:rPr kumimoji="1" lang="en-US" altLang="ja-JP" sz="2400" b="0" i="1" smtClean="0">
                                <a:latin typeface="Cambria Math" charset="0"/>
                              </a:rPr>
                            </m:ctrlPr>
                          </m:sSupPr>
                          <m:e>
                            <m:r>
                              <a:rPr kumimoji="1" lang="en-US" altLang="ja-JP" sz="2400" b="1" i="1" smtClean="0">
                                <a:latin typeface="Cambria Math" charset="0"/>
                              </a:rPr>
                              <m:t>𝒑</m:t>
                            </m:r>
                          </m:e>
                          <m:sup>
                            <m:r>
                              <a:rPr kumimoji="1" lang="en-US" altLang="ja-JP" sz="2400" b="0" i="1" smtClean="0">
                                <a:latin typeface="Cambria Math" charset="0"/>
                              </a:rPr>
                              <m:t>𝑇</m:t>
                            </m:r>
                          </m:sup>
                        </m:sSup>
                        <m:r>
                          <a:rPr kumimoji="1" lang="en-US" altLang="ja-JP" sz="2400" b="0" i="1" smtClean="0">
                            <a:latin typeface="Cambria Math" charset="0"/>
                            <a:ea typeface="Cambria Math" charset="0"/>
                            <a:cs typeface="Cambria Math" charset="0"/>
                          </a:rPr>
                          <m:t>∙</m:t>
                        </m:r>
                        <m:r>
                          <a:rPr kumimoji="1" lang="en-US" altLang="ja-JP" sz="2400" b="1" i="1" smtClean="0">
                            <a:latin typeface="Cambria Math" charset="0"/>
                            <a:ea typeface="Cambria Math" charset="0"/>
                            <a:cs typeface="Cambria Math" charset="0"/>
                          </a:rPr>
                          <m:t>𝒒</m:t>
                        </m:r>
                      </m:oMath>
                    </m:oMathPara>
                  </a14:m>
                  <a:endParaRPr kumimoji="1" lang="ja-JP" altLang="en-US" sz="2400" b="1" dirty="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4082146" y="4126357"/>
                  <a:ext cx="2028697" cy="369332"/>
                </a:xfrm>
                <a:prstGeom prst="rect">
                  <a:avLst/>
                </a:prstGeom>
                <a:blipFill rotWithShape="0">
                  <a:blip r:embed="rId3"/>
                  <a:stretch>
                    <a:fillRect l="-2402" r="-2703"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p:cNvSpPr txBox="1"/>
                <p:nvPr/>
              </p:nvSpPr>
              <p:spPr>
                <a:xfrm>
                  <a:off x="3918857" y="4567241"/>
                  <a:ext cx="2682657" cy="369332"/>
                </a:xfrm>
                <a:prstGeom prst="rect">
                  <a:avLst/>
                </a:prstGeom>
                <a:grp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ja-JP" altLang="en-US" sz="2400" i="1" smtClean="0">
                            <a:latin typeface="Cambria Math" charset="0"/>
                            <a:ea typeface="Cambria Math" charset="0"/>
                            <a:cs typeface="Cambria Math" charset="0"/>
                          </a:rPr>
                          <m:t>∆</m:t>
                        </m:r>
                        <m:r>
                          <a:rPr kumimoji="1" lang="en-US" altLang="ja-JP" sz="2400" b="1" i="1" smtClean="0">
                            <a:latin typeface="Cambria Math" charset="0"/>
                            <a:ea typeface="Cambria Math" charset="0"/>
                            <a:cs typeface="Cambria Math" charset="0"/>
                          </a:rPr>
                          <m:t>𝒑</m:t>
                        </m:r>
                        <m:r>
                          <a:rPr kumimoji="1" lang="en-US" altLang="ja-JP" sz="2400" b="0" i="1" smtClean="0">
                            <a:latin typeface="Cambria Math" charset="0"/>
                            <a:ea typeface="Cambria Math" charset="0"/>
                            <a:cs typeface="Cambria Math" charset="0"/>
                          </a:rPr>
                          <m:t>= </m:t>
                        </m:r>
                        <m:r>
                          <a:rPr kumimoji="1" lang="en-US" altLang="ja-JP" sz="2400" b="0" i="1" smtClean="0">
                            <a:latin typeface="Cambria Math" charset="0"/>
                            <a:ea typeface="Cambria Math" charset="0"/>
                            <a:cs typeface="Cambria Math" charset="0"/>
                          </a:rPr>
                          <m:t>𝛾</m:t>
                        </m:r>
                        <m:r>
                          <a:rPr kumimoji="1" lang="en-US" altLang="ja-JP" sz="2400" b="0" i="1" smtClean="0">
                            <a:latin typeface="Cambria Math" charset="0"/>
                            <a:ea typeface="Cambria Math" charset="0"/>
                            <a:cs typeface="Cambria Math" charset="0"/>
                          </a:rPr>
                          <m:t>(</m:t>
                        </m:r>
                        <m:r>
                          <a:rPr kumimoji="1" lang="en-US" altLang="ja-JP" sz="2400" b="1" i="1" smtClean="0">
                            <a:latin typeface="Cambria Math" charset="0"/>
                            <a:ea typeface="Cambria Math" charset="0"/>
                            <a:cs typeface="Cambria Math" charset="0"/>
                          </a:rPr>
                          <m:t>𝑬</m:t>
                        </m:r>
                        <m:r>
                          <a:rPr kumimoji="1" lang="en-US" altLang="ja-JP" sz="2400" b="0" i="1" smtClean="0">
                            <a:latin typeface="Cambria Math" charset="0"/>
                            <a:ea typeface="Cambria Math" charset="0"/>
                            <a:cs typeface="Cambria Math" charset="0"/>
                          </a:rPr>
                          <m:t>∙</m:t>
                        </m:r>
                        <m:r>
                          <a:rPr kumimoji="1" lang="en-US" altLang="ja-JP" sz="2400" b="1" i="1" smtClean="0">
                            <a:latin typeface="Cambria Math" charset="0"/>
                            <a:ea typeface="Cambria Math" charset="0"/>
                            <a:cs typeface="Cambria Math" charset="0"/>
                          </a:rPr>
                          <m:t>𝒑</m:t>
                        </m:r>
                        <m:r>
                          <a:rPr kumimoji="1" lang="en-US" altLang="ja-JP" sz="2400" b="0" i="1" smtClean="0">
                            <a:latin typeface="Cambria Math" charset="0"/>
                            <a:ea typeface="Cambria Math" charset="0"/>
                            <a:cs typeface="Cambria Math" charset="0"/>
                          </a:rPr>
                          <m:t>−</m:t>
                        </m:r>
                        <m:r>
                          <a:rPr lang="it-IT" altLang="ja-JP" sz="2400" i="1">
                            <a:latin typeface="Cambria Math" charset="0"/>
                            <a:ea typeface="Cambria Math" charset="0"/>
                            <a:cs typeface="Cambria Math" charset="0"/>
                          </a:rPr>
                          <m:t>𝜆</m:t>
                        </m:r>
                        <m:r>
                          <a:rPr lang="en-US" altLang="ja-JP" sz="2400" b="1" i="1" smtClean="0">
                            <a:latin typeface="Cambria Math" charset="0"/>
                            <a:ea typeface="Cambria Math" charset="0"/>
                            <a:cs typeface="Cambria Math" charset="0"/>
                          </a:rPr>
                          <m:t>𝒒</m:t>
                        </m:r>
                        <m:r>
                          <a:rPr lang="en-US" altLang="ja-JP" sz="2400" b="0" i="1" smtClean="0">
                            <a:latin typeface="Cambria Math" charset="0"/>
                            <a:ea typeface="Cambria Math" charset="0"/>
                            <a:cs typeface="Cambria Math" charset="0"/>
                          </a:rPr>
                          <m:t>)</m:t>
                        </m:r>
                      </m:oMath>
                    </m:oMathPara>
                  </a14:m>
                  <a:endParaRPr kumimoji="1" lang="ja-JP" altLang="en-US" sz="2000" dirty="0"/>
                </a:p>
              </p:txBody>
            </p:sp>
          </mc:Choice>
          <mc:Fallback>
            <p:sp>
              <p:nvSpPr>
                <p:cNvPr id="9" name="テキスト ボックス 8"/>
                <p:cNvSpPr txBox="1">
                  <a:spLocks noRot="1" noChangeAspect="1" noMove="1" noResize="1" noEditPoints="1" noAdjustHandles="1" noChangeArrowheads="1" noChangeShapeType="1" noTextEdit="1"/>
                </p:cNvSpPr>
                <p:nvPr/>
              </p:nvSpPr>
              <p:spPr>
                <a:xfrm>
                  <a:off x="3918857" y="4567241"/>
                  <a:ext cx="2682657" cy="369332"/>
                </a:xfrm>
                <a:prstGeom prst="rect">
                  <a:avLst/>
                </a:prstGeom>
                <a:blipFill rotWithShape="0">
                  <a:blip r:embed="rId4"/>
                  <a:stretch>
                    <a:fillRect l="-2045" t="-139344" r="-3182" b="-17704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3920604" y="5046498"/>
                  <a:ext cx="2662396" cy="369332"/>
                </a:xfrm>
                <a:prstGeom prst="rect">
                  <a:avLst/>
                </a:prstGeom>
                <a:grp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ja-JP" altLang="en-US" sz="2400" i="1" smtClean="0">
                            <a:latin typeface="Cambria Math" charset="0"/>
                            <a:ea typeface="Cambria Math" charset="0"/>
                            <a:cs typeface="Cambria Math" charset="0"/>
                          </a:rPr>
                          <m:t>∆</m:t>
                        </m:r>
                        <m:r>
                          <a:rPr kumimoji="1" lang="en-US" altLang="ja-JP" sz="2400" b="1" i="1" smtClean="0">
                            <a:latin typeface="Cambria Math" charset="0"/>
                            <a:ea typeface="Cambria Math" charset="0"/>
                            <a:cs typeface="Cambria Math" charset="0"/>
                          </a:rPr>
                          <m:t>𝒒</m:t>
                        </m:r>
                        <m:r>
                          <a:rPr kumimoji="1" lang="en-US" altLang="ja-JP" sz="2400" b="0" i="1" smtClean="0">
                            <a:latin typeface="Cambria Math" charset="0"/>
                            <a:ea typeface="Cambria Math" charset="0"/>
                            <a:cs typeface="Cambria Math" charset="0"/>
                          </a:rPr>
                          <m:t>= </m:t>
                        </m:r>
                        <m:r>
                          <a:rPr kumimoji="1" lang="en-US" altLang="ja-JP" sz="2400" b="0" i="1" smtClean="0">
                            <a:latin typeface="Cambria Math" charset="0"/>
                            <a:ea typeface="Cambria Math" charset="0"/>
                            <a:cs typeface="Cambria Math" charset="0"/>
                          </a:rPr>
                          <m:t>𝛾</m:t>
                        </m:r>
                        <m:r>
                          <a:rPr kumimoji="1" lang="en-US" altLang="ja-JP" sz="2400" b="0" i="1" smtClean="0">
                            <a:latin typeface="Cambria Math" charset="0"/>
                            <a:ea typeface="Cambria Math" charset="0"/>
                            <a:cs typeface="Cambria Math" charset="0"/>
                          </a:rPr>
                          <m:t>(</m:t>
                        </m:r>
                        <m:r>
                          <a:rPr kumimoji="1" lang="en-US" altLang="ja-JP" sz="2400" b="1" i="1" smtClean="0">
                            <a:latin typeface="Cambria Math" charset="0"/>
                            <a:ea typeface="Cambria Math" charset="0"/>
                            <a:cs typeface="Cambria Math" charset="0"/>
                          </a:rPr>
                          <m:t>𝑬</m:t>
                        </m:r>
                        <m:r>
                          <a:rPr kumimoji="1" lang="en-US" altLang="ja-JP" sz="2400" b="0" i="1" smtClean="0">
                            <a:latin typeface="Cambria Math" charset="0"/>
                            <a:ea typeface="Cambria Math" charset="0"/>
                            <a:cs typeface="Cambria Math" charset="0"/>
                          </a:rPr>
                          <m:t>∙</m:t>
                        </m:r>
                        <m:r>
                          <a:rPr kumimoji="1" lang="en-US" altLang="ja-JP" sz="2400" b="1" i="1" smtClean="0">
                            <a:latin typeface="Cambria Math" charset="0"/>
                            <a:ea typeface="Cambria Math" charset="0"/>
                            <a:cs typeface="Cambria Math" charset="0"/>
                          </a:rPr>
                          <m:t>𝒒</m:t>
                        </m:r>
                        <m:r>
                          <a:rPr kumimoji="1" lang="en-US" altLang="ja-JP" sz="2400" b="0" i="1" smtClean="0">
                            <a:latin typeface="Cambria Math" charset="0"/>
                            <a:ea typeface="Cambria Math" charset="0"/>
                            <a:cs typeface="Cambria Math" charset="0"/>
                          </a:rPr>
                          <m:t>−</m:t>
                        </m:r>
                        <m:r>
                          <a:rPr lang="it-IT" altLang="ja-JP" sz="2400" i="1">
                            <a:latin typeface="Cambria Math" charset="0"/>
                            <a:ea typeface="Cambria Math" charset="0"/>
                            <a:cs typeface="Cambria Math" charset="0"/>
                          </a:rPr>
                          <m:t>𝜆</m:t>
                        </m:r>
                        <m:r>
                          <a:rPr lang="en-US" altLang="ja-JP" sz="2400" b="1" i="1" smtClean="0">
                            <a:latin typeface="Cambria Math" charset="0"/>
                            <a:ea typeface="Cambria Math" charset="0"/>
                            <a:cs typeface="Cambria Math" charset="0"/>
                          </a:rPr>
                          <m:t>𝒑</m:t>
                        </m:r>
                        <m:r>
                          <a:rPr lang="en-US" altLang="ja-JP" sz="2400" b="0" i="1" smtClean="0">
                            <a:latin typeface="Cambria Math" charset="0"/>
                            <a:ea typeface="Cambria Math" charset="0"/>
                            <a:cs typeface="Cambria Math" charset="0"/>
                          </a:rPr>
                          <m:t>)</m:t>
                        </m:r>
                      </m:oMath>
                    </m:oMathPara>
                  </a14:m>
                  <a:endParaRPr kumimoji="1" lang="ja-JP" altLang="en-US" sz="2000"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3920604" y="5046498"/>
                  <a:ext cx="2662396" cy="369332"/>
                </a:xfrm>
                <a:prstGeom prst="rect">
                  <a:avLst/>
                </a:prstGeom>
                <a:blipFill rotWithShape="0">
                  <a:blip r:embed="rId5"/>
                  <a:stretch>
                    <a:fillRect l="-2059" t="-141667" r="-3661" b="-18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p:cNvSpPr txBox="1"/>
                <p:nvPr/>
              </p:nvSpPr>
              <p:spPr>
                <a:xfrm>
                  <a:off x="4097224" y="5525755"/>
                  <a:ext cx="1593961" cy="369332"/>
                </a:xfrm>
                <a:prstGeom prst="rect">
                  <a:avLst/>
                </a:prstGeom>
                <a:grp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1" i="1" smtClean="0">
                            <a:latin typeface="Cambria Math" charset="0"/>
                          </a:rPr>
                          <m:t>𝒑</m:t>
                        </m:r>
                        <m:r>
                          <a:rPr kumimoji="1" lang="en-US" altLang="ja-JP" sz="2400" b="0" i="1" smtClean="0">
                            <a:latin typeface="Cambria Math" charset="0"/>
                          </a:rPr>
                          <m:t>=</m:t>
                        </m:r>
                        <m:r>
                          <a:rPr kumimoji="1" lang="en-US" altLang="ja-JP" sz="2400" b="1" i="1" smtClean="0">
                            <a:latin typeface="Cambria Math" charset="0"/>
                          </a:rPr>
                          <m:t>𝒑</m:t>
                        </m:r>
                        <m:r>
                          <a:rPr kumimoji="1" lang="en-US" altLang="ja-JP" sz="2400" b="0" i="1" smtClean="0">
                            <a:latin typeface="Cambria Math" charset="0"/>
                          </a:rPr>
                          <m:t>+</m:t>
                        </m:r>
                        <m:r>
                          <a:rPr kumimoji="1" lang="en-US" altLang="ja-JP" sz="2400" b="0" i="1" smtClean="0">
                            <a:latin typeface="Cambria Math" charset="0"/>
                            <a:ea typeface="Cambria Math" charset="0"/>
                            <a:cs typeface="Cambria Math" charset="0"/>
                          </a:rPr>
                          <m:t>∆</m:t>
                        </m:r>
                        <m:r>
                          <a:rPr kumimoji="1" lang="en-US" altLang="ja-JP" sz="2400" b="1" i="1" smtClean="0">
                            <a:latin typeface="Cambria Math" charset="0"/>
                            <a:ea typeface="Cambria Math" charset="0"/>
                            <a:cs typeface="Cambria Math" charset="0"/>
                          </a:rPr>
                          <m:t>𝒑</m:t>
                        </m:r>
                      </m:oMath>
                    </m:oMathPara>
                  </a14:m>
                  <a:endParaRPr kumimoji="1" lang="ja-JP" altLang="en-US" sz="2400" b="1"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4097224" y="5525755"/>
                  <a:ext cx="1593961" cy="369332"/>
                </a:xfrm>
                <a:prstGeom prst="rect">
                  <a:avLst/>
                </a:prstGeom>
                <a:blipFill rotWithShape="0">
                  <a:blip r:embed="rId6"/>
                  <a:stretch>
                    <a:fillRect l="-4198" r="-4198" b="-2459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4097223" y="6005012"/>
                  <a:ext cx="1583446" cy="369332"/>
                </a:xfrm>
                <a:prstGeom prst="rect">
                  <a:avLst/>
                </a:prstGeom>
                <a:grp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1" i="1" smtClean="0">
                            <a:latin typeface="Cambria Math" charset="0"/>
                          </a:rPr>
                          <m:t>𝒒</m:t>
                        </m:r>
                        <m:r>
                          <a:rPr kumimoji="1" lang="en-US" altLang="ja-JP" sz="2400" b="0" i="1" smtClean="0">
                            <a:latin typeface="Cambria Math" charset="0"/>
                          </a:rPr>
                          <m:t>=</m:t>
                        </m:r>
                        <m:r>
                          <a:rPr kumimoji="1" lang="en-US" altLang="ja-JP" sz="2400" b="1" i="1" smtClean="0">
                            <a:latin typeface="Cambria Math" charset="0"/>
                          </a:rPr>
                          <m:t>𝒒</m:t>
                        </m:r>
                        <m:r>
                          <a:rPr kumimoji="1" lang="en-US" altLang="ja-JP" sz="2400" b="0" i="1" smtClean="0">
                            <a:latin typeface="Cambria Math" charset="0"/>
                          </a:rPr>
                          <m:t>+</m:t>
                        </m:r>
                        <m:r>
                          <a:rPr kumimoji="1" lang="en-US" altLang="ja-JP" sz="2400" b="0" i="1" smtClean="0">
                            <a:latin typeface="Cambria Math" charset="0"/>
                            <a:ea typeface="Cambria Math" charset="0"/>
                            <a:cs typeface="Cambria Math" charset="0"/>
                          </a:rPr>
                          <m:t>∆</m:t>
                        </m:r>
                        <m:r>
                          <a:rPr kumimoji="1" lang="en-US" altLang="ja-JP" sz="2400" b="1" i="1" smtClean="0">
                            <a:latin typeface="Cambria Math" charset="0"/>
                            <a:ea typeface="Cambria Math" charset="0"/>
                            <a:cs typeface="Cambria Math" charset="0"/>
                          </a:rPr>
                          <m:t>𝒒</m:t>
                        </m:r>
                      </m:oMath>
                    </m:oMathPara>
                  </a14:m>
                  <a:endParaRPr kumimoji="1" lang="ja-JP" altLang="en-US" sz="2400" b="1"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4097223" y="6005012"/>
                  <a:ext cx="1583446" cy="369332"/>
                </a:xfrm>
                <a:prstGeom prst="rect">
                  <a:avLst/>
                </a:prstGeom>
                <a:blipFill rotWithShape="0">
                  <a:blip r:embed="rId7"/>
                  <a:stretch>
                    <a:fillRect l="-4231" r="-3846" b="-24590"/>
                  </a:stretch>
                </a:blipFill>
              </p:spPr>
              <p:txBody>
                <a:bodyPr/>
                <a:lstStyle/>
                <a:p>
                  <a:r>
                    <a:rPr lang="ja-JP" altLang="en-US">
                      <a:noFill/>
                    </a:rPr>
                    <a:t> </a:t>
                  </a:r>
                </a:p>
              </p:txBody>
            </p:sp>
          </mc:Fallback>
        </mc:AlternateContent>
      </p:grpSp>
      <p:sp>
        <p:nvSpPr>
          <p:cNvPr id="14" name="テキスト ボックス 13"/>
          <p:cNvSpPr txBox="1"/>
          <p:nvPr/>
        </p:nvSpPr>
        <p:spPr>
          <a:xfrm>
            <a:off x="4910717" y="3198234"/>
            <a:ext cx="3554178" cy="307777"/>
          </a:xfrm>
          <a:prstGeom prst="rect">
            <a:avLst/>
          </a:prstGeom>
          <a:noFill/>
        </p:spPr>
        <p:txBody>
          <a:bodyPr wrap="none" rtlCol="0">
            <a:spAutoFit/>
          </a:bodyPr>
          <a:lstStyle/>
          <a:p>
            <a:r>
              <a:rPr kumimoji="1" lang="en-US" altLang="ja-JP" sz="1400" dirty="0" smtClean="0"/>
              <a:t>S</a:t>
            </a:r>
            <a:r>
              <a:rPr lang="ja-JP" altLang="en-US" sz="1400" dirty="0" smtClean="0"/>
              <a:t>：</a:t>
            </a:r>
            <a:r>
              <a:rPr kumimoji="1" lang="en-US" altLang="ja-JP" sz="1400" dirty="0" smtClean="0"/>
              <a:t>rating</a:t>
            </a:r>
            <a:r>
              <a:rPr kumimoji="1" lang="ja-JP" altLang="en-US" sz="1400" dirty="0" smtClean="0"/>
              <a:t>が行われた</a:t>
            </a:r>
            <a:r>
              <a:rPr kumimoji="1" lang="en-US" altLang="ja-JP" sz="1400" dirty="0" smtClean="0"/>
              <a:t>user-item</a:t>
            </a:r>
            <a:r>
              <a:rPr kumimoji="1" lang="ja-JP" altLang="en-US" sz="1400" dirty="0" smtClean="0"/>
              <a:t>ペアの集合</a:t>
            </a:r>
            <a:endParaRPr kumimoji="1" lang="ja-JP" altLang="en-US" sz="1400" dirty="0"/>
          </a:p>
        </p:txBody>
      </p:sp>
    </p:spTree>
    <p:extLst>
      <p:ext uri="{BB962C8B-B14F-4D97-AF65-F5344CB8AC3E}">
        <p14:creationId xmlns:p14="http://schemas.microsoft.com/office/powerpoint/2010/main" val="1786452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Matrix Factorization</a:t>
            </a:r>
            <a:endParaRPr kumimoji="1" lang="ja-JP" altLang="en-US" dirty="0"/>
          </a:p>
        </p:txBody>
      </p:sp>
      <p:cxnSp>
        <p:nvCxnSpPr>
          <p:cNvPr id="5" name="直線コネクタ 4"/>
          <p:cNvCxnSpPr/>
          <p:nvPr/>
        </p:nvCxnSpPr>
        <p:spPr>
          <a:xfrm>
            <a:off x="838200" y="1524000"/>
            <a:ext cx="919613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925284" y="1839685"/>
            <a:ext cx="2954655" cy="369332"/>
          </a:xfrm>
          <a:prstGeom prst="rect">
            <a:avLst/>
          </a:prstGeom>
          <a:noFill/>
        </p:spPr>
        <p:txBody>
          <a:bodyPr wrap="none" rtlCol="0">
            <a:spAutoFit/>
          </a:bodyPr>
          <a:lstStyle/>
          <a:p>
            <a:r>
              <a:rPr lang="ja-JP" altLang="en-US" dirty="0" smtClean="0"/>
              <a:t>疑似コードは以下のとおり</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729" y="2358014"/>
            <a:ext cx="6355447" cy="3780286"/>
          </a:xfrm>
          <a:prstGeom prst="rect">
            <a:avLst/>
          </a:prstGeom>
        </p:spPr>
      </p:pic>
      <p:sp>
        <p:nvSpPr>
          <p:cNvPr id="6" name="正方形/長方形 5"/>
          <p:cNvSpPr/>
          <p:nvPr/>
        </p:nvSpPr>
        <p:spPr>
          <a:xfrm>
            <a:off x="5334001" y="6225386"/>
            <a:ext cx="6096000" cy="276999"/>
          </a:xfrm>
          <a:prstGeom prst="rect">
            <a:avLst/>
          </a:prstGeom>
        </p:spPr>
        <p:txBody>
          <a:bodyPr>
            <a:spAutoFit/>
          </a:bodyPr>
          <a:lstStyle/>
          <a:p>
            <a:r>
              <a:rPr lang="en-US" altLang="ja-JP" sz="1200" smtClean="0">
                <a:hlinkClick r:id="rId3"/>
              </a:rPr>
              <a:t>(</a:t>
            </a:r>
            <a:r>
              <a:rPr lang="ja-JP" altLang="en-US" sz="1200" dirty="0" smtClean="0">
                <a:hlinkClick r:id="rId3"/>
              </a:rPr>
              <a:t>http</a:t>
            </a:r>
            <a:r>
              <a:rPr lang="ja-JP" altLang="en-US" sz="1200" dirty="0">
                <a:hlinkClick r:id="rId3"/>
              </a:rPr>
              <a:t>://www.montefiore.ulg.ac.be/~glouppe/pdf/msc-thesis.</a:t>
            </a:r>
            <a:r>
              <a:rPr lang="ja-JP" altLang="en-US" sz="1200" dirty="0" smtClean="0">
                <a:hlinkClick r:id="rId3"/>
              </a:rPr>
              <a:t>pdf</a:t>
            </a:r>
            <a:r>
              <a:rPr lang="en-US" altLang="ja-JP" sz="1200" dirty="0"/>
              <a:t>)</a:t>
            </a:r>
            <a:endParaRPr lang="ja-JP" altLang="en-US" sz="1200" dirty="0"/>
          </a:p>
        </p:txBody>
      </p:sp>
      <p:sp>
        <p:nvSpPr>
          <p:cNvPr id="7" name="テキスト ボックス 6"/>
          <p:cNvSpPr txBox="1"/>
          <p:nvPr/>
        </p:nvSpPr>
        <p:spPr>
          <a:xfrm>
            <a:off x="7228114" y="3080657"/>
            <a:ext cx="3044423" cy="369332"/>
          </a:xfrm>
          <a:prstGeom prst="rect">
            <a:avLst/>
          </a:prstGeom>
          <a:noFill/>
        </p:spPr>
        <p:txBody>
          <a:bodyPr wrap="none" rtlCol="0">
            <a:spAutoFit/>
          </a:bodyPr>
          <a:lstStyle/>
          <a:p>
            <a:r>
              <a:rPr kumimoji="1" lang="ja-JP" altLang="en-US" dirty="0" smtClean="0"/>
              <a:t>←</a:t>
            </a:r>
            <a:r>
              <a:rPr kumimoji="1" lang="en-US" altLang="ja-JP" dirty="0" smtClean="0"/>
              <a:t>P</a:t>
            </a:r>
            <a:r>
              <a:rPr kumimoji="1" lang="ja-JP" altLang="en-US" dirty="0" smtClean="0"/>
              <a:t>と</a:t>
            </a:r>
            <a:r>
              <a:rPr kumimoji="1" lang="en-US" altLang="ja-JP" dirty="0" smtClean="0"/>
              <a:t>Q</a:t>
            </a:r>
            <a:r>
              <a:rPr kumimoji="1" lang="ja-JP" altLang="en-US" dirty="0" smtClean="0"/>
              <a:t>をランダムに初期化</a:t>
            </a:r>
            <a:endParaRPr kumimoji="1" lang="ja-JP" altLang="en-US" dirty="0"/>
          </a:p>
        </p:txBody>
      </p:sp>
      <p:sp>
        <p:nvSpPr>
          <p:cNvPr id="15" name="右中かっこ 14"/>
          <p:cNvSpPr/>
          <p:nvPr/>
        </p:nvSpPr>
        <p:spPr>
          <a:xfrm>
            <a:off x="7228114" y="3810000"/>
            <a:ext cx="337457" cy="2188029"/>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p:cNvSpPr txBox="1"/>
          <p:nvPr/>
        </p:nvSpPr>
        <p:spPr>
          <a:xfrm>
            <a:off x="7892863" y="4462684"/>
            <a:ext cx="3002745" cy="923330"/>
          </a:xfrm>
          <a:prstGeom prst="rect">
            <a:avLst/>
          </a:prstGeom>
          <a:noFill/>
        </p:spPr>
        <p:txBody>
          <a:bodyPr wrap="none" rtlCol="0">
            <a:spAutoFit/>
          </a:bodyPr>
          <a:lstStyle/>
          <a:p>
            <a:r>
              <a:rPr kumimoji="1" lang="ja-JP" altLang="en-US" dirty="0" smtClean="0"/>
              <a:t>誤差が閾値未満になる</a:t>
            </a:r>
            <a:endParaRPr kumimoji="1" lang="en-US" altLang="ja-JP" dirty="0" smtClean="0"/>
          </a:p>
          <a:p>
            <a:r>
              <a:rPr lang="en-US" altLang="ja-JP" dirty="0"/>
              <a:t>o</a:t>
            </a:r>
            <a:r>
              <a:rPr kumimoji="1" lang="en-US" altLang="ja-JP" dirty="0" smtClean="0"/>
              <a:t>r </a:t>
            </a:r>
            <a:r>
              <a:rPr kumimoji="1" lang="ja-JP" altLang="en-US" dirty="0" smtClean="0"/>
              <a:t>指定の反復回数に達する</a:t>
            </a:r>
            <a:endParaRPr kumimoji="1" lang="en-US" altLang="ja-JP" dirty="0" smtClean="0"/>
          </a:p>
          <a:p>
            <a:r>
              <a:rPr lang="ja-JP" altLang="en-US" dirty="0" smtClean="0"/>
              <a:t>まで値の更新を繰り返す</a:t>
            </a:r>
            <a:endParaRPr kumimoji="1" lang="ja-JP" altLang="en-US" dirty="0"/>
          </a:p>
        </p:txBody>
      </p:sp>
      <p:sp>
        <p:nvSpPr>
          <p:cNvPr id="17" name="正方形/長方形 16"/>
          <p:cNvSpPr/>
          <p:nvPr/>
        </p:nvSpPr>
        <p:spPr>
          <a:xfrm>
            <a:off x="7651540" y="4739683"/>
            <a:ext cx="415498" cy="369332"/>
          </a:xfrm>
          <a:prstGeom prst="rect">
            <a:avLst/>
          </a:prstGeom>
        </p:spPr>
        <p:txBody>
          <a:bodyPr wrap="none">
            <a:spAutoFit/>
          </a:bodyPr>
          <a:lstStyle/>
          <a:p>
            <a:r>
              <a:rPr lang="ja-JP" altLang="en-US"/>
              <a:t>←</a:t>
            </a:r>
          </a:p>
        </p:txBody>
      </p:sp>
    </p:spTree>
    <p:extLst>
      <p:ext uri="{BB962C8B-B14F-4D97-AF65-F5344CB8AC3E}">
        <p14:creationId xmlns:p14="http://schemas.microsoft.com/office/powerpoint/2010/main" val="715935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Matrix Factorization</a:t>
            </a:r>
            <a:endParaRPr kumimoji="1" lang="ja-JP" altLang="en-US" dirty="0"/>
          </a:p>
        </p:txBody>
      </p:sp>
      <p:cxnSp>
        <p:nvCxnSpPr>
          <p:cNvPr id="5" name="直線コネクタ 4"/>
          <p:cNvCxnSpPr/>
          <p:nvPr/>
        </p:nvCxnSpPr>
        <p:spPr>
          <a:xfrm>
            <a:off x="838200" y="1524000"/>
            <a:ext cx="919613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1088569" y="1839685"/>
            <a:ext cx="9161482" cy="369332"/>
          </a:xfrm>
          <a:prstGeom prst="rect">
            <a:avLst/>
          </a:prstGeom>
          <a:noFill/>
        </p:spPr>
        <p:txBody>
          <a:bodyPr wrap="none" rtlCol="0">
            <a:spAutoFit/>
          </a:bodyPr>
          <a:lstStyle/>
          <a:p>
            <a:pPr marL="285750" indent="-285750">
              <a:buFont typeface="Wingdings" charset="2"/>
              <a:buChar char="Ø"/>
            </a:pPr>
            <a:r>
              <a:rPr lang="ja-JP" altLang="en-US" dirty="0" smtClean="0"/>
              <a:t>今回実装した</a:t>
            </a:r>
            <a:r>
              <a:rPr lang="en-US" altLang="ja-JP" dirty="0" smtClean="0"/>
              <a:t>MF</a:t>
            </a:r>
            <a:r>
              <a:rPr lang="ja-JP" altLang="en-US" dirty="0" smtClean="0"/>
              <a:t>はこれまで説明したものに</a:t>
            </a:r>
            <a:r>
              <a:rPr lang="en-US" altLang="ja-JP" dirty="0" smtClean="0"/>
              <a:t>user, item</a:t>
            </a:r>
            <a:r>
              <a:rPr lang="ja-JP" altLang="en-US" dirty="0" smtClean="0"/>
              <a:t>ごとのバイアスを追加した</a:t>
            </a:r>
            <a:r>
              <a:rPr lang="en-US" altLang="ja-JP" dirty="0" smtClean="0"/>
              <a:t>MF</a:t>
            </a:r>
          </a:p>
        </p:txBody>
      </p:sp>
      <p:sp>
        <p:nvSpPr>
          <p:cNvPr id="4" name="テキスト ボックス 3"/>
          <p:cNvSpPr txBox="1"/>
          <p:nvPr/>
        </p:nvSpPr>
        <p:spPr>
          <a:xfrm>
            <a:off x="914398" y="2379786"/>
            <a:ext cx="2089033" cy="369332"/>
          </a:xfrm>
          <a:prstGeom prst="rect">
            <a:avLst/>
          </a:prstGeom>
          <a:noFill/>
        </p:spPr>
        <p:txBody>
          <a:bodyPr wrap="none" rtlCol="0">
            <a:spAutoFit/>
          </a:bodyPr>
          <a:lstStyle/>
          <a:p>
            <a:pPr marL="285750" indent="-285750">
              <a:buFont typeface="Wingdings" charset="2"/>
              <a:buChar char="n"/>
            </a:pPr>
            <a:r>
              <a:rPr kumimoji="1" lang="ja-JP" altLang="en-US" dirty="0" smtClean="0"/>
              <a:t>バイアスとは？</a:t>
            </a:r>
            <a:endParaRPr kumimoji="1" lang="ja-JP" altLang="en-US" dirty="0"/>
          </a:p>
        </p:txBody>
      </p:sp>
      <p:sp>
        <p:nvSpPr>
          <p:cNvPr id="8" name="テキスト ボックス 7"/>
          <p:cNvSpPr txBox="1"/>
          <p:nvPr/>
        </p:nvSpPr>
        <p:spPr>
          <a:xfrm>
            <a:off x="1219197" y="2781776"/>
            <a:ext cx="4532010" cy="369332"/>
          </a:xfrm>
          <a:prstGeom prst="rect">
            <a:avLst/>
          </a:prstGeom>
          <a:noFill/>
        </p:spPr>
        <p:txBody>
          <a:bodyPr wrap="none" rtlCol="0">
            <a:spAutoFit/>
          </a:bodyPr>
          <a:lstStyle/>
          <a:p>
            <a:pPr marL="285750" indent="-285750">
              <a:buFont typeface="Wingdings" charset="2"/>
              <a:buChar char="Ø"/>
            </a:pPr>
            <a:r>
              <a:rPr lang="en-US" altLang="ja-JP" dirty="0"/>
              <a:t>u</a:t>
            </a:r>
            <a:r>
              <a:rPr lang="en-US" altLang="ja-JP" dirty="0" smtClean="0"/>
              <a:t>ser, item</a:t>
            </a:r>
            <a:r>
              <a:rPr lang="ja-JP" altLang="en-US" dirty="0" smtClean="0"/>
              <a:t>ごとの</a:t>
            </a:r>
            <a:r>
              <a:rPr lang="ja-JP" altLang="en-US" dirty="0" smtClean="0">
                <a:solidFill>
                  <a:schemeClr val="accent2"/>
                </a:solidFill>
              </a:rPr>
              <a:t>評価傾向の違い</a:t>
            </a:r>
            <a:r>
              <a:rPr lang="ja-JP" altLang="en-US" dirty="0" smtClean="0"/>
              <a:t>のこと</a:t>
            </a:r>
          </a:p>
        </p:txBody>
      </p:sp>
      <p:sp>
        <p:nvSpPr>
          <p:cNvPr id="9" name="正方形/長方形 8"/>
          <p:cNvSpPr/>
          <p:nvPr/>
        </p:nvSpPr>
        <p:spPr>
          <a:xfrm>
            <a:off x="1447284" y="3183766"/>
            <a:ext cx="10037143" cy="646331"/>
          </a:xfrm>
          <a:prstGeom prst="rect">
            <a:avLst/>
          </a:prstGeom>
        </p:spPr>
        <p:txBody>
          <a:bodyPr wrap="square">
            <a:spAutoFit/>
          </a:bodyPr>
          <a:lstStyle/>
          <a:p>
            <a:r>
              <a:rPr lang="ja-JP" altLang="en-US" dirty="0"/>
              <a:t>例えば「</a:t>
            </a:r>
            <a:r>
              <a:rPr lang="en-US" altLang="ja-JP" dirty="0"/>
              <a:t>a</a:t>
            </a:r>
            <a:r>
              <a:rPr lang="ja-JP" altLang="en-US" dirty="0"/>
              <a:t>さんは</a:t>
            </a:r>
            <a:r>
              <a:rPr lang="en-US" altLang="ja-JP" dirty="0"/>
              <a:t>b</a:t>
            </a:r>
            <a:r>
              <a:rPr lang="ja-JP" altLang="en-US" dirty="0"/>
              <a:t>さんよりも厳しい評価をする」や</a:t>
            </a:r>
            <a:r>
              <a:rPr lang="ja-JP" altLang="en-US" dirty="0" smtClean="0"/>
              <a:t>「映画</a:t>
            </a:r>
            <a:r>
              <a:rPr lang="en-US" altLang="ja-JP" dirty="0"/>
              <a:t>m</a:t>
            </a:r>
            <a:r>
              <a:rPr lang="ja-JP" altLang="en-US" dirty="0"/>
              <a:t>は映画</a:t>
            </a:r>
            <a:r>
              <a:rPr lang="en-US" altLang="ja-JP" dirty="0"/>
              <a:t>n</a:t>
            </a:r>
            <a:r>
              <a:rPr lang="ja-JP" altLang="en-US" dirty="0"/>
              <a:t>よりも平均的</a:t>
            </a:r>
            <a:r>
              <a:rPr lang="ja-JP" altLang="en-US" dirty="0" smtClean="0"/>
              <a:t>に</a:t>
            </a:r>
            <a:endParaRPr lang="en-US" altLang="ja-JP" dirty="0" smtClean="0"/>
          </a:p>
          <a:p>
            <a:r>
              <a:rPr lang="ja-JP" altLang="en-US" dirty="0" smtClean="0"/>
              <a:t>高い評価</a:t>
            </a:r>
            <a:r>
              <a:rPr lang="ja-JP" altLang="en-US" dirty="0"/>
              <a:t>を得ている」など</a:t>
            </a:r>
            <a:endParaRPr lang="ja-JP" altLang="en-US" dirty="0"/>
          </a:p>
        </p:txBody>
      </p:sp>
      <p:sp>
        <p:nvSpPr>
          <p:cNvPr id="10" name="テキスト ボックス 9"/>
          <p:cNvSpPr txBox="1"/>
          <p:nvPr/>
        </p:nvSpPr>
        <p:spPr>
          <a:xfrm>
            <a:off x="1393372" y="4136572"/>
            <a:ext cx="6696064" cy="369332"/>
          </a:xfrm>
          <a:prstGeom prst="rect">
            <a:avLst/>
          </a:prstGeom>
          <a:noFill/>
        </p:spPr>
        <p:txBody>
          <a:bodyPr wrap="none" rtlCol="0">
            <a:spAutoFit/>
          </a:bodyPr>
          <a:lstStyle/>
          <a:p>
            <a:pPr marL="285750" indent="-285750">
              <a:buFont typeface="Wingdings" charset="2"/>
              <a:buChar char="p"/>
            </a:pPr>
            <a:r>
              <a:rPr lang="ja-JP" altLang="en-US" dirty="0" smtClean="0"/>
              <a:t>ユーザー</a:t>
            </a:r>
            <a:r>
              <a:rPr kumimoji="1" lang="en-US" altLang="ja-JP" dirty="0" smtClean="0"/>
              <a:t> </a:t>
            </a:r>
            <a:r>
              <a:rPr lang="en-US" altLang="ja-JP" dirty="0"/>
              <a:t>u</a:t>
            </a:r>
            <a:r>
              <a:rPr kumimoji="1" lang="en-US" altLang="ja-JP" dirty="0" smtClean="0"/>
              <a:t>, </a:t>
            </a:r>
            <a:r>
              <a:rPr kumimoji="1" lang="ja-JP" altLang="en-US" dirty="0" smtClean="0"/>
              <a:t>アイテム</a:t>
            </a:r>
            <a:r>
              <a:rPr kumimoji="1" lang="en-US" altLang="ja-JP" dirty="0" smtClean="0"/>
              <a:t> </a:t>
            </a:r>
            <a:r>
              <a:rPr kumimoji="1" lang="en-US" altLang="ja-JP" dirty="0" err="1" smtClean="0"/>
              <a:t>i</a:t>
            </a:r>
            <a:r>
              <a:rPr kumimoji="1" lang="ja-JP" altLang="en-US" dirty="0" smtClean="0"/>
              <a:t>のバイアスは以下のように定義される</a:t>
            </a:r>
            <a:endParaRPr kumimoji="1" lang="ja-JP" altLang="en-US"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4249116" y="4834151"/>
                <a:ext cx="2466060" cy="369332"/>
              </a:xfrm>
              <a:prstGeom prst="rect">
                <a:avLst/>
              </a:prstGeom>
              <a:solidFill>
                <a:schemeClr val="accent4">
                  <a:lumMod val="20000"/>
                  <a:lumOff val="8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charset="0"/>
                            </a:rPr>
                          </m:ctrlPr>
                        </m:sSubPr>
                        <m:e>
                          <m:r>
                            <a:rPr kumimoji="1" lang="en-US" altLang="ja-JP" sz="2400" b="1" i="1" smtClean="0">
                              <a:latin typeface="Cambria Math" charset="0"/>
                            </a:rPr>
                            <m:t>𝒃</m:t>
                          </m:r>
                        </m:e>
                        <m:sub>
                          <m:r>
                            <a:rPr kumimoji="1" lang="en-US" altLang="ja-JP" sz="2400" b="0" i="1" smtClean="0">
                              <a:latin typeface="Cambria Math" charset="0"/>
                            </a:rPr>
                            <m:t>𝑢𝑖</m:t>
                          </m:r>
                        </m:sub>
                      </m:sSub>
                      <m:r>
                        <a:rPr kumimoji="1" lang="en-US" altLang="ja-JP" sz="2400" b="0" i="1" smtClean="0">
                          <a:latin typeface="Cambria Math" charset="0"/>
                        </a:rPr>
                        <m:t>=</m:t>
                      </m:r>
                      <m:r>
                        <a:rPr kumimoji="1" lang="en-US" altLang="ja-JP" sz="2400" b="0" i="1" smtClean="0">
                          <a:latin typeface="Cambria Math" charset="0"/>
                          <a:ea typeface="Cambria Math" charset="0"/>
                          <a:cs typeface="Cambria Math" charset="0"/>
                        </a:rPr>
                        <m:t>𝜇</m:t>
                      </m:r>
                      <m:r>
                        <a:rPr kumimoji="1" lang="en-US" altLang="ja-JP" sz="2400" b="0" i="1" smtClean="0">
                          <a:latin typeface="Cambria Math" charset="0"/>
                          <a:ea typeface="Cambria Math" charset="0"/>
                          <a:cs typeface="Cambria Math" charset="0"/>
                        </a:rPr>
                        <m:t>+</m:t>
                      </m:r>
                      <m:sSub>
                        <m:sSubPr>
                          <m:ctrlPr>
                            <a:rPr lang="en-US" altLang="ja-JP" sz="2400" i="1">
                              <a:latin typeface="Cambria Math" charset="0"/>
                            </a:rPr>
                          </m:ctrlPr>
                        </m:sSubPr>
                        <m:e>
                          <m:r>
                            <a:rPr lang="en-US" altLang="ja-JP" sz="2400" b="1" i="1">
                              <a:latin typeface="Cambria Math" charset="0"/>
                            </a:rPr>
                            <m:t>𝒃</m:t>
                          </m:r>
                        </m:e>
                        <m:sub>
                          <m:r>
                            <a:rPr lang="en-US" altLang="ja-JP" sz="2400" i="1">
                              <a:latin typeface="Cambria Math" charset="0"/>
                            </a:rPr>
                            <m:t>𝑢</m:t>
                          </m:r>
                        </m:sub>
                      </m:sSub>
                      <m:r>
                        <a:rPr lang="en-US" altLang="ja-JP" sz="2400" b="0" i="0" smtClean="0">
                          <a:latin typeface="Cambria Math" charset="0"/>
                        </a:rPr>
                        <m:t>+</m:t>
                      </m:r>
                      <m:sSub>
                        <m:sSubPr>
                          <m:ctrlPr>
                            <a:rPr lang="en-US" altLang="ja-JP" sz="2400" i="1">
                              <a:latin typeface="Cambria Math" charset="0"/>
                            </a:rPr>
                          </m:ctrlPr>
                        </m:sSubPr>
                        <m:e>
                          <m:r>
                            <a:rPr lang="en-US" altLang="ja-JP" sz="2400" b="1" i="1">
                              <a:latin typeface="Cambria Math" charset="0"/>
                            </a:rPr>
                            <m:t>𝒃</m:t>
                          </m:r>
                        </m:e>
                        <m:sub>
                          <m:r>
                            <a:rPr lang="en-US" altLang="ja-JP" sz="2400" i="1">
                              <a:latin typeface="Cambria Math" charset="0"/>
                            </a:rPr>
                            <m:t>𝑖</m:t>
                          </m:r>
                        </m:sub>
                      </m:sSub>
                    </m:oMath>
                  </m:oMathPara>
                </a14:m>
                <a:endParaRPr kumimoji="1" lang="ja-JP" altLang="en-US" sz="24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4249116" y="4834151"/>
                <a:ext cx="2466060" cy="369332"/>
              </a:xfrm>
              <a:prstGeom prst="rect">
                <a:avLst/>
              </a:prstGeom>
              <a:blipFill rotWithShape="0">
                <a:blip r:embed="rId2"/>
                <a:stretch>
                  <a:fillRect l="-2222" r="-247" b="-22951"/>
                </a:stretch>
              </a:blipFill>
            </p:spPr>
            <p:txBody>
              <a:bodyPr/>
              <a:lstStyle/>
              <a:p>
                <a:r>
                  <a:rPr lang="ja-JP" altLang="en-US">
                    <a:noFill/>
                  </a:rPr>
                  <a:t> </a:t>
                </a:r>
              </a:p>
            </p:txBody>
          </p:sp>
        </mc:Fallback>
      </mc:AlternateContent>
      <p:sp>
        <p:nvSpPr>
          <p:cNvPr id="13" name="正方形/長方形 12"/>
          <p:cNvSpPr/>
          <p:nvPr/>
        </p:nvSpPr>
        <p:spPr>
          <a:xfrm>
            <a:off x="5072744" y="4834151"/>
            <a:ext cx="261257"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a:stCxn id="13" idx="2"/>
          </p:cNvCxnSpPr>
          <p:nvPr/>
        </p:nvCxnSpPr>
        <p:spPr>
          <a:xfrm flipH="1">
            <a:off x="4659087" y="5203483"/>
            <a:ext cx="544286" cy="46797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614057" y="5671457"/>
            <a:ext cx="1569660" cy="369332"/>
          </a:xfrm>
          <a:prstGeom prst="rect">
            <a:avLst/>
          </a:prstGeom>
          <a:noFill/>
        </p:spPr>
        <p:txBody>
          <a:bodyPr wrap="none" rtlCol="0">
            <a:spAutoFit/>
          </a:bodyPr>
          <a:lstStyle/>
          <a:p>
            <a:r>
              <a:rPr kumimoji="1" lang="ja-JP" altLang="en-US" dirty="0" smtClean="0"/>
              <a:t>全</a:t>
            </a:r>
            <a:r>
              <a:rPr lang="ja-JP" altLang="en-US" dirty="0" smtClean="0"/>
              <a:t>評価</a:t>
            </a:r>
            <a:r>
              <a:rPr kumimoji="1" lang="ja-JP" altLang="en-US" dirty="0" smtClean="0"/>
              <a:t>の平均</a:t>
            </a:r>
            <a:endParaRPr kumimoji="1" lang="ja-JP" altLang="en-US" dirty="0"/>
          </a:p>
        </p:txBody>
      </p:sp>
      <p:sp>
        <p:nvSpPr>
          <p:cNvPr id="20" name="正方形/長方形 19"/>
          <p:cNvSpPr/>
          <p:nvPr/>
        </p:nvSpPr>
        <p:spPr>
          <a:xfrm>
            <a:off x="5617030" y="4832116"/>
            <a:ext cx="377313"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p:cNvCxnSpPr>
            <a:stCxn id="20" idx="2"/>
          </p:cNvCxnSpPr>
          <p:nvPr/>
        </p:nvCxnSpPr>
        <p:spPr>
          <a:xfrm>
            <a:off x="5805687" y="5201448"/>
            <a:ext cx="197742" cy="64378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テキスト ボックス 24"/>
              <p:cNvSpPr txBox="1"/>
              <p:nvPr/>
            </p:nvSpPr>
            <p:spPr>
              <a:xfrm>
                <a:off x="5301343" y="5864974"/>
                <a:ext cx="4426020" cy="369332"/>
              </a:xfrm>
              <a:prstGeom prst="rect">
                <a:avLst/>
              </a:prstGeom>
              <a:noFill/>
            </p:spPr>
            <p:txBody>
              <a:bodyPr wrap="none" rtlCol="0">
                <a:spAutoFit/>
              </a:bodyPr>
              <a:lstStyle/>
              <a:p>
                <a:r>
                  <a:rPr lang="ja-JP" altLang="en-US" dirty="0" smtClean="0"/>
                  <a:t>ユーザー</a:t>
                </a:r>
                <a:r>
                  <a:rPr lang="en-US" altLang="ja-JP" dirty="0" smtClean="0"/>
                  <a:t>u</a:t>
                </a:r>
                <a:r>
                  <a:rPr lang="ja-JP" altLang="en-US" dirty="0" smtClean="0"/>
                  <a:t>の評価の平均</a:t>
                </a:r>
                <a:r>
                  <a:rPr lang="en-US" altLang="ja-JP" dirty="0" smtClean="0"/>
                  <a:t>-</a:t>
                </a:r>
                <a:r>
                  <a:rPr lang="ja-JP" altLang="en-US" dirty="0" smtClean="0"/>
                  <a:t>全評価の平均</a:t>
                </a:r>
                <a:r>
                  <a:rPr lang="en-US" altLang="ja-JP" dirty="0" smtClean="0"/>
                  <a:t>(</a:t>
                </a:r>
                <a14:m>
                  <m:oMath xmlns:m="http://schemas.openxmlformats.org/officeDocument/2006/math">
                    <m:r>
                      <a:rPr lang="en-US" altLang="ja-JP" i="1" smtClean="0">
                        <a:latin typeface="Cambria Math" charset="0"/>
                        <a:ea typeface="Cambria Math" charset="0"/>
                        <a:cs typeface="Cambria Math" charset="0"/>
                      </a:rPr>
                      <m:t>𝜇</m:t>
                    </m:r>
                  </m:oMath>
                </a14:m>
                <a:r>
                  <a:rPr lang="en-US" altLang="ja-JP" dirty="0" smtClean="0"/>
                  <a:t>)</a:t>
                </a:r>
                <a:endParaRPr kumimoji="1" lang="ja-JP" altLang="en-US"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5301343" y="5864974"/>
                <a:ext cx="4426020" cy="369332"/>
              </a:xfrm>
              <a:prstGeom prst="rect">
                <a:avLst/>
              </a:prstGeom>
              <a:blipFill rotWithShape="0">
                <a:blip r:embed="rId3"/>
                <a:stretch>
                  <a:fillRect l="-1240" t="-8197" r="-551" b="-24590"/>
                </a:stretch>
              </a:blipFill>
            </p:spPr>
            <p:txBody>
              <a:bodyPr/>
              <a:lstStyle/>
              <a:p>
                <a:r>
                  <a:rPr lang="ja-JP" altLang="en-US">
                    <a:noFill/>
                  </a:rPr>
                  <a:t> </a:t>
                </a:r>
              </a:p>
            </p:txBody>
          </p:sp>
        </mc:Fallback>
      </mc:AlternateContent>
      <p:sp>
        <p:nvSpPr>
          <p:cNvPr id="27" name="正方形/長方形 26"/>
          <p:cNvSpPr/>
          <p:nvPr/>
        </p:nvSpPr>
        <p:spPr>
          <a:xfrm>
            <a:off x="6313718" y="4832116"/>
            <a:ext cx="377313"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p:cNvCxnSpPr>
            <a:stCxn id="12" idx="3"/>
          </p:cNvCxnSpPr>
          <p:nvPr/>
        </p:nvCxnSpPr>
        <p:spPr>
          <a:xfrm flipV="1">
            <a:off x="6715176" y="5016783"/>
            <a:ext cx="321901" cy="203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テキスト ボックス 30"/>
              <p:cNvSpPr txBox="1"/>
              <p:nvPr/>
            </p:nvSpPr>
            <p:spPr>
              <a:xfrm>
                <a:off x="7000733" y="4832116"/>
                <a:ext cx="5044779" cy="369332"/>
              </a:xfrm>
              <a:prstGeom prst="rect">
                <a:avLst/>
              </a:prstGeom>
              <a:noFill/>
            </p:spPr>
            <p:txBody>
              <a:bodyPr wrap="none" rtlCol="0">
                <a:spAutoFit/>
              </a:bodyPr>
              <a:lstStyle/>
              <a:p>
                <a:r>
                  <a:rPr lang="ja-JP" altLang="en-US" dirty="0" smtClean="0"/>
                  <a:t>アイテム</a:t>
                </a:r>
                <a:r>
                  <a:rPr lang="en-US" altLang="ja-JP" dirty="0" err="1" smtClean="0"/>
                  <a:t>i</a:t>
                </a:r>
                <a:r>
                  <a:rPr lang="ja-JP" altLang="en-US" dirty="0" smtClean="0"/>
                  <a:t>に対する評価の平均</a:t>
                </a:r>
                <a:r>
                  <a:rPr lang="en-US" altLang="ja-JP" dirty="0" smtClean="0"/>
                  <a:t>-</a:t>
                </a:r>
                <a:r>
                  <a:rPr lang="ja-JP" altLang="en-US" dirty="0" smtClean="0"/>
                  <a:t>全評価の平均</a:t>
                </a:r>
                <a:r>
                  <a:rPr lang="en-US" altLang="ja-JP" dirty="0" smtClean="0"/>
                  <a:t>(</a:t>
                </a:r>
                <a14:m>
                  <m:oMath xmlns:m="http://schemas.openxmlformats.org/officeDocument/2006/math">
                    <m:r>
                      <a:rPr lang="en-US" altLang="ja-JP" i="1" smtClean="0">
                        <a:latin typeface="Cambria Math" charset="0"/>
                        <a:ea typeface="Cambria Math" charset="0"/>
                        <a:cs typeface="Cambria Math" charset="0"/>
                      </a:rPr>
                      <m:t>𝜇</m:t>
                    </m:r>
                  </m:oMath>
                </a14:m>
                <a:r>
                  <a:rPr lang="en-US" altLang="ja-JP" dirty="0" smtClean="0"/>
                  <a:t>)</a:t>
                </a:r>
                <a:endParaRPr kumimoji="1" lang="ja-JP" altLang="en-US" dirty="0"/>
              </a:p>
            </p:txBody>
          </p:sp>
        </mc:Choice>
        <mc:Fallback>
          <p:sp>
            <p:nvSpPr>
              <p:cNvPr id="31" name="テキスト ボックス 30"/>
              <p:cNvSpPr txBox="1">
                <a:spLocks noRot="1" noChangeAspect="1" noMove="1" noResize="1" noEditPoints="1" noAdjustHandles="1" noChangeArrowheads="1" noChangeShapeType="1" noTextEdit="1"/>
              </p:cNvSpPr>
              <p:nvPr/>
            </p:nvSpPr>
            <p:spPr>
              <a:xfrm>
                <a:off x="7000733" y="4832116"/>
                <a:ext cx="5044779" cy="369332"/>
              </a:xfrm>
              <a:prstGeom prst="rect">
                <a:avLst/>
              </a:prstGeom>
              <a:blipFill rotWithShape="0">
                <a:blip r:embed="rId4"/>
                <a:stretch>
                  <a:fillRect l="-966" t="-10000" r="-483" b="-26667"/>
                </a:stretch>
              </a:blipFill>
            </p:spPr>
            <p:txBody>
              <a:bodyPr/>
              <a:lstStyle/>
              <a:p>
                <a:r>
                  <a:rPr lang="ja-JP" altLang="en-US">
                    <a:noFill/>
                  </a:rPr>
                  <a:t> </a:t>
                </a:r>
              </a:p>
            </p:txBody>
          </p:sp>
        </mc:Fallback>
      </mc:AlternateContent>
      <p:sp>
        <p:nvSpPr>
          <p:cNvPr id="34" name="テキスト ボックス 33"/>
          <p:cNvSpPr txBox="1"/>
          <p:nvPr/>
        </p:nvSpPr>
        <p:spPr>
          <a:xfrm>
            <a:off x="5301343" y="6179654"/>
            <a:ext cx="2954655" cy="369332"/>
          </a:xfrm>
          <a:prstGeom prst="rect">
            <a:avLst/>
          </a:prstGeom>
          <a:noFill/>
        </p:spPr>
        <p:txBody>
          <a:bodyPr wrap="none" rtlCol="0">
            <a:spAutoFit/>
          </a:bodyPr>
          <a:lstStyle/>
          <a:p>
            <a:r>
              <a:rPr kumimoji="1" lang="ja-JP" altLang="en-US" dirty="0" smtClean="0"/>
              <a:t>→</a:t>
            </a:r>
            <a:r>
              <a:rPr kumimoji="1" lang="ja-JP" altLang="en-US" dirty="0" smtClean="0">
                <a:solidFill>
                  <a:schemeClr val="accent2"/>
                </a:solidFill>
              </a:rPr>
              <a:t>ユーザー固有の評価傾向</a:t>
            </a:r>
            <a:endParaRPr kumimoji="1" lang="ja-JP" altLang="en-US" dirty="0">
              <a:solidFill>
                <a:schemeClr val="accent2"/>
              </a:solidFill>
            </a:endParaRPr>
          </a:p>
        </p:txBody>
      </p:sp>
      <p:sp>
        <p:nvSpPr>
          <p:cNvPr id="35" name="テキスト ボックス 34"/>
          <p:cNvSpPr txBox="1"/>
          <p:nvPr/>
        </p:nvSpPr>
        <p:spPr>
          <a:xfrm>
            <a:off x="6992142" y="5159190"/>
            <a:ext cx="2954655" cy="369332"/>
          </a:xfrm>
          <a:prstGeom prst="rect">
            <a:avLst/>
          </a:prstGeom>
          <a:noFill/>
        </p:spPr>
        <p:txBody>
          <a:bodyPr wrap="none" rtlCol="0">
            <a:spAutoFit/>
          </a:bodyPr>
          <a:lstStyle/>
          <a:p>
            <a:r>
              <a:rPr kumimoji="1" lang="ja-JP" altLang="en-US" dirty="0" smtClean="0"/>
              <a:t>→</a:t>
            </a:r>
            <a:r>
              <a:rPr kumimoji="1" lang="ja-JP" altLang="en-US" dirty="0" smtClean="0">
                <a:solidFill>
                  <a:schemeClr val="accent2"/>
                </a:solidFill>
              </a:rPr>
              <a:t>アイテム固有の評価傾向</a:t>
            </a:r>
            <a:endParaRPr kumimoji="1" lang="ja-JP" altLang="en-US" dirty="0">
              <a:solidFill>
                <a:schemeClr val="accent2"/>
              </a:solidFill>
            </a:endParaRPr>
          </a:p>
        </p:txBody>
      </p:sp>
    </p:spTree>
    <p:extLst>
      <p:ext uri="{BB962C8B-B14F-4D97-AF65-F5344CB8AC3E}">
        <p14:creationId xmlns:p14="http://schemas.microsoft.com/office/powerpoint/2010/main" val="837478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Matrix Factorization</a:t>
            </a:r>
            <a:endParaRPr kumimoji="1" lang="ja-JP" altLang="en-US" dirty="0"/>
          </a:p>
        </p:txBody>
      </p:sp>
      <p:cxnSp>
        <p:nvCxnSpPr>
          <p:cNvPr id="5" name="直線コネクタ 4"/>
          <p:cNvCxnSpPr/>
          <p:nvPr/>
        </p:nvCxnSpPr>
        <p:spPr>
          <a:xfrm>
            <a:off x="838200" y="1524000"/>
            <a:ext cx="919613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925284" y="1839685"/>
            <a:ext cx="4570482" cy="369332"/>
          </a:xfrm>
          <a:prstGeom prst="rect">
            <a:avLst/>
          </a:prstGeom>
          <a:noFill/>
        </p:spPr>
        <p:txBody>
          <a:bodyPr wrap="none" rtlCol="0">
            <a:spAutoFit/>
          </a:bodyPr>
          <a:lstStyle/>
          <a:p>
            <a:r>
              <a:rPr lang="ja-JP" altLang="en-US" dirty="0" smtClean="0"/>
              <a:t>対象となる最小化問題は以下のように変更</a:t>
            </a:r>
            <a:endParaRPr kumimoji="1" lang="ja-JP" altLang="en-US" dirty="0"/>
          </a:p>
        </p:txBody>
      </p:sp>
      <mc:AlternateContent xmlns:mc="http://schemas.openxmlformats.org/markup-compatibility/2006">
        <mc:Choice xmlns:a14="http://schemas.microsoft.com/office/drawing/2010/main" Requires="a14">
          <p:sp>
            <p:nvSpPr>
              <p:cNvPr id="4" name="テキスト ボックス 3"/>
              <p:cNvSpPr txBox="1"/>
              <p:nvPr/>
            </p:nvSpPr>
            <p:spPr>
              <a:xfrm>
                <a:off x="1677579" y="2369324"/>
                <a:ext cx="8836843" cy="786626"/>
              </a:xfrm>
              <a:prstGeom prst="rect">
                <a:avLst/>
              </a:prstGeom>
              <a:solidFill>
                <a:schemeClr val="accent4">
                  <a:lumMod val="20000"/>
                  <a:lumOff val="8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kumimoji="1" lang="en-US" altLang="ja-JP" sz="2000" i="1" smtClean="0">
                              <a:latin typeface="Cambria Math" charset="0"/>
                            </a:rPr>
                          </m:ctrlPr>
                        </m:funcPr>
                        <m:fName>
                          <m:limLow>
                            <m:limLowPr>
                              <m:ctrlPr>
                                <a:rPr kumimoji="1" lang="en-US" altLang="ja-JP" sz="2000" i="1" smtClean="0">
                                  <a:latin typeface="Cambria Math" charset="0"/>
                                </a:rPr>
                              </m:ctrlPr>
                            </m:limLowPr>
                            <m:e>
                              <m:r>
                                <m:rPr>
                                  <m:sty m:val="p"/>
                                </m:rPr>
                                <a:rPr kumimoji="1" lang="en-US" altLang="ja-JP" sz="2000" i="0" smtClean="0">
                                  <a:latin typeface="Cambria Math" charset="0"/>
                                </a:rPr>
                                <m:t>min</m:t>
                              </m:r>
                            </m:e>
                            <m:lim>
                              <m:r>
                                <a:rPr kumimoji="1" lang="en-US" altLang="ja-JP" sz="2000" b="1" i="1" smtClean="0">
                                  <a:latin typeface="Cambria Math" charset="0"/>
                                </a:rPr>
                                <m:t>𝒑</m:t>
                              </m:r>
                              <m:r>
                                <a:rPr kumimoji="1" lang="en-US" altLang="ja-JP" sz="2000" b="0" i="1" smtClean="0">
                                  <a:latin typeface="Cambria Math" charset="0"/>
                                </a:rPr>
                                <m:t>,</m:t>
                              </m:r>
                              <m:r>
                                <a:rPr kumimoji="1" lang="en-US" altLang="ja-JP" sz="2000" b="1" i="1" smtClean="0">
                                  <a:latin typeface="Cambria Math" charset="0"/>
                                </a:rPr>
                                <m:t>𝒒</m:t>
                              </m:r>
                            </m:lim>
                          </m:limLow>
                        </m:fName>
                        <m:e>
                          <m:nary>
                            <m:naryPr>
                              <m:chr m:val="∑"/>
                              <m:supHide m:val="on"/>
                              <m:ctrlPr>
                                <a:rPr kumimoji="1" lang="en-US" altLang="ja-JP" sz="2000" i="1" smtClean="0">
                                  <a:latin typeface="Cambria Math" charset="0"/>
                                </a:rPr>
                              </m:ctrlPr>
                            </m:naryPr>
                            <m:sub>
                              <m:r>
                                <m:rPr>
                                  <m:brk m:alnAt="7"/>
                                </m:rPr>
                                <a:rPr kumimoji="1" lang="en-US" altLang="ja-JP" sz="2000" b="0" i="1" smtClean="0">
                                  <a:latin typeface="Cambria Math" charset="0"/>
                                </a:rPr>
                                <m:t>(</m:t>
                              </m:r>
                              <m:r>
                                <a:rPr kumimoji="1" lang="en-US" altLang="ja-JP" sz="2000" b="0" i="1" smtClean="0">
                                  <a:latin typeface="Cambria Math" charset="0"/>
                                </a:rPr>
                                <m:t>𝑢</m:t>
                              </m:r>
                              <m:r>
                                <a:rPr kumimoji="1" lang="en-US" altLang="ja-JP" sz="2000" b="0" i="1" smtClean="0">
                                  <a:latin typeface="Cambria Math" charset="0"/>
                                </a:rPr>
                                <m:t>,</m:t>
                              </m:r>
                              <m:r>
                                <a:rPr kumimoji="1" lang="en-US" altLang="ja-JP" sz="2000" b="0" i="1" smtClean="0">
                                  <a:latin typeface="Cambria Math" charset="0"/>
                                </a:rPr>
                                <m:t>𝑖</m:t>
                              </m:r>
                              <m:r>
                                <a:rPr kumimoji="1" lang="en-US" altLang="ja-JP" sz="2000" b="0" i="1" smtClean="0">
                                  <a:latin typeface="Cambria Math" charset="0"/>
                                </a:rPr>
                                <m:t>)∈</m:t>
                              </m:r>
                              <m:r>
                                <a:rPr kumimoji="1" lang="en-US" altLang="ja-JP" sz="2000" b="0" i="1" smtClean="0">
                                  <a:latin typeface="Cambria Math" charset="0"/>
                                  <a:ea typeface="Cambria Math" charset="0"/>
                                  <a:cs typeface="Cambria Math" charset="0"/>
                                </a:rPr>
                                <m:t>𝑆</m:t>
                              </m:r>
                            </m:sub>
                            <m:sup/>
                            <m:e>
                              <m:sSup>
                                <m:sSupPr>
                                  <m:ctrlPr>
                                    <a:rPr kumimoji="1" lang="en-US" altLang="ja-JP" sz="2000" i="1" smtClean="0">
                                      <a:latin typeface="Cambria Math" charset="0"/>
                                    </a:rPr>
                                  </m:ctrlPr>
                                </m:sSupPr>
                                <m:e>
                                  <m:r>
                                    <a:rPr kumimoji="1" lang="en-US" altLang="ja-JP" sz="2000" b="0" i="1" smtClean="0">
                                      <a:latin typeface="Cambria Math" charset="0"/>
                                    </a:rPr>
                                    <m:t>(</m:t>
                                  </m:r>
                                  <m:sSub>
                                    <m:sSubPr>
                                      <m:ctrlPr>
                                        <a:rPr kumimoji="1" lang="en-US" altLang="ja-JP" sz="2000" b="0" i="1" smtClean="0">
                                          <a:latin typeface="Cambria Math" charset="0"/>
                                        </a:rPr>
                                      </m:ctrlPr>
                                    </m:sSubPr>
                                    <m:e>
                                      <m:r>
                                        <a:rPr kumimoji="1" lang="en-US" altLang="ja-JP" sz="2000" b="1" i="1" smtClean="0">
                                          <a:latin typeface="Cambria Math" charset="0"/>
                                        </a:rPr>
                                        <m:t>𝑹</m:t>
                                      </m:r>
                                    </m:e>
                                    <m:sub>
                                      <m:r>
                                        <a:rPr kumimoji="1" lang="en-US" altLang="ja-JP" sz="2000" b="0" i="1" smtClean="0">
                                          <a:latin typeface="Cambria Math" charset="0"/>
                                        </a:rPr>
                                        <m:t>𝑢𝑖</m:t>
                                      </m:r>
                                    </m:sub>
                                  </m:sSub>
                                  <m:r>
                                    <a:rPr kumimoji="1" lang="en-US" altLang="ja-JP" sz="2000" b="0" i="1" smtClean="0">
                                      <a:latin typeface="Cambria Math" charset="0"/>
                                    </a:rPr>
                                    <m:t>−(</m:t>
                                  </m:r>
                                  <m:sSubSup>
                                    <m:sSubSupPr>
                                      <m:ctrlPr>
                                        <a:rPr kumimoji="1" lang="en-US" altLang="ja-JP" sz="2000" b="0" i="1" smtClean="0">
                                          <a:latin typeface="Cambria Math" charset="0"/>
                                        </a:rPr>
                                      </m:ctrlPr>
                                    </m:sSubSupPr>
                                    <m:e>
                                      <m:r>
                                        <a:rPr kumimoji="1" lang="en-US" altLang="ja-JP" sz="2000" b="1" i="1" smtClean="0">
                                          <a:latin typeface="Cambria Math" charset="0"/>
                                        </a:rPr>
                                        <m:t>𝒑</m:t>
                                      </m:r>
                                    </m:e>
                                    <m:sub>
                                      <m:r>
                                        <a:rPr kumimoji="1" lang="en-US" altLang="ja-JP" sz="2000" b="0" i="1" smtClean="0">
                                          <a:latin typeface="Cambria Math" charset="0"/>
                                        </a:rPr>
                                        <m:t>𝑢</m:t>
                                      </m:r>
                                    </m:sub>
                                    <m:sup>
                                      <m:r>
                                        <a:rPr kumimoji="1" lang="en-US" altLang="ja-JP" sz="2000" b="0" i="1" smtClean="0">
                                          <a:latin typeface="Cambria Math" charset="0"/>
                                        </a:rPr>
                                        <m:t>𝑇</m:t>
                                      </m:r>
                                    </m:sup>
                                  </m:sSubSup>
                                  <m:r>
                                    <a:rPr kumimoji="1" lang="en-US" altLang="ja-JP" sz="2000" b="0" i="1" smtClean="0">
                                      <a:latin typeface="Cambria Math" charset="0"/>
                                      <a:ea typeface="Cambria Math" charset="0"/>
                                      <a:cs typeface="Cambria Math" charset="0"/>
                                    </a:rPr>
                                    <m:t>∙</m:t>
                                  </m:r>
                                  <m:sSub>
                                    <m:sSubPr>
                                      <m:ctrlPr>
                                        <a:rPr kumimoji="1" lang="en-US" altLang="ja-JP" sz="2000" b="0" i="1" smtClean="0">
                                          <a:latin typeface="Cambria Math" charset="0"/>
                                          <a:ea typeface="Cambria Math" charset="0"/>
                                          <a:cs typeface="Cambria Math" charset="0"/>
                                        </a:rPr>
                                      </m:ctrlPr>
                                    </m:sSubPr>
                                    <m:e>
                                      <m:r>
                                        <a:rPr kumimoji="1" lang="en-US" altLang="ja-JP" sz="2000" b="1" i="1" smtClean="0">
                                          <a:latin typeface="Cambria Math" charset="0"/>
                                          <a:ea typeface="Cambria Math" charset="0"/>
                                          <a:cs typeface="Cambria Math" charset="0"/>
                                        </a:rPr>
                                        <m:t>𝒒</m:t>
                                      </m:r>
                                    </m:e>
                                    <m:sub>
                                      <m:r>
                                        <a:rPr kumimoji="1" lang="en-US" altLang="ja-JP" sz="2000" b="0" i="1" smtClean="0">
                                          <a:latin typeface="Cambria Math" charset="0"/>
                                          <a:ea typeface="Cambria Math" charset="0"/>
                                          <a:cs typeface="Cambria Math" charset="0"/>
                                        </a:rPr>
                                        <m:t>𝑖</m:t>
                                      </m:r>
                                    </m:sub>
                                  </m:sSub>
                                  <m:r>
                                    <a:rPr kumimoji="1" lang="en-US" altLang="ja-JP" sz="2000" b="0" i="1" smtClean="0">
                                      <a:latin typeface="Cambria Math" charset="0"/>
                                      <a:ea typeface="Cambria Math" charset="0"/>
                                      <a:cs typeface="Cambria Math" charset="0"/>
                                    </a:rPr>
                                    <m:t>+</m:t>
                                  </m:r>
                                  <m:r>
                                    <a:rPr lang="en-US" altLang="ja-JP" sz="2000" i="1">
                                      <a:latin typeface="Cambria Math" charset="0"/>
                                      <a:ea typeface="Cambria Math" charset="0"/>
                                      <a:cs typeface="Cambria Math" charset="0"/>
                                    </a:rPr>
                                    <m:t>𝜇</m:t>
                                  </m:r>
                                  <m:r>
                                    <a:rPr lang="en-US" altLang="ja-JP" sz="2000" b="0" i="1" smtClean="0">
                                      <a:latin typeface="Cambria Math" charset="0"/>
                                      <a:ea typeface="Cambria Math" charset="0"/>
                                      <a:cs typeface="Cambria Math" charset="0"/>
                                    </a:rPr>
                                    <m:t>+</m:t>
                                  </m:r>
                                  <m:sSub>
                                    <m:sSubPr>
                                      <m:ctrlPr>
                                        <a:rPr lang="en-US" altLang="ja-JP" sz="2000" i="1">
                                          <a:latin typeface="Cambria Math" charset="0"/>
                                        </a:rPr>
                                      </m:ctrlPr>
                                    </m:sSubPr>
                                    <m:e>
                                      <m:r>
                                        <a:rPr lang="en-US" altLang="ja-JP" sz="2000" b="1" i="1">
                                          <a:latin typeface="Cambria Math" charset="0"/>
                                        </a:rPr>
                                        <m:t>𝒃</m:t>
                                      </m:r>
                                    </m:e>
                                    <m:sub>
                                      <m:r>
                                        <a:rPr lang="en-US" altLang="ja-JP" sz="2000" i="1">
                                          <a:latin typeface="Cambria Math" charset="0"/>
                                        </a:rPr>
                                        <m:t>𝑢</m:t>
                                      </m:r>
                                    </m:sub>
                                  </m:sSub>
                                  <m:r>
                                    <a:rPr lang="en-US" altLang="ja-JP" sz="2000" b="0" i="0" smtClean="0">
                                      <a:latin typeface="Cambria Math" charset="0"/>
                                    </a:rPr>
                                    <m:t>+</m:t>
                                  </m:r>
                                  <m:sSub>
                                    <m:sSubPr>
                                      <m:ctrlPr>
                                        <a:rPr lang="en-US" altLang="ja-JP" sz="2000" i="1">
                                          <a:latin typeface="Cambria Math" charset="0"/>
                                        </a:rPr>
                                      </m:ctrlPr>
                                    </m:sSubPr>
                                    <m:e>
                                      <m:r>
                                        <a:rPr lang="en-US" altLang="ja-JP" sz="2000" b="1" i="1">
                                          <a:latin typeface="Cambria Math" charset="0"/>
                                        </a:rPr>
                                        <m:t>𝒃</m:t>
                                      </m:r>
                                    </m:e>
                                    <m:sub>
                                      <m:r>
                                        <a:rPr lang="en-US" altLang="ja-JP" sz="2000" i="1">
                                          <a:latin typeface="Cambria Math" charset="0"/>
                                        </a:rPr>
                                        <m:t>𝑖</m:t>
                                      </m:r>
                                    </m:sub>
                                  </m:sSub>
                                  <m:r>
                                    <m:rPr>
                                      <m:nor/>
                                    </m:rPr>
                                    <a:rPr lang="en-US" altLang="ja-JP" sz="2000" b="0" i="0" smtClean="0">
                                      <a:latin typeface="Cambria Math" charset="0"/>
                                    </a:rPr>
                                    <m:t>)</m:t>
                                  </m:r>
                                  <m:r>
                                    <a:rPr kumimoji="1" lang="en-US" altLang="ja-JP" sz="2000" b="0" i="1" smtClean="0">
                                      <a:latin typeface="Cambria Math" charset="0"/>
                                    </a:rPr>
                                    <m:t>)</m:t>
                                  </m:r>
                                </m:e>
                                <m:sup>
                                  <m:r>
                                    <a:rPr kumimoji="1" lang="en-US" altLang="ja-JP" sz="2000" b="0" i="1" smtClean="0">
                                      <a:latin typeface="Cambria Math" charset="0"/>
                                    </a:rPr>
                                    <m:t>2</m:t>
                                  </m:r>
                                </m:sup>
                              </m:sSup>
                            </m:e>
                          </m:nary>
                          <m:r>
                            <a:rPr kumimoji="1" lang="en-US" altLang="ja-JP" sz="2000" b="0" i="1" smtClean="0">
                              <a:latin typeface="Cambria Math" charset="0"/>
                            </a:rPr>
                            <m:t>+</m:t>
                          </m:r>
                          <m:r>
                            <a:rPr kumimoji="1" lang="en-US" altLang="ja-JP" sz="2000" b="0" i="1" smtClean="0">
                              <a:latin typeface="Cambria Math" charset="0"/>
                              <a:ea typeface="Cambria Math" charset="0"/>
                              <a:cs typeface="Cambria Math" charset="0"/>
                            </a:rPr>
                            <m:t>𝜆</m:t>
                          </m:r>
                          <m:r>
                            <a:rPr kumimoji="1" lang="en-US" altLang="ja-JP" sz="2000" b="0" i="1" smtClean="0">
                              <a:latin typeface="Cambria Math" charset="0"/>
                              <a:ea typeface="Cambria Math" charset="0"/>
                              <a:cs typeface="Cambria Math" charset="0"/>
                            </a:rPr>
                            <m:t>(</m:t>
                          </m:r>
                          <m:sSup>
                            <m:sSupPr>
                              <m:ctrlPr>
                                <a:rPr kumimoji="1" lang="en-US" altLang="ja-JP" sz="2000" b="0" i="1" smtClean="0">
                                  <a:latin typeface="Cambria Math" charset="0"/>
                                  <a:ea typeface="Cambria Math" charset="0"/>
                                  <a:cs typeface="Cambria Math" charset="0"/>
                                </a:rPr>
                              </m:ctrlPr>
                            </m:sSupPr>
                            <m:e>
                              <m:d>
                                <m:dPr>
                                  <m:begChr m:val="‖"/>
                                  <m:endChr m:val="‖"/>
                                  <m:ctrlPr>
                                    <a:rPr lang="en-US" altLang="ja-JP" sz="2000" i="1">
                                      <a:latin typeface="Cambria Math" charset="0"/>
                                      <a:ea typeface="Cambria Math" charset="0"/>
                                      <a:cs typeface="Cambria Math" charset="0"/>
                                    </a:rPr>
                                  </m:ctrlPr>
                                </m:dPr>
                                <m:e>
                                  <m:sSub>
                                    <m:sSubPr>
                                      <m:ctrlPr>
                                        <a:rPr lang="en-US" altLang="ja-JP" sz="2000" i="1">
                                          <a:latin typeface="Cambria Math" charset="0"/>
                                          <a:ea typeface="Cambria Math" charset="0"/>
                                          <a:cs typeface="Cambria Math" charset="0"/>
                                        </a:rPr>
                                      </m:ctrlPr>
                                    </m:sSubPr>
                                    <m:e>
                                      <m:r>
                                        <a:rPr lang="en-US" altLang="ja-JP" sz="2000" b="1" i="1">
                                          <a:latin typeface="Cambria Math" charset="0"/>
                                          <a:ea typeface="Cambria Math" charset="0"/>
                                          <a:cs typeface="Cambria Math" charset="0"/>
                                        </a:rPr>
                                        <m:t>𝒑</m:t>
                                      </m:r>
                                    </m:e>
                                    <m:sub>
                                      <m:r>
                                        <a:rPr lang="en-US" altLang="ja-JP" sz="2000" i="1">
                                          <a:latin typeface="Cambria Math" charset="0"/>
                                          <a:ea typeface="Cambria Math" charset="0"/>
                                          <a:cs typeface="Cambria Math" charset="0"/>
                                        </a:rPr>
                                        <m:t>𝑢</m:t>
                                      </m:r>
                                    </m:sub>
                                  </m:sSub>
                                </m:e>
                              </m:d>
                            </m:e>
                            <m:sup>
                              <m:r>
                                <a:rPr kumimoji="1" lang="en-US" altLang="ja-JP" sz="2000" b="0" i="1" smtClean="0">
                                  <a:latin typeface="Cambria Math" charset="0"/>
                                  <a:ea typeface="Cambria Math" charset="0"/>
                                  <a:cs typeface="Cambria Math" charset="0"/>
                                </a:rPr>
                                <m:t>2</m:t>
                              </m:r>
                            </m:sup>
                          </m:sSup>
                          <m:r>
                            <a:rPr kumimoji="1" lang="en-US" altLang="ja-JP" sz="2000" b="0" i="1" smtClean="0">
                              <a:latin typeface="Cambria Math" charset="0"/>
                              <a:ea typeface="Cambria Math" charset="0"/>
                              <a:cs typeface="Cambria Math" charset="0"/>
                            </a:rPr>
                            <m:t>+</m:t>
                          </m:r>
                          <m:sSup>
                            <m:sSupPr>
                              <m:ctrlPr>
                                <a:rPr lang="en-US" altLang="ja-JP" sz="2000" i="1">
                                  <a:latin typeface="Cambria Math" charset="0"/>
                                  <a:ea typeface="Cambria Math" charset="0"/>
                                  <a:cs typeface="Cambria Math" charset="0"/>
                                </a:rPr>
                              </m:ctrlPr>
                            </m:sSupPr>
                            <m:e>
                              <m:d>
                                <m:dPr>
                                  <m:begChr m:val="‖"/>
                                  <m:endChr m:val="‖"/>
                                  <m:ctrlPr>
                                    <a:rPr lang="en-US" altLang="ja-JP" sz="2000" i="1">
                                      <a:latin typeface="Cambria Math" charset="0"/>
                                      <a:ea typeface="Cambria Math" charset="0"/>
                                      <a:cs typeface="Cambria Math" charset="0"/>
                                    </a:rPr>
                                  </m:ctrlPr>
                                </m:dPr>
                                <m:e>
                                  <m:sSub>
                                    <m:sSubPr>
                                      <m:ctrlPr>
                                        <a:rPr lang="en-US" altLang="ja-JP" sz="2000" i="1" smtClean="0">
                                          <a:latin typeface="Cambria Math" charset="0"/>
                                          <a:ea typeface="Cambria Math" charset="0"/>
                                          <a:cs typeface="Cambria Math" charset="0"/>
                                        </a:rPr>
                                      </m:ctrlPr>
                                    </m:sSubPr>
                                    <m:e>
                                      <m:r>
                                        <a:rPr lang="en-US" altLang="ja-JP" sz="2000" b="1" i="1" smtClean="0">
                                          <a:latin typeface="Cambria Math" charset="0"/>
                                          <a:ea typeface="Cambria Math" charset="0"/>
                                          <a:cs typeface="Cambria Math" charset="0"/>
                                        </a:rPr>
                                        <m:t>𝒒</m:t>
                                      </m:r>
                                    </m:e>
                                    <m:sub>
                                      <m:r>
                                        <a:rPr lang="en-US" altLang="ja-JP" sz="2000" b="0" i="1" smtClean="0">
                                          <a:latin typeface="Cambria Math" charset="0"/>
                                          <a:ea typeface="Cambria Math" charset="0"/>
                                          <a:cs typeface="Cambria Math" charset="0"/>
                                        </a:rPr>
                                        <m:t>𝑖</m:t>
                                      </m:r>
                                    </m:sub>
                                  </m:sSub>
                                </m:e>
                              </m:d>
                            </m:e>
                            <m:sup>
                              <m:r>
                                <a:rPr lang="en-US" altLang="ja-JP" sz="2000" i="1">
                                  <a:latin typeface="Cambria Math" charset="0"/>
                                  <a:ea typeface="Cambria Math" charset="0"/>
                                  <a:cs typeface="Cambria Math" charset="0"/>
                                </a:rPr>
                                <m:t>2</m:t>
                              </m:r>
                            </m:sup>
                          </m:sSup>
                          <m:r>
                            <a:rPr lang="en-US" altLang="ja-JP" sz="2000" b="0" i="1" smtClean="0">
                              <a:latin typeface="Cambria Math" charset="0"/>
                              <a:ea typeface="Cambria Math" charset="0"/>
                              <a:cs typeface="Cambria Math" charset="0"/>
                            </a:rPr>
                            <m:t>+</m:t>
                          </m:r>
                          <m:sSup>
                            <m:sSupPr>
                              <m:ctrlPr>
                                <a:rPr lang="en-US" altLang="ja-JP" sz="2000" i="1">
                                  <a:latin typeface="Cambria Math" charset="0"/>
                                  <a:ea typeface="Cambria Math" charset="0"/>
                                  <a:cs typeface="Cambria Math" charset="0"/>
                                </a:rPr>
                              </m:ctrlPr>
                            </m:sSupPr>
                            <m:e>
                              <m:d>
                                <m:dPr>
                                  <m:begChr m:val="‖"/>
                                  <m:endChr m:val="‖"/>
                                  <m:ctrlPr>
                                    <a:rPr lang="en-US" altLang="ja-JP" sz="2000" i="1">
                                      <a:latin typeface="Cambria Math" charset="0"/>
                                      <a:ea typeface="Cambria Math" charset="0"/>
                                      <a:cs typeface="Cambria Math" charset="0"/>
                                    </a:rPr>
                                  </m:ctrlPr>
                                </m:dPr>
                                <m:e>
                                  <m:sSub>
                                    <m:sSubPr>
                                      <m:ctrlPr>
                                        <a:rPr lang="en-US" altLang="ja-JP" sz="2000" i="1">
                                          <a:latin typeface="Cambria Math" charset="0"/>
                                          <a:ea typeface="Cambria Math" charset="0"/>
                                          <a:cs typeface="Cambria Math" charset="0"/>
                                        </a:rPr>
                                      </m:ctrlPr>
                                    </m:sSubPr>
                                    <m:e>
                                      <m:r>
                                        <a:rPr lang="en-US" altLang="ja-JP" sz="2000" b="1" i="1" smtClean="0">
                                          <a:latin typeface="Cambria Math" charset="0"/>
                                          <a:ea typeface="Cambria Math" charset="0"/>
                                          <a:cs typeface="Cambria Math" charset="0"/>
                                        </a:rPr>
                                        <m:t>𝒃</m:t>
                                      </m:r>
                                    </m:e>
                                    <m:sub>
                                      <m:r>
                                        <a:rPr lang="en-US" altLang="ja-JP" sz="2000" b="0" i="1" smtClean="0">
                                          <a:latin typeface="Cambria Math" charset="0"/>
                                          <a:ea typeface="Cambria Math" charset="0"/>
                                          <a:cs typeface="Cambria Math" charset="0"/>
                                        </a:rPr>
                                        <m:t>𝑢</m:t>
                                      </m:r>
                                    </m:sub>
                                  </m:sSub>
                                </m:e>
                              </m:d>
                            </m:e>
                            <m:sup>
                              <m:r>
                                <a:rPr lang="en-US" altLang="ja-JP" sz="2000" i="1">
                                  <a:latin typeface="Cambria Math" charset="0"/>
                                  <a:ea typeface="Cambria Math" charset="0"/>
                                  <a:cs typeface="Cambria Math" charset="0"/>
                                </a:rPr>
                                <m:t>2</m:t>
                              </m:r>
                            </m:sup>
                          </m:sSup>
                          <m:sSup>
                            <m:sSupPr>
                              <m:ctrlPr>
                                <a:rPr lang="en-US" altLang="ja-JP" sz="2000" i="1">
                                  <a:latin typeface="Cambria Math" charset="0"/>
                                  <a:ea typeface="Cambria Math" charset="0"/>
                                  <a:cs typeface="Cambria Math" charset="0"/>
                                </a:rPr>
                              </m:ctrlPr>
                            </m:sSupPr>
                            <m:e>
                              <m:r>
                                <a:rPr lang="en-US" altLang="ja-JP" sz="2000" b="0" i="1" smtClean="0">
                                  <a:latin typeface="Cambria Math" charset="0"/>
                                  <a:ea typeface="Cambria Math" charset="0"/>
                                  <a:cs typeface="Cambria Math" charset="0"/>
                                </a:rPr>
                                <m:t>+</m:t>
                              </m:r>
                              <m:d>
                                <m:dPr>
                                  <m:begChr m:val="‖"/>
                                  <m:endChr m:val="‖"/>
                                  <m:ctrlPr>
                                    <a:rPr lang="en-US" altLang="ja-JP" sz="2000" i="1">
                                      <a:latin typeface="Cambria Math" charset="0"/>
                                      <a:ea typeface="Cambria Math" charset="0"/>
                                      <a:cs typeface="Cambria Math" charset="0"/>
                                    </a:rPr>
                                  </m:ctrlPr>
                                </m:dPr>
                                <m:e>
                                  <m:sSub>
                                    <m:sSubPr>
                                      <m:ctrlPr>
                                        <a:rPr lang="en-US" altLang="ja-JP" sz="2000" i="1">
                                          <a:latin typeface="Cambria Math" charset="0"/>
                                          <a:ea typeface="Cambria Math" charset="0"/>
                                          <a:cs typeface="Cambria Math" charset="0"/>
                                        </a:rPr>
                                      </m:ctrlPr>
                                    </m:sSubPr>
                                    <m:e>
                                      <m:r>
                                        <a:rPr lang="en-US" altLang="ja-JP" sz="2000" b="1" i="1" smtClean="0">
                                          <a:latin typeface="Cambria Math" charset="0"/>
                                          <a:ea typeface="Cambria Math" charset="0"/>
                                          <a:cs typeface="Cambria Math" charset="0"/>
                                        </a:rPr>
                                        <m:t>𝒃</m:t>
                                      </m:r>
                                    </m:e>
                                    <m:sub>
                                      <m:r>
                                        <a:rPr lang="en-US" altLang="ja-JP" sz="2000" i="1">
                                          <a:latin typeface="Cambria Math" charset="0"/>
                                          <a:ea typeface="Cambria Math" charset="0"/>
                                          <a:cs typeface="Cambria Math" charset="0"/>
                                        </a:rPr>
                                        <m:t>𝑖</m:t>
                                      </m:r>
                                    </m:sub>
                                  </m:sSub>
                                </m:e>
                              </m:d>
                            </m:e>
                            <m:sup>
                              <m:r>
                                <a:rPr lang="en-US" altLang="ja-JP" sz="2000" i="1">
                                  <a:latin typeface="Cambria Math" charset="0"/>
                                  <a:ea typeface="Cambria Math" charset="0"/>
                                  <a:cs typeface="Cambria Math" charset="0"/>
                                </a:rPr>
                                <m:t>2</m:t>
                              </m:r>
                            </m:sup>
                          </m:sSup>
                          <m:r>
                            <a:rPr kumimoji="1" lang="en-US" altLang="ja-JP" sz="2000" b="0" i="1" smtClean="0">
                              <a:latin typeface="Cambria Math" charset="0"/>
                              <a:ea typeface="Cambria Math" charset="0"/>
                              <a:cs typeface="Cambria Math" charset="0"/>
                            </a:rPr>
                            <m:t>)</m:t>
                          </m:r>
                        </m:e>
                      </m:func>
                    </m:oMath>
                  </m:oMathPara>
                </a14:m>
                <a:endParaRPr kumimoji="1" lang="ja-JP" altLang="en-US" sz="2000" dirty="0"/>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1677579" y="2369324"/>
                <a:ext cx="8836843" cy="786626"/>
              </a:xfrm>
              <a:prstGeom prst="rect">
                <a:avLst/>
              </a:prstGeom>
              <a:blipFill rotWithShape="0">
                <a:blip r:embed="rId2"/>
                <a:stretch>
                  <a:fillRect/>
                </a:stretch>
              </a:blipFill>
            </p:spPr>
            <p:txBody>
              <a:bodyPr/>
              <a:lstStyle/>
              <a:p>
                <a:r>
                  <a:rPr lang="ja-JP" altLang="en-US">
                    <a:noFill/>
                  </a:rPr>
                  <a:t> </a:t>
                </a:r>
              </a:p>
            </p:txBody>
          </p:sp>
        </mc:Fallback>
      </mc:AlternateContent>
      <p:sp>
        <p:nvSpPr>
          <p:cNvPr id="13" name="テキスト ボックス 12"/>
          <p:cNvSpPr txBox="1"/>
          <p:nvPr/>
        </p:nvSpPr>
        <p:spPr>
          <a:xfrm>
            <a:off x="957941" y="3592283"/>
            <a:ext cx="4131259" cy="369332"/>
          </a:xfrm>
          <a:prstGeom prst="rect">
            <a:avLst/>
          </a:prstGeom>
          <a:noFill/>
        </p:spPr>
        <p:txBody>
          <a:bodyPr wrap="none" rtlCol="0">
            <a:spAutoFit/>
          </a:bodyPr>
          <a:lstStyle/>
          <a:p>
            <a:r>
              <a:rPr lang="en-US" altLang="ja-JP" dirty="0" smtClean="0"/>
              <a:t>SGD</a:t>
            </a:r>
            <a:r>
              <a:rPr lang="ja-JP" altLang="en-US" dirty="0" smtClean="0"/>
              <a:t>による更新式も以下のように変更</a:t>
            </a:r>
            <a:endParaRPr kumimoji="1" lang="ja-JP" altLang="en-US" dirty="0"/>
          </a:p>
        </p:txBody>
      </p:sp>
      <p:sp>
        <p:nvSpPr>
          <p:cNvPr id="14" name="テキスト ボックス 13"/>
          <p:cNvSpPr txBox="1"/>
          <p:nvPr/>
        </p:nvSpPr>
        <p:spPr>
          <a:xfrm>
            <a:off x="6960244" y="3153575"/>
            <a:ext cx="3554178" cy="307777"/>
          </a:xfrm>
          <a:prstGeom prst="rect">
            <a:avLst/>
          </a:prstGeom>
          <a:noFill/>
        </p:spPr>
        <p:txBody>
          <a:bodyPr wrap="none" rtlCol="0">
            <a:spAutoFit/>
          </a:bodyPr>
          <a:lstStyle/>
          <a:p>
            <a:r>
              <a:rPr kumimoji="1" lang="en-US" altLang="ja-JP" sz="1400" dirty="0" smtClean="0"/>
              <a:t>S</a:t>
            </a:r>
            <a:r>
              <a:rPr lang="ja-JP" altLang="en-US" sz="1400" dirty="0" smtClean="0"/>
              <a:t>：</a:t>
            </a:r>
            <a:r>
              <a:rPr kumimoji="1" lang="en-US" altLang="ja-JP" sz="1400" dirty="0" smtClean="0"/>
              <a:t>rating</a:t>
            </a:r>
            <a:r>
              <a:rPr kumimoji="1" lang="ja-JP" altLang="en-US" sz="1400" dirty="0" smtClean="0"/>
              <a:t>が行われた</a:t>
            </a:r>
            <a:r>
              <a:rPr kumimoji="1" lang="en-US" altLang="ja-JP" sz="1400" dirty="0" smtClean="0"/>
              <a:t>user-item</a:t>
            </a:r>
            <a:r>
              <a:rPr kumimoji="1" lang="ja-JP" altLang="en-US" sz="1400" dirty="0" smtClean="0"/>
              <a:t>ペアの集合</a:t>
            </a:r>
            <a:endParaRPr kumimoji="1" lang="ja-JP" altLang="en-US" sz="1400" dirty="0"/>
          </a:p>
        </p:txBody>
      </p:sp>
      <p:grpSp>
        <p:nvGrpSpPr>
          <p:cNvPr id="7" name="図形グループ 6"/>
          <p:cNvGrpSpPr/>
          <p:nvPr/>
        </p:nvGrpSpPr>
        <p:grpSpPr>
          <a:xfrm>
            <a:off x="3220403" y="4048703"/>
            <a:ext cx="4812611" cy="2569580"/>
            <a:chOff x="4102147" y="4048703"/>
            <a:chExt cx="4812611" cy="2569580"/>
          </a:xfrm>
        </p:grpSpPr>
        <mc:AlternateContent xmlns:mc="http://schemas.openxmlformats.org/markup-compatibility/2006">
          <mc:Choice xmlns:a14="http://schemas.microsoft.com/office/drawing/2010/main" Requires="a14">
            <p:sp>
              <p:nvSpPr>
                <p:cNvPr id="8" name="テキスト ボックス 7"/>
                <p:cNvSpPr txBox="1"/>
                <p:nvPr/>
              </p:nvSpPr>
              <p:spPr>
                <a:xfrm>
                  <a:off x="4221892" y="4048703"/>
                  <a:ext cx="3900620" cy="369332"/>
                </a:xfrm>
                <a:prstGeom prst="rect">
                  <a:avLst/>
                </a:prstGeom>
                <a:solidFill>
                  <a:schemeClr val="accent4">
                    <a:lumMod val="20000"/>
                    <a:lumOff val="8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1" i="1" smtClean="0">
                            <a:latin typeface="Cambria Math" charset="0"/>
                          </a:rPr>
                          <m:t>𝑬</m:t>
                        </m:r>
                        <m:r>
                          <a:rPr kumimoji="1" lang="en-US" altLang="ja-JP" sz="2400" b="0" i="1" smtClean="0">
                            <a:latin typeface="Cambria Math" charset="0"/>
                          </a:rPr>
                          <m:t>=</m:t>
                        </m:r>
                        <m:r>
                          <a:rPr kumimoji="1" lang="en-US" altLang="ja-JP" sz="2400" b="1" i="1" smtClean="0">
                            <a:latin typeface="Cambria Math" charset="0"/>
                          </a:rPr>
                          <m:t>𝑹</m:t>
                        </m:r>
                        <m:r>
                          <a:rPr kumimoji="1" lang="en-US" altLang="ja-JP" sz="2400" b="0" i="1" smtClean="0">
                            <a:latin typeface="Cambria Math" charset="0"/>
                          </a:rPr>
                          <m:t>−(</m:t>
                        </m:r>
                        <m:sSup>
                          <m:sSupPr>
                            <m:ctrlPr>
                              <a:rPr kumimoji="1" lang="en-US" altLang="ja-JP" sz="2400" b="0" i="1" smtClean="0">
                                <a:latin typeface="Cambria Math" charset="0"/>
                              </a:rPr>
                            </m:ctrlPr>
                          </m:sSupPr>
                          <m:e>
                            <m:r>
                              <a:rPr kumimoji="1" lang="en-US" altLang="ja-JP" sz="2400" b="1" i="1" smtClean="0">
                                <a:latin typeface="Cambria Math" charset="0"/>
                              </a:rPr>
                              <m:t>𝒑</m:t>
                            </m:r>
                          </m:e>
                          <m:sup>
                            <m:r>
                              <a:rPr kumimoji="1" lang="en-US" altLang="ja-JP" sz="2400" b="0" i="1" smtClean="0">
                                <a:latin typeface="Cambria Math" charset="0"/>
                              </a:rPr>
                              <m:t>𝑇</m:t>
                            </m:r>
                          </m:sup>
                        </m:sSup>
                        <m:r>
                          <a:rPr kumimoji="1" lang="en-US" altLang="ja-JP" sz="2400" b="0" i="1" smtClean="0">
                            <a:latin typeface="Cambria Math" charset="0"/>
                            <a:ea typeface="Cambria Math" charset="0"/>
                            <a:cs typeface="Cambria Math" charset="0"/>
                          </a:rPr>
                          <m:t>∙</m:t>
                        </m:r>
                        <m:r>
                          <a:rPr kumimoji="1" lang="en-US" altLang="ja-JP" sz="2400" b="1" i="1" smtClean="0">
                            <a:latin typeface="Cambria Math" charset="0"/>
                            <a:ea typeface="Cambria Math" charset="0"/>
                            <a:cs typeface="Cambria Math" charset="0"/>
                          </a:rPr>
                          <m:t>𝒒</m:t>
                        </m:r>
                        <m:r>
                          <a:rPr lang="en-US" altLang="ja-JP" sz="2000" i="1">
                            <a:latin typeface="Cambria Math" charset="0"/>
                            <a:ea typeface="Cambria Math" charset="0"/>
                            <a:cs typeface="Cambria Math" charset="0"/>
                          </a:rPr>
                          <m:t>+</m:t>
                        </m:r>
                        <m:r>
                          <a:rPr lang="en-US" altLang="ja-JP" sz="2000" i="1">
                            <a:latin typeface="Cambria Math" charset="0"/>
                            <a:ea typeface="Cambria Math" charset="0"/>
                            <a:cs typeface="Cambria Math" charset="0"/>
                          </a:rPr>
                          <m:t>𝜇</m:t>
                        </m:r>
                        <m:r>
                          <a:rPr lang="en-US" altLang="ja-JP" sz="2000" i="1">
                            <a:latin typeface="Cambria Math" charset="0"/>
                            <a:ea typeface="Cambria Math" charset="0"/>
                            <a:cs typeface="Cambria Math" charset="0"/>
                          </a:rPr>
                          <m:t>+</m:t>
                        </m:r>
                        <m:sSub>
                          <m:sSubPr>
                            <m:ctrlPr>
                              <a:rPr lang="en-US" altLang="ja-JP" sz="2000" i="1">
                                <a:latin typeface="Cambria Math" charset="0"/>
                              </a:rPr>
                            </m:ctrlPr>
                          </m:sSubPr>
                          <m:e>
                            <m:r>
                              <a:rPr lang="en-US" altLang="ja-JP" sz="2000" b="1" i="1">
                                <a:latin typeface="Cambria Math" charset="0"/>
                              </a:rPr>
                              <m:t>𝒃</m:t>
                            </m:r>
                          </m:e>
                          <m:sub>
                            <m:r>
                              <a:rPr lang="en-US" altLang="ja-JP" sz="2000" i="1">
                                <a:latin typeface="Cambria Math" charset="0"/>
                              </a:rPr>
                              <m:t>𝑢</m:t>
                            </m:r>
                          </m:sub>
                        </m:sSub>
                        <m:r>
                          <a:rPr lang="en-US" altLang="ja-JP" sz="2000">
                            <a:latin typeface="Cambria Math" charset="0"/>
                          </a:rPr>
                          <m:t>+</m:t>
                        </m:r>
                        <m:sSub>
                          <m:sSubPr>
                            <m:ctrlPr>
                              <a:rPr lang="en-US" altLang="ja-JP" sz="2000" i="1">
                                <a:latin typeface="Cambria Math" charset="0"/>
                              </a:rPr>
                            </m:ctrlPr>
                          </m:sSubPr>
                          <m:e>
                            <m:r>
                              <a:rPr lang="en-US" altLang="ja-JP" sz="2000" b="1" i="1">
                                <a:latin typeface="Cambria Math" charset="0"/>
                              </a:rPr>
                              <m:t>𝒃</m:t>
                            </m:r>
                          </m:e>
                          <m:sub>
                            <m:r>
                              <a:rPr lang="en-US" altLang="ja-JP" sz="2000" i="1">
                                <a:latin typeface="Cambria Math" charset="0"/>
                              </a:rPr>
                              <m:t>𝑖</m:t>
                            </m:r>
                          </m:sub>
                        </m:sSub>
                        <m:r>
                          <a:rPr kumimoji="1" lang="en-US" altLang="ja-JP" sz="2400" b="1" i="1" smtClean="0">
                            <a:latin typeface="Cambria Math" charset="0"/>
                            <a:ea typeface="Cambria Math" charset="0"/>
                            <a:cs typeface="Cambria Math" charset="0"/>
                          </a:rPr>
                          <m:t>)</m:t>
                        </m:r>
                      </m:oMath>
                    </m:oMathPara>
                  </a14:m>
                  <a:endParaRPr kumimoji="1" lang="ja-JP" altLang="en-US" sz="2000" b="1" dirty="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4221892" y="4048703"/>
                  <a:ext cx="3900620" cy="369332"/>
                </a:xfrm>
                <a:prstGeom prst="rect">
                  <a:avLst/>
                </a:prstGeom>
                <a:blipFill rotWithShape="0">
                  <a:blip r:embed="rId3"/>
                  <a:stretch>
                    <a:fillRect l="-1094" r="-2031" b="-3606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p:cNvSpPr txBox="1"/>
                <p:nvPr/>
              </p:nvSpPr>
              <p:spPr>
                <a:xfrm>
                  <a:off x="6103680" y="4627575"/>
                  <a:ext cx="2449710"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ea typeface="Cambria Math" charset="0"/>
                            <a:cs typeface="Cambria Math" charset="0"/>
                          </a:rPr>
                          <m:t>(</m:t>
                        </m:r>
                        <m:r>
                          <a:rPr kumimoji="1" lang="ja-JP" altLang="en-US" sz="2000" i="1" smtClean="0">
                            <a:latin typeface="Cambria Math" charset="0"/>
                            <a:ea typeface="Cambria Math" charset="0"/>
                            <a:cs typeface="Cambria Math" charset="0"/>
                          </a:rPr>
                          <m:t>∆</m:t>
                        </m:r>
                        <m:r>
                          <a:rPr kumimoji="1" lang="en-US" altLang="ja-JP" sz="2000" b="1" i="1" smtClean="0">
                            <a:latin typeface="Cambria Math" charset="0"/>
                            <a:ea typeface="Cambria Math" charset="0"/>
                            <a:cs typeface="Cambria Math" charset="0"/>
                          </a:rPr>
                          <m:t>𝒑</m:t>
                        </m:r>
                        <m:r>
                          <a:rPr kumimoji="1" lang="en-US" altLang="ja-JP" sz="2000" b="0" i="1" smtClean="0">
                            <a:latin typeface="Cambria Math" charset="0"/>
                            <a:ea typeface="Cambria Math" charset="0"/>
                            <a:cs typeface="Cambria Math" charset="0"/>
                          </a:rPr>
                          <m:t>= </m:t>
                        </m:r>
                        <m:r>
                          <a:rPr kumimoji="1" lang="en-US" altLang="ja-JP" sz="2000" b="0" i="1" smtClean="0">
                            <a:latin typeface="Cambria Math" charset="0"/>
                            <a:ea typeface="Cambria Math" charset="0"/>
                            <a:cs typeface="Cambria Math" charset="0"/>
                          </a:rPr>
                          <m:t>𝛾</m:t>
                        </m:r>
                        <m:d>
                          <m:dPr>
                            <m:ctrlPr>
                              <a:rPr kumimoji="1" lang="en-US" altLang="ja-JP" sz="2000" b="0" i="1" smtClean="0">
                                <a:latin typeface="Cambria Math" charset="0"/>
                                <a:ea typeface="Cambria Math" charset="0"/>
                                <a:cs typeface="Cambria Math" charset="0"/>
                              </a:rPr>
                            </m:ctrlPr>
                          </m:dPr>
                          <m:e>
                            <m:r>
                              <a:rPr kumimoji="1" lang="en-US" altLang="ja-JP" sz="2000" b="1" i="1" smtClean="0">
                                <a:latin typeface="Cambria Math" charset="0"/>
                                <a:ea typeface="Cambria Math" charset="0"/>
                                <a:cs typeface="Cambria Math" charset="0"/>
                              </a:rPr>
                              <m:t>𝑬</m:t>
                            </m:r>
                            <m:r>
                              <a:rPr kumimoji="1" lang="en-US" altLang="ja-JP" sz="2000" b="0" i="1" smtClean="0">
                                <a:latin typeface="Cambria Math" charset="0"/>
                                <a:ea typeface="Cambria Math" charset="0"/>
                                <a:cs typeface="Cambria Math" charset="0"/>
                              </a:rPr>
                              <m:t>∙</m:t>
                            </m:r>
                            <m:r>
                              <a:rPr kumimoji="1" lang="en-US" altLang="ja-JP" sz="2000" b="1" i="1" smtClean="0">
                                <a:latin typeface="Cambria Math" charset="0"/>
                                <a:ea typeface="Cambria Math" charset="0"/>
                                <a:cs typeface="Cambria Math" charset="0"/>
                              </a:rPr>
                              <m:t>𝒑</m:t>
                            </m:r>
                            <m:r>
                              <a:rPr kumimoji="1" lang="en-US" altLang="ja-JP" sz="2000" b="0" i="1" smtClean="0">
                                <a:latin typeface="Cambria Math" charset="0"/>
                                <a:ea typeface="Cambria Math" charset="0"/>
                                <a:cs typeface="Cambria Math" charset="0"/>
                              </a:rPr>
                              <m:t>−</m:t>
                            </m:r>
                            <m:r>
                              <a:rPr lang="it-IT" altLang="ja-JP" sz="2000" i="1">
                                <a:latin typeface="Cambria Math" charset="0"/>
                                <a:ea typeface="Cambria Math" charset="0"/>
                                <a:cs typeface="Cambria Math" charset="0"/>
                              </a:rPr>
                              <m:t>𝜆</m:t>
                            </m:r>
                            <m:r>
                              <a:rPr lang="en-US" altLang="ja-JP" sz="2000" b="1" i="1" smtClean="0">
                                <a:latin typeface="Cambria Math" charset="0"/>
                                <a:ea typeface="Cambria Math" charset="0"/>
                                <a:cs typeface="Cambria Math" charset="0"/>
                              </a:rPr>
                              <m:t>𝒒</m:t>
                            </m:r>
                          </m:e>
                        </m:d>
                        <m:r>
                          <a:rPr lang="en-US" altLang="ja-JP" sz="2000" b="0" i="1" smtClean="0">
                            <a:latin typeface="Cambria Math" charset="0"/>
                            <a:ea typeface="Cambria Math" charset="0"/>
                            <a:cs typeface="Cambria Math" charset="0"/>
                          </a:rPr>
                          <m:t>)</m:t>
                        </m:r>
                      </m:oMath>
                    </m:oMathPara>
                  </a14:m>
                  <a:endParaRPr kumimoji="1" lang="ja-JP" altLang="en-US" dirty="0"/>
                </a:p>
              </p:txBody>
            </p:sp>
          </mc:Choice>
          <mc:Fallback>
            <p:sp>
              <p:nvSpPr>
                <p:cNvPr id="9" name="テキスト ボックス 8"/>
                <p:cNvSpPr txBox="1">
                  <a:spLocks noRot="1" noChangeAspect="1" noMove="1" noResize="1" noEditPoints="1" noAdjustHandles="1" noChangeArrowheads="1" noChangeShapeType="1" noTextEdit="1"/>
                </p:cNvSpPr>
                <p:nvPr/>
              </p:nvSpPr>
              <p:spPr>
                <a:xfrm>
                  <a:off x="6103680" y="4627575"/>
                  <a:ext cx="2449710" cy="307777"/>
                </a:xfrm>
                <a:prstGeom prst="rect">
                  <a:avLst/>
                </a:prstGeom>
                <a:blipFill rotWithShape="0">
                  <a:blip r:embed="rId4"/>
                  <a:stretch>
                    <a:fillRect l="-2993" t="-141176" r="-3242" b="-1764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6106886" y="5179605"/>
                  <a:ext cx="2446504"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ea typeface="Cambria Math" charset="0"/>
                            <a:cs typeface="Cambria Math" charset="0"/>
                          </a:rPr>
                          <m:t>(</m:t>
                        </m:r>
                        <m:r>
                          <a:rPr kumimoji="1" lang="ja-JP" altLang="en-US" sz="2000" i="1" smtClean="0">
                            <a:latin typeface="Cambria Math" charset="0"/>
                            <a:ea typeface="Cambria Math" charset="0"/>
                            <a:cs typeface="Cambria Math" charset="0"/>
                          </a:rPr>
                          <m:t>∆</m:t>
                        </m:r>
                        <m:r>
                          <a:rPr kumimoji="1" lang="en-US" altLang="ja-JP" sz="2000" b="1" i="1" smtClean="0">
                            <a:latin typeface="Cambria Math" charset="0"/>
                            <a:ea typeface="Cambria Math" charset="0"/>
                            <a:cs typeface="Cambria Math" charset="0"/>
                          </a:rPr>
                          <m:t>𝒒</m:t>
                        </m:r>
                        <m:r>
                          <a:rPr kumimoji="1" lang="en-US" altLang="ja-JP" sz="2000" b="0" i="1" smtClean="0">
                            <a:latin typeface="Cambria Math" charset="0"/>
                            <a:ea typeface="Cambria Math" charset="0"/>
                            <a:cs typeface="Cambria Math" charset="0"/>
                          </a:rPr>
                          <m:t>= </m:t>
                        </m:r>
                        <m:r>
                          <a:rPr kumimoji="1" lang="en-US" altLang="ja-JP" sz="2000" b="0" i="1" smtClean="0">
                            <a:latin typeface="Cambria Math" charset="0"/>
                            <a:ea typeface="Cambria Math" charset="0"/>
                            <a:cs typeface="Cambria Math" charset="0"/>
                          </a:rPr>
                          <m:t>𝛾</m:t>
                        </m:r>
                        <m:d>
                          <m:dPr>
                            <m:ctrlPr>
                              <a:rPr kumimoji="1" lang="en-US" altLang="ja-JP" sz="2000" b="0" i="1" smtClean="0">
                                <a:latin typeface="Cambria Math" charset="0"/>
                                <a:ea typeface="Cambria Math" charset="0"/>
                                <a:cs typeface="Cambria Math" charset="0"/>
                              </a:rPr>
                            </m:ctrlPr>
                          </m:dPr>
                          <m:e>
                            <m:r>
                              <a:rPr kumimoji="1" lang="en-US" altLang="ja-JP" sz="2000" b="1" i="1" smtClean="0">
                                <a:latin typeface="Cambria Math" charset="0"/>
                                <a:ea typeface="Cambria Math" charset="0"/>
                                <a:cs typeface="Cambria Math" charset="0"/>
                              </a:rPr>
                              <m:t>𝑬</m:t>
                            </m:r>
                            <m:r>
                              <a:rPr kumimoji="1" lang="en-US" altLang="ja-JP" sz="2000" b="0" i="1" smtClean="0">
                                <a:latin typeface="Cambria Math" charset="0"/>
                                <a:ea typeface="Cambria Math" charset="0"/>
                                <a:cs typeface="Cambria Math" charset="0"/>
                              </a:rPr>
                              <m:t>∙</m:t>
                            </m:r>
                            <m:r>
                              <a:rPr kumimoji="1" lang="en-US" altLang="ja-JP" sz="2000" b="1" i="1" smtClean="0">
                                <a:latin typeface="Cambria Math" charset="0"/>
                                <a:ea typeface="Cambria Math" charset="0"/>
                                <a:cs typeface="Cambria Math" charset="0"/>
                              </a:rPr>
                              <m:t>𝒒</m:t>
                            </m:r>
                            <m:r>
                              <a:rPr kumimoji="1" lang="en-US" altLang="ja-JP" sz="2000" b="0" i="1" smtClean="0">
                                <a:latin typeface="Cambria Math" charset="0"/>
                                <a:ea typeface="Cambria Math" charset="0"/>
                                <a:cs typeface="Cambria Math" charset="0"/>
                              </a:rPr>
                              <m:t>−</m:t>
                            </m:r>
                            <m:r>
                              <a:rPr lang="it-IT" altLang="ja-JP" sz="2000" i="1">
                                <a:latin typeface="Cambria Math" charset="0"/>
                                <a:ea typeface="Cambria Math" charset="0"/>
                                <a:cs typeface="Cambria Math" charset="0"/>
                              </a:rPr>
                              <m:t>𝜆</m:t>
                            </m:r>
                            <m:r>
                              <a:rPr lang="en-US" altLang="ja-JP" sz="2000" b="1" i="1" smtClean="0">
                                <a:latin typeface="Cambria Math" charset="0"/>
                                <a:ea typeface="Cambria Math" charset="0"/>
                                <a:cs typeface="Cambria Math" charset="0"/>
                              </a:rPr>
                              <m:t>𝒑</m:t>
                            </m:r>
                          </m:e>
                        </m:d>
                        <m:r>
                          <a:rPr lang="en-US" altLang="ja-JP" sz="2000" b="0" i="1" smtClean="0">
                            <a:latin typeface="Cambria Math" charset="0"/>
                            <a:ea typeface="Cambria Math" charset="0"/>
                            <a:cs typeface="Cambria Math" charset="0"/>
                          </a:rPr>
                          <m:t>)</m:t>
                        </m:r>
                      </m:oMath>
                    </m:oMathPara>
                  </a14:m>
                  <a:endParaRPr kumimoji="1" lang="ja-JP" altLang="en-US"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6106886" y="5179605"/>
                  <a:ext cx="2446504" cy="307777"/>
                </a:xfrm>
                <a:prstGeom prst="rect">
                  <a:avLst/>
                </a:prstGeom>
                <a:blipFill rotWithShape="0">
                  <a:blip r:embed="rId5"/>
                  <a:stretch>
                    <a:fillRect l="-2993" t="-144000" r="-3242" b="-182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p:cNvSpPr txBox="1"/>
                <p:nvPr/>
              </p:nvSpPr>
              <p:spPr>
                <a:xfrm>
                  <a:off x="4254551" y="4598765"/>
                  <a:ext cx="1593961" cy="369332"/>
                </a:xfrm>
                <a:prstGeom prst="rect">
                  <a:avLst/>
                </a:prstGeom>
                <a:solidFill>
                  <a:schemeClr val="accent4">
                    <a:lumMod val="20000"/>
                    <a:lumOff val="8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1" i="1" smtClean="0">
                            <a:latin typeface="Cambria Math" charset="0"/>
                          </a:rPr>
                          <m:t>𝒑</m:t>
                        </m:r>
                        <m:r>
                          <a:rPr kumimoji="1" lang="en-US" altLang="ja-JP" sz="2400" b="0" i="1" smtClean="0">
                            <a:latin typeface="Cambria Math" charset="0"/>
                          </a:rPr>
                          <m:t>=</m:t>
                        </m:r>
                        <m:r>
                          <a:rPr kumimoji="1" lang="en-US" altLang="ja-JP" sz="2400" b="1" i="1" smtClean="0">
                            <a:latin typeface="Cambria Math" charset="0"/>
                          </a:rPr>
                          <m:t>𝒑</m:t>
                        </m:r>
                        <m:r>
                          <a:rPr kumimoji="1" lang="en-US" altLang="ja-JP" sz="2400" b="0" i="1" smtClean="0">
                            <a:latin typeface="Cambria Math" charset="0"/>
                          </a:rPr>
                          <m:t>+</m:t>
                        </m:r>
                        <m:r>
                          <a:rPr kumimoji="1" lang="en-US" altLang="ja-JP" sz="2400" b="0" i="1" smtClean="0">
                            <a:latin typeface="Cambria Math" charset="0"/>
                            <a:ea typeface="Cambria Math" charset="0"/>
                            <a:cs typeface="Cambria Math" charset="0"/>
                          </a:rPr>
                          <m:t>∆</m:t>
                        </m:r>
                        <m:r>
                          <a:rPr kumimoji="1" lang="en-US" altLang="ja-JP" sz="2400" b="1" i="1" smtClean="0">
                            <a:latin typeface="Cambria Math" charset="0"/>
                            <a:ea typeface="Cambria Math" charset="0"/>
                            <a:cs typeface="Cambria Math" charset="0"/>
                          </a:rPr>
                          <m:t>𝒑</m:t>
                        </m:r>
                      </m:oMath>
                    </m:oMathPara>
                  </a14:m>
                  <a:endParaRPr kumimoji="1" lang="ja-JP" altLang="en-US" sz="2400" b="1"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4254551" y="4598765"/>
                  <a:ext cx="1593961" cy="369332"/>
                </a:xfrm>
                <a:prstGeom prst="rect">
                  <a:avLst/>
                </a:prstGeom>
                <a:blipFill rotWithShape="0">
                  <a:blip r:embed="rId6"/>
                  <a:stretch>
                    <a:fillRect l="-4198" r="-4198" b="-2459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4254550" y="5148827"/>
                  <a:ext cx="1583446" cy="369332"/>
                </a:xfrm>
                <a:prstGeom prst="rect">
                  <a:avLst/>
                </a:prstGeom>
                <a:solidFill>
                  <a:schemeClr val="accent4">
                    <a:lumMod val="20000"/>
                    <a:lumOff val="8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1" i="1" smtClean="0">
                            <a:latin typeface="Cambria Math" charset="0"/>
                          </a:rPr>
                          <m:t>𝒒</m:t>
                        </m:r>
                        <m:r>
                          <a:rPr kumimoji="1" lang="en-US" altLang="ja-JP" sz="2400" b="0" i="1" smtClean="0">
                            <a:latin typeface="Cambria Math" charset="0"/>
                          </a:rPr>
                          <m:t>=</m:t>
                        </m:r>
                        <m:r>
                          <a:rPr kumimoji="1" lang="en-US" altLang="ja-JP" sz="2400" b="1" i="1" smtClean="0">
                            <a:latin typeface="Cambria Math" charset="0"/>
                          </a:rPr>
                          <m:t>𝒒</m:t>
                        </m:r>
                        <m:r>
                          <a:rPr kumimoji="1" lang="en-US" altLang="ja-JP" sz="2400" b="0" i="1" smtClean="0">
                            <a:latin typeface="Cambria Math" charset="0"/>
                          </a:rPr>
                          <m:t>+</m:t>
                        </m:r>
                        <m:r>
                          <a:rPr kumimoji="1" lang="en-US" altLang="ja-JP" sz="2400" b="0" i="1" smtClean="0">
                            <a:latin typeface="Cambria Math" charset="0"/>
                            <a:ea typeface="Cambria Math" charset="0"/>
                            <a:cs typeface="Cambria Math" charset="0"/>
                          </a:rPr>
                          <m:t>∆</m:t>
                        </m:r>
                        <m:r>
                          <a:rPr kumimoji="1" lang="en-US" altLang="ja-JP" sz="2400" b="1" i="1" smtClean="0">
                            <a:latin typeface="Cambria Math" charset="0"/>
                            <a:ea typeface="Cambria Math" charset="0"/>
                            <a:cs typeface="Cambria Math" charset="0"/>
                          </a:rPr>
                          <m:t>𝒒</m:t>
                        </m:r>
                      </m:oMath>
                    </m:oMathPara>
                  </a14:m>
                  <a:endParaRPr kumimoji="1" lang="ja-JP" altLang="en-US" sz="2400" b="1"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4254550" y="5148827"/>
                  <a:ext cx="1583446" cy="369332"/>
                </a:xfrm>
                <a:prstGeom prst="rect">
                  <a:avLst/>
                </a:prstGeom>
                <a:blipFill rotWithShape="0">
                  <a:blip r:embed="rId7"/>
                  <a:stretch>
                    <a:fillRect l="-4231" r="-3846"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4102147" y="5698889"/>
                  <a:ext cx="2087238" cy="369332"/>
                </a:xfrm>
                <a:prstGeom prst="rect">
                  <a:avLst/>
                </a:prstGeom>
                <a:solidFill>
                  <a:schemeClr val="accent4">
                    <a:lumMod val="20000"/>
                    <a:lumOff val="8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ja-JP" sz="2400" i="1">
                                <a:latin typeface="Cambria Math" charset="0"/>
                              </a:rPr>
                            </m:ctrlPr>
                          </m:sSubPr>
                          <m:e>
                            <m:r>
                              <a:rPr lang="en-US" altLang="ja-JP" sz="2400" b="1" i="1">
                                <a:latin typeface="Cambria Math" charset="0"/>
                              </a:rPr>
                              <m:t>𝒃</m:t>
                            </m:r>
                          </m:e>
                          <m:sub>
                            <m:r>
                              <a:rPr lang="en-US" altLang="ja-JP" sz="2400" i="1">
                                <a:latin typeface="Cambria Math" charset="0"/>
                              </a:rPr>
                              <m:t>𝑢</m:t>
                            </m:r>
                          </m:sub>
                        </m:sSub>
                        <m:r>
                          <a:rPr kumimoji="1" lang="en-US" altLang="ja-JP" sz="2400" b="0" i="1" smtClean="0">
                            <a:latin typeface="Cambria Math" charset="0"/>
                          </a:rPr>
                          <m:t>=</m:t>
                        </m:r>
                        <m:sSub>
                          <m:sSubPr>
                            <m:ctrlPr>
                              <a:rPr lang="en-US" altLang="ja-JP" sz="2400" i="1">
                                <a:latin typeface="Cambria Math" charset="0"/>
                              </a:rPr>
                            </m:ctrlPr>
                          </m:sSubPr>
                          <m:e>
                            <m:r>
                              <a:rPr lang="en-US" altLang="ja-JP" sz="2400" b="1" i="1">
                                <a:latin typeface="Cambria Math" charset="0"/>
                              </a:rPr>
                              <m:t>𝒃</m:t>
                            </m:r>
                          </m:e>
                          <m:sub>
                            <m:r>
                              <a:rPr lang="en-US" altLang="ja-JP" sz="2400" i="1">
                                <a:latin typeface="Cambria Math" charset="0"/>
                              </a:rPr>
                              <m:t>𝑢</m:t>
                            </m:r>
                          </m:sub>
                        </m:sSub>
                        <m:r>
                          <a:rPr kumimoji="1" lang="en-US" altLang="ja-JP" sz="2400" b="0" i="1" smtClean="0">
                            <a:latin typeface="Cambria Math" charset="0"/>
                          </a:rPr>
                          <m:t>+</m:t>
                        </m:r>
                        <m:r>
                          <a:rPr kumimoji="1" lang="en-US" altLang="ja-JP" sz="2400" b="0" i="1" smtClean="0">
                            <a:latin typeface="Cambria Math" charset="0"/>
                            <a:ea typeface="Cambria Math" charset="0"/>
                            <a:cs typeface="Cambria Math" charset="0"/>
                          </a:rPr>
                          <m:t>∆</m:t>
                        </m:r>
                        <m:sSub>
                          <m:sSubPr>
                            <m:ctrlPr>
                              <a:rPr lang="en-US" altLang="ja-JP" sz="2400" i="1">
                                <a:latin typeface="Cambria Math" charset="0"/>
                              </a:rPr>
                            </m:ctrlPr>
                          </m:sSubPr>
                          <m:e>
                            <m:r>
                              <a:rPr lang="en-US" altLang="ja-JP" sz="2400" b="1" i="1">
                                <a:latin typeface="Cambria Math" charset="0"/>
                              </a:rPr>
                              <m:t>𝒃</m:t>
                            </m:r>
                          </m:e>
                          <m:sub>
                            <m:r>
                              <a:rPr lang="en-US" altLang="ja-JP" sz="2400" i="1">
                                <a:latin typeface="Cambria Math" charset="0"/>
                              </a:rPr>
                              <m:t>𝑢</m:t>
                            </m:r>
                          </m:sub>
                        </m:sSub>
                      </m:oMath>
                    </m:oMathPara>
                  </a14:m>
                  <a:endParaRPr kumimoji="1" lang="ja-JP" altLang="en-US" sz="2400" b="1"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4102147" y="5698889"/>
                  <a:ext cx="2087238" cy="369332"/>
                </a:xfrm>
                <a:prstGeom prst="rect">
                  <a:avLst/>
                </a:prstGeom>
                <a:blipFill rotWithShape="0">
                  <a:blip r:embed="rId8"/>
                  <a:stretch>
                    <a:fillRect l="-2624" b="-1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4167463" y="6248951"/>
                  <a:ext cx="1896801" cy="369332"/>
                </a:xfrm>
                <a:prstGeom prst="rect">
                  <a:avLst/>
                </a:prstGeom>
                <a:solidFill>
                  <a:schemeClr val="accent4">
                    <a:lumMod val="20000"/>
                    <a:lumOff val="8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charset="0"/>
                              </a:rPr>
                            </m:ctrlPr>
                          </m:sSubPr>
                          <m:e>
                            <m:r>
                              <a:rPr lang="en-US" altLang="ja-JP" sz="2400" b="1" i="1">
                                <a:latin typeface="Cambria Math" charset="0"/>
                              </a:rPr>
                              <m:t>𝒃</m:t>
                            </m:r>
                          </m:e>
                          <m:sub>
                            <m:r>
                              <a:rPr lang="en-US" altLang="ja-JP" sz="2400" i="1">
                                <a:latin typeface="Cambria Math" charset="0"/>
                              </a:rPr>
                              <m:t>𝑖</m:t>
                            </m:r>
                          </m:sub>
                        </m:sSub>
                        <m:r>
                          <a:rPr kumimoji="1" lang="en-US" altLang="ja-JP" sz="2400" b="0" i="1" smtClean="0">
                            <a:latin typeface="Cambria Math" charset="0"/>
                          </a:rPr>
                          <m:t>=</m:t>
                        </m:r>
                        <m:sSub>
                          <m:sSubPr>
                            <m:ctrlPr>
                              <a:rPr lang="en-US" altLang="ja-JP" sz="2400" i="1">
                                <a:latin typeface="Cambria Math" charset="0"/>
                              </a:rPr>
                            </m:ctrlPr>
                          </m:sSubPr>
                          <m:e>
                            <m:r>
                              <a:rPr lang="en-US" altLang="ja-JP" sz="2400" b="1" i="1">
                                <a:latin typeface="Cambria Math" charset="0"/>
                              </a:rPr>
                              <m:t>𝒃</m:t>
                            </m:r>
                          </m:e>
                          <m:sub>
                            <m:r>
                              <a:rPr lang="en-US" altLang="ja-JP" sz="2400" i="1">
                                <a:latin typeface="Cambria Math" charset="0"/>
                              </a:rPr>
                              <m:t>𝑖</m:t>
                            </m:r>
                          </m:sub>
                        </m:sSub>
                        <m:r>
                          <a:rPr kumimoji="1" lang="en-US" altLang="ja-JP" sz="2400" b="0" i="1" smtClean="0">
                            <a:latin typeface="Cambria Math" charset="0"/>
                          </a:rPr>
                          <m:t>+</m:t>
                        </m:r>
                        <m:r>
                          <a:rPr kumimoji="1" lang="en-US" altLang="ja-JP" sz="2400" b="0" i="1" smtClean="0">
                            <a:latin typeface="Cambria Math" charset="0"/>
                            <a:ea typeface="Cambria Math" charset="0"/>
                            <a:cs typeface="Cambria Math" charset="0"/>
                          </a:rPr>
                          <m:t>∆</m:t>
                        </m:r>
                        <m:sSub>
                          <m:sSubPr>
                            <m:ctrlPr>
                              <a:rPr lang="en-US" altLang="ja-JP" sz="2400" i="1">
                                <a:latin typeface="Cambria Math" charset="0"/>
                              </a:rPr>
                            </m:ctrlPr>
                          </m:sSubPr>
                          <m:e>
                            <m:r>
                              <a:rPr lang="en-US" altLang="ja-JP" sz="2400" b="1" i="1">
                                <a:latin typeface="Cambria Math" charset="0"/>
                              </a:rPr>
                              <m:t>𝒃</m:t>
                            </m:r>
                          </m:e>
                          <m:sub>
                            <m:r>
                              <a:rPr lang="en-US" altLang="ja-JP" sz="2400" i="1">
                                <a:latin typeface="Cambria Math" charset="0"/>
                              </a:rPr>
                              <m:t>𝑖</m:t>
                            </m:r>
                          </m:sub>
                        </m:sSub>
                      </m:oMath>
                    </m:oMathPara>
                  </a14:m>
                  <a:endParaRPr kumimoji="1" lang="ja-JP" altLang="en-US" sz="2400" b="1"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4167463" y="6248951"/>
                  <a:ext cx="1896801" cy="369332"/>
                </a:xfrm>
                <a:prstGeom prst="rect">
                  <a:avLst/>
                </a:prstGeom>
                <a:blipFill rotWithShape="0">
                  <a:blip r:embed="rId9"/>
                  <a:stretch>
                    <a:fillRect l="-2894" r="-322" b="-180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6334372" y="5720661"/>
                  <a:ext cx="2580386"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ea typeface="Cambria Math" charset="0"/>
                            <a:cs typeface="Cambria Math" charset="0"/>
                          </a:rPr>
                          <m:t>(</m:t>
                        </m:r>
                        <m:r>
                          <a:rPr kumimoji="1" lang="ja-JP" altLang="en-US" sz="2000" i="1" smtClean="0">
                            <a:latin typeface="Cambria Math" charset="0"/>
                            <a:ea typeface="Cambria Math" charset="0"/>
                            <a:cs typeface="Cambria Math" charset="0"/>
                          </a:rPr>
                          <m:t>∆</m:t>
                        </m:r>
                        <m:sSub>
                          <m:sSubPr>
                            <m:ctrlPr>
                              <a:rPr lang="en-US" altLang="ja-JP" sz="2000" i="1">
                                <a:latin typeface="Cambria Math" charset="0"/>
                              </a:rPr>
                            </m:ctrlPr>
                          </m:sSubPr>
                          <m:e>
                            <m:r>
                              <a:rPr lang="en-US" altLang="ja-JP" sz="2000" b="1" i="1">
                                <a:latin typeface="Cambria Math" charset="0"/>
                              </a:rPr>
                              <m:t>𝒃</m:t>
                            </m:r>
                          </m:e>
                          <m:sub>
                            <m:r>
                              <a:rPr lang="en-US" altLang="ja-JP" sz="2000" i="1">
                                <a:latin typeface="Cambria Math" charset="0"/>
                              </a:rPr>
                              <m:t>𝑢</m:t>
                            </m:r>
                          </m:sub>
                        </m:sSub>
                        <m:r>
                          <a:rPr kumimoji="1" lang="en-US" altLang="ja-JP" sz="2000" b="0" i="1" smtClean="0">
                            <a:latin typeface="Cambria Math" charset="0"/>
                            <a:ea typeface="Cambria Math" charset="0"/>
                            <a:cs typeface="Cambria Math" charset="0"/>
                          </a:rPr>
                          <m:t>= </m:t>
                        </m:r>
                        <m:r>
                          <a:rPr kumimoji="1" lang="en-US" altLang="ja-JP" sz="2000" b="0" i="1" smtClean="0">
                            <a:latin typeface="Cambria Math" charset="0"/>
                            <a:ea typeface="Cambria Math" charset="0"/>
                            <a:cs typeface="Cambria Math" charset="0"/>
                          </a:rPr>
                          <m:t>𝛾</m:t>
                        </m:r>
                        <m:d>
                          <m:dPr>
                            <m:ctrlPr>
                              <a:rPr kumimoji="1" lang="en-US" altLang="ja-JP" sz="2000" b="0" i="1" smtClean="0">
                                <a:latin typeface="Cambria Math" charset="0"/>
                                <a:ea typeface="Cambria Math" charset="0"/>
                                <a:cs typeface="Cambria Math" charset="0"/>
                              </a:rPr>
                            </m:ctrlPr>
                          </m:dPr>
                          <m:e>
                            <m:sSub>
                              <m:sSubPr>
                                <m:ctrlPr>
                                  <a:rPr lang="en-US" altLang="ja-JP" sz="2000" i="1">
                                    <a:latin typeface="Cambria Math" charset="0"/>
                                  </a:rPr>
                                </m:ctrlPr>
                              </m:sSubPr>
                              <m:e>
                                <m:r>
                                  <a:rPr lang="en-US" altLang="ja-JP" sz="2000" b="1" i="1" smtClean="0">
                                    <a:latin typeface="Cambria Math" charset="0"/>
                                  </a:rPr>
                                  <m:t>𝑬</m:t>
                                </m:r>
                              </m:e>
                              <m:sub>
                                <m:r>
                                  <a:rPr lang="en-US" altLang="ja-JP" sz="2000" i="1">
                                    <a:latin typeface="Cambria Math" charset="0"/>
                                  </a:rPr>
                                  <m:t>𝑢</m:t>
                                </m:r>
                              </m:sub>
                            </m:sSub>
                            <m:r>
                              <a:rPr kumimoji="1" lang="en-US" altLang="ja-JP" sz="2000" b="0" i="1" smtClean="0">
                                <a:latin typeface="Cambria Math" charset="0"/>
                                <a:ea typeface="Cambria Math" charset="0"/>
                                <a:cs typeface="Cambria Math" charset="0"/>
                              </a:rPr>
                              <m:t>−</m:t>
                            </m:r>
                            <m:r>
                              <a:rPr lang="it-IT" altLang="ja-JP" sz="2000" i="1">
                                <a:latin typeface="Cambria Math" charset="0"/>
                                <a:ea typeface="Cambria Math" charset="0"/>
                                <a:cs typeface="Cambria Math" charset="0"/>
                              </a:rPr>
                              <m:t>𝜆</m:t>
                            </m:r>
                            <m:sSub>
                              <m:sSubPr>
                                <m:ctrlPr>
                                  <a:rPr lang="en-US" altLang="ja-JP" sz="2000" i="1">
                                    <a:latin typeface="Cambria Math" charset="0"/>
                                  </a:rPr>
                                </m:ctrlPr>
                              </m:sSubPr>
                              <m:e>
                                <m:r>
                                  <a:rPr lang="en-US" altLang="ja-JP" sz="2000" b="1" i="1">
                                    <a:latin typeface="Cambria Math" charset="0"/>
                                  </a:rPr>
                                  <m:t>𝒃</m:t>
                                </m:r>
                              </m:e>
                              <m:sub>
                                <m:r>
                                  <a:rPr lang="en-US" altLang="ja-JP" sz="2000" i="1">
                                    <a:latin typeface="Cambria Math" charset="0"/>
                                  </a:rPr>
                                  <m:t>𝑢</m:t>
                                </m:r>
                              </m:sub>
                            </m:sSub>
                          </m:e>
                        </m:d>
                        <m:r>
                          <a:rPr lang="en-US" altLang="ja-JP" sz="2000" b="0" i="1" smtClean="0">
                            <a:latin typeface="Cambria Math" charset="0"/>
                            <a:ea typeface="Cambria Math" charset="0"/>
                            <a:cs typeface="Cambria Math" charset="0"/>
                          </a:rPr>
                          <m:t>)</m:t>
                        </m:r>
                      </m:oMath>
                    </m:oMathPara>
                  </a14:m>
                  <a:endParaRPr kumimoji="1" lang="ja-JP" altLang="en-US"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6334372" y="5720661"/>
                  <a:ext cx="2580386" cy="307777"/>
                </a:xfrm>
                <a:prstGeom prst="rect">
                  <a:avLst/>
                </a:prstGeom>
                <a:blipFill rotWithShape="0">
                  <a:blip r:embed="rId10"/>
                  <a:stretch>
                    <a:fillRect l="-1651" t="-139216" r="-1415" b="-1784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p:cNvSpPr txBox="1"/>
                <p:nvPr/>
              </p:nvSpPr>
              <p:spPr>
                <a:xfrm>
                  <a:off x="6236399" y="6275031"/>
                  <a:ext cx="235436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ea typeface="Cambria Math" charset="0"/>
                            <a:cs typeface="Cambria Math" charset="0"/>
                          </a:rPr>
                          <m:t>(</m:t>
                        </m:r>
                        <m:r>
                          <a:rPr kumimoji="1" lang="ja-JP" altLang="en-US" sz="2000" i="1" smtClean="0">
                            <a:latin typeface="Cambria Math" charset="0"/>
                            <a:ea typeface="Cambria Math" charset="0"/>
                            <a:cs typeface="Cambria Math" charset="0"/>
                          </a:rPr>
                          <m:t>∆</m:t>
                        </m:r>
                        <m:sSub>
                          <m:sSubPr>
                            <m:ctrlPr>
                              <a:rPr lang="en-US" altLang="ja-JP" sz="2000" i="1">
                                <a:latin typeface="Cambria Math" charset="0"/>
                              </a:rPr>
                            </m:ctrlPr>
                          </m:sSubPr>
                          <m:e>
                            <m:r>
                              <a:rPr lang="en-US" altLang="ja-JP" sz="2000" b="1" i="1">
                                <a:latin typeface="Cambria Math" charset="0"/>
                              </a:rPr>
                              <m:t>𝒃</m:t>
                            </m:r>
                          </m:e>
                          <m:sub>
                            <m:r>
                              <a:rPr lang="en-US" altLang="ja-JP" sz="2000" b="0" i="1" smtClean="0">
                                <a:latin typeface="Cambria Math" charset="0"/>
                              </a:rPr>
                              <m:t>𝑖</m:t>
                            </m:r>
                          </m:sub>
                        </m:sSub>
                        <m:r>
                          <a:rPr kumimoji="1" lang="en-US" altLang="ja-JP" sz="2000" b="0" i="1" smtClean="0">
                            <a:latin typeface="Cambria Math" charset="0"/>
                            <a:ea typeface="Cambria Math" charset="0"/>
                            <a:cs typeface="Cambria Math" charset="0"/>
                          </a:rPr>
                          <m:t>= </m:t>
                        </m:r>
                        <m:r>
                          <a:rPr kumimoji="1" lang="en-US" altLang="ja-JP" sz="2000" b="0" i="1" smtClean="0">
                            <a:latin typeface="Cambria Math" charset="0"/>
                            <a:ea typeface="Cambria Math" charset="0"/>
                            <a:cs typeface="Cambria Math" charset="0"/>
                          </a:rPr>
                          <m:t>𝛾</m:t>
                        </m:r>
                        <m:d>
                          <m:dPr>
                            <m:ctrlPr>
                              <a:rPr kumimoji="1" lang="en-US" altLang="ja-JP" sz="2000" b="0" i="1" smtClean="0">
                                <a:latin typeface="Cambria Math" charset="0"/>
                                <a:ea typeface="Cambria Math" charset="0"/>
                                <a:cs typeface="Cambria Math" charset="0"/>
                              </a:rPr>
                            </m:ctrlPr>
                          </m:dPr>
                          <m:e>
                            <m:sSub>
                              <m:sSubPr>
                                <m:ctrlPr>
                                  <a:rPr lang="en-US" altLang="ja-JP" sz="2000" i="1">
                                    <a:latin typeface="Cambria Math" charset="0"/>
                                  </a:rPr>
                                </m:ctrlPr>
                              </m:sSubPr>
                              <m:e>
                                <m:r>
                                  <a:rPr lang="en-US" altLang="ja-JP" sz="2000" b="1" i="1" smtClean="0">
                                    <a:latin typeface="Cambria Math" charset="0"/>
                                  </a:rPr>
                                  <m:t>𝑬</m:t>
                                </m:r>
                              </m:e>
                              <m:sub>
                                <m:r>
                                  <a:rPr lang="en-US" altLang="ja-JP" sz="2000" b="0" i="1" smtClean="0">
                                    <a:latin typeface="Cambria Math" charset="0"/>
                                  </a:rPr>
                                  <m:t>𝑖</m:t>
                                </m:r>
                              </m:sub>
                            </m:sSub>
                            <m:r>
                              <a:rPr kumimoji="1" lang="en-US" altLang="ja-JP" sz="2000" b="0" i="1" smtClean="0">
                                <a:latin typeface="Cambria Math" charset="0"/>
                                <a:ea typeface="Cambria Math" charset="0"/>
                                <a:cs typeface="Cambria Math" charset="0"/>
                              </a:rPr>
                              <m:t>−</m:t>
                            </m:r>
                            <m:r>
                              <a:rPr lang="it-IT" altLang="ja-JP" sz="2000" i="1">
                                <a:latin typeface="Cambria Math" charset="0"/>
                                <a:ea typeface="Cambria Math" charset="0"/>
                                <a:cs typeface="Cambria Math" charset="0"/>
                              </a:rPr>
                              <m:t>𝜆</m:t>
                            </m:r>
                            <m:sSub>
                              <m:sSubPr>
                                <m:ctrlPr>
                                  <a:rPr lang="en-US" altLang="ja-JP" sz="2000" i="1">
                                    <a:latin typeface="Cambria Math" charset="0"/>
                                  </a:rPr>
                                </m:ctrlPr>
                              </m:sSubPr>
                              <m:e>
                                <m:r>
                                  <a:rPr lang="en-US" altLang="ja-JP" sz="2000" b="1" i="1">
                                    <a:latin typeface="Cambria Math" charset="0"/>
                                  </a:rPr>
                                  <m:t>𝒃</m:t>
                                </m:r>
                              </m:e>
                              <m:sub>
                                <m:r>
                                  <a:rPr lang="en-US" altLang="ja-JP" sz="2000" b="0" i="1" smtClean="0">
                                    <a:latin typeface="Cambria Math" charset="0"/>
                                  </a:rPr>
                                  <m:t>𝑖</m:t>
                                </m:r>
                              </m:sub>
                            </m:sSub>
                          </m:e>
                        </m:d>
                        <m:r>
                          <a:rPr lang="en-US" altLang="ja-JP" sz="2000" b="0" i="1" smtClean="0">
                            <a:latin typeface="Cambria Math" charset="0"/>
                            <a:ea typeface="Cambria Math" charset="0"/>
                            <a:cs typeface="Cambria Math" charset="0"/>
                          </a:rPr>
                          <m:t>)</m:t>
                        </m:r>
                      </m:oMath>
                    </m:oMathPara>
                  </a14:m>
                  <a:endParaRPr kumimoji="1" lang="ja-JP" altLang="en-US" dirty="0"/>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6236399" y="6275031"/>
                  <a:ext cx="2354362" cy="307777"/>
                </a:xfrm>
                <a:prstGeom prst="rect">
                  <a:avLst/>
                </a:prstGeom>
                <a:blipFill rotWithShape="0">
                  <a:blip r:embed="rId11"/>
                  <a:stretch>
                    <a:fillRect l="-3101" t="-139216" r="-2842" b="-178431"/>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15" name="正方形/長方形 14"/>
              <p:cNvSpPr/>
              <p:nvPr/>
            </p:nvSpPr>
            <p:spPr>
              <a:xfrm>
                <a:off x="8022128" y="5698889"/>
                <a:ext cx="2946256" cy="369332"/>
              </a:xfrm>
              <a:prstGeom prst="rect">
                <a:avLst/>
              </a:prstGeom>
            </p:spPr>
            <p:txBody>
              <a:bodyPr wrap="none">
                <a:spAutoFit/>
              </a:bodyPr>
              <a:lstStyle/>
              <a:p>
                <a14:m>
                  <m:oMath xmlns:m="http://schemas.openxmlformats.org/officeDocument/2006/math">
                    <m:sSub>
                      <m:sSubPr>
                        <m:ctrlPr>
                          <a:rPr lang="en-US" altLang="ja-JP" i="1">
                            <a:latin typeface="Cambria Math" charset="0"/>
                          </a:rPr>
                        </m:ctrlPr>
                      </m:sSubPr>
                      <m:e>
                        <m:r>
                          <a:rPr lang="en-US" altLang="ja-JP" b="1" i="1">
                            <a:latin typeface="Cambria Math" charset="0"/>
                          </a:rPr>
                          <m:t>𝑬</m:t>
                        </m:r>
                      </m:e>
                      <m:sub>
                        <m:r>
                          <a:rPr lang="en-US" altLang="ja-JP" i="1">
                            <a:latin typeface="Cambria Math" charset="0"/>
                          </a:rPr>
                          <m:t>𝑢</m:t>
                        </m:r>
                      </m:sub>
                    </m:sSub>
                  </m:oMath>
                </a14:m>
                <a:r>
                  <a:rPr lang="ja-JP" altLang="en-US" dirty="0" smtClean="0"/>
                  <a:t>：ユーザー</a:t>
                </a:r>
                <a:r>
                  <a:rPr lang="en-US" altLang="ja-JP" dirty="0" smtClean="0"/>
                  <a:t>u</a:t>
                </a:r>
                <a:r>
                  <a:rPr lang="ja-JP" altLang="en-US" dirty="0" smtClean="0"/>
                  <a:t>の平均</a:t>
                </a:r>
                <a:r>
                  <a:rPr lang="en-US" altLang="ja-JP" dirty="0" smtClean="0"/>
                  <a:t>error</a:t>
                </a:r>
                <a:endParaRPr lang="ja-JP" altLang="en-US" dirty="0"/>
              </a:p>
            </p:txBody>
          </p:sp>
        </mc:Choice>
        <mc:Fallback>
          <p:sp>
            <p:nvSpPr>
              <p:cNvPr id="15" name="正方形/長方形 14"/>
              <p:cNvSpPr>
                <a:spLocks noRot="1" noChangeAspect="1" noMove="1" noResize="1" noEditPoints="1" noAdjustHandles="1" noChangeArrowheads="1" noChangeShapeType="1" noTextEdit="1"/>
              </p:cNvSpPr>
              <p:nvPr/>
            </p:nvSpPr>
            <p:spPr>
              <a:xfrm>
                <a:off x="8022128" y="5698889"/>
                <a:ext cx="2946256" cy="369332"/>
              </a:xfrm>
              <a:prstGeom prst="rect">
                <a:avLst/>
              </a:prstGeom>
              <a:blipFill rotWithShape="0">
                <a:blip r:embed="rId12"/>
                <a:stretch>
                  <a:fillRect t="-10000" r="-1242"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正方形/長方形 21"/>
              <p:cNvSpPr/>
              <p:nvPr/>
            </p:nvSpPr>
            <p:spPr>
              <a:xfrm>
                <a:off x="7730789" y="6275031"/>
                <a:ext cx="2825710" cy="369332"/>
              </a:xfrm>
              <a:prstGeom prst="rect">
                <a:avLst/>
              </a:prstGeom>
            </p:spPr>
            <p:txBody>
              <a:bodyPr wrap="none">
                <a:spAutoFit/>
              </a:bodyPr>
              <a:lstStyle/>
              <a:p>
                <a14:m>
                  <m:oMath xmlns:m="http://schemas.openxmlformats.org/officeDocument/2006/math">
                    <m:sSub>
                      <m:sSubPr>
                        <m:ctrlPr>
                          <a:rPr lang="en-US" altLang="ja-JP" i="1" smtClean="0">
                            <a:latin typeface="Cambria Math" charset="0"/>
                          </a:rPr>
                        </m:ctrlPr>
                      </m:sSubPr>
                      <m:e>
                        <m:r>
                          <a:rPr lang="en-US" altLang="ja-JP" b="1" i="1">
                            <a:latin typeface="Cambria Math" charset="0"/>
                          </a:rPr>
                          <m:t>𝑬</m:t>
                        </m:r>
                      </m:e>
                      <m:sub>
                        <m:r>
                          <a:rPr lang="en-US" altLang="ja-JP" b="0" i="1" smtClean="0">
                            <a:latin typeface="Cambria Math" charset="0"/>
                          </a:rPr>
                          <m:t>𝑖</m:t>
                        </m:r>
                      </m:sub>
                    </m:sSub>
                  </m:oMath>
                </a14:m>
                <a:r>
                  <a:rPr lang="ja-JP" altLang="en-US" dirty="0" smtClean="0"/>
                  <a:t>：アイテム</a:t>
                </a:r>
                <a:r>
                  <a:rPr lang="en-US" altLang="ja-JP" dirty="0" err="1"/>
                  <a:t>i</a:t>
                </a:r>
                <a:r>
                  <a:rPr lang="ja-JP" altLang="en-US" dirty="0" smtClean="0"/>
                  <a:t>の平均</a:t>
                </a:r>
                <a:r>
                  <a:rPr lang="en-US" altLang="ja-JP" dirty="0" smtClean="0"/>
                  <a:t>error</a:t>
                </a:r>
                <a:endParaRPr lang="ja-JP" altLang="en-US" dirty="0"/>
              </a:p>
            </p:txBody>
          </p:sp>
        </mc:Choice>
        <mc:Fallback>
          <p:sp>
            <p:nvSpPr>
              <p:cNvPr id="22" name="正方形/長方形 21"/>
              <p:cNvSpPr>
                <a:spLocks noRot="1" noChangeAspect="1" noMove="1" noResize="1" noEditPoints="1" noAdjustHandles="1" noChangeArrowheads="1" noChangeShapeType="1" noTextEdit="1"/>
              </p:cNvSpPr>
              <p:nvPr/>
            </p:nvSpPr>
            <p:spPr>
              <a:xfrm>
                <a:off x="7730789" y="6275031"/>
                <a:ext cx="2825710" cy="369332"/>
              </a:xfrm>
              <a:prstGeom prst="rect">
                <a:avLst/>
              </a:prstGeom>
              <a:blipFill rotWithShape="0">
                <a:blip r:embed="rId13"/>
                <a:stretch>
                  <a:fillRect t="-8197" r="-1509"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344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r>
              <a:rPr lang="en-US" altLang="ja-JP" dirty="0" smtClean="0"/>
              <a:t>2</a:t>
            </a:r>
            <a:endParaRPr kumimoji="1" lang="ja-JP" altLang="en-US" dirty="0"/>
          </a:p>
        </p:txBody>
      </p:sp>
      <p:cxnSp>
        <p:nvCxnSpPr>
          <p:cNvPr id="5" name="直線コネクタ 4"/>
          <p:cNvCxnSpPr/>
          <p:nvPr/>
        </p:nvCxnSpPr>
        <p:spPr>
          <a:xfrm>
            <a:off x="838200" y="1524000"/>
            <a:ext cx="919613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1528610" y="2358016"/>
            <a:ext cx="5977919" cy="369332"/>
          </a:xfrm>
          <a:prstGeom prst="rect">
            <a:avLst/>
          </a:prstGeom>
        </p:spPr>
        <p:txBody>
          <a:bodyPr wrap="none">
            <a:spAutoFit/>
          </a:bodyPr>
          <a:lstStyle/>
          <a:p>
            <a:r>
              <a:rPr lang="ja-JP" altLang="en-US"/>
              <a:t>https://github.com/zakktakk/Movie_Recommendation</a:t>
            </a:r>
          </a:p>
        </p:txBody>
      </p:sp>
      <p:sp>
        <p:nvSpPr>
          <p:cNvPr id="6" name="テキスト ボックス 5"/>
          <p:cNvSpPr txBox="1"/>
          <p:nvPr/>
        </p:nvSpPr>
        <p:spPr>
          <a:xfrm>
            <a:off x="1197429" y="1839686"/>
            <a:ext cx="1715534" cy="369332"/>
          </a:xfrm>
          <a:prstGeom prst="rect">
            <a:avLst/>
          </a:prstGeom>
          <a:noFill/>
        </p:spPr>
        <p:txBody>
          <a:bodyPr wrap="none" rtlCol="0">
            <a:spAutoFit/>
          </a:bodyPr>
          <a:lstStyle/>
          <a:p>
            <a:pPr marL="285750" indent="-285750">
              <a:buFont typeface="Wingdings" charset="2"/>
              <a:buChar char="n"/>
            </a:pPr>
            <a:r>
              <a:rPr kumimoji="1" lang="en-US" altLang="ja-JP" dirty="0" err="1" smtClean="0"/>
              <a:t>Github</a:t>
            </a:r>
            <a:r>
              <a:rPr kumimoji="1" lang="en-US" altLang="ja-JP" dirty="0" smtClean="0"/>
              <a:t> URL</a:t>
            </a:r>
            <a:endParaRPr kumimoji="1" lang="ja-JP" altLang="en-US" dirty="0"/>
          </a:p>
        </p:txBody>
      </p:sp>
      <p:sp>
        <p:nvSpPr>
          <p:cNvPr id="12" name="テキスト ボックス 11"/>
          <p:cNvSpPr txBox="1"/>
          <p:nvPr/>
        </p:nvSpPr>
        <p:spPr>
          <a:xfrm>
            <a:off x="1617650" y="4048158"/>
            <a:ext cx="5673348" cy="369332"/>
          </a:xfrm>
          <a:prstGeom prst="rect">
            <a:avLst/>
          </a:prstGeom>
          <a:noFill/>
        </p:spPr>
        <p:txBody>
          <a:bodyPr wrap="none" rtlCol="0">
            <a:spAutoFit/>
          </a:bodyPr>
          <a:lstStyle/>
          <a:p>
            <a:r>
              <a:rPr kumimoji="1" lang="en-US" altLang="ja-JP" dirty="0" err="1" smtClean="0"/>
              <a:t>MatrixFactorization.py</a:t>
            </a:r>
            <a:r>
              <a:rPr kumimoji="1" lang="ja-JP" altLang="en-US" dirty="0" smtClean="0"/>
              <a:t>： </a:t>
            </a:r>
            <a:r>
              <a:rPr kumimoji="1" lang="en-US" altLang="ja-JP" dirty="0" smtClean="0"/>
              <a:t>Matrix Factorization</a:t>
            </a:r>
            <a:r>
              <a:rPr kumimoji="1" lang="ja-JP" altLang="en-US" dirty="0" smtClean="0"/>
              <a:t>を実装</a:t>
            </a:r>
            <a:endParaRPr kumimoji="1" lang="en-US" altLang="ja-JP" dirty="0" smtClean="0"/>
          </a:p>
        </p:txBody>
      </p:sp>
      <p:sp>
        <p:nvSpPr>
          <p:cNvPr id="23" name="テキスト ボックス 22"/>
          <p:cNvSpPr txBox="1"/>
          <p:nvPr/>
        </p:nvSpPr>
        <p:spPr>
          <a:xfrm>
            <a:off x="1617650" y="4519998"/>
            <a:ext cx="2460930" cy="369332"/>
          </a:xfrm>
          <a:prstGeom prst="rect">
            <a:avLst/>
          </a:prstGeom>
          <a:noFill/>
        </p:spPr>
        <p:txBody>
          <a:bodyPr wrap="none" rtlCol="0">
            <a:spAutoFit/>
          </a:bodyPr>
          <a:lstStyle/>
          <a:p>
            <a:r>
              <a:rPr kumimoji="1" lang="en-US" altLang="ja-JP" dirty="0" err="1" smtClean="0"/>
              <a:t>RBM.py</a:t>
            </a:r>
            <a:r>
              <a:rPr kumimoji="1" lang="ja-JP" altLang="en-US" dirty="0" smtClean="0"/>
              <a:t>：</a:t>
            </a:r>
            <a:r>
              <a:rPr kumimoji="1" lang="en-US" altLang="ja-JP" dirty="0" smtClean="0"/>
              <a:t>RBM</a:t>
            </a:r>
            <a:r>
              <a:rPr kumimoji="1" lang="ja-JP" altLang="en-US" dirty="0" smtClean="0"/>
              <a:t>を実装</a:t>
            </a:r>
            <a:endParaRPr kumimoji="1" lang="en-US" altLang="ja-JP" dirty="0" smtClean="0"/>
          </a:p>
        </p:txBody>
      </p:sp>
      <p:sp>
        <p:nvSpPr>
          <p:cNvPr id="24" name="テキスト ボックス 23"/>
          <p:cNvSpPr txBox="1"/>
          <p:nvPr/>
        </p:nvSpPr>
        <p:spPr>
          <a:xfrm>
            <a:off x="1617650" y="4991838"/>
            <a:ext cx="4360489" cy="369332"/>
          </a:xfrm>
          <a:prstGeom prst="rect">
            <a:avLst/>
          </a:prstGeom>
          <a:noFill/>
        </p:spPr>
        <p:txBody>
          <a:bodyPr wrap="none" rtlCol="0">
            <a:spAutoFit/>
          </a:bodyPr>
          <a:lstStyle/>
          <a:p>
            <a:r>
              <a:rPr kumimoji="1" lang="en-US" altLang="ja-JP" dirty="0" err="1" smtClean="0"/>
              <a:t>SlopeOne.py</a:t>
            </a:r>
            <a:r>
              <a:rPr kumimoji="1" lang="ja-JP" altLang="en-US" dirty="0" smtClean="0"/>
              <a:t>：</a:t>
            </a:r>
            <a:r>
              <a:rPr kumimoji="1" lang="en-US" altLang="ja-JP" dirty="0" smtClean="0"/>
              <a:t>3</a:t>
            </a:r>
            <a:r>
              <a:rPr kumimoji="1" lang="ja-JP" altLang="en-US" dirty="0" smtClean="0"/>
              <a:t>種類の</a:t>
            </a:r>
            <a:r>
              <a:rPr kumimoji="1" lang="en-US" altLang="ja-JP" dirty="0" smtClean="0"/>
              <a:t>Slope One</a:t>
            </a:r>
            <a:r>
              <a:rPr kumimoji="1" lang="ja-JP" altLang="en-US" dirty="0" smtClean="0"/>
              <a:t>を実装</a:t>
            </a:r>
            <a:endParaRPr kumimoji="1" lang="en-US" altLang="ja-JP" dirty="0" smtClean="0"/>
          </a:p>
        </p:txBody>
      </p:sp>
      <p:sp>
        <p:nvSpPr>
          <p:cNvPr id="25" name="テキスト ボックス 24"/>
          <p:cNvSpPr txBox="1"/>
          <p:nvPr/>
        </p:nvSpPr>
        <p:spPr>
          <a:xfrm>
            <a:off x="1617650" y="5463679"/>
            <a:ext cx="4586512" cy="369332"/>
          </a:xfrm>
          <a:prstGeom prst="rect">
            <a:avLst/>
          </a:prstGeom>
          <a:noFill/>
        </p:spPr>
        <p:txBody>
          <a:bodyPr wrap="none" rtlCol="0">
            <a:spAutoFit/>
          </a:bodyPr>
          <a:lstStyle/>
          <a:p>
            <a:r>
              <a:rPr lang="en-US" altLang="ja-JP" dirty="0" err="1" smtClean="0"/>
              <a:t>evaluate</a:t>
            </a:r>
            <a:r>
              <a:rPr kumimoji="1" lang="en-US" altLang="ja-JP" dirty="0" err="1" smtClean="0"/>
              <a:t>.py</a:t>
            </a:r>
            <a:r>
              <a:rPr kumimoji="1" lang="ja-JP" altLang="en-US" dirty="0" smtClean="0"/>
              <a:t>：</a:t>
            </a:r>
            <a:r>
              <a:rPr kumimoji="1" lang="en-US" altLang="ja-JP" dirty="0" smtClean="0"/>
              <a:t>RMSE</a:t>
            </a:r>
            <a:r>
              <a:rPr kumimoji="1" lang="ja-JP" altLang="en-US" dirty="0" smtClean="0"/>
              <a:t>による予測結果の評価</a:t>
            </a:r>
            <a:endParaRPr kumimoji="1" lang="en-US" altLang="ja-JP" dirty="0" smtClean="0"/>
          </a:p>
        </p:txBody>
      </p:sp>
      <p:sp>
        <p:nvSpPr>
          <p:cNvPr id="26" name="テキスト ボックス 25"/>
          <p:cNvSpPr txBox="1"/>
          <p:nvPr/>
        </p:nvSpPr>
        <p:spPr>
          <a:xfrm>
            <a:off x="1617650" y="3576318"/>
            <a:ext cx="5370381" cy="369332"/>
          </a:xfrm>
          <a:prstGeom prst="rect">
            <a:avLst/>
          </a:prstGeom>
          <a:noFill/>
        </p:spPr>
        <p:txBody>
          <a:bodyPr wrap="none" rtlCol="0">
            <a:spAutoFit/>
          </a:bodyPr>
          <a:lstStyle/>
          <a:p>
            <a:r>
              <a:rPr lang="en-US" altLang="ja-JP" dirty="0" err="1" smtClean="0"/>
              <a:t>predictor</a:t>
            </a:r>
            <a:r>
              <a:rPr kumimoji="1" lang="en-US" altLang="ja-JP" dirty="0" err="1" smtClean="0"/>
              <a:t>.py</a:t>
            </a:r>
            <a:r>
              <a:rPr kumimoji="1" lang="ja-JP" altLang="en-US" dirty="0" smtClean="0"/>
              <a:t>：データフレームの作成，予測の実行</a:t>
            </a:r>
            <a:endParaRPr kumimoji="1" lang="en-US" altLang="ja-JP" dirty="0" smtClean="0"/>
          </a:p>
        </p:txBody>
      </p:sp>
      <p:sp>
        <p:nvSpPr>
          <p:cNvPr id="27" name="テキスト ボックス 26"/>
          <p:cNvSpPr txBox="1"/>
          <p:nvPr/>
        </p:nvSpPr>
        <p:spPr>
          <a:xfrm>
            <a:off x="1200064" y="3140947"/>
            <a:ext cx="1021433" cy="369332"/>
          </a:xfrm>
          <a:prstGeom prst="rect">
            <a:avLst/>
          </a:prstGeom>
          <a:noFill/>
        </p:spPr>
        <p:txBody>
          <a:bodyPr wrap="none" rtlCol="0">
            <a:spAutoFit/>
          </a:bodyPr>
          <a:lstStyle/>
          <a:p>
            <a:pPr marL="285750" indent="-285750">
              <a:buFont typeface="Wingdings" charset="2"/>
              <a:buChar char="n"/>
            </a:pPr>
            <a:r>
              <a:rPr lang="en-US" altLang="ja-JP" dirty="0" smtClean="0"/>
              <a:t>Code</a:t>
            </a:r>
            <a:endParaRPr kumimoji="1" lang="ja-JP" altLang="en-US" dirty="0"/>
          </a:p>
        </p:txBody>
      </p:sp>
    </p:spTree>
    <p:extLst>
      <p:ext uri="{BB962C8B-B14F-4D97-AF65-F5344CB8AC3E}">
        <p14:creationId xmlns:p14="http://schemas.microsoft.com/office/powerpoint/2010/main" val="1696606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r>
              <a:rPr lang="en-US" altLang="ja-JP" dirty="0" smtClean="0"/>
              <a:t>3</a:t>
            </a:r>
            <a:endParaRPr kumimoji="1" lang="ja-JP" altLang="en-US" dirty="0"/>
          </a:p>
        </p:txBody>
      </p:sp>
      <p:cxnSp>
        <p:nvCxnSpPr>
          <p:cNvPr id="5" name="直線コネクタ 4"/>
          <p:cNvCxnSpPr/>
          <p:nvPr/>
        </p:nvCxnSpPr>
        <p:spPr>
          <a:xfrm>
            <a:off x="838200" y="1524000"/>
            <a:ext cx="919613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838200" y="1872344"/>
            <a:ext cx="5551520" cy="369332"/>
          </a:xfrm>
          <a:prstGeom prst="rect">
            <a:avLst/>
          </a:prstGeom>
          <a:noFill/>
        </p:spPr>
        <p:txBody>
          <a:bodyPr wrap="none" rtlCol="0">
            <a:spAutoFit/>
          </a:bodyPr>
          <a:lstStyle/>
          <a:p>
            <a:pPr marL="285750" indent="-285750">
              <a:buFont typeface="Wingdings" charset="2"/>
              <a:buChar char="n"/>
            </a:pPr>
            <a:r>
              <a:rPr kumimoji="1" lang="ja-JP" altLang="en-US" dirty="0" smtClean="0"/>
              <a:t>実装した手法の改善点を挙げ，</a:t>
            </a:r>
            <a:r>
              <a:rPr kumimoji="1" lang="ja-JP" altLang="en-US" smtClean="0"/>
              <a:t>説明してください</a:t>
            </a:r>
            <a:endParaRPr kumimoji="1" lang="ja-JP" altLang="en-US"/>
          </a:p>
        </p:txBody>
      </p:sp>
      <p:sp>
        <p:nvSpPr>
          <p:cNvPr id="23" name="テキスト ボックス 22"/>
          <p:cNvSpPr txBox="1"/>
          <p:nvPr/>
        </p:nvSpPr>
        <p:spPr>
          <a:xfrm>
            <a:off x="1110343" y="2367973"/>
            <a:ext cx="8610049" cy="369332"/>
          </a:xfrm>
          <a:prstGeom prst="rect">
            <a:avLst/>
          </a:prstGeom>
          <a:noFill/>
        </p:spPr>
        <p:txBody>
          <a:bodyPr wrap="none" rtlCol="0">
            <a:spAutoFit/>
          </a:bodyPr>
          <a:lstStyle/>
          <a:p>
            <a:pPr marL="342900" indent="-342900">
              <a:buFont typeface="+mj-lt"/>
              <a:buAutoNum type="arabicPeriod"/>
            </a:pPr>
            <a:r>
              <a:rPr kumimoji="1" lang="ja-JP" altLang="en-US" dirty="0" smtClean="0"/>
              <a:t>情報が得られていない新規のユーザー，アイテムに対するレコメンドが難しい</a:t>
            </a:r>
            <a:endParaRPr kumimoji="1" lang="ja-JP" altLang="en-US" dirty="0"/>
          </a:p>
        </p:txBody>
      </p:sp>
      <p:sp>
        <p:nvSpPr>
          <p:cNvPr id="7" name="テキスト ボックス 6"/>
          <p:cNvSpPr txBox="1"/>
          <p:nvPr/>
        </p:nvSpPr>
        <p:spPr>
          <a:xfrm>
            <a:off x="1426028" y="2816905"/>
            <a:ext cx="10110460" cy="2862322"/>
          </a:xfrm>
          <a:prstGeom prst="rect">
            <a:avLst/>
          </a:prstGeom>
          <a:noFill/>
        </p:spPr>
        <p:txBody>
          <a:bodyPr wrap="none" rtlCol="0">
            <a:spAutoFit/>
          </a:bodyPr>
          <a:lstStyle/>
          <a:p>
            <a:r>
              <a:rPr lang="ja-JP" altLang="en-US" dirty="0" smtClean="0"/>
              <a:t>この問題は一般に</a:t>
            </a:r>
            <a:r>
              <a:rPr lang="ja-JP" altLang="en-US" dirty="0" smtClean="0">
                <a:solidFill>
                  <a:schemeClr val="accent2"/>
                </a:solidFill>
              </a:rPr>
              <a:t>コールドスタート問題</a:t>
            </a:r>
            <a:r>
              <a:rPr lang="ja-JP" altLang="en-US" dirty="0" smtClean="0"/>
              <a:t>と呼ばれている．今回実装した</a:t>
            </a:r>
            <a:r>
              <a:rPr lang="en-US" altLang="ja-JP" dirty="0" smtClean="0"/>
              <a:t>MF</a:t>
            </a:r>
            <a:r>
              <a:rPr lang="ja-JP" altLang="en-US" dirty="0" smtClean="0"/>
              <a:t>はいわゆる</a:t>
            </a:r>
            <a:endParaRPr lang="en-US" altLang="ja-JP" dirty="0" smtClean="0">
              <a:solidFill>
                <a:schemeClr val="accent2"/>
              </a:solidFill>
            </a:endParaRPr>
          </a:p>
          <a:p>
            <a:r>
              <a:rPr lang="ja-JP" altLang="en-US" dirty="0" smtClean="0">
                <a:solidFill>
                  <a:schemeClr val="accent2"/>
                </a:solidFill>
              </a:rPr>
              <a:t>協調フィルタリング</a:t>
            </a:r>
            <a:r>
              <a:rPr lang="ja-JP" altLang="en-US" dirty="0" smtClean="0"/>
              <a:t>と呼ばれるアプローチを取っている．協調フィルタリングでは類似度</a:t>
            </a:r>
            <a:endParaRPr lang="en-US" altLang="ja-JP" dirty="0" smtClean="0"/>
          </a:p>
          <a:p>
            <a:r>
              <a:rPr lang="ja-JP" altLang="en-US" dirty="0" smtClean="0"/>
              <a:t>の高いユーザ同士は嗜好する映画も類似するという仮定の元でレコメンドを行う．</a:t>
            </a:r>
            <a:endParaRPr lang="en-US" altLang="ja-JP" dirty="0" smtClean="0"/>
          </a:p>
          <a:p>
            <a:endParaRPr lang="en-US" altLang="ja-JP" dirty="0" smtClean="0"/>
          </a:p>
          <a:p>
            <a:r>
              <a:rPr lang="ja-JP" altLang="en-US" dirty="0" smtClean="0"/>
              <a:t>そのため，ユーザ同士，アイテム同士の相対的な関係を求める必要がある．しかし，全く情報の</a:t>
            </a:r>
            <a:endParaRPr lang="en-US" altLang="ja-JP" dirty="0" smtClean="0"/>
          </a:p>
          <a:p>
            <a:r>
              <a:rPr lang="ja-JP" altLang="en-US" dirty="0" smtClean="0"/>
              <a:t>ない</a:t>
            </a:r>
            <a:r>
              <a:rPr lang="ja-JP" altLang="en-US" dirty="0"/>
              <a:t>新規のユーザー，</a:t>
            </a:r>
            <a:r>
              <a:rPr lang="ja-JP" altLang="en-US" dirty="0" smtClean="0"/>
              <a:t>アイテムに対してはその相対的な関係が定義できないため，協調フィルタ</a:t>
            </a:r>
            <a:endParaRPr lang="en-US" altLang="ja-JP" dirty="0" smtClean="0"/>
          </a:p>
          <a:p>
            <a:r>
              <a:rPr lang="ja-JP" altLang="en-US" dirty="0" smtClean="0"/>
              <a:t>リングによるレコメンドが難しい．</a:t>
            </a:r>
            <a:endParaRPr lang="en-US" altLang="ja-JP" dirty="0" smtClean="0"/>
          </a:p>
          <a:p>
            <a:endParaRPr lang="en-US" altLang="ja-JP" dirty="0" smtClean="0"/>
          </a:p>
          <a:p>
            <a:r>
              <a:rPr lang="ja-JP" altLang="en-US" dirty="0" smtClean="0"/>
              <a:t>この対処法として次の改善点でも挙げるように映画，ユーザの属性情報を元にしたレコメンド</a:t>
            </a:r>
            <a:endParaRPr lang="en-US" altLang="ja-JP" dirty="0" smtClean="0"/>
          </a:p>
          <a:p>
            <a:r>
              <a:rPr lang="ja-JP" altLang="en-US" dirty="0" smtClean="0"/>
              <a:t>が挙げられる．</a:t>
            </a:r>
            <a:endParaRPr lang="en-US" altLang="ja-JP" dirty="0" smtClean="0"/>
          </a:p>
        </p:txBody>
      </p:sp>
    </p:spTree>
    <p:extLst>
      <p:ext uri="{BB962C8B-B14F-4D97-AF65-F5344CB8AC3E}">
        <p14:creationId xmlns:p14="http://schemas.microsoft.com/office/powerpoint/2010/main" val="352249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1725</TotalTime>
  <Words>992</Words>
  <Application>Microsoft Macintosh PowerPoint</Application>
  <PresentationFormat>ワイド画面</PresentationFormat>
  <Paragraphs>131</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Cambria Math</vt:lpstr>
      <vt:lpstr>Wingdings</vt:lpstr>
      <vt:lpstr>Yu Gothic</vt:lpstr>
      <vt:lpstr>Yu Gothic Light</vt:lpstr>
      <vt:lpstr>Arial</vt:lpstr>
      <vt:lpstr>ホワイト</vt:lpstr>
      <vt:lpstr>Vasily インターン課題</vt:lpstr>
      <vt:lpstr>課題1</vt:lpstr>
      <vt:lpstr>Matrix Factorization</vt:lpstr>
      <vt:lpstr>Matrix Factorization</vt:lpstr>
      <vt:lpstr>Matrix Factorization</vt:lpstr>
      <vt:lpstr>Matrix Factorization</vt:lpstr>
      <vt:lpstr>Matrix Factorization</vt:lpstr>
      <vt:lpstr>課題2</vt:lpstr>
      <vt:lpstr>課題3</vt:lpstr>
      <vt:lpstr>課題3</vt:lpstr>
      <vt:lpstr>課題3</vt:lpstr>
    </vt:vector>
  </TitlesOfParts>
  <Company>Microsoft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 chapter8 ボルツマンマシン</dc:title>
  <dc:creator>Takuro</dc:creator>
  <cp:lastModifiedBy>山崎卓朗</cp:lastModifiedBy>
  <cp:revision>571</cp:revision>
  <dcterms:created xsi:type="dcterms:W3CDTF">2016-06-24T08:41:42Z</dcterms:created>
  <dcterms:modified xsi:type="dcterms:W3CDTF">2016-08-15T02:58:29Z</dcterms:modified>
</cp:coreProperties>
</file>