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5"/>
    <p:sldMasterId id="2147483726" r:id="rId6"/>
  </p:sldMasterIdLst>
  <p:notesMasterIdLst>
    <p:notesMasterId r:id="rId49"/>
  </p:notesMasterIdLst>
  <p:handoutMasterIdLst>
    <p:handoutMasterId r:id="rId50"/>
  </p:handoutMasterIdLst>
  <p:sldIdLst>
    <p:sldId id="519" r:id="rId7"/>
    <p:sldId id="520" r:id="rId8"/>
    <p:sldId id="522" r:id="rId9"/>
    <p:sldId id="529" r:id="rId10"/>
    <p:sldId id="591" r:id="rId11"/>
    <p:sldId id="593" r:id="rId12"/>
    <p:sldId id="602" r:id="rId13"/>
    <p:sldId id="603" r:id="rId14"/>
    <p:sldId id="606" r:id="rId15"/>
    <p:sldId id="610" r:id="rId16"/>
    <p:sldId id="605" r:id="rId17"/>
    <p:sldId id="604" r:id="rId18"/>
    <p:sldId id="607" r:id="rId19"/>
    <p:sldId id="608" r:id="rId20"/>
    <p:sldId id="615" r:id="rId21"/>
    <p:sldId id="616" r:id="rId22"/>
    <p:sldId id="617" r:id="rId23"/>
    <p:sldId id="424" r:id="rId24"/>
    <p:sldId id="611" r:id="rId25"/>
    <p:sldId id="612" r:id="rId26"/>
    <p:sldId id="618" r:id="rId27"/>
    <p:sldId id="628" r:id="rId28"/>
    <p:sldId id="627" r:id="rId29"/>
    <p:sldId id="624" r:id="rId30"/>
    <p:sldId id="629" r:id="rId31"/>
    <p:sldId id="625" r:id="rId32"/>
    <p:sldId id="626" r:id="rId33"/>
    <p:sldId id="630" r:id="rId34"/>
    <p:sldId id="619" r:id="rId35"/>
    <p:sldId id="620" r:id="rId36"/>
    <p:sldId id="631" r:id="rId37"/>
    <p:sldId id="632" r:id="rId38"/>
    <p:sldId id="633" r:id="rId39"/>
    <p:sldId id="634" r:id="rId40"/>
    <p:sldId id="635" r:id="rId41"/>
    <p:sldId id="636" r:id="rId42"/>
    <p:sldId id="647" r:id="rId43"/>
    <p:sldId id="637" r:id="rId44"/>
    <p:sldId id="638" r:id="rId45"/>
    <p:sldId id="639" r:id="rId46"/>
    <p:sldId id="585" r:id="rId47"/>
    <p:sldId id="586" r:id="rId48"/>
  </p:sldIdLst>
  <p:sldSz cx="12188825" cy="6858000"/>
  <p:notesSz cx="7023100" cy="93091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3AF35"/>
    <a:srgbClr val="F6AE1E"/>
    <a:srgbClr val="FFFFFF"/>
    <a:srgbClr val="333333"/>
    <a:srgbClr val="292929"/>
    <a:srgbClr val="F8F57B"/>
    <a:srgbClr val="FF0066"/>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6" autoAdjust="0"/>
    <p:restoredTop sz="52007" autoAdjust="0"/>
  </p:normalViewPr>
  <p:slideViewPr>
    <p:cSldViewPr snapToGrid="0">
      <p:cViewPr varScale="1">
        <p:scale>
          <a:sx n="37" d="100"/>
          <a:sy n="37" d="100"/>
        </p:scale>
        <p:origin x="-1620" y="-84"/>
      </p:cViewPr>
      <p:guideLst>
        <p:guide orient="horz" pos="144"/>
        <p:guide orient="horz" pos="912"/>
        <p:guide orient="horz" pos="1200"/>
        <p:guide orient="horz" pos="2736"/>
        <p:guide orient="horz" pos="4176"/>
        <p:guide orient="horz" pos="1488"/>
        <p:guide pos="3839"/>
        <p:guide pos="327"/>
        <p:guide pos="613"/>
        <p:guide pos="7438"/>
        <p:guide pos="1189"/>
        <p:guide pos="7063"/>
      </p:guideLst>
    </p:cSldViewPr>
  </p:slideViewPr>
  <p:outlineViewPr>
    <p:cViewPr>
      <p:scale>
        <a:sx n="33" d="100"/>
        <a:sy n="33" d="100"/>
      </p:scale>
      <p:origin x="0" y="162"/>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6" d="100"/>
          <a:sy n="96" d="100"/>
        </p:scale>
        <p:origin x="-3606"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7/26/2011</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46074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7/26/2011</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4188963777"/>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t" latinLnBrk="0" hangingPunct="1">
              <a:lnSpc>
                <a:spcPct val="90000"/>
              </a:lnSpc>
              <a:spcBef>
                <a:spcPts val="0"/>
              </a:spcBef>
              <a:spcAft>
                <a:spcPts val="333"/>
              </a:spcAft>
              <a:buClrTx/>
              <a:buSzTx/>
              <a:buFontTx/>
              <a:buNone/>
              <a:tabLst/>
              <a:defRPr/>
            </a:pPr>
            <a:r>
              <a:rPr lang="es-ES" sz="900" b="1" dirty="0" smtClean="0"/>
              <a:t>Interfaces </a:t>
            </a:r>
            <a:r>
              <a:rPr lang="es-ES" sz="900" b="1" dirty="0" err="1" smtClean="0"/>
              <a:t>Genericas</a:t>
            </a:r>
            <a:endParaRPr lang="es-MX" sz="900" dirty="0" smtClean="0"/>
          </a:p>
          <a:p>
            <a:pPr rtl="0" eaLnBrk="1" fontAlgn="t" latinLnBrk="0" hangingPunct="1"/>
            <a:endParaRPr lang="es-MX" sz="900" b="1"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ICollection</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Interfaz genéricas para </a:t>
            </a:r>
            <a:r>
              <a:rPr lang="es-MX" sz="900" b="0" i="0" u="none" strike="noStrike" kern="1200" dirty="0" err="1" smtClean="0">
                <a:solidFill>
                  <a:schemeClr val="tx1"/>
                </a:solidFill>
                <a:effectLst/>
                <a:latin typeface="Segoe UI" pitchFamily="34" charset="0"/>
                <a:ea typeface="+mn-ea"/>
                <a:cs typeface="+mn-cs"/>
              </a:rPr>
              <a:t>colleciones</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IComparer</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Define el método </a:t>
            </a:r>
            <a:r>
              <a:rPr lang="es-MX" sz="900" b="1" i="0" u="none" strike="noStrike" kern="1200" dirty="0" err="1" smtClean="0">
                <a:solidFill>
                  <a:schemeClr val="tx1"/>
                </a:solidFill>
                <a:effectLst/>
                <a:latin typeface="Segoe UI" pitchFamily="34" charset="0"/>
                <a:ea typeface="+mn-ea"/>
                <a:cs typeface="+mn-cs"/>
              </a:rPr>
              <a:t>int</a:t>
            </a:r>
            <a:r>
              <a:rPr lang="es-MX" sz="900" b="1" i="0" u="none" strike="noStrike" kern="1200" dirty="0" smtClean="0">
                <a:solidFill>
                  <a:schemeClr val="tx1"/>
                </a:solidFill>
                <a:effectLst/>
                <a:latin typeface="Segoe UI" pitchFamily="34" charset="0"/>
                <a:ea typeface="+mn-ea"/>
                <a:cs typeface="+mn-cs"/>
              </a:rPr>
              <a:t> </a:t>
            </a:r>
            <a:r>
              <a:rPr lang="es-MX" sz="900" b="1" i="0" u="none" strike="noStrike" kern="1200" dirty="0" err="1" smtClean="0">
                <a:solidFill>
                  <a:schemeClr val="tx1"/>
                </a:solidFill>
                <a:effectLst/>
                <a:latin typeface="Segoe UI" pitchFamily="34" charset="0"/>
                <a:ea typeface="+mn-ea"/>
                <a:cs typeface="+mn-cs"/>
              </a:rPr>
              <a:t>Comparer</a:t>
            </a:r>
            <a:r>
              <a:rPr lang="es-MX" sz="900" b="1" i="0" u="none" strike="noStrike" kern="1200" dirty="0" smtClean="0">
                <a:solidFill>
                  <a:schemeClr val="tx1"/>
                </a:solidFill>
                <a:effectLst/>
                <a:latin typeface="Segoe UI" pitchFamily="34" charset="0"/>
                <a:ea typeface="+mn-ea"/>
                <a:cs typeface="+mn-cs"/>
              </a:rPr>
              <a:t>(T ítem1, T item2)</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IComparable</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Define el método </a:t>
            </a:r>
            <a:r>
              <a:rPr lang="es-MX" sz="900" b="1" i="0" u="none" strike="noStrike" kern="1200" dirty="0" err="1" smtClean="0">
                <a:solidFill>
                  <a:schemeClr val="tx1"/>
                </a:solidFill>
                <a:effectLst/>
                <a:latin typeface="Segoe UI" pitchFamily="34" charset="0"/>
                <a:ea typeface="+mn-ea"/>
                <a:cs typeface="+mn-cs"/>
              </a:rPr>
              <a:t>int</a:t>
            </a:r>
            <a:r>
              <a:rPr lang="es-MX" sz="900" b="1" i="0" u="none" strike="noStrike" kern="1200" dirty="0" smtClean="0">
                <a:solidFill>
                  <a:schemeClr val="tx1"/>
                </a:solidFill>
                <a:effectLst/>
                <a:latin typeface="Segoe UI" pitchFamily="34" charset="0"/>
                <a:ea typeface="+mn-ea"/>
                <a:cs typeface="+mn-cs"/>
              </a:rPr>
              <a:t> </a:t>
            </a:r>
            <a:r>
              <a:rPr lang="es-MX" sz="900" b="1" i="0" u="none" strike="noStrike" kern="1200" dirty="0" err="1" smtClean="0">
                <a:solidFill>
                  <a:schemeClr val="tx1"/>
                </a:solidFill>
                <a:effectLst/>
                <a:latin typeface="Segoe UI" pitchFamily="34" charset="0"/>
                <a:ea typeface="+mn-ea"/>
                <a:cs typeface="+mn-cs"/>
              </a:rPr>
              <a:t>CompareTo</a:t>
            </a:r>
            <a:r>
              <a:rPr lang="es-MX" sz="900" b="1" i="0" u="none" strike="noStrike" kern="1200" dirty="0" smtClean="0">
                <a:solidFill>
                  <a:schemeClr val="tx1"/>
                </a:solidFill>
                <a:effectLst/>
                <a:latin typeface="Segoe UI" pitchFamily="34" charset="0"/>
                <a:ea typeface="+mn-ea"/>
                <a:cs typeface="+mn-cs"/>
              </a:rPr>
              <a:t>(T ítem)</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IEnumerable</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Define el método </a:t>
            </a:r>
            <a:r>
              <a:rPr lang="es-MX" sz="900" b="1" i="0" u="none" strike="noStrike" kern="1200" dirty="0" err="1" smtClean="0">
                <a:solidFill>
                  <a:schemeClr val="tx1"/>
                </a:solidFill>
                <a:effectLst/>
                <a:latin typeface="Segoe UI" pitchFamily="34" charset="0"/>
                <a:ea typeface="+mn-ea"/>
                <a:cs typeface="+mn-cs"/>
              </a:rPr>
              <a:t>GetEnumerator</a:t>
            </a:r>
            <a:r>
              <a:rPr lang="es-MX" sz="900" b="1"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IEnumerator</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Define métodos para moverse una a uno en la colección</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IEqualityComparer</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Compara dos objetos para igualdad</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IList</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Define una colección genérica accedida por </a:t>
            </a:r>
            <a:r>
              <a:rPr lang="es-MX" sz="900" b="0" i="0" u="none" strike="noStrike" kern="1200" dirty="0" err="1" smtClean="0">
                <a:solidFill>
                  <a:schemeClr val="tx1"/>
                </a:solidFill>
                <a:effectLst/>
                <a:latin typeface="Segoe UI" pitchFamily="34" charset="0"/>
                <a:ea typeface="+mn-ea"/>
                <a:cs typeface="+mn-cs"/>
              </a:rPr>
              <a:t>indexer</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IDictionary</a:t>
            </a:r>
            <a:r>
              <a:rPr lang="es-MX" sz="900" b="1" i="0" u="none" strike="noStrike" kern="1200" dirty="0" smtClean="0">
                <a:solidFill>
                  <a:schemeClr val="tx1"/>
                </a:solidFill>
                <a:effectLst/>
                <a:latin typeface="Segoe UI" pitchFamily="34" charset="0"/>
                <a:ea typeface="+mn-ea"/>
                <a:cs typeface="+mn-cs"/>
              </a:rPr>
              <a:t>&lt;TK, TV&gt;		</a:t>
            </a:r>
            <a:r>
              <a:rPr lang="en-US" sz="900" b="0" i="0" u="none" strike="noStrike" kern="1200" dirty="0" err="1" smtClean="0">
                <a:solidFill>
                  <a:schemeClr val="tx1"/>
                </a:solidFill>
                <a:effectLst/>
                <a:latin typeface="Segoe UI" pitchFamily="34" charset="0"/>
                <a:ea typeface="+mn-ea"/>
                <a:cs typeface="+mn-cs"/>
              </a:rPr>
              <a:t>Coleecion</a:t>
            </a:r>
            <a:r>
              <a:rPr lang="en-US" sz="900" b="0" i="0" u="none" strike="noStrike" kern="1200" dirty="0" smtClean="0">
                <a:solidFill>
                  <a:schemeClr val="tx1"/>
                </a:solidFill>
                <a:effectLst/>
                <a:latin typeface="Segoe UI" pitchFamily="34" charset="0"/>
                <a:ea typeface="+mn-ea"/>
                <a:cs typeface="+mn-cs"/>
              </a:rPr>
              <a:t> </a:t>
            </a:r>
            <a:r>
              <a:rPr lang="en-US" sz="900" b="0" i="0" u="none" strike="noStrike" kern="1200" dirty="0" err="1" smtClean="0">
                <a:solidFill>
                  <a:schemeClr val="tx1"/>
                </a:solidFill>
                <a:effectLst/>
                <a:latin typeface="Segoe UI" pitchFamily="34" charset="0"/>
                <a:ea typeface="+mn-ea"/>
                <a:cs typeface="+mn-cs"/>
              </a:rPr>
              <a:t>genérica</a:t>
            </a:r>
            <a:r>
              <a:rPr lang="en-US" sz="900" b="0" i="0" u="none" strike="noStrike" kern="1200" dirty="0" smtClean="0">
                <a:solidFill>
                  <a:schemeClr val="tx1"/>
                </a:solidFill>
                <a:effectLst/>
                <a:latin typeface="Segoe UI" pitchFamily="34" charset="0"/>
                <a:ea typeface="+mn-ea"/>
                <a:cs typeface="+mn-cs"/>
              </a:rPr>
              <a:t> key/value pair</a:t>
            </a:r>
            <a:endParaRPr lang="es-MX" sz="900" b="0" i="0" u="none" strike="noStrike"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t" latinLnBrk="0" hangingPunct="1">
              <a:lnSpc>
                <a:spcPct val="90000"/>
              </a:lnSpc>
              <a:spcBef>
                <a:spcPts val="0"/>
              </a:spcBef>
              <a:spcAft>
                <a:spcPts val="333"/>
              </a:spcAft>
              <a:buClrTx/>
              <a:buSzTx/>
              <a:buFontTx/>
              <a:buNone/>
              <a:tabLst/>
              <a:defRPr/>
            </a:pPr>
            <a:r>
              <a:rPr lang="es-ES" sz="900" b="1" dirty="0" smtClean="0"/>
              <a:t>Clases de </a:t>
            </a:r>
            <a:r>
              <a:rPr lang="es-ES" sz="900" b="1" dirty="0" err="1" smtClean="0"/>
              <a:t>Collections</a:t>
            </a:r>
            <a:r>
              <a:rPr lang="es-ES" sz="900" b="1" dirty="0" smtClean="0"/>
              <a:t> </a:t>
            </a:r>
            <a:r>
              <a:rPr lang="es-ES" sz="900" b="1" dirty="0" err="1" smtClean="0"/>
              <a:t>Genericas</a:t>
            </a:r>
            <a:endParaRPr lang="es-MX" sz="900" dirty="0" smtClean="0"/>
          </a:p>
          <a:p>
            <a:pPr rtl="0" eaLnBrk="1" fontAlgn="t" latinLnBrk="0" hangingPunct="1"/>
            <a:endParaRPr lang="es-MX" sz="900" b="1" i="0" u="none" strike="noStrike" kern="1200" dirty="0" smtClean="0">
              <a:solidFill>
                <a:schemeClr val="tx1"/>
              </a:solidFill>
              <a:effectLst/>
              <a:latin typeface="Segoe UI" pitchFamily="34" charset="0"/>
              <a:ea typeface="+mn-ea"/>
              <a:cs typeface="+mn-cs"/>
            </a:endParaRPr>
          </a:p>
          <a:p>
            <a:pPr rtl="0" eaLnBrk="1" fontAlgn="t" latinLnBrk="0" hangingPunct="1"/>
            <a:endParaRPr lang="es-MX" sz="900" b="1"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List</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err="1" smtClean="0">
                <a:solidFill>
                  <a:schemeClr val="tx1"/>
                </a:solidFill>
                <a:effectLst/>
                <a:latin typeface="Segoe UI" pitchFamily="34" charset="0"/>
                <a:ea typeface="+mn-ea"/>
                <a:cs typeface="+mn-cs"/>
              </a:rPr>
              <a:t>Collection</a:t>
            </a:r>
            <a:r>
              <a:rPr lang="es-MX" sz="900" b="0" i="0" u="none" strike="noStrike" kern="1200" dirty="0" smtClean="0">
                <a:solidFill>
                  <a:schemeClr val="tx1"/>
                </a:solidFill>
                <a:effectLst/>
                <a:latin typeface="Segoe UI" pitchFamily="34" charset="0"/>
                <a:ea typeface="+mn-ea"/>
                <a:cs typeface="+mn-cs"/>
              </a:rPr>
              <a:t> de Lista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Stack</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Pila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Queue</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Cola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Dictionary</a:t>
            </a:r>
            <a:r>
              <a:rPr lang="es-MX" sz="900" b="1" i="0" u="none" strike="noStrike" kern="1200" dirty="0" smtClean="0">
                <a:solidFill>
                  <a:schemeClr val="tx1"/>
                </a:solidFill>
                <a:effectLst/>
                <a:latin typeface="Segoe UI" pitchFamily="34" charset="0"/>
                <a:ea typeface="+mn-ea"/>
                <a:cs typeface="+mn-cs"/>
              </a:rPr>
              <a:t>&lt;T,V&gt;		</a:t>
            </a:r>
            <a:r>
              <a:rPr lang="en-US" sz="900" b="0" i="0" u="none" strike="noStrike" kern="1200" dirty="0" err="1" smtClean="0">
                <a:solidFill>
                  <a:schemeClr val="tx1"/>
                </a:solidFill>
                <a:effectLst/>
                <a:latin typeface="Segoe UI" pitchFamily="34" charset="0"/>
                <a:ea typeface="+mn-ea"/>
                <a:cs typeface="+mn-cs"/>
              </a:rPr>
              <a:t>Diccionario</a:t>
            </a:r>
            <a:r>
              <a:rPr lang="en-US" sz="900" b="0" i="0" u="none" strike="noStrike" kern="1200" dirty="0" smtClean="0">
                <a:solidFill>
                  <a:schemeClr val="tx1"/>
                </a:solidFill>
                <a:effectLst/>
                <a:latin typeface="Segoe UI" pitchFamily="34" charset="0"/>
                <a:ea typeface="+mn-ea"/>
                <a:cs typeface="+mn-cs"/>
              </a:rPr>
              <a:t>. D[T key]=</a:t>
            </a:r>
            <a:r>
              <a:rPr lang="en-US" sz="900" b="0" i="0" u="none" strike="noStrike" kern="1200" dirty="0" err="1" smtClean="0">
                <a:solidFill>
                  <a:schemeClr val="tx1"/>
                </a:solidFill>
                <a:effectLst/>
                <a:latin typeface="Segoe UI" pitchFamily="34" charset="0"/>
                <a:ea typeface="+mn-ea"/>
                <a:cs typeface="+mn-cs"/>
              </a:rPr>
              <a:t>TValue</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SortedList</a:t>
            </a:r>
            <a:r>
              <a:rPr lang="es-MX" sz="900" b="1" i="0" u="none" strike="noStrike" kern="1200" dirty="0" smtClean="0">
                <a:solidFill>
                  <a:schemeClr val="tx1"/>
                </a:solidFill>
                <a:effectLst/>
                <a:latin typeface="Segoe UI" pitchFamily="34" charset="0"/>
                <a:ea typeface="+mn-ea"/>
                <a:cs typeface="+mn-cs"/>
              </a:rPr>
              <a:t>&lt;T,V&gt;		</a:t>
            </a:r>
            <a:r>
              <a:rPr lang="es-MX" sz="900" b="0" i="0" u="none" strike="noStrike" kern="1200" dirty="0" smtClean="0">
                <a:solidFill>
                  <a:schemeClr val="tx1"/>
                </a:solidFill>
                <a:effectLst/>
                <a:latin typeface="Segoe UI" pitchFamily="34" charset="0"/>
                <a:ea typeface="+mn-ea"/>
                <a:cs typeface="+mn-cs"/>
              </a:rPr>
              <a:t>Diccionario que ordena en base a la clave D[T </a:t>
            </a:r>
            <a:r>
              <a:rPr lang="es-MX" sz="900" b="0" i="0" u="none" strike="noStrike" kern="1200" dirty="0" err="1" smtClean="0">
                <a:solidFill>
                  <a:schemeClr val="tx1"/>
                </a:solidFill>
                <a:effectLst/>
                <a:latin typeface="Segoe UI" pitchFamily="34" charset="0"/>
                <a:ea typeface="+mn-ea"/>
                <a:cs typeface="+mn-cs"/>
              </a:rPr>
              <a:t>key</a:t>
            </a:r>
            <a:r>
              <a:rPr lang="es-MX" sz="900" b="0" i="0" u="none" strike="noStrike" kern="1200" dirty="0" smtClean="0">
                <a:solidFill>
                  <a:schemeClr val="tx1"/>
                </a:solidFill>
                <a:effectLst/>
                <a:latin typeface="Segoe UI" pitchFamily="34" charset="0"/>
                <a:ea typeface="+mn-ea"/>
                <a:cs typeface="+mn-cs"/>
              </a:rPr>
              <a:t>]=</a:t>
            </a:r>
            <a:r>
              <a:rPr lang="es-MX" sz="900" b="0" i="0" u="none" strike="noStrike" kern="1200" dirty="0" err="1" smtClean="0">
                <a:solidFill>
                  <a:schemeClr val="tx1"/>
                </a:solidFill>
                <a:effectLst/>
                <a:latin typeface="Segoe UI" pitchFamily="34" charset="0"/>
                <a:ea typeface="+mn-ea"/>
                <a:cs typeface="+mn-cs"/>
              </a:rPr>
              <a:t>TValue</a:t>
            </a:r>
            <a:r>
              <a:rPr lang="es-MX" sz="900" b="0" i="0" u="none" strike="noStrike" kern="1200" dirty="0" smtClean="0">
                <a:solidFill>
                  <a:schemeClr val="tx1"/>
                </a:solidFill>
                <a:effectLst/>
                <a:latin typeface="Segoe UI" pitchFamily="34" charset="0"/>
                <a:ea typeface="+mn-ea"/>
                <a:cs typeface="+mn-cs"/>
              </a:rPr>
              <a:t>	</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SortedDictionary</a:t>
            </a:r>
            <a:r>
              <a:rPr lang="es-MX" sz="900" b="1" i="0" u="none" strike="noStrike" kern="1200" dirty="0" smtClean="0">
                <a:solidFill>
                  <a:schemeClr val="tx1"/>
                </a:solidFill>
                <a:effectLst/>
                <a:latin typeface="Segoe UI" pitchFamily="34" charset="0"/>
                <a:ea typeface="+mn-ea"/>
                <a:cs typeface="+mn-cs"/>
              </a:rPr>
              <a:t>&lt;T,V&gt;		</a:t>
            </a:r>
            <a:r>
              <a:rPr lang="es-MX" sz="900" b="0" i="0" u="none" strike="noStrike" kern="1200" dirty="0" smtClean="0">
                <a:solidFill>
                  <a:schemeClr val="tx1"/>
                </a:solidFill>
                <a:effectLst/>
                <a:latin typeface="Segoe UI" pitchFamily="34" charset="0"/>
                <a:ea typeface="+mn-ea"/>
                <a:cs typeface="+mn-cs"/>
              </a:rPr>
              <a:t>Diccionario Ordenado. D[T </a:t>
            </a:r>
            <a:r>
              <a:rPr lang="es-MX" sz="900" b="0" i="0" u="none" strike="noStrike" kern="1200" dirty="0" err="1" smtClean="0">
                <a:solidFill>
                  <a:schemeClr val="tx1"/>
                </a:solidFill>
                <a:effectLst/>
                <a:latin typeface="Segoe UI" pitchFamily="34" charset="0"/>
                <a:ea typeface="+mn-ea"/>
                <a:cs typeface="+mn-cs"/>
              </a:rPr>
              <a:t>key</a:t>
            </a:r>
            <a:r>
              <a:rPr lang="es-MX" sz="900" b="0" i="0" u="none" strike="noStrike" kern="1200" dirty="0" smtClean="0">
                <a:solidFill>
                  <a:schemeClr val="tx1"/>
                </a:solidFill>
                <a:effectLst/>
                <a:latin typeface="Segoe UI" pitchFamily="34" charset="0"/>
                <a:ea typeface="+mn-ea"/>
                <a:cs typeface="+mn-cs"/>
              </a:rPr>
              <a:t>]=</a:t>
            </a:r>
            <a:r>
              <a:rPr lang="es-MX" sz="900" b="0" i="0" u="none" strike="noStrike" kern="1200" dirty="0" err="1" smtClean="0">
                <a:solidFill>
                  <a:schemeClr val="tx1"/>
                </a:solidFill>
                <a:effectLst/>
                <a:latin typeface="Segoe UI" pitchFamily="34" charset="0"/>
                <a:ea typeface="+mn-ea"/>
                <a:cs typeface="+mn-cs"/>
              </a:rPr>
              <a:t>TValue</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LinkedList</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Lista doblemente enlazada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HashSet</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Almacena un </a:t>
            </a:r>
            <a:r>
              <a:rPr lang="es-MX" sz="900" b="0" i="0" u="none" strike="noStrike" kern="1200" dirty="0" err="1" smtClean="0">
                <a:solidFill>
                  <a:schemeClr val="tx1"/>
                </a:solidFill>
                <a:effectLst/>
                <a:latin typeface="Segoe UI" pitchFamily="34" charset="0"/>
                <a:ea typeface="+mn-ea"/>
                <a:cs typeface="+mn-cs"/>
              </a:rPr>
              <a:t>unico</a:t>
            </a:r>
            <a:r>
              <a:rPr lang="es-MX" sz="900" b="0" i="0" u="none" strike="noStrike" kern="1200" dirty="0" smtClean="0">
                <a:solidFill>
                  <a:schemeClr val="tx1"/>
                </a:solidFill>
                <a:effectLst/>
                <a:latin typeface="Segoe UI" pitchFamily="34" charset="0"/>
                <a:ea typeface="+mn-ea"/>
                <a:cs typeface="+mn-cs"/>
              </a:rPr>
              <a:t> valor usando </a:t>
            </a:r>
            <a:r>
              <a:rPr lang="es-MX" sz="900" b="0" i="0" u="none" strike="noStrike" kern="1200" dirty="0" err="1" smtClean="0">
                <a:solidFill>
                  <a:schemeClr val="tx1"/>
                </a:solidFill>
                <a:effectLst/>
                <a:latin typeface="Segoe UI" pitchFamily="34" charset="0"/>
                <a:ea typeface="+mn-ea"/>
                <a:cs typeface="+mn-cs"/>
              </a:rPr>
              <a:t>hastable</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Collection</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Clase base para colecciones genéricas</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ReadOnlyCollection</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Clase para </a:t>
            </a:r>
            <a:r>
              <a:rPr lang="es-MX" sz="900" b="0" i="0" u="none" strike="noStrike" kern="1200" dirty="0" err="1" smtClean="0">
                <a:solidFill>
                  <a:schemeClr val="tx1"/>
                </a:solidFill>
                <a:effectLst/>
                <a:latin typeface="Segoe UI" pitchFamily="34" charset="0"/>
                <a:ea typeface="+mn-ea"/>
                <a:cs typeface="+mn-cs"/>
              </a:rPr>
              <a:t>coleciones</a:t>
            </a:r>
            <a:r>
              <a:rPr lang="es-MX" sz="900" b="0" i="0" u="none" strike="noStrike" kern="1200" dirty="0" smtClean="0">
                <a:solidFill>
                  <a:schemeClr val="tx1"/>
                </a:solidFill>
                <a:effectLst/>
                <a:latin typeface="Segoe UI" pitchFamily="34" charset="0"/>
                <a:ea typeface="+mn-ea"/>
                <a:cs typeface="+mn-cs"/>
              </a:rPr>
              <a:t> </a:t>
            </a:r>
            <a:r>
              <a:rPr lang="es-MX" sz="900" b="0" i="0" u="none" strike="noStrike" kern="1200" dirty="0" err="1" smtClean="0">
                <a:solidFill>
                  <a:schemeClr val="tx1"/>
                </a:solidFill>
                <a:effectLst/>
                <a:latin typeface="Segoe UI" pitchFamily="34" charset="0"/>
                <a:ea typeface="+mn-ea"/>
                <a:cs typeface="+mn-cs"/>
              </a:rPr>
              <a:t>readonly</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KeyedCollection</a:t>
            </a:r>
            <a:r>
              <a:rPr lang="es-MX" sz="900" b="1" i="0" u="none" strike="noStrike" kern="1200" dirty="0" smtClean="0">
                <a:solidFill>
                  <a:schemeClr val="tx1"/>
                </a:solidFill>
                <a:effectLst/>
                <a:latin typeface="Segoe UI" pitchFamily="34" charset="0"/>
                <a:ea typeface="+mn-ea"/>
                <a:cs typeface="+mn-cs"/>
              </a:rPr>
              <a:t>&lt;TK,TV&gt;	</a:t>
            </a:r>
            <a:r>
              <a:rPr lang="es-MX" sz="900" b="0" i="0" u="none" strike="noStrike" kern="1200" dirty="0" smtClean="0">
                <a:solidFill>
                  <a:schemeClr val="tx1"/>
                </a:solidFill>
                <a:effectLst/>
                <a:latin typeface="Segoe UI" pitchFamily="34" charset="0"/>
                <a:ea typeface="+mn-ea"/>
                <a:cs typeface="+mn-cs"/>
              </a:rPr>
              <a:t>Clase abstracta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ObservableCollection</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Colecciones observables</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ReadOnlyObservableColleciton</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Colecciones de solo lectura observables</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KeyValuePair</a:t>
            </a:r>
            <a:r>
              <a:rPr lang="es-MX" sz="900" b="1" i="0" u="none" strike="noStrike" kern="1200" dirty="0" smtClean="0">
                <a:solidFill>
                  <a:schemeClr val="tx1"/>
                </a:solidFill>
                <a:effectLst/>
                <a:latin typeface="Segoe UI" pitchFamily="34" charset="0"/>
                <a:ea typeface="+mn-ea"/>
                <a:cs typeface="+mn-cs"/>
              </a:rPr>
              <a:t>&lt;TK,TV&gt;		</a:t>
            </a:r>
            <a:r>
              <a:rPr lang="es-MX" sz="900" b="0" i="0" u="none" strike="noStrike" kern="1200" dirty="0" smtClean="0">
                <a:solidFill>
                  <a:schemeClr val="tx1"/>
                </a:solidFill>
                <a:effectLst/>
                <a:latin typeface="Segoe UI" pitchFamily="34" charset="0"/>
                <a:ea typeface="+mn-ea"/>
                <a:cs typeface="+mn-cs"/>
              </a:rPr>
              <a:t>Estructura similar al </a:t>
            </a:r>
            <a:r>
              <a:rPr lang="es-MX" sz="900" b="0" i="0" u="none" strike="noStrike" kern="1200" dirty="0" err="1" smtClean="0">
                <a:solidFill>
                  <a:schemeClr val="tx1"/>
                </a:solidFill>
                <a:effectLst/>
                <a:latin typeface="Segoe UI" pitchFamily="34" charset="0"/>
                <a:ea typeface="+mn-ea"/>
                <a:cs typeface="+mn-cs"/>
              </a:rPr>
              <a:t>DictionaryEntry</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Comparer</a:t>
            </a:r>
            <a:r>
              <a:rPr lang="es-MX" sz="900" b="1" i="0" u="none" strike="noStrike" kern="1200" dirty="0" smtClean="0">
                <a:solidFill>
                  <a:schemeClr val="tx1"/>
                </a:solidFill>
                <a:effectLst/>
                <a:latin typeface="Segoe UI" pitchFamily="34" charset="0"/>
                <a:ea typeface="+mn-ea"/>
                <a:cs typeface="+mn-cs"/>
              </a:rPr>
              <a:t>&lt;T&gt;		</a:t>
            </a:r>
            <a:r>
              <a:rPr lang="es-MX" sz="900" b="0" i="0" u="none" strike="noStrike" kern="1200" dirty="0" smtClean="0">
                <a:solidFill>
                  <a:schemeClr val="tx1"/>
                </a:solidFill>
                <a:effectLst/>
                <a:latin typeface="Segoe UI" pitchFamily="34" charset="0"/>
                <a:ea typeface="+mn-ea"/>
                <a:cs typeface="+mn-cs"/>
              </a:rPr>
              <a:t>Clase abstracta </a:t>
            </a:r>
            <a:r>
              <a:rPr lang="es-MX" sz="900" b="0" i="0" u="none" strike="noStrike" kern="1200" dirty="0" err="1" smtClean="0">
                <a:solidFill>
                  <a:schemeClr val="tx1"/>
                </a:solidFill>
                <a:effectLst/>
                <a:latin typeface="Segoe UI" pitchFamily="34" charset="0"/>
                <a:ea typeface="+mn-ea"/>
                <a:cs typeface="+mn-cs"/>
              </a:rPr>
              <a:t>prove</a:t>
            </a:r>
            <a:r>
              <a:rPr lang="es-MX" sz="900" b="0" i="0" u="none" strike="noStrike" kern="1200" dirty="0" smtClean="0">
                <a:solidFill>
                  <a:schemeClr val="tx1"/>
                </a:solidFill>
                <a:effectLst/>
                <a:latin typeface="Segoe UI" pitchFamily="34" charset="0"/>
                <a:ea typeface="+mn-ea"/>
                <a:cs typeface="+mn-cs"/>
              </a:rPr>
              <a:t> una </a:t>
            </a:r>
            <a:r>
              <a:rPr lang="es-MX" sz="900" b="0" i="0" u="none" strike="noStrike" kern="1200" dirty="0" err="1" smtClean="0">
                <a:solidFill>
                  <a:schemeClr val="tx1"/>
                </a:solidFill>
                <a:effectLst/>
                <a:latin typeface="Segoe UI" pitchFamily="34" charset="0"/>
                <a:ea typeface="+mn-ea"/>
                <a:cs typeface="+mn-cs"/>
              </a:rPr>
              <a:t>implementacion</a:t>
            </a:r>
            <a:r>
              <a:rPr lang="es-MX" sz="900" b="0" i="0" u="none" strike="noStrike" kern="1200" dirty="0" smtClean="0">
                <a:solidFill>
                  <a:schemeClr val="tx1"/>
                </a:solidFill>
                <a:effectLst/>
                <a:latin typeface="Segoe UI" pitchFamily="34" charset="0"/>
                <a:ea typeface="+mn-ea"/>
                <a:cs typeface="+mn-cs"/>
              </a:rPr>
              <a:t> </a:t>
            </a:r>
            <a:r>
              <a:rPr lang="es-MX" sz="900" b="0" i="0" u="none" strike="noStrike" kern="1200" dirty="0" err="1" smtClean="0">
                <a:solidFill>
                  <a:schemeClr val="tx1"/>
                </a:solidFill>
                <a:effectLst/>
                <a:latin typeface="Segoe UI" pitchFamily="34" charset="0"/>
                <a:ea typeface="+mn-ea"/>
                <a:cs typeface="+mn-cs"/>
              </a:rPr>
              <a:t>basica</a:t>
            </a:r>
            <a:r>
              <a:rPr lang="es-MX" sz="900" b="0" i="0" u="none" strike="noStrike" kern="1200" dirty="0" smtClean="0">
                <a:solidFill>
                  <a:schemeClr val="tx1"/>
                </a:solidFill>
                <a:effectLst/>
                <a:latin typeface="Segoe UI" pitchFamily="34" charset="0"/>
                <a:ea typeface="+mn-ea"/>
                <a:cs typeface="+mn-cs"/>
              </a:rPr>
              <a:t> de la interfaz </a:t>
            </a:r>
            <a:r>
              <a:rPr lang="es-MX" sz="900" b="0" i="0" u="none" strike="noStrike" kern="1200" dirty="0" err="1" smtClean="0">
                <a:solidFill>
                  <a:schemeClr val="tx1"/>
                </a:solidFill>
                <a:effectLst/>
                <a:latin typeface="Segoe UI" pitchFamily="34" charset="0"/>
                <a:ea typeface="+mn-ea"/>
                <a:cs typeface="+mn-cs"/>
              </a:rPr>
              <a:t>IComparer</a:t>
            </a:r>
            <a:r>
              <a:rPr lang="es-MX" sz="900" b="0" i="0" u="none" strike="noStrike" kern="1200" dirty="0" smtClean="0">
                <a:solidFill>
                  <a:schemeClr val="tx1"/>
                </a:solidFill>
                <a:effectLst/>
                <a:latin typeface="Segoe UI" pitchFamily="34" charset="0"/>
                <a:ea typeface="+mn-ea"/>
                <a:cs typeface="+mn-cs"/>
              </a:rPr>
              <a:t>&lt;T&gt;</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Para que </a:t>
            </a:r>
            <a:r>
              <a:rPr lang="es-ES" dirty="0" err="1" smtClean="0"/>
              <a:t>SortedLIst</a:t>
            </a:r>
            <a:r>
              <a:rPr lang="es-ES" dirty="0" smtClean="0"/>
              <a:t>, y </a:t>
            </a:r>
            <a:r>
              <a:rPr lang="es-ES" dirty="0" err="1" smtClean="0"/>
              <a:t>SortedDictionary</a:t>
            </a:r>
            <a:r>
              <a:rPr lang="es-ES" dirty="0" smtClean="0"/>
              <a:t> </a:t>
            </a:r>
            <a:r>
              <a:rPr lang="es-ES" dirty="0" err="1" smtClean="0"/>
              <a:t>ordenden</a:t>
            </a:r>
            <a:r>
              <a:rPr lang="es-ES" dirty="0" smtClean="0"/>
              <a:t> en base a la clave , la clase que funciona como clave debe implementar </a:t>
            </a:r>
            <a:r>
              <a:rPr lang="es-ES" dirty="0" err="1" smtClean="0"/>
              <a:t>IComparable</a:t>
            </a:r>
            <a:r>
              <a:rPr lang="es-ES" dirty="0" smtClean="0"/>
              <a:t>. </a:t>
            </a:r>
            <a:endParaRPr lang="es-MX" dirty="0" smtClean="0"/>
          </a:p>
          <a:p>
            <a:r>
              <a:rPr lang="es-ES" dirty="0" smtClean="0"/>
              <a:t>Para usar </a:t>
            </a:r>
            <a:r>
              <a:rPr lang="es-ES" dirty="0" err="1" smtClean="0"/>
              <a:t>colleciones</a:t>
            </a:r>
            <a:r>
              <a:rPr lang="es-ES" dirty="0" smtClean="0"/>
              <a:t> genéricas </a:t>
            </a:r>
            <a:r>
              <a:rPr lang="es-ES" dirty="0" err="1" smtClean="0"/>
              <a:t>segurar</a:t>
            </a:r>
            <a:r>
              <a:rPr lang="es-ES" dirty="0" smtClean="0"/>
              <a:t> para procesos deberá agregar </a:t>
            </a:r>
            <a:r>
              <a:rPr lang="es-ES" dirty="0" err="1" smtClean="0"/>
              <a:t>System.ServiceModel</a:t>
            </a:r>
            <a:r>
              <a:rPr lang="es-ES" dirty="0" smtClean="0"/>
              <a:t>, y utilizar </a:t>
            </a:r>
            <a:r>
              <a:rPr lang="es-ES" dirty="0" err="1" smtClean="0"/>
              <a:t>SynchronizedCollection</a:t>
            </a:r>
            <a:r>
              <a:rPr lang="es-ES" dirty="0" smtClean="0"/>
              <a:t>&lt;T&gt; basada en </a:t>
            </a:r>
            <a:r>
              <a:rPr lang="es-ES" dirty="0" err="1" smtClean="0"/>
              <a:t>IList</a:t>
            </a:r>
            <a:r>
              <a:rPr lang="es-ES" dirty="0" smtClean="0"/>
              <a:t>&lt;T&gt; </a:t>
            </a:r>
            <a:r>
              <a:rPr lang="es-ES" dirty="0" err="1" smtClean="0"/>
              <a:t>SynchronizedReadOnlyCollection</a:t>
            </a:r>
            <a:r>
              <a:rPr lang="es-ES" dirty="0" smtClean="0"/>
              <a:t>&lt;T&gt; basada en </a:t>
            </a:r>
            <a:r>
              <a:rPr lang="es-ES" dirty="0" err="1" smtClean="0"/>
              <a:t>IList</a:t>
            </a:r>
            <a:r>
              <a:rPr lang="es-ES" dirty="0" smtClean="0"/>
              <a:t>&lt;T&gt;, </a:t>
            </a:r>
            <a:r>
              <a:rPr lang="es-ES" dirty="0" err="1" smtClean="0"/>
              <a:t>SynchronizedKeyedCollection</a:t>
            </a:r>
            <a:r>
              <a:rPr lang="es-ES" dirty="0" smtClean="0"/>
              <a:t>&lt;T&gt;(</a:t>
            </a:r>
            <a:r>
              <a:rPr lang="es-ES" dirty="0" err="1" smtClean="0"/>
              <a:t>abstract</a:t>
            </a:r>
            <a:r>
              <a:rPr lang="es-ES" dirty="0" smtClean="0"/>
              <a:t>). </a:t>
            </a:r>
            <a:endParaRPr lang="es-MX" dirty="0" smtClean="0"/>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ES" b="1" dirty="0" err="1" smtClean="0"/>
              <a:t>IComparer</a:t>
            </a:r>
            <a:r>
              <a:rPr lang="es-ES" b="1" dirty="0" smtClean="0"/>
              <a:t>: </a:t>
            </a:r>
            <a:r>
              <a:rPr lang="es-ES" dirty="0" smtClean="0"/>
              <a:t>Esta interfaz es útil implementarla cuando la clase no implementa </a:t>
            </a:r>
            <a:r>
              <a:rPr lang="es-ES" dirty="0" err="1" smtClean="0"/>
              <a:t>IComparable</a:t>
            </a:r>
            <a:r>
              <a:rPr lang="es-ES" dirty="0" smtClean="0"/>
              <a:t> y se necesita algún tipo de ordenamiento. </a:t>
            </a:r>
            <a:endParaRPr lang="es-MX" dirty="0" smtClean="0"/>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Para</a:t>
            </a:r>
            <a:r>
              <a:rPr lang="es-MX" baseline="0" dirty="0" smtClean="0"/>
              <a:t> utilizar las colecciones </a:t>
            </a:r>
            <a:r>
              <a:rPr lang="es-MX" baseline="0" dirty="0" err="1" smtClean="0"/>
              <a:t>genericas</a:t>
            </a:r>
            <a:endParaRPr lang="es-MX" baseline="0" dirty="0" smtClean="0"/>
          </a:p>
          <a:p>
            <a:endParaRPr lang="es-MX" baseline="0" dirty="0" smtClean="0"/>
          </a:p>
          <a:p>
            <a:r>
              <a:rPr lang="es-MX" dirty="0" smtClean="0"/>
              <a:t> </a:t>
            </a:r>
            <a:r>
              <a:rPr lang="es-MX" dirty="0" err="1" smtClean="0"/>
              <a:t>public</a:t>
            </a:r>
            <a:r>
              <a:rPr lang="es-MX" dirty="0" smtClean="0"/>
              <a:t> </a:t>
            </a:r>
            <a:r>
              <a:rPr lang="es-MX" dirty="0" err="1" smtClean="0"/>
              <a:t>class</a:t>
            </a:r>
            <a:r>
              <a:rPr lang="es-MX" dirty="0" smtClean="0"/>
              <a:t> persona</a:t>
            </a:r>
          </a:p>
          <a:p>
            <a:r>
              <a:rPr lang="es-MX" dirty="0" smtClean="0"/>
              <a:t>    {        </a:t>
            </a:r>
          </a:p>
          <a:p>
            <a:r>
              <a:rPr lang="es-MX" dirty="0" smtClean="0"/>
              <a:t>        </a:t>
            </a:r>
            <a:r>
              <a:rPr lang="es-MX" dirty="0" err="1" smtClean="0"/>
              <a:t>string</a:t>
            </a:r>
            <a:r>
              <a:rPr lang="es-MX" dirty="0" smtClean="0"/>
              <a:t> Nombre, Apellido;</a:t>
            </a:r>
          </a:p>
          <a:p>
            <a:r>
              <a:rPr lang="es-MX" dirty="0" smtClean="0"/>
              <a:t>        </a:t>
            </a:r>
            <a:r>
              <a:rPr lang="es-MX" dirty="0" err="1" smtClean="0"/>
              <a:t>public</a:t>
            </a:r>
            <a:r>
              <a:rPr lang="es-MX" dirty="0" smtClean="0"/>
              <a:t> persona(</a:t>
            </a:r>
            <a:r>
              <a:rPr lang="es-MX" dirty="0" err="1" smtClean="0"/>
              <a:t>string</a:t>
            </a:r>
            <a:r>
              <a:rPr lang="es-MX" dirty="0" smtClean="0"/>
              <a:t> _</a:t>
            </a:r>
            <a:r>
              <a:rPr lang="es-MX" dirty="0" err="1" smtClean="0"/>
              <a:t>Nombre,string</a:t>
            </a:r>
            <a:r>
              <a:rPr lang="es-MX" dirty="0" smtClean="0"/>
              <a:t> _</a:t>
            </a:r>
            <a:r>
              <a:rPr lang="es-MX" dirty="0" err="1" smtClean="0"/>
              <a:t>Appelido</a:t>
            </a:r>
            <a:r>
              <a:rPr lang="es-MX" dirty="0" smtClean="0"/>
              <a:t>)</a:t>
            </a:r>
          </a:p>
          <a:p>
            <a:r>
              <a:rPr lang="es-MX" dirty="0" smtClean="0"/>
              <a:t>        {</a:t>
            </a:r>
          </a:p>
          <a:p>
            <a:r>
              <a:rPr lang="es-MX" dirty="0" smtClean="0"/>
              <a:t>            Nombre = _Nombre;</a:t>
            </a:r>
          </a:p>
          <a:p>
            <a:r>
              <a:rPr lang="es-MX" dirty="0" smtClean="0"/>
              <a:t>            Apellido = _</a:t>
            </a:r>
            <a:r>
              <a:rPr lang="es-MX" dirty="0" err="1" smtClean="0"/>
              <a:t>Appelido</a:t>
            </a:r>
            <a:r>
              <a:rPr lang="es-MX" dirty="0" smtClean="0"/>
              <a:t>;</a:t>
            </a:r>
          </a:p>
          <a:p>
            <a:r>
              <a:rPr lang="es-MX" dirty="0" smtClean="0"/>
              <a:t>        }</a:t>
            </a:r>
          </a:p>
          <a:p>
            <a:r>
              <a:rPr lang="es-MX" dirty="0" smtClean="0"/>
              <a:t>        </a:t>
            </a:r>
            <a:r>
              <a:rPr lang="es-MX" dirty="0" err="1" smtClean="0"/>
              <a:t>public</a:t>
            </a:r>
            <a:r>
              <a:rPr lang="es-MX" dirty="0" smtClean="0"/>
              <a:t> </a:t>
            </a:r>
            <a:r>
              <a:rPr lang="es-MX" dirty="0" err="1" smtClean="0"/>
              <a:t>override</a:t>
            </a:r>
            <a:r>
              <a:rPr lang="es-MX" dirty="0" smtClean="0"/>
              <a:t> </a:t>
            </a:r>
            <a:r>
              <a:rPr lang="es-MX" dirty="0" err="1" smtClean="0"/>
              <a:t>string</a:t>
            </a:r>
            <a:r>
              <a:rPr lang="es-MX" dirty="0" smtClean="0"/>
              <a:t> </a:t>
            </a:r>
            <a:r>
              <a:rPr lang="es-MX" dirty="0" err="1" smtClean="0"/>
              <a:t>ToString</a:t>
            </a:r>
            <a:r>
              <a:rPr lang="es-MX" dirty="0" smtClean="0"/>
              <a:t>()</a:t>
            </a:r>
          </a:p>
          <a:p>
            <a:r>
              <a:rPr lang="es-MX" dirty="0" smtClean="0"/>
              <a:t>        {</a:t>
            </a:r>
          </a:p>
          <a:p>
            <a:r>
              <a:rPr lang="es-MX" dirty="0" smtClean="0"/>
              <a:t>            </a:t>
            </a:r>
            <a:r>
              <a:rPr lang="es-MX" dirty="0" err="1" smtClean="0"/>
              <a:t>return</a:t>
            </a:r>
            <a:r>
              <a:rPr lang="es-MX" dirty="0" smtClean="0"/>
              <a:t> Nombre + " " + Apellido;</a:t>
            </a:r>
          </a:p>
          <a:p>
            <a:r>
              <a:rPr lang="es-MX" dirty="0" smtClean="0"/>
              <a:t>        }</a:t>
            </a:r>
          </a:p>
          <a:p>
            <a:r>
              <a:rPr lang="es-MX" dirty="0" smtClean="0"/>
              <a:t>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55145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156671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kern="1200" dirty="0" smtClean="0">
                <a:solidFill>
                  <a:schemeClr val="tx1"/>
                </a:solidFill>
                <a:effectLst/>
                <a:latin typeface="Segoe UI" pitchFamily="34" charset="0"/>
                <a:ea typeface="+mn-ea"/>
                <a:cs typeface="+mn-cs"/>
              </a:rPr>
              <a:t>Que es </a:t>
            </a:r>
            <a:r>
              <a:rPr lang="es-MX" sz="900" b="1" kern="1200" dirty="0" err="1" smtClean="0">
                <a:solidFill>
                  <a:schemeClr val="tx1"/>
                </a:solidFill>
                <a:effectLst/>
                <a:latin typeface="Segoe UI" pitchFamily="34" charset="0"/>
                <a:ea typeface="+mn-ea"/>
                <a:cs typeface="+mn-cs"/>
              </a:rPr>
              <a:t>serialización</a:t>
            </a:r>
            <a:r>
              <a:rPr lang="es-MX" sz="900" b="1" kern="1200" dirty="0" smtClean="0">
                <a:solidFill>
                  <a:schemeClr val="tx1"/>
                </a:solidFill>
                <a:effectLst/>
                <a:latin typeface="Segoe UI" pitchFamily="34" charset="0"/>
                <a:ea typeface="+mn-ea"/>
                <a:cs typeface="+mn-cs"/>
              </a:rPr>
              <a:t>?</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Se implementa usando el </a:t>
            </a:r>
            <a:r>
              <a:rPr lang="es-MX" sz="900" kern="1200" dirty="0" err="1" smtClean="0">
                <a:solidFill>
                  <a:schemeClr val="tx1"/>
                </a:solidFill>
                <a:effectLst/>
                <a:latin typeface="Segoe UI" pitchFamily="34" charset="0"/>
                <a:ea typeface="+mn-ea"/>
                <a:cs typeface="+mn-cs"/>
              </a:rPr>
              <a:t>NameSpace</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System.Runtime.Serialization</a:t>
            </a:r>
            <a:r>
              <a:rPr lang="es-MX" sz="900" kern="1200" dirty="0" smtClean="0">
                <a:solidFill>
                  <a:schemeClr val="tx1"/>
                </a:solidFill>
                <a:effectLst/>
                <a:latin typeface="Segoe UI" pitchFamily="34" charset="0"/>
                <a:ea typeface="+mn-ea"/>
                <a:cs typeface="+mn-cs"/>
              </a:rPr>
              <a:t>, es el proceso de serializar y </a:t>
            </a:r>
            <a:r>
              <a:rPr lang="es-MX" sz="900" kern="1200" dirty="0" err="1" smtClean="0">
                <a:solidFill>
                  <a:schemeClr val="tx1"/>
                </a:solidFill>
                <a:effectLst/>
                <a:latin typeface="Segoe UI" pitchFamily="34" charset="0"/>
                <a:ea typeface="+mn-ea"/>
                <a:cs typeface="+mn-cs"/>
              </a:rPr>
              <a:t>deserializar</a:t>
            </a:r>
            <a:r>
              <a:rPr lang="es-MX" sz="900" kern="1200" dirty="0" smtClean="0">
                <a:solidFill>
                  <a:schemeClr val="tx1"/>
                </a:solidFill>
                <a:effectLst/>
                <a:latin typeface="Segoe UI" pitchFamily="34" charset="0"/>
                <a:ea typeface="+mn-ea"/>
                <a:cs typeface="+mn-cs"/>
              </a:rPr>
              <a:t> objetos que son almacenados o transferidos y luego reconstruidos. Se convierte el objeto en una secuencia lineal de bytes y viceversa. </a:t>
            </a:r>
          </a:p>
          <a:p>
            <a:r>
              <a:rPr lang="es-MX" sz="900" kern="1200" dirty="0" smtClean="0">
                <a:solidFill>
                  <a:schemeClr val="tx1"/>
                </a:solidFill>
                <a:effectLst/>
                <a:latin typeface="Segoe UI" pitchFamily="34" charset="0"/>
                <a:ea typeface="+mn-ea"/>
                <a:cs typeface="+mn-cs"/>
              </a:rPr>
              <a:t>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b="1" kern="1200" dirty="0" smtClean="0">
                <a:solidFill>
                  <a:schemeClr val="tx1"/>
                </a:solidFill>
                <a:effectLst/>
                <a:latin typeface="Segoe UI" pitchFamily="34" charset="0"/>
                <a:ea typeface="+mn-ea"/>
                <a:cs typeface="+mn-cs"/>
              </a:rPr>
              <a:t>Como Serializar un objeto?</a:t>
            </a:r>
            <a:r>
              <a:rPr lang="es-MX" sz="900" kern="1200" dirty="0" smtClean="0">
                <a:solidFill>
                  <a:schemeClr val="tx1"/>
                </a:solidFill>
                <a:effectLst/>
                <a:latin typeface="Segoe UI" pitchFamily="34" charset="0"/>
                <a:ea typeface="+mn-ea"/>
                <a:cs typeface="+mn-cs"/>
              </a:rPr>
              <a: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Pasos para serializar objetos: </a:t>
            </a:r>
          </a:p>
          <a:p>
            <a:pPr lvl="0"/>
            <a:r>
              <a:rPr lang="es-MX" sz="900" kern="1200" dirty="0" smtClean="0">
                <a:solidFill>
                  <a:schemeClr val="tx1"/>
                </a:solidFill>
                <a:effectLst/>
                <a:latin typeface="Segoe UI" pitchFamily="34" charset="0"/>
                <a:ea typeface="+mn-ea"/>
                <a:cs typeface="+mn-cs"/>
              </a:rPr>
              <a:t>Crear un </a:t>
            </a:r>
            <a:r>
              <a:rPr lang="es-MX" sz="900" kern="1200" dirty="0" err="1" smtClean="0">
                <a:solidFill>
                  <a:schemeClr val="tx1"/>
                </a:solidFill>
                <a:effectLst/>
                <a:latin typeface="Segoe UI" pitchFamily="34" charset="0"/>
                <a:ea typeface="+mn-ea"/>
                <a:cs typeface="+mn-cs"/>
              </a:rPr>
              <a:t>stream</a:t>
            </a:r>
            <a:r>
              <a:rPr lang="es-MX" sz="900" kern="1200" dirty="0" smtClean="0">
                <a:solidFill>
                  <a:schemeClr val="tx1"/>
                </a:solidFill>
                <a:effectLst/>
                <a:latin typeface="Segoe UI" pitchFamily="34" charset="0"/>
                <a:ea typeface="+mn-ea"/>
                <a:cs typeface="+mn-cs"/>
              </a:rPr>
              <a:t> donde se almacenará el objeto serializado. </a:t>
            </a:r>
          </a:p>
          <a:p>
            <a:pPr lvl="0"/>
            <a:r>
              <a:rPr lang="es-MX" sz="900" kern="1200" dirty="0" smtClean="0">
                <a:solidFill>
                  <a:schemeClr val="tx1"/>
                </a:solidFill>
                <a:effectLst/>
                <a:latin typeface="Segoe UI" pitchFamily="34" charset="0"/>
                <a:ea typeface="+mn-ea"/>
                <a:cs typeface="+mn-cs"/>
              </a:rPr>
              <a:t>Crear un </a:t>
            </a:r>
            <a:r>
              <a:rPr lang="es-MX" sz="900" kern="1200" dirty="0" err="1" smtClean="0">
                <a:solidFill>
                  <a:schemeClr val="tx1"/>
                </a:solidFill>
                <a:effectLst/>
                <a:latin typeface="Segoe UI" pitchFamily="34" charset="0"/>
                <a:ea typeface="+mn-ea"/>
                <a:cs typeface="+mn-cs"/>
              </a:rPr>
              <a:t>BinaryFormatter</a:t>
            </a:r>
            <a:r>
              <a:rPr lang="es-MX" sz="900" kern="1200" dirty="0" smtClean="0">
                <a:solidFill>
                  <a:schemeClr val="tx1"/>
                </a:solidFill>
                <a:effectLst/>
                <a:latin typeface="Segoe UI" pitchFamily="34" charset="0"/>
                <a:ea typeface="+mn-ea"/>
                <a:cs typeface="+mn-cs"/>
              </a:rPr>
              <a:t> </a:t>
            </a:r>
          </a:p>
          <a:p>
            <a:pPr lvl="0"/>
            <a:r>
              <a:rPr lang="es-MX" sz="900" kern="1200" dirty="0" smtClean="0">
                <a:solidFill>
                  <a:schemeClr val="tx1"/>
                </a:solidFill>
                <a:effectLst/>
                <a:latin typeface="Segoe UI" pitchFamily="34" charset="0"/>
                <a:ea typeface="+mn-ea"/>
                <a:cs typeface="+mn-cs"/>
              </a:rPr>
              <a:t>Llamar al método </a:t>
            </a:r>
            <a:r>
              <a:rPr lang="es-MX" sz="900" kern="1200" dirty="0" err="1" smtClean="0">
                <a:solidFill>
                  <a:schemeClr val="tx1"/>
                </a:solidFill>
                <a:effectLst/>
                <a:latin typeface="Segoe UI" pitchFamily="34" charset="0"/>
                <a:ea typeface="+mn-ea"/>
                <a:cs typeface="+mn-cs"/>
              </a:rPr>
              <a:t>Binaryformatter.Serialize</a:t>
            </a:r>
            <a:r>
              <a:rPr lang="es-MX" sz="900" kern="1200" dirty="0" smtClean="0">
                <a:solidFill>
                  <a:schemeClr val="tx1"/>
                </a:solidFill>
                <a:effectLst/>
                <a:latin typeface="Segoe UI" pitchFamily="34" charset="0"/>
                <a:ea typeface="+mn-ea"/>
                <a:cs typeface="+mn-cs"/>
              </a:rPr>
              <a:t> para serializar el objeto y colocar el resultado en el </a:t>
            </a:r>
            <a:r>
              <a:rPr lang="es-MX" sz="900" kern="1200" dirty="0" err="1" smtClean="0">
                <a:solidFill>
                  <a:schemeClr val="tx1"/>
                </a:solidFill>
                <a:effectLst/>
                <a:latin typeface="Segoe UI" pitchFamily="34" charset="0"/>
                <a:ea typeface="+mn-ea"/>
                <a:cs typeface="+mn-cs"/>
              </a:rPr>
              <a:t>stream</a:t>
            </a:r>
            <a:r>
              <a:rPr lang="es-MX" sz="900" kern="1200" dirty="0" smtClean="0">
                <a:solidFill>
                  <a:schemeClr val="tx1"/>
                </a:solidFill>
                <a:effectLst/>
                <a:latin typeface="Segoe UI" pitchFamily="34" charset="0"/>
                <a:ea typeface="+mn-ea"/>
                <a:cs typeface="+mn-cs"/>
              </a:rPr>
              <a:t>. </a:t>
            </a:r>
          </a:p>
          <a:p>
            <a:pPr lvl="0"/>
            <a:r>
              <a:rPr lang="es-MX" sz="900" kern="1200" dirty="0" smtClean="0">
                <a:solidFill>
                  <a:schemeClr val="tx1"/>
                </a:solidFill>
                <a:effectLst/>
                <a:latin typeface="Segoe UI" pitchFamily="34" charset="0"/>
                <a:ea typeface="+mn-ea"/>
                <a:cs typeface="+mn-cs"/>
              </a:rPr>
              <a:t>En el método </a:t>
            </a:r>
            <a:r>
              <a:rPr lang="es-MX" sz="900" kern="1200" dirty="0" err="1" smtClean="0">
                <a:solidFill>
                  <a:schemeClr val="tx1"/>
                </a:solidFill>
                <a:effectLst/>
                <a:latin typeface="Segoe UI" pitchFamily="34" charset="0"/>
                <a:ea typeface="+mn-ea"/>
                <a:cs typeface="+mn-cs"/>
              </a:rPr>
              <a:t>serialize</a:t>
            </a:r>
            <a:r>
              <a:rPr lang="es-MX" sz="900" kern="1200" dirty="0" smtClean="0">
                <a:solidFill>
                  <a:schemeClr val="tx1"/>
                </a:solidFill>
                <a:effectLst/>
                <a:latin typeface="Segoe UI" pitchFamily="34" charset="0"/>
                <a:ea typeface="+mn-ea"/>
                <a:cs typeface="+mn-cs"/>
              </a:rPr>
              <a:t>, se le pasa como primer parámetro el </a:t>
            </a:r>
            <a:r>
              <a:rPr lang="es-MX" sz="900" kern="1200" dirty="0" err="1" smtClean="0">
                <a:solidFill>
                  <a:schemeClr val="tx1"/>
                </a:solidFill>
                <a:effectLst/>
                <a:latin typeface="Segoe UI" pitchFamily="34" charset="0"/>
                <a:ea typeface="+mn-ea"/>
                <a:cs typeface="+mn-cs"/>
              </a:rPr>
              <a:t>Stream</a:t>
            </a:r>
            <a:r>
              <a:rPr lang="es-MX" sz="900" kern="1200" dirty="0" smtClean="0">
                <a:solidFill>
                  <a:schemeClr val="tx1"/>
                </a:solidFill>
                <a:effectLst/>
                <a:latin typeface="Segoe UI" pitchFamily="34" charset="0"/>
                <a:ea typeface="+mn-ea"/>
                <a:cs typeface="+mn-cs"/>
              </a:rPr>
              <a:t> y como segundo el objeto a serializar. </a:t>
            </a:r>
          </a:p>
          <a:p>
            <a:endParaRPr lang="es-ES" sz="900" kern="1200" dirty="0" smtClean="0">
              <a:solidFill>
                <a:schemeClr val="tx1"/>
              </a:solidFill>
              <a:effectLst/>
              <a:latin typeface="Segoe UI" pitchFamily="34" charset="0"/>
              <a:ea typeface="+mn-ea"/>
              <a:cs typeface="+mn-cs"/>
            </a:endParaRPr>
          </a:p>
          <a:p>
            <a:r>
              <a:rPr lang="es-ES" sz="900" kern="1200" dirty="0" smtClean="0">
                <a:solidFill>
                  <a:schemeClr val="tx1"/>
                </a:solidFill>
                <a:effectLst/>
                <a:latin typeface="Segoe UI" pitchFamily="34" charset="0"/>
                <a:ea typeface="+mn-ea"/>
                <a:cs typeface="+mn-cs"/>
              </a:rPr>
              <a:t>1. Crear un </a:t>
            </a:r>
            <a:r>
              <a:rPr lang="es-ES" sz="900" kern="1200" dirty="0" err="1" smtClean="0">
                <a:solidFill>
                  <a:schemeClr val="tx1"/>
                </a:solidFill>
                <a:effectLst/>
                <a:latin typeface="Segoe UI" pitchFamily="34" charset="0"/>
                <a:ea typeface="+mn-ea"/>
                <a:cs typeface="+mn-cs"/>
              </a:rPr>
              <a:t>stream</a:t>
            </a:r>
            <a:r>
              <a:rPr lang="es-ES" sz="900" kern="1200" dirty="0" smtClean="0">
                <a:solidFill>
                  <a:schemeClr val="tx1"/>
                </a:solidFill>
                <a:effectLst/>
                <a:latin typeface="Segoe UI" pitchFamily="34" charset="0"/>
                <a:ea typeface="+mn-ea"/>
                <a:cs typeface="+mn-cs"/>
              </a:rPr>
              <a:t> de Salida(BinaryStream,MemoryStream,</a:t>
            </a:r>
            <a:r>
              <a:rPr lang="es-ES" sz="900" kern="1200" dirty="0" err="1" smtClean="0">
                <a:solidFill>
                  <a:schemeClr val="tx1"/>
                </a:solidFill>
                <a:effectLst/>
                <a:latin typeface="Segoe UI" pitchFamily="34" charset="0"/>
                <a:ea typeface="+mn-ea"/>
                <a:cs typeface="+mn-cs"/>
              </a:rPr>
              <a:t>FileStream</a:t>
            </a:r>
            <a:r>
              <a:rPr lang="es-ES" sz="900" kern="1200" dirty="0" smtClean="0">
                <a:solidFill>
                  <a:schemeClr val="tx1"/>
                </a:solidFill>
                <a:effectLst/>
                <a:latin typeface="Segoe UI" pitchFamily="34" charset="0"/>
                <a:ea typeface="+mn-ea"/>
                <a:cs typeface="+mn-cs"/>
              </a:rPr>
              <a:t>..</a:t>
            </a:r>
            <a:r>
              <a:rPr lang="es-ES" sz="900" kern="1200" dirty="0" err="1" smtClean="0">
                <a:solidFill>
                  <a:schemeClr val="tx1"/>
                </a:solidFill>
                <a:effectLst/>
                <a:latin typeface="Segoe UI" pitchFamily="34" charset="0"/>
                <a:ea typeface="+mn-ea"/>
                <a:cs typeface="+mn-cs"/>
              </a:rPr>
              <a:t>etc</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s-ES" sz="900" kern="1200" dirty="0" smtClean="0">
                <a:solidFill>
                  <a:schemeClr val="tx1"/>
                </a:solidFill>
                <a:effectLst/>
                <a:latin typeface="Segoe UI" pitchFamily="34" charset="0"/>
                <a:ea typeface="+mn-ea"/>
                <a:cs typeface="+mn-cs"/>
              </a:rPr>
              <a:t>2. Crear un objeto </a:t>
            </a:r>
            <a:r>
              <a:rPr lang="es-ES" sz="900" kern="1200" dirty="0" err="1" smtClean="0">
                <a:solidFill>
                  <a:schemeClr val="tx1"/>
                </a:solidFill>
                <a:effectLst/>
                <a:latin typeface="Segoe UI" pitchFamily="34" charset="0"/>
                <a:ea typeface="+mn-ea"/>
                <a:cs typeface="+mn-cs"/>
              </a:rPr>
              <a:t>Formmater</a:t>
            </a:r>
            <a:r>
              <a:rPr lang="es-ES" sz="900" kern="1200" dirty="0" smtClean="0">
                <a:solidFill>
                  <a:schemeClr val="tx1"/>
                </a:solidFill>
                <a:effectLst/>
                <a:latin typeface="Segoe UI" pitchFamily="34" charset="0"/>
                <a:ea typeface="+mn-ea"/>
                <a:cs typeface="+mn-cs"/>
              </a:rPr>
              <a:t> (</a:t>
            </a:r>
            <a:r>
              <a:rPr lang="es-ES" sz="900" kern="1200" dirty="0" err="1" smtClean="0">
                <a:solidFill>
                  <a:schemeClr val="tx1"/>
                </a:solidFill>
                <a:effectLst/>
                <a:latin typeface="Segoe UI" pitchFamily="34" charset="0"/>
                <a:ea typeface="+mn-ea"/>
                <a:cs typeface="+mn-cs"/>
              </a:rPr>
              <a:t>BinaryFormatter,SoapFormatter</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s-ES" sz="900" kern="1200" dirty="0" smtClean="0">
                <a:solidFill>
                  <a:schemeClr val="tx1"/>
                </a:solidFill>
                <a:effectLst/>
                <a:latin typeface="Segoe UI" pitchFamily="34" charset="0"/>
                <a:ea typeface="+mn-ea"/>
                <a:cs typeface="+mn-cs"/>
              </a:rPr>
              <a:t>3. Llamar al objeto </a:t>
            </a:r>
            <a:r>
              <a:rPr lang="es-ES" sz="900" kern="1200" dirty="0" err="1" smtClean="0">
                <a:solidFill>
                  <a:schemeClr val="tx1"/>
                </a:solidFill>
                <a:effectLst/>
                <a:latin typeface="Segoe UI" pitchFamily="34" charset="0"/>
                <a:ea typeface="+mn-ea"/>
                <a:cs typeface="+mn-cs"/>
              </a:rPr>
              <a:t>Formmater</a:t>
            </a:r>
            <a:r>
              <a:rPr lang="es-ES" sz="900" kern="1200" dirty="0" smtClean="0">
                <a:solidFill>
                  <a:schemeClr val="tx1"/>
                </a:solidFill>
                <a:effectLst/>
                <a:latin typeface="Segoe UI" pitchFamily="34" charset="0"/>
                <a:ea typeface="+mn-ea"/>
                <a:cs typeface="+mn-cs"/>
              </a:rPr>
              <a:t> para Serializar. </a:t>
            </a:r>
            <a:endParaRPr lang="es-MX" sz="900" kern="1200" dirty="0" smtClean="0">
              <a:solidFill>
                <a:schemeClr val="tx1"/>
              </a:solidFill>
              <a:effectLst/>
              <a:latin typeface="Segoe UI" pitchFamily="34" charset="0"/>
              <a:ea typeface="+mn-ea"/>
              <a:cs typeface="+mn-cs"/>
            </a:endParaRP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2187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smtClean="0"/>
              <a:t>Para Crear una clase </a:t>
            </a:r>
            <a:r>
              <a:rPr lang="es-MX" dirty="0" smtClean="0"/>
              <a:t>serializada</a:t>
            </a:r>
          </a:p>
          <a:p>
            <a:r>
              <a:rPr lang="es-MX" sz="900" kern="1200" dirty="0" smtClean="0">
                <a:solidFill>
                  <a:schemeClr val="tx1"/>
                </a:solidFill>
                <a:effectLst/>
                <a:latin typeface="Segoe UI" pitchFamily="34" charset="0"/>
                <a:ea typeface="+mn-ea"/>
                <a:cs typeface="+mn-cs"/>
              </a:rPr>
              <a:t>Para que una clase sea </a:t>
            </a:r>
            <a:r>
              <a:rPr lang="es-MX" sz="900" kern="1200" dirty="0" err="1" smtClean="0">
                <a:solidFill>
                  <a:schemeClr val="tx1"/>
                </a:solidFill>
                <a:effectLst/>
                <a:latin typeface="Segoe UI" pitchFamily="34" charset="0"/>
                <a:ea typeface="+mn-ea"/>
                <a:cs typeface="+mn-cs"/>
              </a:rPr>
              <a:t>serializable</a:t>
            </a:r>
            <a:r>
              <a:rPr lang="es-MX" sz="900" kern="1200" dirty="0" smtClean="0">
                <a:solidFill>
                  <a:schemeClr val="tx1"/>
                </a:solidFill>
                <a:effectLst/>
                <a:latin typeface="Segoe UI" pitchFamily="34" charset="0"/>
                <a:ea typeface="+mn-ea"/>
                <a:cs typeface="+mn-cs"/>
              </a:rPr>
              <a:t>, se debe agregar el atributo </a:t>
            </a:r>
            <a:r>
              <a:rPr lang="es-MX" sz="900" b="1" kern="1200" dirty="0" smtClean="0">
                <a:solidFill>
                  <a:schemeClr val="tx1"/>
                </a:solidFill>
                <a:effectLst/>
                <a:latin typeface="Segoe UI" pitchFamily="34" charset="0"/>
                <a:ea typeface="+mn-ea"/>
                <a:cs typeface="+mn-cs"/>
              </a:rPr>
              <a:t>[</a:t>
            </a:r>
            <a:r>
              <a:rPr lang="es-MX" sz="900" b="1" kern="1200" dirty="0" err="1" smtClean="0">
                <a:solidFill>
                  <a:schemeClr val="tx1"/>
                </a:solidFill>
                <a:effectLst/>
                <a:latin typeface="Segoe UI" pitchFamily="34" charset="0"/>
                <a:ea typeface="+mn-ea"/>
                <a:cs typeface="+mn-cs"/>
              </a:rPr>
              <a:t>Serializable</a:t>
            </a:r>
            <a:r>
              <a:rPr lang="es-MX" sz="900" b="1" kern="1200" dirty="0" smtClean="0">
                <a:solidFill>
                  <a:schemeClr val="tx1"/>
                </a:solidFill>
                <a:effectLst/>
                <a:latin typeface="Segoe UI" pitchFamily="34" charset="0"/>
                <a:ea typeface="+mn-ea"/>
                <a:cs typeface="+mn-cs"/>
              </a:rPr>
              <a:t>] </a:t>
            </a:r>
            <a:r>
              <a:rPr lang="es-MX" sz="900" kern="1200" dirty="0" smtClean="0">
                <a:solidFill>
                  <a:schemeClr val="tx1"/>
                </a:solidFill>
                <a:effectLst/>
                <a:latin typeface="Segoe UI" pitchFamily="34" charset="0"/>
                <a:ea typeface="+mn-ea"/>
                <a:cs typeface="+mn-cs"/>
              </a:rPr>
              <a:t>y esto serializa todo, incluso miembros privados. También es posible controlar la </a:t>
            </a:r>
            <a:r>
              <a:rPr lang="es-MX" sz="900" kern="1200" dirty="0" err="1" smtClean="0">
                <a:solidFill>
                  <a:schemeClr val="tx1"/>
                </a:solidFill>
                <a:effectLst/>
                <a:latin typeface="Segoe UI" pitchFamily="34" charset="0"/>
                <a:ea typeface="+mn-ea"/>
                <a:cs typeface="+mn-cs"/>
              </a:rPr>
              <a:t>serializacion</a:t>
            </a:r>
            <a:r>
              <a:rPr lang="es-MX" sz="900" kern="1200" dirty="0" smtClean="0">
                <a:solidFill>
                  <a:schemeClr val="tx1"/>
                </a:solidFill>
                <a:effectLst/>
                <a:latin typeface="Segoe UI" pitchFamily="34" charset="0"/>
                <a:ea typeface="+mn-ea"/>
                <a:cs typeface="+mn-cs"/>
              </a:rPr>
              <a:t> de manera eficiente dependiendo de los requerimientos. Si se desea que uno de los atributos no sea </a:t>
            </a:r>
            <a:r>
              <a:rPr lang="es-MX" sz="900" kern="1200" dirty="0" err="1" smtClean="0">
                <a:solidFill>
                  <a:schemeClr val="tx1"/>
                </a:solidFill>
                <a:effectLst/>
                <a:latin typeface="Segoe UI" pitchFamily="34" charset="0"/>
                <a:ea typeface="+mn-ea"/>
                <a:cs typeface="+mn-cs"/>
              </a:rPr>
              <a:t>serializable</a:t>
            </a:r>
            <a:r>
              <a:rPr lang="es-MX" sz="900" kern="1200" dirty="0" smtClean="0">
                <a:solidFill>
                  <a:schemeClr val="tx1"/>
                </a:solidFill>
                <a:effectLst/>
                <a:latin typeface="Segoe UI" pitchFamily="34" charset="0"/>
                <a:ea typeface="+mn-ea"/>
                <a:cs typeface="+mn-cs"/>
              </a:rPr>
              <a:t>, se le coloca al costado </a:t>
            </a:r>
            <a:r>
              <a:rPr lang="es-MX" sz="900" b="1" kern="1200" dirty="0" smtClean="0">
                <a:solidFill>
                  <a:schemeClr val="tx1"/>
                </a:solidFill>
                <a:effectLst/>
                <a:latin typeface="Segoe UI" pitchFamily="34" charset="0"/>
                <a:ea typeface="+mn-ea"/>
                <a:cs typeface="+mn-cs"/>
              </a:rPr>
              <a:t>[</a:t>
            </a:r>
            <a:r>
              <a:rPr lang="es-MX" sz="900" b="1" kern="1200" dirty="0" err="1" smtClean="0">
                <a:solidFill>
                  <a:schemeClr val="tx1"/>
                </a:solidFill>
                <a:effectLst/>
                <a:latin typeface="Segoe UI" pitchFamily="34" charset="0"/>
                <a:ea typeface="+mn-ea"/>
                <a:cs typeface="+mn-cs"/>
              </a:rPr>
              <a:t>NonSerialized</a:t>
            </a:r>
            <a:r>
              <a:rPr lang="es-MX" sz="900" b="1" kern="1200" dirty="0" smtClean="0">
                <a:solidFill>
                  <a:schemeClr val="tx1"/>
                </a:solidFill>
                <a:effectLst/>
                <a:latin typeface="Segoe UI" pitchFamily="34" charset="0"/>
                <a:ea typeface="+mn-ea"/>
                <a:cs typeface="+mn-cs"/>
              </a:rPr>
              <a:t>]</a:t>
            </a:r>
          </a:p>
          <a:p>
            <a:endParaRPr lang="es-MX" b="1"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3930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t" latinLnBrk="0" hangingPunct="1"/>
            <a:r>
              <a:rPr lang="es-MX" sz="900" b="1" i="0" u="none" strike="noStrike" kern="1200" dirty="0" smtClean="0">
                <a:solidFill>
                  <a:schemeClr val="tx1"/>
                </a:solidFill>
                <a:effectLst/>
                <a:latin typeface="Segoe UI" pitchFamily="34" charset="0"/>
                <a:ea typeface="+mn-ea"/>
                <a:cs typeface="+mn-cs"/>
              </a:rPr>
              <a:t>Descripción de cada colección</a:t>
            </a:r>
          </a:p>
          <a:p>
            <a:pPr rtl="0" eaLnBrk="1" fontAlgn="t" latinLnBrk="0" hangingPunct="1"/>
            <a:endParaRPr lang="es-MX" sz="900" b="1"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ArrayList</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Una colección simple que almacena cualquier tipo de objeto.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Stack</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Una colección de tipo </a:t>
            </a:r>
            <a:r>
              <a:rPr lang="es-MX" sz="900" b="1" i="0" u="none" strike="noStrike" kern="1200" dirty="0" smtClean="0">
                <a:solidFill>
                  <a:schemeClr val="tx1"/>
                </a:solidFill>
                <a:effectLst/>
                <a:latin typeface="Segoe UI" pitchFamily="34" charset="0"/>
                <a:ea typeface="+mn-ea"/>
                <a:cs typeface="+mn-cs"/>
              </a:rPr>
              <a:t>LIFO</a:t>
            </a:r>
            <a:r>
              <a:rPr lang="es-MX" sz="900" b="0" i="0" u="none" strike="noStrike" kern="1200" dirty="0" smtClean="0">
                <a:solidFill>
                  <a:schemeClr val="tx1"/>
                </a:solidFill>
                <a:effectLst/>
                <a:latin typeface="Segoe UI" pitchFamily="34" charset="0"/>
                <a:ea typeface="+mn-ea"/>
                <a:cs typeface="+mn-cs"/>
              </a:rPr>
              <a:t>, pila de objetos de cualquier tipo.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Queue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Una colección de tipo </a:t>
            </a:r>
            <a:r>
              <a:rPr lang="es-MX" sz="900" b="1" i="0" u="none" strike="noStrike" kern="1200" dirty="0" err="1" smtClean="0">
                <a:solidFill>
                  <a:schemeClr val="tx1"/>
                </a:solidFill>
                <a:effectLst/>
                <a:latin typeface="Segoe UI" pitchFamily="34" charset="0"/>
                <a:ea typeface="+mn-ea"/>
                <a:cs typeface="+mn-cs"/>
              </a:rPr>
              <a:t>FIFO</a:t>
            </a:r>
            <a:r>
              <a:rPr lang="es-MX" sz="900" b="0" i="0" u="none" strike="noStrike" kern="1200" dirty="0" err="1" smtClean="0">
                <a:solidFill>
                  <a:schemeClr val="tx1"/>
                </a:solidFill>
                <a:effectLst/>
                <a:latin typeface="Segoe UI" pitchFamily="34" charset="0"/>
                <a:ea typeface="+mn-ea"/>
                <a:cs typeface="+mn-cs"/>
              </a:rPr>
              <a:t>,Cola</a:t>
            </a:r>
            <a:r>
              <a:rPr lang="es-MX" sz="900" b="0" i="0" u="none" strike="noStrike" kern="1200" dirty="0" smtClean="0">
                <a:solidFill>
                  <a:schemeClr val="tx1"/>
                </a:solidFill>
                <a:effectLst/>
                <a:latin typeface="Segoe UI" pitchFamily="34" charset="0"/>
                <a:ea typeface="+mn-ea"/>
                <a:cs typeface="+mn-cs"/>
              </a:rPr>
              <a:t> de objetos de tipos genéricos</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StringCollection</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Un </a:t>
            </a:r>
            <a:r>
              <a:rPr lang="es-MX" sz="900" b="0" i="0" u="none" strike="noStrike" kern="1200" dirty="0" err="1" smtClean="0">
                <a:solidFill>
                  <a:schemeClr val="tx1"/>
                </a:solidFill>
                <a:effectLst/>
                <a:latin typeface="Segoe UI" pitchFamily="34" charset="0"/>
                <a:ea typeface="+mn-ea"/>
                <a:cs typeface="+mn-cs"/>
              </a:rPr>
              <a:t>arraylist</a:t>
            </a:r>
            <a:r>
              <a:rPr lang="es-MX" sz="900" b="0" i="0" u="none" strike="noStrike" kern="1200" dirty="0" smtClean="0">
                <a:solidFill>
                  <a:schemeClr val="tx1"/>
                </a:solidFill>
                <a:effectLst/>
                <a:latin typeface="Segoe UI" pitchFamily="34" charset="0"/>
                <a:ea typeface="+mn-ea"/>
                <a:cs typeface="+mn-cs"/>
              </a:rPr>
              <a:t>, excepto que los valores son del tipo </a:t>
            </a:r>
            <a:r>
              <a:rPr lang="es-MX" sz="900" b="0" i="0" u="none" strike="noStrike" kern="1200" dirty="0" err="1" smtClean="0">
                <a:solidFill>
                  <a:schemeClr val="tx1"/>
                </a:solidFill>
                <a:effectLst/>
                <a:latin typeface="Segoe UI" pitchFamily="34" charset="0"/>
                <a:ea typeface="+mn-ea"/>
                <a:cs typeface="+mn-cs"/>
              </a:rPr>
              <a:t>string</a:t>
            </a:r>
            <a:r>
              <a:rPr lang="es-MX" sz="900" b="0" i="0" u="none" strike="noStrike" kern="1200" dirty="0" smtClean="0">
                <a:solidFill>
                  <a:schemeClr val="tx1"/>
                </a:solidFill>
                <a:effectLst/>
                <a:latin typeface="Segoe UI" pitchFamily="34" charset="0"/>
                <a:ea typeface="+mn-ea"/>
                <a:cs typeface="+mn-cs"/>
              </a:rPr>
              <a:t>. </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BitArray</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Una colección de valores booleanos.</a:t>
            </a:r>
          </a:p>
          <a:p>
            <a:pPr rtl="0" eaLnBrk="1" fontAlgn="t" latinLnBrk="0" hangingPunct="1"/>
            <a:r>
              <a:rPr lang="es-MX" sz="900" b="1" i="0" u="none" strike="noStrike" kern="1200" dirty="0" smtClean="0">
                <a:solidFill>
                  <a:schemeClr val="tx1"/>
                </a:solidFill>
                <a:effectLst/>
                <a:latin typeface="Segoe UI" pitchFamily="34" charset="0"/>
                <a:ea typeface="+mn-ea"/>
                <a:cs typeface="+mn-cs"/>
              </a:rPr>
              <a:t>BitVector32		</a:t>
            </a:r>
            <a:r>
              <a:rPr lang="es-MX" sz="900" b="0" i="0" u="none" strike="noStrike" kern="1200" dirty="0" smtClean="0">
                <a:solidFill>
                  <a:schemeClr val="tx1"/>
                </a:solidFill>
                <a:effectLst/>
                <a:latin typeface="Segoe UI" pitchFamily="34" charset="0"/>
                <a:ea typeface="+mn-ea"/>
                <a:cs typeface="+mn-cs"/>
              </a:rPr>
              <a:t>Una colección de valores booleanos, permite un máximo de 32 bits, úsalo si requieres 32 o menos ítems.</a:t>
            </a:r>
          </a:p>
          <a:p>
            <a:endParaRPr lang="es-MX" dirty="0" smtClean="0"/>
          </a:p>
          <a:p>
            <a:endParaRPr lang="es-MX" dirty="0" smtClean="0"/>
          </a:p>
          <a:p>
            <a:r>
              <a:rPr lang="es-MX" dirty="0" smtClean="0"/>
              <a:t>Que es </a:t>
            </a:r>
            <a:r>
              <a:rPr lang="es-MX" b="1" dirty="0" smtClean="0"/>
              <a:t>LIFO</a:t>
            </a:r>
            <a:r>
              <a:rPr lang="es-MX" baseline="0" dirty="0" smtClean="0"/>
              <a:t> = </a:t>
            </a:r>
            <a:r>
              <a:rPr lang="es-MX" baseline="0" dirty="0" err="1" smtClean="0"/>
              <a:t>Last</a:t>
            </a:r>
            <a:r>
              <a:rPr lang="es-MX" baseline="0" dirty="0" smtClean="0"/>
              <a:t> </a:t>
            </a:r>
            <a:r>
              <a:rPr lang="es-MX" baseline="0" dirty="0" err="1" smtClean="0"/>
              <a:t>Imput</a:t>
            </a:r>
            <a:r>
              <a:rPr lang="es-MX" baseline="0" dirty="0" smtClean="0"/>
              <a:t> </a:t>
            </a:r>
            <a:r>
              <a:rPr lang="es-MX" baseline="0" dirty="0" err="1" smtClean="0"/>
              <a:t>Frist</a:t>
            </a:r>
            <a:r>
              <a:rPr lang="es-MX" baseline="0" dirty="0" smtClean="0"/>
              <a:t> Output</a:t>
            </a:r>
          </a:p>
          <a:p>
            <a:pPr marL="0" marR="0" indent="0" algn="l" defTabSz="914363" rtl="0" eaLnBrk="1" fontAlgn="auto" latinLnBrk="0" hangingPunct="1">
              <a:lnSpc>
                <a:spcPct val="90000"/>
              </a:lnSpc>
              <a:spcBef>
                <a:spcPts val="0"/>
              </a:spcBef>
              <a:spcAft>
                <a:spcPts val="333"/>
              </a:spcAft>
              <a:buClrTx/>
              <a:buSzTx/>
              <a:buFontTx/>
              <a:buNone/>
              <a:tabLst/>
              <a:defRPr/>
            </a:pPr>
            <a:r>
              <a:rPr lang="es-MX" dirty="0" smtClean="0"/>
              <a:t>Que es </a:t>
            </a:r>
            <a:r>
              <a:rPr lang="es-MX" b="1" dirty="0" smtClean="0"/>
              <a:t>FIFO</a:t>
            </a:r>
            <a:r>
              <a:rPr lang="es-MX" baseline="0" dirty="0" smtClean="0"/>
              <a:t> = </a:t>
            </a:r>
            <a:r>
              <a:rPr lang="es-MX" baseline="0" dirty="0" err="1" smtClean="0"/>
              <a:t>Frist</a:t>
            </a:r>
            <a:r>
              <a:rPr lang="es-MX" baseline="0" dirty="0" smtClean="0"/>
              <a:t> </a:t>
            </a:r>
            <a:r>
              <a:rPr lang="es-MX" baseline="0" dirty="0" err="1" smtClean="0"/>
              <a:t>Imput</a:t>
            </a:r>
            <a:r>
              <a:rPr lang="es-MX" baseline="0" dirty="0" smtClean="0"/>
              <a:t> </a:t>
            </a:r>
            <a:r>
              <a:rPr lang="es-MX" baseline="0" dirty="0" err="1" smtClean="0"/>
              <a:t>Frist</a:t>
            </a:r>
            <a:r>
              <a:rPr lang="es-MX" baseline="0" dirty="0" smtClean="0"/>
              <a:t> Output</a:t>
            </a:r>
            <a:endParaRPr lang="es-MX" dirty="0" smtClean="0"/>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Si un elemento se puede calcular a partir de otros, agregando el atributo [</a:t>
            </a:r>
            <a:r>
              <a:rPr lang="es-MX" sz="900" kern="1200" dirty="0" err="1" smtClean="0">
                <a:solidFill>
                  <a:schemeClr val="tx1"/>
                </a:solidFill>
                <a:effectLst/>
                <a:latin typeface="Segoe UI" pitchFamily="34" charset="0"/>
                <a:ea typeface="+mn-ea"/>
                <a:cs typeface="+mn-cs"/>
              </a:rPr>
              <a:t>NonSerialized</a:t>
            </a:r>
            <a:r>
              <a:rPr lang="es-MX" sz="900" kern="1200" dirty="0" smtClean="0">
                <a:solidFill>
                  <a:schemeClr val="tx1"/>
                </a:solidFill>
                <a:effectLst/>
                <a:latin typeface="Segoe UI" pitchFamily="34" charset="0"/>
                <a:ea typeface="+mn-ea"/>
                <a:cs typeface="+mn-cs"/>
              </a:rPr>
              <a:t>], en el proceso de </a:t>
            </a:r>
            <a:r>
              <a:rPr lang="es-MX" sz="900" kern="1200" dirty="0" err="1" smtClean="0">
                <a:solidFill>
                  <a:schemeClr val="tx1"/>
                </a:solidFill>
                <a:effectLst/>
                <a:latin typeface="Segoe UI" pitchFamily="34" charset="0"/>
                <a:ea typeface="+mn-ea"/>
                <a:cs typeface="+mn-cs"/>
              </a:rPr>
              <a:t>deserializacion</a:t>
            </a:r>
            <a:r>
              <a:rPr lang="es-MX" sz="900" kern="1200" dirty="0" smtClean="0">
                <a:solidFill>
                  <a:schemeClr val="tx1"/>
                </a:solidFill>
                <a:effectLst/>
                <a:latin typeface="Segoe UI" pitchFamily="34" charset="0"/>
                <a:ea typeface="+mn-ea"/>
                <a:cs typeface="+mn-cs"/>
              </a:rPr>
              <a:t>, no va a ser inicializado. </a:t>
            </a:r>
          </a:p>
          <a:p>
            <a:r>
              <a:rPr lang="es-MX" sz="900" kern="1200" dirty="0" smtClean="0">
                <a:solidFill>
                  <a:schemeClr val="tx1"/>
                </a:solidFill>
                <a:effectLst/>
                <a:latin typeface="Segoe UI" pitchFamily="34" charset="0"/>
                <a:ea typeface="+mn-ea"/>
                <a:cs typeface="+mn-cs"/>
              </a:rPr>
              <a:t>Pero seguramente vamos a necesitar que se calcule antes de que el objeto sea </a:t>
            </a:r>
            <a:r>
              <a:rPr lang="es-MX" sz="900" kern="1200" dirty="0" err="1" smtClean="0">
                <a:solidFill>
                  <a:schemeClr val="tx1"/>
                </a:solidFill>
                <a:effectLst/>
                <a:latin typeface="Segoe UI" pitchFamily="34" charset="0"/>
                <a:ea typeface="+mn-ea"/>
                <a:cs typeface="+mn-cs"/>
              </a:rPr>
              <a:t>deserializado</a:t>
            </a:r>
            <a:r>
              <a:rPr lang="es-MX" sz="900" kern="1200" dirty="0" smtClean="0">
                <a:solidFill>
                  <a:schemeClr val="tx1"/>
                </a:solidFill>
                <a:effectLst/>
                <a:latin typeface="Segoe UI" pitchFamily="34" charset="0"/>
                <a:ea typeface="+mn-ea"/>
                <a:cs typeface="+mn-cs"/>
              </a:rPr>
              <a:t>, para eso debemos hacer que nuestra clase implemente la interfaz  </a:t>
            </a:r>
            <a:r>
              <a:rPr lang="es-MX" sz="900" kern="1200" dirty="0" err="1" smtClean="0">
                <a:solidFill>
                  <a:schemeClr val="tx1"/>
                </a:solidFill>
                <a:effectLst/>
                <a:latin typeface="Segoe UI" pitchFamily="34" charset="0"/>
                <a:ea typeface="+mn-ea"/>
                <a:cs typeface="+mn-cs"/>
              </a:rPr>
              <a:t>IDeserializationCallback</a:t>
            </a:r>
            <a:r>
              <a:rPr lang="es-MX" sz="900" kern="1200" dirty="0" smtClean="0">
                <a:solidFill>
                  <a:schemeClr val="tx1"/>
                </a:solidFill>
                <a:effectLst/>
                <a:latin typeface="Segoe UI" pitchFamily="34" charset="0"/>
                <a:ea typeface="+mn-ea"/>
                <a:cs typeface="+mn-cs"/>
              </a:rPr>
              <a:t>, el método </a:t>
            </a:r>
            <a:r>
              <a:rPr lang="es-MX" sz="900" kern="1200" dirty="0" err="1" smtClean="0">
                <a:solidFill>
                  <a:schemeClr val="tx1"/>
                </a:solidFill>
                <a:effectLst/>
                <a:latin typeface="Segoe UI" pitchFamily="34" charset="0"/>
                <a:ea typeface="+mn-ea"/>
                <a:cs typeface="+mn-cs"/>
              </a:rPr>
              <a:t>OnDeserialization</a:t>
            </a:r>
            <a:r>
              <a:rPr lang="es-MX" sz="900" kern="1200" dirty="0" smtClean="0">
                <a:solidFill>
                  <a:schemeClr val="tx1"/>
                </a:solidFill>
                <a:effectLst/>
                <a:latin typeface="Segoe UI" pitchFamily="34" charset="0"/>
                <a:ea typeface="+mn-ea"/>
                <a:cs typeface="+mn-cs"/>
              </a:rPr>
              <a:t>(</a:t>
            </a:r>
            <a:r>
              <a:rPr lang="es-MX" sz="900" kern="1200" dirty="0" err="1" smtClean="0">
                <a:solidFill>
                  <a:schemeClr val="tx1"/>
                </a:solidFill>
                <a:effectLst/>
                <a:latin typeface="Segoe UI" pitchFamily="34" charset="0"/>
                <a:ea typeface="+mn-ea"/>
                <a:cs typeface="+mn-cs"/>
              </a:rPr>
              <a:t>Object</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sender</a:t>
            </a:r>
            <a:r>
              <a:rPr lang="es-MX" sz="900" kern="1200" dirty="0" smtClean="0">
                <a:solidFill>
                  <a:schemeClr val="tx1"/>
                </a:solidFill>
                <a:effectLst/>
                <a:latin typeface="Segoe UI" pitchFamily="34" charset="0"/>
                <a:ea typeface="+mn-ea"/>
                <a:cs typeface="+mn-cs"/>
              </a:rPr>
              <a:t>), el cual se llamará en el momento que el objeto se </a:t>
            </a:r>
            <a:r>
              <a:rPr lang="es-MX" sz="900" kern="1200" dirty="0" err="1" smtClean="0">
                <a:solidFill>
                  <a:schemeClr val="tx1"/>
                </a:solidFill>
                <a:effectLst/>
                <a:latin typeface="Segoe UI" pitchFamily="34" charset="0"/>
                <a:ea typeface="+mn-ea"/>
                <a:cs typeface="+mn-cs"/>
              </a:rPr>
              <a:t>deserialize</a:t>
            </a:r>
            <a:r>
              <a:rPr lang="es-MX" sz="900" kern="1200" dirty="0" smtClean="0">
                <a:solidFill>
                  <a:schemeClr val="tx1"/>
                </a:solidFill>
                <a:effectLst/>
                <a:latin typeface="Segoe UI" pitchFamily="34" charset="0"/>
                <a:ea typeface="+mn-ea"/>
                <a:cs typeface="+mn-cs"/>
              </a:rPr>
              <a:t>.</a:t>
            </a:r>
          </a:p>
          <a:p>
            <a:endParaRPr lang="es-ES" sz="900" b="1" kern="1200" dirty="0" smtClean="0">
              <a:solidFill>
                <a:schemeClr val="tx1"/>
              </a:solidFill>
              <a:effectLst/>
              <a:latin typeface="Segoe UI" pitchFamily="34" charset="0"/>
              <a:ea typeface="+mn-ea"/>
              <a:cs typeface="+mn-cs"/>
            </a:endParaRPr>
          </a:p>
          <a:p>
            <a:endParaRPr lang="es-ES" sz="900" b="1" kern="1200" dirty="0" smtClean="0">
              <a:solidFill>
                <a:schemeClr val="tx1"/>
              </a:solidFill>
              <a:effectLst/>
              <a:latin typeface="Segoe UI" pitchFamily="34" charset="0"/>
              <a:ea typeface="+mn-ea"/>
              <a:cs typeface="+mn-cs"/>
            </a:endParaRPr>
          </a:p>
          <a:p>
            <a:endParaRPr lang="es-ES" sz="900" b="1" kern="1200" dirty="0" smtClean="0">
              <a:solidFill>
                <a:schemeClr val="tx1"/>
              </a:solidFill>
              <a:effectLst/>
              <a:latin typeface="Segoe UI" pitchFamily="34" charset="0"/>
              <a:ea typeface="+mn-ea"/>
              <a:cs typeface="+mn-cs"/>
            </a:endParaRPr>
          </a:p>
          <a:p>
            <a:r>
              <a:rPr lang="es-ES" sz="900" b="1" kern="1200" dirty="0" smtClean="0">
                <a:solidFill>
                  <a:schemeClr val="tx1"/>
                </a:solidFill>
                <a:effectLst/>
                <a:latin typeface="Segoe UI" pitchFamily="34" charset="0"/>
                <a:ea typeface="+mn-ea"/>
                <a:cs typeface="+mn-cs"/>
              </a:rPr>
              <a:t>[</a:t>
            </a:r>
            <a:r>
              <a:rPr lang="es-ES" sz="900" b="1" kern="1200" dirty="0" err="1" smtClean="0">
                <a:solidFill>
                  <a:schemeClr val="tx1"/>
                </a:solidFill>
                <a:effectLst/>
                <a:latin typeface="Segoe UI" pitchFamily="34" charset="0"/>
                <a:ea typeface="+mn-ea"/>
                <a:cs typeface="+mn-cs"/>
              </a:rPr>
              <a:t>NonSerialized</a:t>
            </a:r>
            <a:r>
              <a:rPr lang="es-ES" sz="900" b="1" kern="1200" dirty="0" smtClean="0">
                <a:solidFill>
                  <a:schemeClr val="tx1"/>
                </a:solidFill>
                <a:effectLst/>
                <a:latin typeface="Segoe UI" pitchFamily="34" charset="0"/>
                <a:ea typeface="+mn-ea"/>
                <a:cs typeface="+mn-cs"/>
              </a:rPr>
              <a:t>]	</a:t>
            </a:r>
            <a:r>
              <a:rPr lang="es-ES" sz="900" kern="1200" dirty="0" smtClean="0">
                <a:solidFill>
                  <a:schemeClr val="tx1"/>
                </a:solidFill>
                <a:effectLst/>
                <a:latin typeface="Segoe UI" pitchFamily="34" charset="0"/>
                <a:ea typeface="+mn-ea"/>
                <a:cs typeface="+mn-cs"/>
              </a:rPr>
              <a:t>Para que un miembro de la clase no sea serializado agregamos este atributo. </a:t>
            </a:r>
            <a:endParaRPr lang="es-MX" sz="900" kern="1200" dirty="0" smtClean="0">
              <a:solidFill>
                <a:schemeClr val="tx1"/>
              </a:solidFill>
              <a:effectLst/>
              <a:latin typeface="Segoe UI" pitchFamily="34" charset="0"/>
              <a:ea typeface="+mn-ea"/>
              <a:cs typeface="+mn-cs"/>
            </a:endParaRPr>
          </a:p>
          <a:p>
            <a:r>
              <a:rPr lang="es-ES" sz="900" b="1" kern="1200" dirty="0" smtClean="0">
                <a:solidFill>
                  <a:schemeClr val="tx1"/>
                </a:solidFill>
                <a:effectLst/>
                <a:latin typeface="Segoe UI" pitchFamily="34" charset="0"/>
                <a:ea typeface="+mn-ea"/>
                <a:cs typeface="+mn-cs"/>
              </a:rPr>
              <a:t>[</a:t>
            </a:r>
            <a:r>
              <a:rPr lang="es-ES" sz="900" b="1" kern="1200" dirty="0" err="1" smtClean="0">
                <a:solidFill>
                  <a:schemeClr val="tx1"/>
                </a:solidFill>
                <a:effectLst/>
                <a:latin typeface="Segoe UI" pitchFamily="34" charset="0"/>
                <a:ea typeface="+mn-ea"/>
                <a:cs typeface="+mn-cs"/>
              </a:rPr>
              <a:t>OptionalField</a:t>
            </a:r>
            <a:r>
              <a:rPr lang="es-ES" sz="900" b="1" kern="1200" dirty="0" smtClean="0">
                <a:solidFill>
                  <a:schemeClr val="tx1"/>
                </a:solidFill>
                <a:effectLst/>
                <a:latin typeface="Segoe UI" pitchFamily="34" charset="0"/>
                <a:ea typeface="+mn-ea"/>
                <a:cs typeface="+mn-cs"/>
              </a:rPr>
              <a:t>]</a:t>
            </a:r>
            <a:r>
              <a:rPr lang="es-ES" sz="900" kern="1200" dirty="0" smtClean="0">
                <a:solidFill>
                  <a:schemeClr val="tx1"/>
                </a:solidFill>
                <a:effectLst/>
                <a:latin typeface="Segoe UI" pitchFamily="34" charset="0"/>
                <a:ea typeface="+mn-ea"/>
                <a:cs typeface="+mn-cs"/>
              </a:rPr>
              <a:t>  	Para mantener la compatibilidad en la </a:t>
            </a:r>
            <a:r>
              <a:rPr lang="es-ES" sz="900" kern="1200" dirty="0" err="1" smtClean="0">
                <a:solidFill>
                  <a:schemeClr val="tx1"/>
                </a:solidFill>
                <a:effectLst/>
                <a:latin typeface="Segoe UI" pitchFamily="34" charset="0"/>
                <a:ea typeface="+mn-ea"/>
                <a:cs typeface="+mn-cs"/>
              </a:rPr>
              <a:t>deserialización</a:t>
            </a:r>
            <a:r>
              <a:rPr lang="es-ES" sz="900" kern="1200" dirty="0" smtClean="0">
                <a:solidFill>
                  <a:schemeClr val="tx1"/>
                </a:solidFill>
                <a:effectLst/>
                <a:latin typeface="Segoe UI" pitchFamily="34" charset="0"/>
                <a:ea typeface="+mn-ea"/>
                <a:cs typeface="+mn-cs"/>
              </a:rPr>
              <a:t>. Este campo afecta solo la </a:t>
            </a:r>
            <a:r>
              <a:rPr lang="es-ES" sz="900" kern="1200" dirty="0" err="1" smtClean="0">
                <a:solidFill>
                  <a:schemeClr val="tx1"/>
                </a:solidFill>
                <a:effectLst/>
                <a:latin typeface="Segoe UI" pitchFamily="34" charset="0"/>
                <a:ea typeface="+mn-ea"/>
                <a:cs typeface="+mn-cs"/>
              </a:rPr>
              <a:t>deserialización</a:t>
            </a:r>
            <a:r>
              <a:rPr lang="es-ES" sz="900" kern="1200" dirty="0" smtClean="0">
                <a:solidFill>
                  <a:schemeClr val="tx1"/>
                </a:solidFill>
                <a:effectLst/>
                <a:latin typeface="Segoe UI" pitchFamily="34" charset="0"/>
                <a:ea typeface="+mn-ea"/>
                <a:cs typeface="+mn-cs"/>
              </a:rPr>
              <a:t> para prevenir que en </a:t>
            </a:r>
            <a:r>
              <a:rPr lang="es-ES" sz="900" kern="1200" dirty="0" err="1" smtClean="0">
                <a:solidFill>
                  <a:schemeClr val="tx1"/>
                </a:solidFill>
                <a:effectLst/>
                <a:latin typeface="Segoe UI" pitchFamily="34" charset="0"/>
                <a:ea typeface="+mn-ea"/>
                <a:cs typeface="+mn-cs"/>
              </a:rPr>
              <a:t>runtime</a:t>
            </a:r>
            <a:r>
              <a:rPr lang="es-ES" sz="900" kern="1200" dirty="0" smtClean="0">
                <a:solidFill>
                  <a:schemeClr val="tx1"/>
                </a:solidFill>
                <a:effectLst/>
                <a:latin typeface="Segoe UI" pitchFamily="34" charset="0"/>
                <a:ea typeface="+mn-ea"/>
                <a:cs typeface="+mn-cs"/>
              </a:rPr>
              <a:t> se lance una excepción si el miembro no está presente en el dato serializado. </a:t>
            </a:r>
            <a:endParaRPr lang="es-MX" sz="900" kern="1200" dirty="0" smtClean="0">
              <a:solidFill>
                <a:schemeClr val="tx1"/>
              </a:solidFill>
              <a:effectLst/>
              <a:latin typeface="Segoe UI" pitchFamily="34" charset="0"/>
              <a:ea typeface="+mn-ea"/>
              <a:cs typeface="+mn-cs"/>
            </a:endParaRPr>
          </a:p>
          <a:p>
            <a:r>
              <a:rPr lang="es-ES" sz="900" b="1" kern="1200" dirty="0" err="1" smtClean="0">
                <a:solidFill>
                  <a:schemeClr val="tx1"/>
                </a:solidFill>
                <a:effectLst/>
                <a:latin typeface="Segoe UI" pitchFamily="34" charset="0"/>
                <a:ea typeface="+mn-ea"/>
                <a:cs typeface="+mn-cs"/>
              </a:rPr>
              <a:t>IDeserializationCallback</a:t>
            </a:r>
            <a:r>
              <a:rPr lang="es-ES" sz="900" b="1" kern="1200" dirty="0" smtClean="0">
                <a:solidFill>
                  <a:schemeClr val="tx1"/>
                </a:solidFill>
                <a:effectLst/>
                <a:latin typeface="Segoe UI" pitchFamily="34" charset="0"/>
                <a:ea typeface="+mn-ea"/>
                <a:cs typeface="+mn-cs"/>
              </a:rPr>
              <a:t>(Interfaz)</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s-ES" sz="900" kern="1200" dirty="0" smtClean="0">
                <a:solidFill>
                  <a:schemeClr val="tx1"/>
                </a:solidFill>
                <a:effectLst/>
                <a:latin typeface="Segoe UI" pitchFamily="34" charset="0"/>
                <a:ea typeface="+mn-ea"/>
                <a:cs typeface="+mn-cs"/>
              </a:rPr>
              <a:t>Para habilitar que tu clase </a:t>
            </a:r>
            <a:r>
              <a:rPr lang="es-ES" sz="900" kern="1200" dirty="0" err="1" smtClean="0">
                <a:solidFill>
                  <a:schemeClr val="tx1"/>
                </a:solidFill>
                <a:effectLst/>
                <a:latin typeface="Segoe UI" pitchFamily="34" charset="0"/>
                <a:ea typeface="+mn-ea"/>
                <a:cs typeface="+mn-cs"/>
              </a:rPr>
              <a:t>inicialize</a:t>
            </a:r>
            <a:r>
              <a:rPr lang="es-ES" sz="900" kern="1200" dirty="0" smtClean="0">
                <a:solidFill>
                  <a:schemeClr val="tx1"/>
                </a:solidFill>
                <a:effectLst/>
                <a:latin typeface="Segoe UI" pitchFamily="34" charset="0"/>
                <a:ea typeface="+mn-ea"/>
                <a:cs typeface="+mn-cs"/>
              </a:rPr>
              <a:t> campos no serializados implementa esta interfaz, deberá implementar el método </a:t>
            </a:r>
            <a:r>
              <a:rPr lang="es-ES" sz="900" b="1" kern="1200" dirty="0" err="1" smtClean="0">
                <a:solidFill>
                  <a:schemeClr val="tx1"/>
                </a:solidFill>
                <a:effectLst/>
                <a:latin typeface="Segoe UI" pitchFamily="34" charset="0"/>
                <a:ea typeface="+mn-ea"/>
                <a:cs typeface="+mn-cs"/>
              </a:rPr>
              <a:t>public</a:t>
            </a:r>
            <a:r>
              <a:rPr lang="es-ES" sz="900" b="1" kern="1200" dirty="0" smtClean="0">
                <a:solidFill>
                  <a:schemeClr val="tx1"/>
                </a:solidFill>
                <a:effectLst/>
                <a:latin typeface="Segoe UI" pitchFamily="34" charset="0"/>
                <a:ea typeface="+mn-ea"/>
                <a:cs typeface="+mn-cs"/>
              </a:rPr>
              <a:t> </a:t>
            </a:r>
            <a:r>
              <a:rPr lang="es-ES" sz="900" b="1" kern="1200" dirty="0" err="1" smtClean="0">
                <a:solidFill>
                  <a:schemeClr val="tx1"/>
                </a:solidFill>
                <a:effectLst/>
                <a:latin typeface="Segoe UI" pitchFamily="34" charset="0"/>
                <a:ea typeface="+mn-ea"/>
                <a:cs typeface="+mn-cs"/>
              </a:rPr>
              <a:t>void</a:t>
            </a:r>
            <a:r>
              <a:rPr lang="es-ES" sz="900" b="1" kern="1200" dirty="0" smtClean="0">
                <a:solidFill>
                  <a:schemeClr val="tx1"/>
                </a:solidFill>
                <a:effectLst/>
                <a:latin typeface="Segoe UI" pitchFamily="34" charset="0"/>
                <a:ea typeface="+mn-ea"/>
                <a:cs typeface="+mn-cs"/>
              </a:rPr>
              <a:t> </a:t>
            </a:r>
            <a:r>
              <a:rPr lang="es-ES" sz="900" b="1" kern="1200" dirty="0" err="1" smtClean="0">
                <a:solidFill>
                  <a:schemeClr val="tx1"/>
                </a:solidFill>
                <a:effectLst/>
                <a:latin typeface="Segoe UI" pitchFamily="34" charset="0"/>
                <a:ea typeface="+mn-ea"/>
                <a:cs typeface="+mn-cs"/>
              </a:rPr>
              <a:t>OnDeserialization</a:t>
            </a:r>
            <a:r>
              <a:rPr lang="es-ES" sz="900" b="1" kern="1200" dirty="0" smtClean="0">
                <a:solidFill>
                  <a:schemeClr val="tx1"/>
                </a:solidFill>
                <a:effectLst/>
                <a:latin typeface="Segoe UI" pitchFamily="34" charset="0"/>
                <a:ea typeface="+mn-ea"/>
                <a:cs typeface="+mn-cs"/>
              </a:rPr>
              <a:t>(</a:t>
            </a:r>
            <a:r>
              <a:rPr lang="es-ES" sz="900" b="1" kern="1200" dirty="0" err="1" smtClean="0">
                <a:solidFill>
                  <a:schemeClr val="tx1"/>
                </a:solidFill>
                <a:effectLst/>
                <a:latin typeface="Segoe UI" pitchFamily="34" charset="0"/>
                <a:ea typeface="+mn-ea"/>
                <a:cs typeface="+mn-cs"/>
              </a:rPr>
              <a:t>object</a:t>
            </a:r>
            <a:r>
              <a:rPr lang="es-ES" sz="900" b="1" kern="1200" dirty="0" smtClean="0">
                <a:solidFill>
                  <a:schemeClr val="tx1"/>
                </a:solidFill>
                <a:effectLst/>
                <a:latin typeface="Segoe UI" pitchFamily="34" charset="0"/>
                <a:ea typeface="+mn-ea"/>
                <a:cs typeface="+mn-cs"/>
              </a:rPr>
              <a:t> </a:t>
            </a:r>
            <a:r>
              <a:rPr lang="es-ES" sz="900" b="1" kern="1200" dirty="0" err="1" smtClean="0">
                <a:solidFill>
                  <a:schemeClr val="tx1"/>
                </a:solidFill>
                <a:effectLst/>
                <a:latin typeface="Segoe UI" pitchFamily="34" charset="0"/>
                <a:ea typeface="+mn-ea"/>
                <a:cs typeface="+mn-cs"/>
              </a:rPr>
              <a:t>sender</a:t>
            </a:r>
            <a:r>
              <a:rPr lang="es-ES" sz="900" b="1" kern="1200" dirty="0" smtClean="0">
                <a:solidFill>
                  <a:schemeClr val="tx1"/>
                </a:solidFill>
                <a:effectLst/>
                <a:latin typeface="Segoe UI" pitchFamily="34" charset="0"/>
                <a:ea typeface="+mn-ea"/>
                <a:cs typeface="+mn-cs"/>
              </a:rPr>
              <a:t>)</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s-ES" sz="900" b="1" kern="1200" dirty="0" smtClean="0">
                <a:solidFill>
                  <a:schemeClr val="tx1"/>
                </a:solidFill>
                <a:effectLst/>
                <a:latin typeface="Segoe UI" pitchFamily="34" charset="0"/>
                <a:ea typeface="+mn-ea"/>
                <a:cs typeface="+mn-cs"/>
              </a:rPr>
              <a:t>Formatos de </a:t>
            </a:r>
            <a:r>
              <a:rPr lang="es-ES" sz="900" b="1" kern="1200" dirty="0" err="1" smtClean="0">
                <a:solidFill>
                  <a:schemeClr val="tx1"/>
                </a:solidFill>
                <a:effectLst/>
                <a:latin typeface="Segoe UI" pitchFamily="34" charset="0"/>
                <a:ea typeface="+mn-ea"/>
                <a:cs typeface="+mn-cs"/>
              </a:rPr>
              <a:t>Serializacion</a:t>
            </a:r>
            <a:r>
              <a:rPr lang="es-ES" sz="900" b="1" kern="1200" dirty="0" smtClean="0">
                <a:solidFill>
                  <a:schemeClr val="tx1"/>
                </a:solidFill>
                <a:effectLst/>
                <a:latin typeface="Segoe UI" pitchFamily="34" charset="0"/>
                <a:ea typeface="+mn-ea"/>
                <a:cs typeface="+mn-cs"/>
              </a:rPr>
              <a:t>(Implementa </a:t>
            </a:r>
            <a:r>
              <a:rPr lang="es-ES" sz="900" b="1" kern="1200" dirty="0" err="1" smtClean="0">
                <a:solidFill>
                  <a:schemeClr val="tx1"/>
                </a:solidFill>
                <a:effectLst/>
                <a:latin typeface="Segoe UI" pitchFamily="34" charset="0"/>
                <a:ea typeface="+mn-ea"/>
                <a:cs typeface="+mn-cs"/>
              </a:rPr>
              <a:t>IFormatter</a:t>
            </a:r>
            <a:r>
              <a:rPr lang="es-ES" sz="900" b="1" kern="1200" dirty="0" smtClean="0">
                <a:solidFill>
                  <a:schemeClr val="tx1"/>
                </a:solidFill>
                <a:effectLst/>
                <a:latin typeface="Segoe UI" pitchFamily="34" charset="0"/>
                <a:ea typeface="+mn-ea"/>
                <a:cs typeface="+mn-cs"/>
              </a:rPr>
              <a:t>)</a:t>
            </a:r>
            <a:br>
              <a:rPr lang="es-ES" sz="900" b="1" kern="1200" dirty="0" smtClean="0">
                <a:solidFill>
                  <a:schemeClr val="tx1"/>
                </a:solidFill>
                <a:effectLst/>
                <a:latin typeface="Segoe UI" pitchFamily="34" charset="0"/>
                <a:ea typeface="+mn-ea"/>
                <a:cs typeface="+mn-cs"/>
              </a:rPr>
            </a:br>
            <a:r>
              <a:rPr lang="es-ES" sz="900" b="1" kern="1200" dirty="0" err="1" smtClean="0">
                <a:solidFill>
                  <a:schemeClr val="tx1"/>
                </a:solidFill>
                <a:effectLst/>
                <a:latin typeface="Segoe UI" pitchFamily="34" charset="0"/>
                <a:ea typeface="+mn-ea"/>
                <a:cs typeface="+mn-cs"/>
              </a:rPr>
              <a:t>IFormatter</a:t>
            </a:r>
            <a:r>
              <a:rPr lang="es-ES" sz="900" b="1" kern="1200" dirty="0" smtClean="0">
                <a:solidFill>
                  <a:schemeClr val="tx1"/>
                </a:solidFill>
                <a:effectLst/>
                <a:latin typeface="Segoe UI" pitchFamily="34" charset="0"/>
                <a:ea typeface="+mn-ea"/>
                <a:cs typeface="+mn-cs"/>
              </a:rPr>
              <a:t>: 	</a:t>
            </a:r>
            <a:r>
              <a:rPr lang="es-ES" sz="900" kern="1200" dirty="0" smtClean="0">
                <a:solidFill>
                  <a:schemeClr val="tx1"/>
                </a:solidFill>
                <a:effectLst/>
                <a:latin typeface="Segoe UI" pitchFamily="34" charset="0"/>
                <a:ea typeface="+mn-ea"/>
                <a:cs typeface="+mn-cs"/>
              </a:rPr>
              <a:t>Deberá implementarse cuando se requiere un control total sobre la </a:t>
            </a:r>
            <a:r>
              <a:rPr lang="es-ES" sz="900" kern="1200" dirty="0" err="1" smtClean="0">
                <a:solidFill>
                  <a:schemeClr val="tx1"/>
                </a:solidFill>
                <a:effectLst/>
                <a:latin typeface="Segoe UI" pitchFamily="34" charset="0"/>
                <a:ea typeface="+mn-ea"/>
                <a:cs typeface="+mn-cs"/>
              </a:rPr>
              <a:t>Serialización</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s-ES" sz="900" b="1" kern="1200" dirty="0" err="1" smtClean="0">
                <a:solidFill>
                  <a:schemeClr val="tx1"/>
                </a:solidFill>
                <a:effectLst/>
                <a:latin typeface="Segoe UI" pitchFamily="34" charset="0"/>
                <a:ea typeface="+mn-ea"/>
                <a:cs typeface="+mn-cs"/>
              </a:rPr>
              <a:t>BinaryFormatter</a:t>
            </a:r>
            <a:r>
              <a:rPr lang="es-ES" sz="900" b="1" kern="1200" dirty="0" smtClean="0">
                <a:solidFill>
                  <a:schemeClr val="tx1"/>
                </a:solidFill>
                <a:effectLst/>
                <a:latin typeface="Segoe UI" pitchFamily="34" charset="0"/>
                <a:ea typeface="+mn-ea"/>
                <a:cs typeface="+mn-cs"/>
              </a:rPr>
              <a:t>: 	</a:t>
            </a:r>
            <a:r>
              <a:rPr lang="es-ES" sz="900" kern="1200" dirty="0" smtClean="0">
                <a:solidFill>
                  <a:schemeClr val="tx1"/>
                </a:solidFill>
                <a:effectLst/>
                <a:latin typeface="Segoe UI" pitchFamily="34" charset="0"/>
                <a:ea typeface="+mn-ea"/>
                <a:cs typeface="+mn-cs"/>
              </a:rPr>
              <a:t>Es el mas eficiente al </a:t>
            </a:r>
            <a:r>
              <a:rPr lang="es-ES" sz="900" kern="1200" dirty="0" err="1" smtClean="0">
                <a:solidFill>
                  <a:schemeClr val="tx1"/>
                </a:solidFill>
                <a:effectLst/>
                <a:latin typeface="Segoe UI" pitchFamily="34" charset="0"/>
                <a:ea typeface="+mn-ea"/>
                <a:cs typeface="+mn-cs"/>
              </a:rPr>
              <a:t>serializar,debe</a:t>
            </a:r>
            <a:r>
              <a:rPr lang="es-ES" sz="900" kern="1200" dirty="0" smtClean="0">
                <a:solidFill>
                  <a:schemeClr val="tx1"/>
                </a:solidFill>
                <a:effectLst/>
                <a:latin typeface="Segoe UI" pitchFamily="34" charset="0"/>
                <a:ea typeface="+mn-ea"/>
                <a:cs typeface="+mn-cs"/>
              </a:rPr>
              <a:t> usarse si las aplicaciones son .NET, requiere menos espacio.</a:t>
            </a:r>
            <a:br>
              <a:rPr lang="es-ES" sz="900" kern="1200" dirty="0" smtClean="0">
                <a:solidFill>
                  <a:schemeClr val="tx1"/>
                </a:solidFill>
                <a:effectLst/>
                <a:latin typeface="Segoe UI" pitchFamily="34" charset="0"/>
                <a:ea typeface="+mn-ea"/>
                <a:cs typeface="+mn-cs"/>
              </a:rPr>
            </a:br>
            <a:r>
              <a:rPr lang="es-ES" sz="900" b="1" kern="1200" dirty="0" err="1" smtClean="0">
                <a:solidFill>
                  <a:schemeClr val="tx1"/>
                </a:solidFill>
                <a:effectLst/>
                <a:latin typeface="Segoe UI" pitchFamily="34" charset="0"/>
                <a:ea typeface="+mn-ea"/>
                <a:cs typeface="+mn-cs"/>
              </a:rPr>
              <a:t>SoapFormatter</a:t>
            </a:r>
            <a:r>
              <a:rPr lang="es-ES" sz="900" b="1" kern="1200" dirty="0" smtClean="0">
                <a:solidFill>
                  <a:schemeClr val="tx1"/>
                </a:solidFill>
                <a:effectLst/>
                <a:latin typeface="Segoe UI" pitchFamily="34" charset="0"/>
                <a:ea typeface="+mn-ea"/>
                <a:cs typeface="+mn-cs"/>
              </a:rPr>
              <a:t>: 	</a:t>
            </a:r>
            <a:r>
              <a:rPr lang="es-ES" sz="900" kern="1200" dirty="0" smtClean="0">
                <a:solidFill>
                  <a:schemeClr val="tx1"/>
                </a:solidFill>
                <a:effectLst/>
                <a:latin typeface="Segoe UI" pitchFamily="34" charset="0"/>
                <a:ea typeface="+mn-ea"/>
                <a:cs typeface="+mn-cs"/>
              </a:rPr>
              <a:t>Localizada en </a:t>
            </a:r>
            <a:r>
              <a:rPr lang="es-ES" sz="900" kern="1200" dirty="0" err="1" smtClean="0">
                <a:solidFill>
                  <a:schemeClr val="tx1"/>
                </a:solidFill>
                <a:effectLst/>
                <a:latin typeface="Segoe UI" pitchFamily="34" charset="0"/>
                <a:ea typeface="+mn-ea"/>
                <a:cs typeface="+mn-cs"/>
              </a:rPr>
              <a:t>System.Runtime.Serialization.Formatters.Soap</a:t>
            </a:r>
            <a:r>
              <a:rPr lang="es-ES" sz="900" kern="1200" dirty="0" smtClean="0">
                <a:solidFill>
                  <a:schemeClr val="tx1"/>
                </a:solidFill>
                <a:effectLst/>
                <a:latin typeface="Segoe UI" pitchFamily="34" charset="0"/>
                <a:ea typeface="+mn-ea"/>
                <a:cs typeface="+mn-cs"/>
              </a:rPr>
              <a:t>, esta basado en XML, útil para transmitir en redes o aplicaciones, o en el intercambio de información, requiere mas espacio. Debe agregar la referencia </a:t>
            </a:r>
            <a:r>
              <a:rPr lang="es-ES" sz="900" kern="1200" dirty="0" err="1" smtClean="0">
                <a:solidFill>
                  <a:schemeClr val="tx1"/>
                </a:solidFill>
                <a:effectLst/>
                <a:latin typeface="Segoe UI" pitchFamily="34" charset="0"/>
                <a:ea typeface="+mn-ea"/>
                <a:cs typeface="+mn-cs"/>
              </a:rPr>
              <a:t>System.Runtime.Serialization.Formatters.Soap.Dll</a:t>
            </a:r>
            <a:r>
              <a:rPr lang="es-ES" sz="900" kern="1200" dirty="0" smtClean="0">
                <a:solidFill>
                  <a:schemeClr val="tx1"/>
                </a:solidFill>
                <a:effectLst/>
                <a:latin typeface="Segoe UI" pitchFamily="34" charset="0"/>
                <a:ea typeface="+mn-ea"/>
                <a:cs typeface="+mn-cs"/>
              </a:rPr>
              <a:t> Estas clases serializan todos los campos privados. </a:t>
            </a:r>
            <a:endParaRPr lang="es-MX" sz="900" kern="1200" dirty="0" smtClean="0">
              <a:solidFill>
                <a:schemeClr val="tx1"/>
              </a:solidFill>
              <a:effectLst/>
              <a:latin typeface="Segoe UI" pitchFamily="34" charset="0"/>
              <a:ea typeface="+mn-ea"/>
              <a:cs typeface="+mn-cs"/>
            </a:endParaRP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761095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Para superar limitaciones que pueden ser producidas por problemas de compatibilidad, existen 2 opciones. Implementar una </a:t>
            </a:r>
            <a:r>
              <a:rPr lang="es-MX" sz="900" kern="1200" dirty="0" err="1" smtClean="0">
                <a:solidFill>
                  <a:schemeClr val="tx1"/>
                </a:solidFill>
                <a:effectLst/>
                <a:latin typeface="Segoe UI" pitchFamily="34" charset="0"/>
                <a:ea typeface="+mn-ea"/>
                <a:cs typeface="+mn-cs"/>
              </a:rPr>
              <a:t>serializacion</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customizada</a:t>
            </a:r>
            <a:r>
              <a:rPr lang="es-MX" sz="900" kern="1200" dirty="0" smtClean="0">
                <a:solidFill>
                  <a:schemeClr val="tx1"/>
                </a:solidFill>
                <a:effectLst/>
                <a:latin typeface="Segoe UI" pitchFamily="34" charset="0"/>
                <a:ea typeface="+mn-ea"/>
                <a:cs typeface="+mn-cs"/>
              </a:rPr>
              <a:t>.</a:t>
            </a:r>
            <a:r>
              <a:rPr lang="es-MX" sz="900" kern="1200" baseline="0" dirty="0" smtClean="0">
                <a:solidFill>
                  <a:schemeClr val="tx1"/>
                </a:solidFill>
                <a:effectLst/>
                <a:latin typeface="Segoe UI" pitchFamily="34" charset="0"/>
                <a:ea typeface="+mn-ea"/>
                <a:cs typeface="+mn-cs"/>
              </a:rPr>
              <a:t> </a:t>
            </a:r>
            <a:r>
              <a:rPr lang="es-MX" sz="900" kern="1200" dirty="0" smtClean="0">
                <a:solidFill>
                  <a:schemeClr val="tx1"/>
                </a:solidFill>
                <a:effectLst/>
                <a:latin typeface="Segoe UI" pitchFamily="34" charset="0"/>
                <a:ea typeface="+mn-ea"/>
                <a:cs typeface="+mn-cs"/>
              </a:rPr>
              <a:t>Aplicando el atributo para nuevamente agregar los miembros que pueden causar problemas de compatibilidad. El atributo </a:t>
            </a:r>
            <a:r>
              <a:rPr lang="es-MX" sz="900" kern="1200" dirty="0" err="1" smtClean="0">
                <a:solidFill>
                  <a:schemeClr val="tx1"/>
                </a:solidFill>
                <a:effectLst/>
                <a:latin typeface="Segoe UI" pitchFamily="34" charset="0"/>
                <a:ea typeface="+mn-ea"/>
                <a:cs typeface="+mn-cs"/>
              </a:rPr>
              <a:t>OptionalField</a:t>
            </a:r>
            <a:r>
              <a:rPr lang="es-MX" sz="900" kern="1200" dirty="0" smtClean="0">
                <a:solidFill>
                  <a:schemeClr val="tx1"/>
                </a:solidFill>
                <a:effectLst/>
                <a:latin typeface="Segoe UI" pitchFamily="34" charset="0"/>
                <a:ea typeface="+mn-ea"/>
                <a:cs typeface="+mn-cs"/>
              </a:rPr>
              <a:t> que no afectará el proceso de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Pero si es que en el proceso de </a:t>
            </a:r>
            <a:r>
              <a:rPr lang="es-MX" sz="900" kern="1200" dirty="0" err="1" smtClean="0">
                <a:solidFill>
                  <a:schemeClr val="tx1"/>
                </a:solidFill>
                <a:effectLst/>
                <a:latin typeface="Segoe UI" pitchFamily="34" charset="0"/>
                <a:ea typeface="+mn-ea"/>
                <a:cs typeface="+mn-cs"/>
              </a:rPr>
              <a:t>deserialización</a:t>
            </a:r>
            <a:r>
              <a:rPr lang="es-MX" sz="900" kern="1200" dirty="0" smtClean="0">
                <a:solidFill>
                  <a:schemeClr val="tx1"/>
                </a:solidFill>
                <a:effectLst/>
                <a:latin typeface="Segoe UI" pitchFamily="34" charset="0"/>
                <a:ea typeface="+mn-ea"/>
                <a:cs typeface="+mn-cs"/>
              </a:rPr>
              <a:t> el miembro no fue serializado, el valor será dejado en </a:t>
            </a:r>
            <a:r>
              <a:rPr lang="es-MX" sz="900" kern="1200" dirty="0" err="1" smtClean="0">
                <a:solidFill>
                  <a:schemeClr val="tx1"/>
                </a:solidFill>
                <a:effectLst/>
                <a:latin typeface="Segoe UI" pitchFamily="34" charset="0"/>
                <a:ea typeface="+mn-ea"/>
                <a:cs typeface="+mn-cs"/>
              </a:rPr>
              <a:t>null</a:t>
            </a:r>
            <a:r>
              <a:rPr lang="es-MX" sz="900" kern="1200" dirty="0" smtClean="0">
                <a:solidFill>
                  <a:schemeClr val="tx1"/>
                </a:solidFill>
                <a:effectLst/>
                <a:latin typeface="Segoe UI" pitchFamily="34" charset="0"/>
                <a:ea typeface="+mn-ea"/>
                <a:cs typeface="+mn-cs"/>
              </a:rPr>
              <a:t> sin arrojar excepción</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761095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Se debe agregar el </a:t>
            </a:r>
            <a:r>
              <a:rPr lang="es-MX" sz="900" kern="1200" dirty="0" err="1" smtClean="0">
                <a:solidFill>
                  <a:schemeClr val="tx1"/>
                </a:solidFill>
                <a:effectLst/>
                <a:latin typeface="Segoe UI" pitchFamily="34" charset="0"/>
                <a:ea typeface="+mn-ea"/>
                <a:cs typeface="+mn-cs"/>
              </a:rPr>
              <a:t>namespace</a:t>
            </a:r>
            <a:r>
              <a:rPr lang="es-MX" sz="900" b="1"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System.Runtime.Serialization.Formatters.Binary.Soap</a:t>
            </a:r>
            <a:r>
              <a:rPr lang="es-MX" sz="900" kern="1200" dirty="0" smtClean="0">
                <a:solidFill>
                  <a:schemeClr val="tx1"/>
                </a:solidFill>
                <a:effectLst/>
                <a:latin typeface="Segoe UI" pitchFamily="34" charset="0"/>
                <a:ea typeface="+mn-ea"/>
                <a:cs typeface="+mn-cs"/>
              </a:rPr>
              <a:t> y la forma de formatear con </a:t>
            </a:r>
            <a:r>
              <a:rPr lang="es-MX" sz="900" kern="1200" dirty="0" err="1" smtClean="0">
                <a:solidFill>
                  <a:schemeClr val="tx1"/>
                </a:solidFill>
                <a:effectLst/>
                <a:latin typeface="Segoe UI" pitchFamily="34" charset="0"/>
                <a:ea typeface="+mn-ea"/>
                <a:cs typeface="+mn-cs"/>
              </a:rPr>
              <a:t>SoapFormatter</a:t>
            </a:r>
            <a:r>
              <a:rPr lang="es-MX" sz="900" kern="1200" dirty="0" smtClean="0">
                <a:solidFill>
                  <a:schemeClr val="tx1"/>
                </a:solidFill>
                <a:effectLst/>
                <a:latin typeface="Segoe UI" pitchFamily="34" charset="0"/>
                <a:ea typeface="+mn-ea"/>
                <a:cs typeface="+mn-cs"/>
              </a:rPr>
              <a:t> es muy parecido a la de </a:t>
            </a:r>
            <a:r>
              <a:rPr lang="es-MX" sz="900" kern="1200" dirty="0" err="1" smtClean="0">
                <a:solidFill>
                  <a:schemeClr val="tx1"/>
                </a:solidFill>
                <a:effectLst/>
                <a:latin typeface="Segoe UI" pitchFamily="34" charset="0"/>
                <a:ea typeface="+mn-ea"/>
                <a:cs typeface="+mn-cs"/>
              </a:rPr>
              <a:t>BinaryFormatter</a:t>
            </a:r>
            <a:r>
              <a:rPr lang="es-MX" sz="900" kern="1200" dirty="0" smtClean="0">
                <a:solidFill>
                  <a:schemeClr val="tx1"/>
                </a:solidFill>
                <a:effectLst/>
                <a:latin typeface="Segoe UI" pitchFamily="34" charset="0"/>
                <a:ea typeface="+mn-ea"/>
                <a:cs typeface="+mn-cs"/>
              </a:rPr>
              <a:t>, solo se substituye la clase </a:t>
            </a:r>
            <a:r>
              <a:rPr lang="es-MX" sz="900" kern="1200" dirty="0" err="1" smtClean="0">
                <a:solidFill>
                  <a:schemeClr val="tx1"/>
                </a:solidFill>
                <a:effectLst/>
                <a:latin typeface="Segoe UI" pitchFamily="34" charset="0"/>
                <a:ea typeface="+mn-ea"/>
                <a:cs typeface="+mn-cs"/>
              </a:rPr>
              <a:t>BinaryFormatter</a:t>
            </a:r>
            <a:r>
              <a:rPr lang="es-MX" sz="900" kern="1200" dirty="0" smtClean="0">
                <a:solidFill>
                  <a:schemeClr val="tx1"/>
                </a:solidFill>
                <a:effectLst/>
                <a:latin typeface="Segoe UI" pitchFamily="34" charset="0"/>
                <a:ea typeface="+mn-ea"/>
                <a:cs typeface="+mn-cs"/>
              </a:rPr>
              <a:t> por </a:t>
            </a:r>
            <a:r>
              <a:rPr lang="es-MX" sz="900" kern="1200" dirty="0" err="1" smtClean="0">
                <a:solidFill>
                  <a:schemeClr val="tx1"/>
                </a:solidFill>
                <a:effectLst/>
                <a:latin typeface="Segoe UI" pitchFamily="34" charset="0"/>
                <a:ea typeface="+mn-ea"/>
                <a:cs typeface="+mn-cs"/>
              </a:rPr>
              <a:t>SoapFormatter</a:t>
            </a:r>
            <a:r>
              <a:rPr lang="es-MX" sz="900" kern="1200" dirty="0" smtClean="0">
                <a:solidFill>
                  <a:schemeClr val="tx1"/>
                </a:solidFill>
                <a:effectLst/>
                <a:latin typeface="Segoe UI" pitchFamily="34" charset="0"/>
                <a:ea typeface="+mn-ea"/>
                <a:cs typeface="+mn-cs"/>
              </a:rPr>
              <a:t>, aunque el archivo resultante es muy diferente.</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604827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Se pueden añadir algunos atributos para controlar el formateo de SOAP</a:t>
            </a:r>
          </a:p>
          <a:p>
            <a:r>
              <a:rPr lang="es-MX" sz="900" kern="1200" dirty="0" err="1" smtClean="0">
                <a:solidFill>
                  <a:schemeClr val="tx1"/>
                </a:solidFill>
                <a:effectLst/>
                <a:latin typeface="Segoe UI" pitchFamily="34" charset="0"/>
                <a:ea typeface="+mn-ea"/>
                <a:cs typeface="+mn-cs"/>
              </a:rPr>
              <a:t>SoapAttribute</a:t>
            </a:r>
            <a:r>
              <a:rPr lang="es-MX" sz="900" kern="1200" dirty="0" smtClean="0">
                <a:solidFill>
                  <a:schemeClr val="tx1"/>
                </a:solidFill>
                <a:effectLst/>
                <a:latin typeface="Segoe UI" pitchFamily="34" charset="0"/>
                <a:ea typeface="+mn-ea"/>
                <a:cs typeface="+mn-cs"/>
              </a:rPr>
              <a:t>  	para señalar que el atributo va a ser serializado</a:t>
            </a:r>
          </a:p>
          <a:p>
            <a:r>
              <a:rPr lang="es-MX" sz="900" kern="1200" dirty="0" err="1" smtClean="0">
                <a:solidFill>
                  <a:schemeClr val="tx1"/>
                </a:solidFill>
                <a:effectLst/>
                <a:latin typeface="Segoe UI" pitchFamily="34" charset="0"/>
                <a:ea typeface="+mn-ea"/>
                <a:cs typeface="+mn-cs"/>
              </a:rPr>
              <a:t>SoapElement</a:t>
            </a:r>
            <a:r>
              <a:rPr lang="es-MX" sz="900" kern="1200" dirty="0" smtClean="0">
                <a:solidFill>
                  <a:schemeClr val="tx1"/>
                </a:solidFill>
                <a:effectLst/>
                <a:latin typeface="Segoe UI" pitchFamily="34" charset="0"/>
                <a:ea typeface="+mn-ea"/>
                <a:cs typeface="+mn-cs"/>
              </a:rPr>
              <a:t> 	para señalar que la clase va a ser serializada como un elemento XML.</a:t>
            </a:r>
          </a:p>
          <a:p>
            <a:r>
              <a:rPr lang="es-MX" sz="900" kern="1200" dirty="0" err="1" smtClean="0">
                <a:solidFill>
                  <a:schemeClr val="tx1"/>
                </a:solidFill>
                <a:effectLst/>
                <a:latin typeface="Segoe UI" pitchFamily="34" charset="0"/>
                <a:ea typeface="+mn-ea"/>
                <a:cs typeface="+mn-cs"/>
              </a:rPr>
              <a:t>SoapEnum</a:t>
            </a:r>
            <a:r>
              <a:rPr lang="es-MX" sz="900" kern="1200" dirty="0" smtClean="0">
                <a:solidFill>
                  <a:schemeClr val="tx1"/>
                </a:solidFill>
                <a:effectLst/>
                <a:latin typeface="Segoe UI" pitchFamily="34" charset="0"/>
                <a:ea typeface="+mn-ea"/>
                <a:cs typeface="+mn-cs"/>
              </a:rPr>
              <a:t> 		para enumeradores</a:t>
            </a:r>
          </a:p>
          <a:p>
            <a:r>
              <a:rPr lang="es-MX" sz="900" kern="1200" dirty="0" err="1" smtClean="0">
                <a:solidFill>
                  <a:schemeClr val="tx1"/>
                </a:solidFill>
                <a:effectLst/>
                <a:latin typeface="Segoe UI" pitchFamily="34" charset="0"/>
                <a:ea typeface="+mn-ea"/>
                <a:cs typeface="+mn-cs"/>
              </a:rPr>
              <a:t>SoapIgnore</a:t>
            </a:r>
            <a:r>
              <a:rPr lang="es-MX" sz="900" kern="1200" dirty="0" smtClean="0">
                <a:solidFill>
                  <a:schemeClr val="tx1"/>
                </a:solidFill>
                <a:effectLst/>
                <a:latin typeface="Segoe UI" pitchFamily="34" charset="0"/>
                <a:ea typeface="+mn-ea"/>
                <a:cs typeface="+mn-cs"/>
              </a:rPr>
              <a:t> 		para no considerar este campo al momento de la </a:t>
            </a:r>
            <a:r>
              <a:rPr lang="es-MX" sz="900" kern="1200" dirty="0" err="1" smtClean="0">
                <a:solidFill>
                  <a:schemeClr val="tx1"/>
                </a:solidFill>
                <a:effectLst/>
                <a:latin typeface="Segoe UI" pitchFamily="34" charset="0"/>
                <a:ea typeface="+mn-ea"/>
                <a:cs typeface="+mn-cs"/>
              </a:rPr>
              <a:t>serialización</a:t>
            </a:r>
            <a:endParaRPr lang="es-MX" sz="900" kern="1200" dirty="0" smtClean="0">
              <a:solidFill>
                <a:schemeClr val="tx1"/>
              </a:solidFill>
              <a:effectLst/>
              <a:latin typeface="Segoe UI" pitchFamily="34" charset="0"/>
              <a:ea typeface="+mn-ea"/>
              <a:cs typeface="+mn-cs"/>
            </a:endParaRPr>
          </a:p>
          <a:p>
            <a:r>
              <a:rPr lang="es-MX" sz="900" kern="1200" dirty="0" err="1" smtClean="0">
                <a:solidFill>
                  <a:schemeClr val="tx1"/>
                </a:solidFill>
                <a:effectLst/>
                <a:latin typeface="Segoe UI" pitchFamily="34" charset="0"/>
                <a:ea typeface="+mn-ea"/>
                <a:cs typeface="+mn-cs"/>
              </a:rPr>
              <a:t>SoapInclude</a:t>
            </a:r>
            <a:r>
              <a:rPr lang="es-MX" sz="900" kern="1200" dirty="0" smtClean="0">
                <a:solidFill>
                  <a:schemeClr val="tx1"/>
                </a:solidFill>
                <a:effectLst/>
                <a:latin typeface="Segoe UI" pitchFamily="34" charset="0"/>
                <a:ea typeface="+mn-ea"/>
                <a:cs typeface="+mn-cs"/>
              </a:rPr>
              <a:t> 		cuando este tipo debe ser incluido cuando se generan esquemas.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298508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effectLst/>
                <a:latin typeface="Segoe UI" pitchFamily="34" charset="0"/>
                <a:ea typeface="+mn-ea"/>
                <a:cs typeface="+mn-cs"/>
              </a:rPr>
              <a:t>XML es un estándar, un formato de documento basado en texto que puede ser leído por las computadoras. Al igual que HTML posee un formato que puede ser </a:t>
            </a:r>
            <a:r>
              <a:rPr lang="es-MX" sz="900" kern="1200" dirty="0" err="1" smtClean="0">
                <a:solidFill>
                  <a:schemeClr val="tx1"/>
                </a:solidFill>
                <a:effectLst/>
                <a:latin typeface="Segoe UI" pitchFamily="34" charset="0"/>
                <a:ea typeface="+mn-ea"/>
                <a:cs typeface="+mn-cs"/>
              </a:rPr>
              <a:t>leido</a:t>
            </a:r>
            <a:r>
              <a:rPr lang="es-MX" sz="900" kern="1200" dirty="0" smtClean="0">
                <a:solidFill>
                  <a:schemeClr val="tx1"/>
                </a:solidFill>
                <a:effectLst/>
                <a:latin typeface="Segoe UI" pitchFamily="34" charset="0"/>
                <a:ea typeface="+mn-ea"/>
                <a:cs typeface="+mn-cs"/>
              </a:rPr>
              <a:t> y entendido fácilmente por nosotros. Se pueden almacenar imágenes, música, archivos binarios, e incluso información de base de datos.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err="1" smtClean="0">
                <a:solidFill>
                  <a:schemeClr val="tx1"/>
                </a:solidFill>
                <a:effectLst/>
                <a:latin typeface="Segoe UI" pitchFamily="34" charset="0"/>
                <a:ea typeface="+mn-ea"/>
                <a:cs typeface="+mn-cs"/>
              </a:rPr>
              <a:t>Serializacion</a:t>
            </a:r>
            <a:r>
              <a:rPr lang="es-MX" sz="900" kern="1200" dirty="0" smtClean="0">
                <a:solidFill>
                  <a:schemeClr val="tx1"/>
                </a:solidFill>
                <a:effectLst/>
                <a:latin typeface="Segoe UI" pitchFamily="34" charset="0"/>
                <a:ea typeface="+mn-ea"/>
                <a:cs typeface="+mn-cs"/>
              </a:rPr>
              <a:t> en XML es usada cuando se necesita intercambiar un objeto con una aplicación que no esté basada en el </a:t>
            </a:r>
            <a:r>
              <a:rPr lang="es-MX" sz="900" kern="1200" dirty="0" err="1" smtClean="0">
                <a:solidFill>
                  <a:schemeClr val="tx1"/>
                </a:solidFill>
                <a:effectLst/>
                <a:latin typeface="Segoe UI" pitchFamily="34" charset="0"/>
                <a:ea typeface="+mn-ea"/>
                <a:cs typeface="+mn-cs"/>
              </a:rPr>
              <a:t>framework</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.Net</a:t>
            </a:r>
            <a:r>
              <a:rPr lang="es-MX" sz="900" kern="1200" dirty="0" smtClean="0">
                <a:solidFill>
                  <a:schemeClr val="tx1"/>
                </a:solidFill>
                <a:effectLst/>
                <a:latin typeface="Segoe UI" pitchFamily="34" charset="0"/>
                <a:ea typeface="+mn-ea"/>
                <a:cs typeface="+mn-cs"/>
              </a:rPr>
              <a:t>. Provee los siguientes beneficios: </a:t>
            </a:r>
          </a:p>
          <a:p>
            <a:pPr lvl="0"/>
            <a:r>
              <a:rPr lang="es-MX" sz="900" kern="1200" dirty="0" smtClean="0">
                <a:solidFill>
                  <a:schemeClr val="tx1"/>
                </a:solidFill>
                <a:effectLst/>
                <a:latin typeface="Segoe UI" pitchFamily="34" charset="0"/>
                <a:ea typeface="+mn-ea"/>
                <a:cs typeface="+mn-cs"/>
              </a:rPr>
              <a:t>Gran interoperabilidad: XML está basado en archivos estándares, y existen muchas librerías para que cualquier aplicación de diferentes sistemas operativos lo pueda usar. </a:t>
            </a:r>
          </a:p>
          <a:p>
            <a:pPr lvl="0"/>
            <a:r>
              <a:rPr lang="es-MX" sz="900" kern="1200" dirty="0" smtClean="0">
                <a:solidFill>
                  <a:schemeClr val="tx1"/>
                </a:solidFill>
                <a:effectLst/>
                <a:latin typeface="Segoe UI" pitchFamily="34" charset="0"/>
                <a:ea typeface="+mn-ea"/>
                <a:cs typeface="+mn-cs"/>
              </a:rPr>
              <a:t>Una administración más amigable: puede ser editado desde cualquier editor de texto. </a:t>
            </a:r>
          </a:p>
          <a:p>
            <a:pPr lvl="0"/>
            <a:r>
              <a:rPr lang="es-MX" sz="900" kern="1200" dirty="0" smtClean="0">
                <a:solidFill>
                  <a:schemeClr val="tx1"/>
                </a:solidFill>
                <a:effectLst/>
                <a:latin typeface="Segoe UI" pitchFamily="34" charset="0"/>
                <a:ea typeface="+mn-ea"/>
                <a:cs typeface="+mn-cs"/>
              </a:rPr>
              <a:t>Provee archivos más fáciles de leer: se describe por sí solo. Solo puede serializar datos públicos, no privados, No se pueden serializar grafos.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406047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Crear un </a:t>
            </a:r>
            <a:r>
              <a:rPr lang="es-MX" sz="900" kern="1200" dirty="0" err="1" smtClean="0">
                <a:solidFill>
                  <a:schemeClr val="tx1"/>
                </a:solidFill>
                <a:effectLst/>
                <a:latin typeface="Segoe UI" pitchFamily="34" charset="0"/>
                <a:ea typeface="+mn-ea"/>
                <a:cs typeface="+mn-cs"/>
              </a:rPr>
              <a:t>stream</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textwriter</a:t>
            </a:r>
            <a:r>
              <a:rPr lang="es-MX" sz="900" kern="1200" dirty="0" smtClean="0">
                <a:solidFill>
                  <a:schemeClr val="tx1"/>
                </a:solidFill>
                <a:effectLst/>
                <a:latin typeface="Segoe UI" pitchFamily="34" charset="0"/>
                <a:ea typeface="+mn-ea"/>
                <a:cs typeface="+mn-cs"/>
              </a:rPr>
              <a:t> o un </a:t>
            </a:r>
            <a:r>
              <a:rPr lang="es-MX" sz="900" kern="1200" dirty="0" err="1" smtClean="0">
                <a:solidFill>
                  <a:schemeClr val="tx1"/>
                </a:solidFill>
                <a:effectLst/>
                <a:latin typeface="Segoe UI" pitchFamily="34" charset="0"/>
                <a:ea typeface="+mn-ea"/>
                <a:cs typeface="+mn-cs"/>
              </a:rPr>
              <a:t>xmlWriter</a:t>
            </a:r>
            <a:r>
              <a:rPr lang="es-MX" sz="900" kern="1200" dirty="0" smtClean="0">
                <a:solidFill>
                  <a:schemeClr val="tx1"/>
                </a:solidFill>
                <a:effectLst/>
                <a:latin typeface="Segoe UI" pitchFamily="34" charset="0"/>
                <a:ea typeface="+mn-ea"/>
                <a:cs typeface="+mn-cs"/>
              </a:rPr>
              <a:t> para almacenar los datos. Crear un </a:t>
            </a:r>
            <a:r>
              <a:rPr lang="es-MX" sz="900" kern="1200" dirty="0" err="1" smtClean="0">
                <a:solidFill>
                  <a:schemeClr val="tx1"/>
                </a:solidFill>
                <a:effectLst/>
                <a:latin typeface="Segoe UI" pitchFamily="34" charset="0"/>
                <a:ea typeface="+mn-ea"/>
                <a:cs typeface="+mn-cs"/>
              </a:rPr>
              <a:t>XmlSerializer</a:t>
            </a:r>
            <a:r>
              <a:rPr lang="es-MX" sz="900" kern="1200" dirty="0" smtClean="0">
                <a:solidFill>
                  <a:schemeClr val="tx1"/>
                </a:solidFill>
                <a:effectLst/>
                <a:latin typeface="Segoe UI" pitchFamily="34" charset="0"/>
                <a:ea typeface="+mn-ea"/>
                <a:cs typeface="+mn-cs"/>
              </a:rPr>
              <a:t> pasando el objeto que queremos serializar. Llamar al </a:t>
            </a:r>
            <a:r>
              <a:rPr lang="es-MX" sz="900" kern="1200" dirty="0" err="1" smtClean="0">
                <a:solidFill>
                  <a:schemeClr val="tx1"/>
                </a:solidFill>
                <a:effectLst/>
                <a:latin typeface="Segoe UI" pitchFamily="34" charset="0"/>
                <a:ea typeface="+mn-ea"/>
                <a:cs typeface="+mn-cs"/>
              </a:rPr>
              <a:t>metodo</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XmlSerializer.Serialize</a:t>
            </a:r>
            <a:r>
              <a:rPr lang="es-MX" sz="900" kern="1200" dirty="0" smtClean="0">
                <a:solidFill>
                  <a:schemeClr val="tx1"/>
                </a:solidFill>
                <a:effectLst/>
                <a:latin typeface="Segoe UI" pitchFamily="34" charset="0"/>
                <a:ea typeface="+mn-ea"/>
                <a:cs typeface="+mn-cs"/>
              </a:rPr>
              <a:t> (si queremos serializar) o </a:t>
            </a:r>
            <a:r>
              <a:rPr lang="es-MX" sz="900" kern="1200" dirty="0" err="1" smtClean="0">
                <a:solidFill>
                  <a:schemeClr val="tx1"/>
                </a:solidFill>
                <a:effectLst/>
                <a:latin typeface="Segoe UI" pitchFamily="34" charset="0"/>
                <a:ea typeface="+mn-ea"/>
                <a:cs typeface="+mn-cs"/>
              </a:rPr>
              <a:t>XmlSerializer.Deserialize</a:t>
            </a:r>
            <a:r>
              <a:rPr lang="es-MX" sz="900" kern="1200" dirty="0" smtClean="0">
                <a:solidFill>
                  <a:schemeClr val="tx1"/>
                </a:solidFill>
                <a:effectLst/>
                <a:latin typeface="Segoe UI" pitchFamily="34" charset="0"/>
                <a:ea typeface="+mn-ea"/>
                <a:cs typeface="+mn-cs"/>
              </a:rPr>
              <a:t> (para </a:t>
            </a:r>
            <a:r>
              <a:rPr lang="es-MX" sz="900" kern="1200" dirty="0" err="1" smtClean="0">
                <a:solidFill>
                  <a:schemeClr val="tx1"/>
                </a:solidFill>
                <a:effectLst/>
                <a:latin typeface="Segoe UI" pitchFamily="34" charset="0"/>
                <a:ea typeface="+mn-ea"/>
                <a:cs typeface="+mn-cs"/>
              </a:rPr>
              <a:t>deserializar</a:t>
            </a:r>
            <a:r>
              <a:rPr lang="es-MX" sz="900" kern="1200" dirty="0" smtClean="0">
                <a:solidFill>
                  <a:schemeClr val="tx1"/>
                </a:solidFill>
                <a:effectLst/>
                <a:latin typeface="Segoe UI" pitchFamily="34" charset="0"/>
                <a:ea typeface="+mn-ea"/>
                <a:cs typeface="+mn-cs"/>
              </a:rPr>
              <a:t>) El código es similar al estándar de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por eso solo voy a colocar el código para serializar </a:t>
            </a:r>
            <a:r>
              <a:rPr lang="es-MX" sz="900" kern="1200" dirty="0" err="1" smtClean="0">
                <a:solidFill>
                  <a:schemeClr val="tx1"/>
                </a:solidFill>
                <a:effectLst/>
                <a:latin typeface="Segoe UI" pitchFamily="34" charset="0"/>
                <a:ea typeface="+mn-ea"/>
                <a:cs typeface="+mn-cs"/>
              </a:rPr>
              <a:t>Xml</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74797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MX" sz="900" kern="1200" dirty="0" smtClean="0">
                <a:solidFill>
                  <a:schemeClr val="tx1"/>
                </a:solidFill>
                <a:effectLst/>
                <a:latin typeface="Segoe UI" pitchFamily="34" charset="0"/>
                <a:ea typeface="+mn-ea"/>
                <a:cs typeface="+mn-cs"/>
              </a:rPr>
              <a:t>· Se debe especificar la clase como pública. </a:t>
            </a:r>
          </a:p>
          <a:p>
            <a:pPr lvl="0"/>
            <a:r>
              <a:rPr lang="es-MX" sz="900" kern="1200" dirty="0" smtClean="0">
                <a:solidFill>
                  <a:schemeClr val="tx1"/>
                </a:solidFill>
                <a:effectLst/>
                <a:latin typeface="Segoe UI" pitchFamily="34" charset="0"/>
                <a:ea typeface="+mn-ea"/>
                <a:cs typeface="+mn-cs"/>
              </a:rPr>
              <a:t>· Definir todos los miembros que se desean </a:t>
            </a:r>
            <a:r>
              <a:rPr lang="es-MX" sz="900" kern="1200" dirty="0" err="1" smtClean="0">
                <a:solidFill>
                  <a:schemeClr val="tx1"/>
                </a:solidFill>
                <a:effectLst/>
                <a:latin typeface="Segoe UI" pitchFamily="34" charset="0"/>
                <a:ea typeface="+mn-ea"/>
                <a:cs typeface="+mn-cs"/>
              </a:rPr>
              <a:t>deserializar</a:t>
            </a:r>
            <a:r>
              <a:rPr lang="es-MX" sz="900" kern="1200" dirty="0" smtClean="0">
                <a:solidFill>
                  <a:schemeClr val="tx1"/>
                </a:solidFill>
                <a:effectLst/>
                <a:latin typeface="Segoe UI" pitchFamily="34" charset="0"/>
                <a:ea typeface="+mn-ea"/>
                <a:cs typeface="+mn-cs"/>
              </a:rPr>
              <a:t> como públicos. </a:t>
            </a:r>
          </a:p>
          <a:p>
            <a:pPr lvl="0"/>
            <a:r>
              <a:rPr lang="es-MX" sz="900" kern="1200" dirty="0" smtClean="0">
                <a:solidFill>
                  <a:schemeClr val="tx1"/>
                </a:solidFill>
                <a:effectLst/>
                <a:latin typeface="Segoe UI" pitchFamily="34" charset="0"/>
                <a:ea typeface="+mn-ea"/>
                <a:cs typeface="+mn-cs"/>
              </a:rPr>
              <a:t>· Crear un constructor </a:t>
            </a:r>
            <a:r>
              <a:rPr lang="es-MX" sz="900" i="1" kern="1200" dirty="0" smtClean="0">
                <a:solidFill>
                  <a:schemeClr val="tx1"/>
                </a:solidFill>
                <a:effectLst/>
                <a:latin typeface="Segoe UI" pitchFamily="34" charset="0"/>
                <a:ea typeface="+mn-ea"/>
                <a:cs typeface="+mn-cs"/>
              </a:rPr>
              <a:t>sin parámetros</a:t>
            </a:r>
            <a:r>
              <a:rPr lang="es-MX" sz="900"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A diferencia de los otros tipos de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la clase no necesita tener el atributo “</a:t>
            </a:r>
            <a:r>
              <a:rPr lang="es-MX" sz="900" kern="1200" dirty="0" err="1" smtClean="0">
                <a:solidFill>
                  <a:schemeClr val="tx1"/>
                </a:solidFill>
                <a:effectLst/>
                <a:latin typeface="Segoe UI" pitchFamily="34" charset="0"/>
                <a:ea typeface="+mn-ea"/>
                <a:cs typeface="+mn-cs"/>
              </a:rPr>
              <a:t>Serializable</a:t>
            </a:r>
            <a:r>
              <a:rPr lang="es-MX" sz="900" kern="1200" dirty="0" smtClean="0">
                <a:solidFill>
                  <a:schemeClr val="tx1"/>
                </a:solidFill>
                <a:effectLst/>
                <a:latin typeface="Segoe UI" pitchFamily="34" charset="0"/>
                <a:ea typeface="+mn-ea"/>
                <a:cs typeface="+mn-cs"/>
              </a:rPr>
              <a:t>” para poder ser serializado como XML.</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798962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Una clase que no tiene ningún atributo para la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en XML, se serializaría a XML donde cada uno de sus miembros es un elemento XML</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&lt;?</a:t>
            </a:r>
            <a:r>
              <a:rPr lang="es-MX" sz="900" kern="1200" dirty="0" err="1" smtClean="0">
                <a:solidFill>
                  <a:schemeClr val="tx1"/>
                </a:solidFill>
                <a:effectLst/>
                <a:latin typeface="Segoe UI" pitchFamily="34" charset="0"/>
                <a:ea typeface="+mn-ea"/>
                <a:cs typeface="+mn-cs"/>
              </a:rPr>
              <a:t>xml</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version</a:t>
            </a:r>
            <a:r>
              <a:rPr lang="es-MX" sz="900" kern="1200" dirty="0" smtClean="0">
                <a:solidFill>
                  <a:schemeClr val="tx1"/>
                </a:solidFill>
                <a:effectLst/>
                <a:latin typeface="Segoe UI" pitchFamily="34" charset="0"/>
                <a:ea typeface="+mn-ea"/>
                <a:cs typeface="+mn-cs"/>
              </a:rPr>
              <a:t>="1.0" ?&gt;</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&lt;Clase&gt;</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&lt;att1&gt;valor&lt;/att1&gt;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      &lt;att2&gt;</a:t>
            </a:r>
            <a:r>
              <a:rPr lang="es-MX" sz="900" kern="1200" dirty="0" err="1" smtClean="0">
                <a:solidFill>
                  <a:schemeClr val="tx1"/>
                </a:solidFill>
                <a:effectLst/>
                <a:latin typeface="Segoe UI" pitchFamily="34" charset="0"/>
                <a:ea typeface="+mn-ea"/>
                <a:cs typeface="+mn-cs"/>
              </a:rPr>
              <a:t>otrovalor</a:t>
            </a:r>
            <a:r>
              <a:rPr lang="es-MX" sz="900" kern="1200" dirty="0" smtClean="0">
                <a:solidFill>
                  <a:schemeClr val="tx1"/>
                </a:solidFill>
                <a:effectLst/>
                <a:latin typeface="Segoe UI" pitchFamily="34" charset="0"/>
                <a:ea typeface="+mn-ea"/>
                <a:cs typeface="+mn-cs"/>
              </a:rPr>
              <a:t>&lt;/att2&gt; </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&lt;/Clase&gt;</a:t>
            </a:r>
            <a:br>
              <a:rPr lang="es-MX" sz="900" kern="1200" dirty="0" smtClean="0">
                <a:solidFill>
                  <a:schemeClr val="tx1"/>
                </a:solidFill>
                <a:effectLst/>
                <a:latin typeface="Segoe UI" pitchFamily="34" charset="0"/>
                <a:ea typeface="+mn-ea"/>
                <a:cs typeface="+mn-cs"/>
              </a:rPr>
            </a:br>
            <a:r>
              <a:rPr lang="es-MX" sz="900" kern="1200" dirty="0" smtClean="0">
                <a:solidFill>
                  <a:schemeClr val="tx1"/>
                </a:solidFill>
                <a:effectLst/>
                <a:latin typeface="Segoe UI" pitchFamily="34" charset="0"/>
                <a:ea typeface="+mn-ea"/>
                <a:cs typeface="+mn-cs"/>
              </a:rPr>
              <a:t>Si estamos definiendo un esquema XML, es suficiente, pero si queremos realizar un documento XML, con estándares específicos, necesitamos agregar algunos atributos para controlarlo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409617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b="0" kern="1200" dirty="0" err="1" smtClean="0">
                <a:solidFill>
                  <a:schemeClr val="tx1"/>
                </a:solidFill>
                <a:effectLst/>
                <a:latin typeface="Segoe UI" pitchFamily="34" charset="0"/>
                <a:ea typeface="+mn-ea"/>
                <a:cs typeface="+mn-cs"/>
              </a:rPr>
              <a:t>XmlAttribute</a:t>
            </a:r>
            <a:r>
              <a:rPr lang="es-MX" sz="900" b="0" kern="1200" dirty="0" smtClean="0">
                <a:solidFill>
                  <a:schemeClr val="tx1"/>
                </a:solidFill>
                <a:effectLst/>
                <a:latin typeface="Segoe UI" pitchFamily="34" charset="0"/>
                <a:ea typeface="+mn-ea"/>
                <a:cs typeface="+mn-cs"/>
              </a:rPr>
              <a:t>: permite que el campo, se vuelva un atributo en el momento de la </a:t>
            </a:r>
            <a:r>
              <a:rPr lang="es-MX" sz="900" b="0" kern="1200" dirty="0" err="1" smtClean="0">
                <a:solidFill>
                  <a:schemeClr val="tx1"/>
                </a:solidFill>
                <a:effectLst/>
                <a:latin typeface="Segoe UI" pitchFamily="34" charset="0"/>
                <a:ea typeface="+mn-ea"/>
                <a:cs typeface="+mn-cs"/>
              </a:rPr>
              <a:t>serializacion</a:t>
            </a:r>
            <a:r>
              <a:rPr lang="es-MX" sz="900" b="0" kern="1200" dirty="0" smtClean="0">
                <a:solidFill>
                  <a:schemeClr val="tx1"/>
                </a:solidFill>
                <a:effectLst/>
                <a:latin typeface="Segoe UI" pitchFamily="34" charset="0"/>
                <a:ea typeface="+mn-ea"/>
                <a:cs typeface="+mn-cs"/>
              </a:rPr>
              <a:t>, es decir estará de la siguiente forma</a:t>
            </a:r>
            <a:br>
              <a:rPr lang="es-MX" sz="900" b="0" kern="1200" dirty="0" smtClean="0">
                <a:solidFill>
                  <a:schemeClr val="tx1"/>
                </a:solidFill>
                <a:effectLst/>
                <a:latin typeface="Segoe UI" pitchFamily="34" charset="0"/>
                <a:ea typeface="+mn-ea"/>
                <a:cs typeface="+mn-cs"/>
              </a:rPr>
            </a:br>
            <a:r>
              <a:rPr lang="es-MX" sz="900" b="0" kern="1200" dirty="0" smtClean="0">
                <a:solidFill>
                  <a:schemeClr val="tx1"/>
                </a:solidFill>
                <a:effectLst/>
                <a:latin typeface="Segoe UI" pitchFamily="34" charset="0"/>
                <a:ea typeface="+mn-ea"/>
                <a:cs typeface="+mn-cs"/>
              </a:rPr>
              <a:t>&lt;Clase att1 = "valor"&gt;</a:t>
            </a:r>
            <a:br>
              <a:rPr lang="es-MX" sz="900" b="0" kern="1200" dirty="0" smtClean="0">
                <a:solidFill>
                  <a:schemeClr val="tx1"/>
                </a:solidFill>
                <a:effectLst/>
                <a:latin typeface="Segoe UI" pitchFamily="34" charset="0"/>
                <a:ea typeface="+mn-ea"/>
                <a:cs typeface="+mn-cs"/>
              </a:rPr>
            </a:br>
            <a:r>
              <a:rPr lang="es-MX" sz="900" b="0" kern="1200" dirty="0" smtClean="0">
                <a:solidFill>
                  <a:schemeClr val="tx1"/>
                </a:solidFill>
                <a:effectLst/>
                <a:latin typeface="Segoe UI" pitchFamily="34" charset="0"/>
                <a:ea typeface="+mn-ea"/>
                <a:cs typeface="+mn-cs"/>
              </a:rPr>
              <a:t>    ...</a:t>
            </a:r>
            <a:br>
              <a:rPr lang="es-MX" sz="900" b="0" kern="1200" dirty="0" smtClean="0">
                <a:solidFill>
                  <a:schemeClr val="tx1"/>
                </a:solidFill>
                <a:effectLst/>
                <a:latin typeface="Segoe UI" pitchFamily="34" charset="0"/>
                <a:ea typeface="+mn-ea"/>
                <a:cs typeface="+mn-cs"/>
              </a:rPr>
            </a:br>
            <a:r>
              <a:rPr lang="es-MX" sz="900" b="0" kern="1200" dirty="0" smtClean="0">
                <a:solidFill>
                  <a:schemeClr val="tx1"/>
                </a:solidFill>
                <a:effectLst/>
                <a:latin typeface="Segoe UI" pitchFamily="34" charset="0"/>
                <a:ea typeface="+mn-ea"/>
                <a:cs typeface="+mn-cs"/>
              </a:rPr>
              <a:t>&lt;/Clase&gt;</a:t>
            </a:r>
          </a:p>
          <a:p>
            <a:r>
              <a:rPr lang="es-MX" sz="900" b="0" kern="1200" dirty="0" err="1" smtClean="0">
                <a:solidFill>
                  <a:schemeClr val="tx1"/>
                </a:solidFill>
                <a:effectLst/>
                <a:latin typeface="Segoe UI" pitchFamily="34" charset="0"/>
                <a:ea typeface="+mn-ea"/>
                <a:cs typeface="+mn-cs"/>
              </a:rPr>
              <a:t>XmlIgnore</a:t>
            </a:r>
            <a:r>
              <a:rPr lang="es-MX" sz="900" b="0" kern="1200" dirty="0" smtClean="0">
                <a:solidFill>
                  <a:schemeClr val="tx1"/>
                </a:solidFill>
                <a:effectLst/>
                <a:latin typeface="Segoe UI" pitchFamily="34" charset="0"/>
                <a:ea typeface="+mn-ea"/>
                <a:cs typeface="+mn-cs"/>
              </a:rPr>
              <a:t>: permite ignorar un atributo para que no sea serializado (como [</a:t>
            </a:r>
            <a:r>
              <a:rPr lang="es-MX" sz="900" b="0" kern="1200" dirty="0" err="1" smtClean="0">
                <a:solidFill>
                  <a:schemeClr val="tx1"/>
                </a:solidFill>
                <a:effectLst/>
                <a:latin typeface="Segoe UI" pitchFamily="34" charset="0"/>
                <a:ea typeface="+mn-ea"/>
                <a:cs typeface="+mn-cs"/>
              </a:rPr>
              <a:t>NonSerialized</a:t>
            </a:r>
            <a:r>
              <a:rPr lang="es-MX" sz="900" b="0" kern="1200" dirty="0" smtClean="0">
                <a:solidFill>
                  <a:schemeClr val="tx1"/>
                </a:solidFill>
                <a:effectLst/>
                <a:latin typeface="Segoe UI" pitchFamily="34" charset="0"/>
                <a:ea typeface="+mn-ea"/>
                <a:cs typeface="+mn-cs"/>
              </a:rPr>
              <a:t>]).</a:t>
            </a:r>
          </a:p>
          <a:p>
            <a:r>
              <a:rPr lang="es-MX" sz="900" b="0" kern="1200" dirty="0" err="1" smtClean="0">
                <a:solidFill>
                  <a:schemeClr val="tx1"/>
                </a:solidFill>
                <a:effectLst/>
                <a:latin typeface="Segoe UI" pitchFamily="34" charset="0"/>
                <a:ea typeface="+mn-ea"/>
                <a:cs typeface="+mn-cs"/>
              </a:rPr>
              <a:t>XmlRoot</a:t>
            </a:r>
            <a:r>
              <a:rPr lang="es-MX" sz="900" b="0" kern="1200" dirty="0" smtClean="0">
                <a:solidFill>
                  <a:schemeClr val="tx1"/>
                </a:solidFill>
                <a:effectLst/>
                <a:latin typeface="Segoe UI" pitchFamily="34" charset="0"/>
                <a:ea typeface="+mn-ea"/>
                <a:cs typeface="+mn-cs"/>
              </a:rPr>
              <a:t>: ("nombre"), sirve para especificar con otro nombre serializado a la clase que se piensa serializar.</a:t>
            </a:r>
          </a:p>
          <a:p>
            <a:endParaRPr lang="es-MX" b="0" dirty="0" smtClean="0"/>
          </a:p>
          <a:p>
            <a:endParaRPr lang="es-MX" b="0" dirty="0" smtClean="0"/>
          </a:p>
          <a:p>
            <a:endParaRPr lang="es-MX" b="0" dirty="0" smtClean="0"/>
          </a:p>
          <a:p>
            <a:r>
              <a:rPr lang="es-MX" sz="900" kern="1200" dirty="0" smtClean="0">
                <a:solidFill>
                  <a:schemeClr val="tx1"/>
                </a:solidFill>
                <a:effectLst/>
                <a:latin typeface="Segoe UI" pitchFamily="34" charset="0"/>
                <a:ea typeface="+mn-ea"/>
                <a:cs typeface="+mn-cs"/>
              </a:rPr>
              <a:t>Podemos tomar control sobre la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en XML, si implementamos la interfaz </a:t>
            </a:r>
            <a:r>
              <a:rPr lang="es-MX" sz="900" kern="1200" dirty="0" err="1" smtClean="0">
                <a:solidFill>
                  <a:schemeClr val="tx1"/>
                </a:solidFill>
                <a:effectLst/>
                <a:latin typeface="Segoe UI" pitchFamily="34" charset="0"/>
                <a:ea typeface="+mn-ea"/>
                <a:cs typeface="+mn-cs"/>
              </a:rPr>
              <a:t>IXmlSerializable</a:t>
            </a:r>
            <a:r>
              <a:rPr lang="es-MX" sz="900" kern="1200" dirty="0" smtClean="0">
                <a:solidFill>
                  <a:schemeClr val="tx1"/>
                </a:solidFill>
                <a:effectLst/>
                <a:latin typeface="Segoe UI" pitchFamily="34" charset="0"/>
                <a:ea typeface="+mn-ea"/>
                <a:cs typeface="+mn-cs"/>
              </a:rPr>
              <a:t> con sus métodos </a:t>
            </a:r>
            <a:r>
              <a:rPr lang="es-MX" sz="900" kern="1200" dirty="0" err="1" smtClean="0">
                <a:solidFill>
                  <a:schemeClr val="tx1"/>
                </a:solidFill>
                <a:effectLst/>
                <a:latin typeface="Segoe UI" pitchFamily="34" charset="0"/>
                <a:ea typeface="+mn-ea"/>
                <a:cs typeface="+mn-cs"/>
              </a:rPr>
              <a:t>ReadXml</a:t>
            </a:r>
            <a:r>
              <a:rPr lang="es-MX" sz="900" kern="1200" dirty="0" smtClean="0">
                <a:solidFill>
                  <a:schemeClr val="tx1"/>
                </a:solidFill>
                <a:effectLst/>
                <a:latin typeface="Segoe UI" pitchFamily="34" charset="0"/>
                <a:ea typeface="+mn-ea"/>
                <a:cs typeface="+mn-cs"/>
              </a:rPr>
              <a:t> y </a:t>
            </a:r>
            <a:r>
              <a:rPr lang="es-MX" sz="900" kern="1200" dirty="0" err="1" smtClean="0">
                <a:solidFill>
                  <a:schemeClr val="tx1"/>
                </a:solidFill>
                <a:effectLst/>
                <a:latin typeface="Segoe UI" pitchFamily="34" charset="0"/>
                <a:ea typeface="+mn-ea"/>
                <a:cs typeface="+mn-cs"/>
              </a:rPr>
              <a:t>WriteXml</a:t>
            </a:r>
            <a:r>
              <a:rPr lang="es-MX" sz="900" kern="1200" dirty="0" smtClean="0">
                <a:solidFill>
                  <a:schemeClr val="tx1"/>
                </a:solidFill>
                <a:effectLst/>
                <a:latin typeface="Segoe UI" pitchFamily="34" charset="0"/>
                <a:ea typeface="+mn-ea"/>
                <a:cs typeface="+mn-cs"/>
              </a:rPr>
              <a:t> para controlar el </a:t>
            </a:r>
            <a:r>
              <a:rPr lang="es-MX" sz="900" kern="1200" dirty="0" err="1" smtClean="0">
                <a:solidFill>
                  <a:schemeClr val="tx1"/>
                </a:solidFill>
                <a:effectLst/>
                <a:latin typeface="Segoe UI" pitchFamily="34" charset="0"/>
                <a:ea typeface="+mn-ea"/>
                <a:cs typeface="+mn-cs"/>
              </a:rPr>
              <a:t>XmlReader</a:t>
            </a:r>
            <a:r>
              <a:rPr lang="es-MX" sz="900" kern="1200" dirty="0" smtClean="0">
                <a:solidFill>
                  <a:schemeClr val="tx1"/>
                </a:solidFill>
                <a:effectLst/>
                <a:latin typeface="Segoe UI" pitchFamily="34" charset="0"/>
                <a:ea typeface="+mn-ea"/>
                <a:cs typeface="+mn-cs"/>
              </a:rPr>
              <a:t> y </a:t>
            </a:r>
            <a:r>
              <a:rPr lang="es-MX" sz="900" kern="1200" dirty="0" err="1" smtClean="0">
                <a:solidFill>
                  <a:schemeClr val="tx1"/>
                </a:solidFill>
                <a:effectLst/>
                <a:latin typeface="Segoe UI" pitchFamily="34" charset="0"/>
                <a:ea typeface="+mn-ea"/>
                <a:cs typeface="+mn-cs"/>
              </a:rPr>
              <a:t>XmlWriter</a:t>
            </a:r>
            <a:r>
              <a:rPr lang="es-MX" sz="900" kern="1200" dirty="0" smtClean="0">
                <a:solidFill>
                  <a:schemeClr val="tx1"/>
                </a:solidFill>
                <a:effectLst/>
                <a:latin typeface="Segoe UI" pitchFamily="34" charset="0"/>
                <a:ea typeface="+mn-ea"/>
                <a:cs typeface="+mn-cs"/>
              </a:rPr>
              <a:t>.</a:t>
            </a:r>
            <a:endParaRPr lang="es-MX"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407117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ES" dirty="0" smtClean="0"/>
              <a:t>Utilice la clase </a:t>
            </a:r>
            <a:r>
              <a:rPr lang="es-ES" dirty="0" err="1" smtClean="0"/>
              <a:t>ArrayList</a:t>
            </a:r>
            <a:r>
              <a:rPr lang="es-ES" dirty="0" smtClean="0"/>
              <a:t> (en el espacio de nombres </a:t>
            </a:r>
            <a:r>
              <a:rPr lang="es-ES" dirty="0" err="1" smtClean="0"/>
              <a:t>System.Collections</a:t>
            </a:r>
            <a:r>
              <a:rPr lang="es-ES" dirty="0" smtClean="0"/>
              <a:t>) para agregar los objetos que se puede acceder directamente a través de un índice basado en cero o acceder a una serie mediante un bucle </a:t>
            </a:r>
            <a:r>
              <a:rPr lang="es-ES" dirty="0" err="1" smtClean="0"/>
              <a:t>foreach</a:t>
            </a:r>
            <a:r>
              <a:rPr lang="es-ES" dirty="0" smtClean="0"/>
              <a:t>. La capacidad de un </a:t>
            </a:r>
            <a:r>
              <a:rPr lang="es-ES" dirty="0" err="1" smtClean="0"/>
              <a:t>ArrayList</a:t>
            </a:r>
            <a:r>
              <a:rPr lang="es-ES" dirty="0" smtClean="0"/>
              <a:t> se amplía según las necesidades.</a:t>
            </a:r>
            <a:endParaRPr lang="es-MX" dirty="0" smtClean="0"/>
          </a:p>
          <a:p>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ES" dirty="0" smtClean="0"/>
              <a:t>El siguiente ejemplo muestra cómo utilizar el método </a:t>
            </a:r>
            <a:r>
              <a:rPr lang="es-ES" dirty="0" err="1" smtClean="0"/>
              <a:t>ArrayList.Add</a:t>
            </a:r>
            <a:r>
              <a:rPr lang="es-ES" dirty="0" smtClean="0"/>
              <a:t> añadir diferentes tipos de objetos a una sola matriz, y luego acceder a cada objeto con un bucle </a:t>
            </a:r>
            <a:r>
              <a:rPr lang="es-ES" dirty="0" err="1" smtClean="0"/>
              <a:t>foreach</a:t>
            </a:r>
            <a:r>
              <a:rPr lang="es-ES" dirty="0" smtClean="0"/>
              <a:t>:</a:t>
            </a:r>
            <a:endParaRPr lang="es-MX" dirty="0" smtClean="0">
              <a:gradFill>
                <a:gsLst>
                  <a:gs pos="0">
                    <a:schemeClr val="tx1"/>
                  </a:gs>
                  <a:gs pos="100000">
                    <a:schemeClr val="tx1"/>
                  </a:gs>
                </a:gsLst>
                <a:lin ang="5400000" scaled="0"/>
              </a:gradFill>
            </a:endParaRPr>
          </a:p>
          <a:p>
            <a:endParaRPr lang="es-MX" dirty="0" smtClean="0"/>
          </a:p>
          <a:p>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ES" sz="900" b="1" dirty="0" err="1" smtClean="0"/>
              <a:t>Metodos</a:t>
            </a:r>
            <a:r>
              <a:rPr lang="es-ES" sz="900" b="1" dirty="0" smtClean="0"/>
              <a:t> de </a:t>
            </a:r>
            <a:r>
              <a:rPr lang="es-ES" sz="900" b="1" dirty="0" err="1" smtClean="0"/>
              <a:t>ArrayList</a:t>
            </a:r>
            <a:endParaRPr lang="es-ES" sz="900" b="1"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s-MX" sz="900" dirty="0" smtClean="0"/>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Add</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Agregar un objeto a la lista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Remove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Remover un elemento de la lista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Sort</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Ordenar la lista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RemoveAt</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Remover</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Insert</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index,value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Insertar un elemento a la lista</a:t>
            </a:r>
          </a:p>
          <a:p>
            <a:pPr rtl="0" eaLnBrk="1" fontAlgn="t" latinLnBrk="0" hangingPunct="1"/>
            <a:r>
              <a:rPr lang="es-MX" sz="900" b="1" i="0" u="none" strike="noStrike" kern="1200" dirty="0" smtClean="0">
                <a:solidFill>
                  <a:schemeClr val="tx1"/>
                </a:solidFill>
                <a:effectLst/>
                <a:latin typeface="Segoe UI" pitchFamily="34" charset="0"/>
                <a:ea typeface="+mn-ea"/>
                <a:cs typeface="+mn-cs"/>
              </a:rPr>
              <a:t>Reverse()			</a:t>
            </a:r>
            <a:r>
              <a:rPr lang="es-MX" sz="900" b="0" i="0" u="none" strike="noStrike" kern="1200" dirty="0" smtClean="0">
                <a:solidFill>
                  <a:schemeClr val="tx1"/>
                </a:solidFill>
                <a:effectLst/>
                <a:latin typeface="Segoe UI" pitchFamily="34" charset="0"/>
                <a:ea typeface="+mn-ea"/>
                <a:cs typeface="+mn-cs"/>
              </a:rPr>
              <a:t>Lista en reversa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BinarySearch</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Realizar búsqueda binaria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InsertRange</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index,Icollection</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Insertar un rango de ítems</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Contains</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Determinar si un objeto existe o no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GetRange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Obtener un rango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SetRange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Establecer el valor de un rango de elementos</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ToArray</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Array,starindex</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Copia el contenido a un arreglo.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ArrayList.Synchoronized</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Retorna una versión sincronizada de </a:t>
            </a:r>
            <a:r>
              <a:rPr lang="es-MX" sz="900" b="0" i="0" u="none" strike="noStrike" kern="1200" dirty="0" err="1" smtClean="0">
                <a:solidFill>
                  <a:schemeClr val="tx1"/>
                </a:solidFill>
                <a:effectLst/>
                <a:latin typeface="Segoe UI" pitchFamily="34" charset="0"/>
                <a:ea typeface="+mn-ea"/>
                <a:cs typeface="+mn-cs"/>
              </a:rPr>
              <a:t>Array</a:t>
            </a:r>
            <a:endParaRPr lang="es-MX" sz="900" b="0" i="0" u="none" strike="noStrike"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Un esquema </a:t>
            </a:r>
            <a:r>
              <a:rPr lang="es-MX" sz="900" kern="1200" dirty="0" err="1" smtClean="0">
                <a:solidFill>
                  <a:schemeClr val="tx1"/>
                </a:solidFill>
                <a:effectLst/>
                <a:latin typeface="Segoe UI" pitchFamily="34" charset="0"/>
                <a:ea typeface="+mn-ea"/>
                <a:cs typeface="+mn-cs"/>
              </a:rPr>
              <a:t>Xml</a:t>
            </a:r>
            <a:r>
              <a:rPr lang="es-MX" sz="900" kern="1200" dirty="0" smtClean="0">
                <a:solidFill>
                  <a:schemeClr val="tx1"/>
                </a:solidFill>
                <a:effectLst/>
                <a:latin typeface="Segoe UI" pitchFamily="34" charset="0"/>
                <a:ea typeface="+mn-ea"/>
                <a:cs typeface="+mn-cs"/>
              </a:rPr>
              <a:t> define la estructura de un documento </a:t>
            </a:r>
            <a:r>
              <a:rPr lang="es-MX" sz="900" kern="1200" dirty="0" err="1" smtClean="0">
                <a:solidFill>
                  <a:schemeClr val="tx1"/>
                </a:solidFill>
                <a:effectLst/>
                <a:latin typeface="Segoe UI" pitchFamily="34" charset="0"/>
                <a:ea typeface="+mn-ea"/>
                <a:cs typeface="+mn-cs"/>
              </a:rPr>
              <a:t>Xml</a:t>
            </a:r>
            <a:r>
              <a:rPr lang="es-MX" sz="900" kern="1200" dirty="0" smtClean="0">
                <a:solidFill>
                  <a:schemeClr val="tx1"/>
                </a:solidFill>
                <a:effectLst/>
                <a:latin typeface="Segoe UI" pitchFamily="34" charset="0"/>
                <a:ea typeface="+mn-ea"/>
                <a:cs typeface="+mn-cs"/>
              </a:rPr>
              <a:t>. Se puede utilizar la herramienta (xsd.exe) que permite generar un esquema personalizado o estándar(como clase) para las clases que se piensan serializar.  </a:t>
            </a:r>
            <a:br>
              <a:rPr lang="es-MX" sz="900" kern="1200" dirty="0" smtClean="0">
                <a:solidFill>
                  <a:schemeClr val="tx1"/>
                </a:solidFill>
                <a:effectLst/>
                <a:latin typeface="Segoe UI" pitchFamily="34" charset="0"/>
                <a:ea typeface="+mn-ea"/>
                <a:cs typeface="+mn-cs"/>
              </a:rPr>
            </a:b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30718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smtClean="0">
                <a:solidFill>
                  <a:schemeClr val="tx1"/>
                </a:solidFill>
                <a:effectLst/>
                <a:latin typeface="Segoe UI" pitchFamily="34" charset="0"/>
                <a:ea typeface="+mn-ea"/>
                <a:cs typeface="+mn-cs"/>
              </a:rPr>
              <a:t>Las instancias de </a:t>
            </a:r>
            <a:r>
              <a:rPr lang="es-MX" sz="900" kern="1200" dirty="0" err="1" smtClean="0">
                <a:solidFill>
                  <a:schemeClr val="tx1"/>
                </a:solidFill>
                <a:effectLst/>
                <a:latin typeface="Segoe UI" pitchFamily="34" charset="0"/>
                <a:ea typeface="+mn-ea"/>
                <a:cs typeface="+mn-cs"/>
              </a:rPr>
              <a:t>DataSet</a:t>
            </a:r>
            <a:r>
              <a:rPr lang="es-MX" sz="900" kern="1200" dirty="0" smtClean="0">
                <a:solidFill>
                  <a:schemeClr val="tx1"/>
                </a:solidFill>
                <a:effectLst/>
                <a:latin typeface="Segoe UI" pitchFamily="34" charset="0"/>
                <a:ea typeface="+mn-ea"/>
                <a:cs typeface="+mn-cs"/>
              </a:rPr>
              <a:t> pueden ser serializadas a XML. Se serializa de la misma forma que los otros objeto, pero no provee un control de lectura que debería de tener. De forma alterna, se puede utilizar </a:t>
            </a:r>
            <a:r>
              <a:rPr lang="es-MX" sz="900" kern="1200" dirty="0" err="1" smtClean="0">
                <a:solidFill>
                  <a:schemeClr val="tx1"/>
                </a:solidFill>
                <a:effectLst/>
                <a:latin typeface="Segoe UI" pitchFamily="34" charset="0"/>
                <a:ea typeface="+mn-ea"/>
                <a:cs typeface="+mn-cs"/>
              </a:rPr>
              <a:t>DataSet.WriteXml</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DataSet.ReadXML</a:t>
            </a:r>
            <a:r>
              <a:rPr lang="es-MX" sz="900" kern="1200" dirty="0" smtClean="0">
                <a:solidFill>
                  <a:schemeClr val="tx1"/>
                </a:solidFill>
                <a:effectLst/>
                <a:latin typeface="Segoe UI" pitchFamily="34" charset="0"/>
                <a:ea typeface="+mn-ea"/>
                <a:cs typeface="+mn-cs"/>
              </a:rPr>
              <a:t> y </a:t>
            </a:r>
            <a:r>
              <a:rPr lang="es-MX" sz="900" kern="1200" dirty="0" err="1" smtClean="0">
                <a:solidFill>
                  <a:schemeClr val="tx1"/>
                </a:solidFill>
                <a:effectLst/>
                <a:latin typeface="Segoe UI" pitchFamily="34" charset="0"/>
                <a:ea typeface="+mn-ea"/>
                <a:cs typeface="+mn-cs"/>
              </a:rPr>
              <a:t>DataSet.GetXml</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513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MX" sz="900" kern="1200" dirty="0" smtClean="0">
                <a:solidFill>
                  <a:schemeClr val="tx1"/>
                </a:solidFill>
                <a:effectLst/>
                <a:latin typeface="Segoe UI" pitchFamily="34" charset="0"/>
                <a:ea typeface="+mn-ea"/>
                <a:cs typeface="+mn-cs"/>
              </a:rPr>
              <a:t>Controlando la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es posible asegurarnos la compatibilidad entre distintas versiones.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MX" sz="900" kern="1200" dirty="0" smtClean="0">
                <a:solidFill>
                  <a:schemeClr val="tx1"/>
                </a:solidFill>
                <a:effectLst/>
                <a:latin typeface="Segoe UI" pitchFamily="34" charset="0"/>
                <a:ea typeface="+mn-ea"/>
                <a:cs typeface="+mn-cs"/>
              </a:rPr>
              <a:t>Cuando se desea hacer una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customizada</a:t>
            </a:r>
            <a:r>
              <a:rPr lang="es-MX" sz="900" kern="1200" dirty="0" smtClean="0">
                <a:solidFill>
                  <a:schemeClr val="tx1"/>
                </a:solidFill>
                <a:effectLst/>
                <a:latin typeface="Segoe UI" pitchFamily="34" charset="0"/>
                <a:ea typeface="+mn-ea"/>
                <a:cs typeface="+mn-cs"/>
              </a:rPr>
              <a:t>, se debe de implementar la interfaz </a:t>
            </a:r>
            <a:r>
              <a:rPr lang="es-MX" sz="900" kern="1200" dirty="0" err="1" smtClean="0">
                <a:solidFill>
                  <a:schemeClr val="tx1"/>
                </a:solidFill>
                <a:effectLst/>
                <a:latin typeface="Segoe UI" pitchFamily="34" charset="0"/>
                <a:ea typeface="+mn-ea"/>
                <a:cs typeface="+mn-cs"/>
              </a:rPr>
              <a:t>ISerializable</a:t>
            </a:r>
            <a:r>
              <a:rPr lang="es-MX" sz="900" kern="1200" dirty="0" smtClean="0">
                <a:solidFill>
                  <a:schemeClr val="tx1"/>
                </a:solidFill>
                <a:effectLst/>
                <a:latin typeface="Segoe UI" pitchFamily="34" charset="0"/>
                <a:ea typeface="+mn-ea"/>
                <a:cs typeface="+mn-cs"/>
              </a:rPr>
              <a:t>, el método </a:t>
            </a:r>
            <a:r>
              <a:rPr lang="es-MX" sz="900" kern="1200" dirty="0" err="1" smtClean="0">
                <a:solidFill>
                  <a:schemeClr val="tx1"/>
                </a:solidFill>
                <a:effectLst/>
                <a:latin typeface="Segoe UI" pitchFamily="34" charset="0"/>
                <a:ea typeface="+mn-ea"/>
                <a:cs typeface="+mn-cs"/>
              </a:rPr>
              <a:t>GetObjectData</a:t>
            </a:r>
            <a:r>
              <a:rPr lang="es-MX" sz="900" kern="1200" dirty="0" smtClean="0">
                <a:solidFill>
                  <a:schemeClr val="tx1"/>
                </a:solidFill>
                <a:effectLst/>
                <a:latin typeface="Segoe UI" pitchFamily="34" charset="0"/>
                <a:ea typeface="+mn-ea"/>
                <a:cs typeface="+mn-cs"/>
              </a:rPr>
              <a:t>, además un constructor para el proceso de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con los parámetros: </a:t>
            </a:r>
            <a:r>
              <a:rPr lang="es-MX" sz="900" kern="1200" dirty="0" err="1" smtClean="0">
                <a:solidFill>
                  <a:schemeClr val="tx1"/>
                </a:solidFill>
                <a:effectLst/>
                <a:latin typeface="Segoe UI" pitchFamily="34" charset="0"/>
                <a:ea typeface="+mn-ea"/>
                <a:cs typeface="+mn-cs"/>
              </a:rPr>
              <a:t>SerializationInfo</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info</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StreamingContext</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context</a:t>
            </a:r>
            <a:r>
              <a:rPr lang="es-MX" sz="900" kern="1200" dirty="0" smtClean="0">
                <a:solidFill>
                  <a:schemeClr val="tx1"/>
                </a:solidFill>
                <a:effectLst/>
                <a:latin typeface="Segoe UI" pitchFamily="34" charset="0"/>
                <a:ea typeface="+mn-ea"/>
                <a:cs typeface="+mn-cs"/>
              </a:rPr>
              <a:t>. Del </a:t>
            </a:r>
            <a:r>
              <a:rPr lang="es-MX" sz="900" kern="1200" dirty="0" err="1" smtClean="0">
                <a:solidFill>
                  <a:schemeClr val="tx1"/>
                </a:solidFill>
                <a:effectLst/>
                <a:latin typeface="Segoe UI" pitchFamily="34" charset="0"/>
                <a:ea typeface="+mn-ea"/>
                <a:cs typeface="+mn-cs"/>
              </a:rPr>
              <a:t>SerializationInfo</a:t>
            </a:r>
            <a:r>
              <a:rPr lang="es-MX" sz="900" kern="1200" dirty="0" smtClean="0">
                <a:solidFill>
                  <a:schemeClr val="tx1"/>
                </a:solidFill>
                <a:effectLst/>
                <a:latin typeface="Segoe UI" pitchFamily="34" charset="0"/>
                <a:ea typeface="+mn-ea"/>
                <a:cs typeface="+mn-cs"/>
              </a:rPr>
              <a:t> (es de donde se obtienen los datos de la forma info.GetInt32("numero"))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464577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900" kern="1200" dirty="0" err="1" smtClean="0">
                <a:solidFill>
                  <a:schemeClr val="tx1"/>
                </a:solidFill>
                <a:effectLst/>
                <a:latin typeface="Segoe UI" pitchFamily="34" charset="0"/>
                <a:ea typeface="+mn-ea"/>
                <a:cs typeface="+mn-cs"/>
              </a:rPr>
              <a:t>.Net</a:t>
            </a:r>
            <a:r>
              <a:rPr lang="es-MX" sz="900" kern="1200" dirty="0" smtClean="0">
                <a:solidFill>
                  <a:schemeClr val="tx1"/>
                </a:solidFill>
                <a:effectLst/>
                <a:latin typeface="Segoe UI" pitchFamily="34" charset="0"/>
                <a:ea typeface="+mn-ea"/>
                <a:cs typeface="+mn-cs"/>
              </a:rPr>
              <a:t> Framework soporta eventos de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binaria cuando usamos la clase </a:t>
            </a:r>
            <a:r>
              <a:rPr lang="es-MX" sz="900" kern="1200" dirty="0" err="1" smtClean="0">
                <a:solidFill>
                  <a:schemeClr val="tx1"/>
                </a:solidFill>
                <a:effectLst/>
                <a:latin typeface="Segoe UI" pitchFamily="34" charset="0"/>
                <a:ea typeface="+mn-ea"/>
                <a:cs typeface="+mn-cs"/>
              </a:rPr>
              <a:t>BinaryFormatter</a:t>
            </a:r>
            <a:r>
              <a:rPr lang="es-MX" sz="900" kern="1200" dirty="0" smtClean="0">
                <a:solidFill>
                  <a:schemeClr val="tx1"/>
                </a:solidFill>
                <a:effectLst/>
                <a:latin typeface="Segoe UI" pitchFamily="34" charset="0"/>
                <a:ea typeface="+mn-ea"/>
                <a:cs typeface="+mn-cs"/>
              </a:rPr>
              <a:t>. Hay cuatro eventos: </a:t>
            </a:r>
          </a:p>
          <a:p>
            <a:pPr lvl="0"/>
            <a:r>
              <a:rPr lang="es-MX" sz="900" kern="1200" dirty="0" err="1" smtClean="0">
                <a:solidFill>
                  <a:schemeClr val="tx1"/>
                </a:solidFill>
                <a:effectLst/>
                <a:latin typeface="Segoe UI" pitchFamily="34" charset="0"/>
                <a:ea typeface="+mn-ea"/>
                <a:cs typeface="+mn-cs"/>
              </a:rPr>
              <a:t>OnSerializing</a:t>
            </a:r>
            <a:r>
              <a:rPr lang="es-MX" sz="900" kern="1200" dirty="0" smtClean="0">
                <a:solidFill>
                  <a:schemeClr val="tx1"/>
                </a:solidFill>
                <a:effectLst/>
                <a:latin typeface="Segoe UI" pitchFamily="34" charset="0"/>
                <a:ea typeface="+mn-ea"/>
                <a:cs typeface="+mn-cs"/>
              </a:rPr>
              <a:t>: antes de que se </a:t>
            </a:r>
            <a:r>
              <a:rPr lang="es-MX" sz="900" kern="1200" dirty="0" err="1" smtClean="0">
                <a:solidFill>
                  <a:schemeClr val="tx1"/>
                </a:solidFill>
                <a:effectLst/>
                <a:latin typeface="Segoe UI" pitchFamily="34" charset="0"/>
                <a:ea typeface="+mn-ea"/>
                <a:cs typeface="+mn-cs"/>
              </a:rPr>
              <a:t>serialize</a:t>
            </a:r>
            <a:r>
              <a:rPr lang="es-MX" sz="900" kern="1200" dirty="0" smtClean="0">
                <a:solidFill>
                  <a:schemeClr val="tx1"/>
                </a:solidFill>
                <a:effectLst/>
                <a:latin typeface="Segoe UI" pitchFamily="34" charset="0"/>
                <a:ea typeface="+mn-ea"/>
                <a:cs typeface="+mn-cs"/>
              </a:rPr>
              <a:t> </a:t>
            </a:r>
          </a:p>
          <a:p>
            <a:pPr lvl="0"/>
            <a:r>
              <a:rPr lang="es-MX" sz="900" kern="1200" dirty="0" err="1" smtClean="0">
                <a:solidFill>
                  <a:schemeClr val="tx1"/>
                </a:solidFill>
                <a:effectLst/>
                <a:latin typeface="Segoe UI" pitchFamily="34" charset="0"/>
                <a:ea typeface="+mn-ea"/>
                <a:cs typeface="+mn-cs"/>
              </a:rPr>
              <a:t>OnSerialized</a:t>
            </a:r>
            <a:r>
              <a:rPr lang="es-MX" sz="900" kern="1200" dirty="0" smtClean="0">
                <a:solidFill>
                  <a:schemeClr val="tx1"/>
                </a:solidFill>
                <a:effectLst/>
                <a:latin typeface="Segoe UI" pitchFamily="34" charset="0"/>
                <a:ea typeface="+mn-ea"/>
                <a:cs typeface="+mn-cs"/>
              </a:rPr>
              <a:t>: después de la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a:t>
            </a:r>
          </a:p>
          <a:p>
            <a:pPr lvl="0"/>
            <a:r>
              <a:rPr lang="es-MX" sz="900" kern="1200" dirty="0" err="1" smtClean="0">
                <a:solidFill>
                  <a:schemeClr val="tx1"/>
                </a:solidFill>
                <a:effectLst/>
                <a:latin typeface="Segoe UI" pitchFamily="34" charset="0"/>
                <a:ea typeface="+mn-ea"/>
                <a:cs typeface="+mn-cs"/>
              </a:rPr>
              <a:t>OnDeserializing</a:t>
            </a:r>
            <a:r>
              <a:rPr lang="es-MX" sz="900" kern="1200" dirty="0" smtClean="0">
                <a:solidFill>
                  <a:schemeClr val="tx1"/>
                </a:solidFill>
                <a:effectLst/>
                <a:latin typeface="Segoe UI" pitchFamily="34" charset="0"/>
                <a:ea typeface="+mn-ea"/>
                <a:cs typeface="+mn-cs"/>
              </a:rPr>
              <a:t>: antes de que se dé la </a:t>
            </a:r>
            <a:r>
              <a:rPr lang="es-MX" sz="900" kern="1200" dirty="0" err="1" smtClean="0">
                <a:solidFill>
                  <a:schemeClr val="tx1"/>
                </a:solidFill>
                <a:effectLst/>
                <a:latin typeface="Segoe UI" pitchFamily="34" charset="0"/>
                <a:ea typeface="+mn-ea"/>
                <a:cs typeface="+mn-cs"/>
              </a:rPr>
              <a:t>deserialización</a:t>
            </a:r>
            <a:r>
              <a:rPr lang="es-MX" sz="900" kern="1200" dirty="0" smtClean="0">
                <a:solidFill>
                  <a:schemeClr val="tx1"/>
                </a:solidFill>
                <a:effectLst/>
                <a:latin typeface="Segoe UI" pitchFamily="34" charset="0"/>
                <a:ea typeface="+mn-ea"/>
                <a:cs typeface="+mn-cs"/>
              </a:rPr>
              <a:t> </a:t>
            </a:r>
          </a:p>
          <a:p>
            <a:pPr lvl="0"/>
            <a:r>
              <a:rPr lang="es-MX" sz="900" kern="1200" dirty="0" err="1" smtClean="0">
                <a:solidFill>
                  <a:schemeClr val="tx1"/>
                </a:solidFill>
                <a:effectLst/>
                <a:latin typeface="Segoe UI" pitchFamily="34" charset="0"/>
                <a:ea typeface="+mn-ea"/>
                <a:cs typeface="+mn-cs"/>
              </a:rPr>
              <a:t>OnDeserialized</a:t>
            </a:r>
            <a:r>
              <a:rPr lang="es-MX" sz="900" kern="1200" dirty="0" smtClean="0">
                <a:solidFill>
                  <a:schemeClr val="tx1"/>
                </a:solidFill>
                <a:effectLst/>
                <a:latin typeface="Segoe UI" pitchFamily="34" charset="0"/>
                <a:ea typeface="+mn-ea"/>
                <a:cs typeface="+mn-cs"/>
              </a:rPr>
              <a:t>: después de la </a:t>
            </a:r>
            <a:r>
              <a:rPr lang="es-MX" sz="900" kern="1200" dirty="0" err="1" smtClean="0">
                <a:solidFill>
                  <a:schemeClr val="tx1"/>
                </a:solidFill>
                <a:effectLst/>
                <a:latin typeface="Segoe UI" pitchFamily="34" charset="0"/>
                <a:ea typeface="+mn-ea"/>
                <a:cs typeface="+mn-cs"/>
              </a:rPr>
              <a:t>deserialización</a:t>
            </a:r>
            <a:r>
              <a:rPr lang="es-MX" sz="900" kern="1200" dirty="0" smtClean="0">
                <a:solidFill>
                  <a:schemeClr val="tx1"/>
                </a:solidFill>
                <a:effectLst/>
                <a:latin typeface="Segoe UI" pitchFamily="34" charset="0"/>
                <a:ea typeface="+mn-ea"/>
                <a:cs typeface="+mn-cs"/>
              </a:rPr>
              <a:t> y de </a:t>
            </a:r>
            <a:r>
              <a:rPr lang="es-MX" sz="900" kern="1200" dirty="0" err="1" smtClean="0">
                <a:solidFill>
                  <a:schemeClr val="tx1"/>
                </a:solidFill>
                <a:effectLst/>
                <a:latin typeface="Segoe UI" pitchFamily="34" charset="0"/>
                <a:ea typeface="+mn-ea"/>
                <a:cs typeface="+mn-cs"/>
              </a:rPr>
              <a:t>OnDeserializing</a:t>
            </a:r>
            <a:r>
              <a:rPr lang="es-MX" sz="900"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(Estos 4 eventos solo se realizan en la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binaria, no en SOAP ni en la </a:t>
            </a:r>
            <a:r>
              <a:rPr lang="es-MX" sz="900" kern="1200" dirty="0" err="1" smtClean="0">
                <a:solidFill>
                  <a:schemeClr val="tx1"/>
                </a:solidFill>
                <a:effectLst/>
                <a:latin typeface="Segoe UI" pitchFamily="34" charset="0"/>
                <a:ea typeface="+mn-ea"/>
                <a:cs typeface="+mn-cs"/>
              </a:rPr>
              <a:t>customizada</a:t>
            </a:r>
            <a:r>
              <a:rPr lang="es-MX" sz="900"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Usando eventos es la forma más fácil de controlar el proceso de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Los métodos permite modificar los objetos antes y después de la </a:t>
            </a:r>
            <a:r>
              <a:rPr lang="es-MX" sz="900" kern="1200" dirty="0" err="1" smtClean="0">
                <a:solidFill>
                  <a:schemeClr val="tx1"/>
                </a:solidFill>
                <a:effectLst/>
                <a:latin typeface="Segoe UI" pitchFamily="34" charset="0"/>
                <a:ea typeface="+mn-ea"/>
                <a:cs typeface="+mn-cs"/>
              </a:rPr>
              <a:t>serialización</a:t>
            </a:r>
            <a:r>
              <a:rPr lang="es-MX" sz="900" kern="1200" dirty="0" smtClean="0">
                <a:solidFill>
                  <a:schemeClr val="tx1"/>
                </a:solidFill>
                <a:effectLst/>
                <a:latin typeface="Segoe UI" pitchFamily="34" charset="0"/>
                <a:ea typeface="+mn-ea"/>
                <a:cs typeface="+mn-cs"/>
              </a:rPr>
              <a:t>/ </a:t>
            </a:r>
            <a:r>
              <a:rPr lang="es-MX" sz="900" kern="1200" dirty="0" err="1" smtClean="0">
                <a:solidFill>
                  <a:schemeClr val="tx1"/>
                </a:solidFill>
                <a:effectLst/>
                <a:latin typeface="Segoe UI" pitchFamily="34" charset="0"/>
                <a:ea typeface="+mn-ea"/>
                <a:cs typeface="+mn-cs"/>
              </a:rPr>
              <a:t>deserialización</a:t>
            </a:r>
            <a:r>
              <a:rPr lang="es-MX" sz="900" kern="1200" dirty="0" smtClean="0">
                <a:solidFill>
                  <a:schemeClr val="tx1"/>
                </a:solidFill>
                <a:effectLst/>
                <a:latin typeface="Segoe UI" pitchFamily="34" charset="0"/>
                <a:ea typeface="+mn-ea"/>
                <a:cs typeface="+mn-cs"/>
              </a:rPr>
              <a:t>. </a:t>
            </a:r>
          </a:p>
          <a:p>
            <a:r>
              <a:rPr lang="es-MX" sz="900" kern="1200" dirty="0" smtClean="0">
                <a:solidFill>
                  <a:schemeClr val="tx1"/>
                </a:solidFill>
                <a:effectLst/>
                <a:latin typeface="Segoe UI" pitchFamily="34" charset="0"/>
                <a:ea typeface="+mn-ea"/>
                <a:cs typeface="+mn-cs"/>
              </a:rPr>
              <a:t>Para que un método responda a los eventos, debe cumplir con estos requerimientos: </a:t>
            </a:r>
          </a:p>
          <a:p>
            <a:pPr lvl="0"/>
            <a:r>
              <a:rPr lang="es-MX" sz="900" kern="1200" dirty="0" smtClean="0">
                <a:solidFill>
                  <a:schemeClr val="tx1"/>
                </a:solidFill>
                <a:effectLst/>
                <a:latin typeface="Segoe UI" pitchFamily="34" charset="0"/>
                <a:ea typeface="+mn-ea"/>
                <a:cs typeface="+mn-cs"/>
              </a:rPr>
              <a:t>aceptar como parámetro un </a:t>
            </a:r>
            <a:r>
              <a:rPr lang="es-MX" sz="900" kern="1200" dirty="0" err="1" smtClean="0">
                <a:solidFill>
                  <a:schemeClr val="tx1"/>
                </a:solidFill>
                <a:effectLst/>
                <a:latin typeface="Segoe UI" pitchFamily="34" charset="0"/>
                <a:ea typeface="+mn-ea"/>
                <a:cs typeface="+mn-cs"/>
              </a:rPr>
              <a:t>StreamingContext</a:t>
            </a:r>
            <a:r>
              <a:rPr lang="es-MX" sz="900" kern="1200" dirty="0" smtClean="0">
                <a:solidFill>
                  <a:schemeClr val="tx1"/>
                </a:solidFill>
                <a:effectLst/>
                <a:latin typeface="Segoe UI" pitchFamily="34" charset="0"/>
                <a:ea typeface="+mn-ea"/>
                <a:cs typeface="+mn-cs"/>
              </a:rPr>
              <a:t>. </a:t>
            </a:r>
          </a:p>
          <a:p>
            <a:pPr lvl="0"/>
            <a:r>
              <a:rPr lang="es-MX" sz="900" kern="1200" dirty="0" smtClean="0">
                <a:solidFill>
                  <a:schemeClr val="tx1"/>
                </a:solidFill>
                <a:effectLst/>
                <a:latin typeface="Segoe UI" pitchFamily="34" charset="0"/>
                <a:ea typeface="+mn-ea"/>
                <a:cs typeface="+mn-cs"/>
              </a:rPr>
              <a:t>Retornar </a:t>
            </a:r>
            <a:r>
              <a:rPr lang="es-MX" sz="900" kern="1200" dirty="0" err="1" smtClean="0">
                <a:solidFill>
                  <a:schemeClr val="tx1"/>
                </a:solidFill>
                <a:effectLst/>
                <a:latin typeface="Segoe UI" pitchFamily="34" charset="0"/>
                <a:ea typeface="+mn-ea"/>
                <a:cs typeface="+mn-cs"/>
              </a:rPr>
              <a:t>void</a:t>
            </a:r>
            <a:r>
              <a:rPr lang="es-MX" sz="900" kern="1200" dirty="0" smtClean="0">
                <a:solidFill>
                  <a:schemeClr val="tx1"/>
                </a:solidFill>
                <a:effectLst/>
                <a:latin typeface="Segoe UI" pitchFamily="34" charset="0"/>
                <a:ea typeface="+mn-ea"/>
                <a:cs typeface="+mn-cs"/>
              </a:rPr>
              <a:t> </a:t>
            </a:r>
          </a:p>
          <a:p>
            <a:pPr lvl="0"/>
            <a:r>
              <a:rPr lang="es-MX" sz="900" kern="1200" dirty="0" smtClean="0">
                <a:solidFill>
                  <a:schemeClr val="tx1"/>
                </a:solidFill>
                <a:effectLst/>
                <a:latin typeface="Segoe UI" pitchFamily="34" charset="0"/>
                <a:ea typeface="+mn-ea"/>
                <a:cs typeface="+mn-cs"/>
              </a:rPr>
              <a:t>Tener un atributo que concuerde con la definición del evento que se quiere interceptar.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1811845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7/26/2011 8:59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ES" dirty="0" smtClean="0"/>
              <a:t>Las clases </a:t>
            </a:r>
            <a:r>
              <a:rPr lang="es-MX" b="1" dirty="0" err="1" smtClean="0"/>
              <a:t>Queue</a:t>
            </a:r>
            <a:r>
              <a:rPr lang="es-ES" dirty="0" smtClean="0"/>
              <a:t> y </a:t>
            </a:r>
            <a:r>
              <a:rPr lang="es-ES" b="1" dirty="0" err="1" smtClean="0"/>
              <a:t>Stack</a:t>
            </a:r>
            <a:r>
              <a:rPr lang="es-ES" dirty="0" smtClean="0"/>
              <a:t> (en el espacio de nombres </a:t>
            </a:r>
            <a:r>
              <a:rPr lang="es-ES" dirty="0" err="1" smtClean="0"/>
              <a:t>System.Collections</a:t>
            </a:r>
            <a:r>
              <a:rPr lang="es-ES" dirty="0" smtClean="0"/>
              <a:t>) almacenar objetos que pueden ser recuperados y se retira en un solo paso. Cola utiliza una secuencia FIFO, mientras que la pila utiliza una secuencia de LIFO.</a:t>
            </a:r>
            <a:endParaRPr lang="es-MX" dirty="0" smtClean="0"/>
          </a:p>
          <a:p>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ES" dirty="0" smtClean="0"/>
              <a:t>La clase </a:t>
            </a:r>
            <a:r>
              <a:rPr lang="es-MX" b="1" dirty="0" err="1" smtClean="0"/>
              <a:t>Queue</a:t>
            </a:r>
            <a:r>
              <a:rPr lang="es-MX" b="1" i="1" dirty="0" smtClean="0"/>
              <a:t> </a:t>
            </a:r>
            <a:r>
              <a:rPr lang="es-ES" dirty="0" smtClean="0"/>
              <a:t>utiliza  los métodos </a:t>
            </a:r>
            <a:r>
              <a:rPr lang="es-ES" dirty="0" err="1" smtClean="0"/>
              <a:t>Enqueue</a:t>
            </a:r>
            <a:r>
              <a:rPr lang="es-ES" dirty="0" smtClean="0"/>
              <a:t> y </a:t>
            </a:r>
            <a:r>
              <a:rPr lang="es-ES" dirty="0" err="1" smtClean="0"/>
              <a:t>Dequeue</a:t>
            </a:r>
            <a:r>
              <a:rPr lang="es-ES" dirty="0" smtClean="0"/>
              <a:t> para agregar y quitar objetos, mientras que la clase </a:t>
            </a:r>
            <a:r>
              <a:rPr lang="es-ES" b="1" dirty="0" err="1" smtClean="0"/>
              <a:t>Stack</a:t>
            </a:r>
            <a:r>
              <a:rPr lang="es-ES" dirty="0" smtClean="0"/>
              <a:t> utiliza </a:t>
            </a:r>
            <a:r>
              <a:rPr lang="es-ES" dirty="0" err="1" smtClean="0"/>
              <a:t>Push</a:t>
            </a:r>
            <a:r>
              <a:rPr lang="es-ES" dirty="0" smtClean="0"/>
              <a:t> y Pop. </a:t>
            </a:r>
          </a:p>
          <a:p>
            <a:pPr marL="0" marR="0" indent="0" algn="l" defTabSz="914363" rtl="0" eaLnBrk="1" fontAlgn="auto" latinLnBrk="0" hangingPunct="1">
              <a:lnSpc>
                <a:spcPct val="90000"/>
              </a:lnSpc>
              <a:spcBef>
                <a:spcPts val="0"/>
              </a:spcBef>
              <a:spcAft>
                <a:spcPts val="333"/>
              </a:spcAft>
              <a:buClrTx/>
              <a:buSzTx/>
              <a:buFontTx/>
              <a:buNone/>
              <a:tabLst/>
              <a:defRPr/>
            </a:pPr>
            <a:r>
              <a:rPr lang="es-ES" dirty="0" smtClean="0"/>
              <a:t>El código siguiente muestra las diferencias entre las dos clases:</a:t>
            </a:r>
            <a:endParaRPr lang="es-MX" dirty="0" smtClean="0">
              <a:gradFill>
                <a:gsLst>
                  <a:gs pos="0">
                    <a:schemeClr val="tx1"/>
                  </a:gs>
                  <a:gs pos="100000">
                    <a:schemeClr val="tx1"/>
                  </a:gs>
                </a:gsLst>
                <a:lin ang="5400000" scaled="0"/>
              </a:gradFill>
            </a:endParaRPr>
          </a:p>
          <a:p>
            <a:endParaRPr lang="es-MX" dirty="0" smtClean="0"/>
          </a:p>
          <a:p>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ES" sz="900" b="1" dirty="0" err="1" smtClean="0"/>
              <a:t>Metodos</a:t>
            </a:r>
            <a:r>
              <a:rPr lang="es-ES" sz="900" b="1" dirty="0" smtClean="0"/>
              <a:t> de  </a:t>
            </a:r>
            <a:r>
              <a:rPr lang="es-ES" sz="900" b="1" dirty="0" err="1" smtClean="0"/>
              <a:t>Stack</a:t>
            </a:r>
            <a:endParaRPr lang="es-MX" sz="900" dirty="0" smtClean="0"/>
          </a:p>
          <a:p>
            <a:endParaRPr lang="es-MX" dirty="0" smtClean="0"/>
          </a:p>
          <a:p>
            <a:pPr rtl="0" eaLnBrk="1" fontAlgn="t" latinLnBrk="0" hangingPunct="1"/>
            <a:r>
              <a:rPr lang="es-MX" sz="900" b="1" i="0" u="none" strike="noStrike" kern="1200" dirty="0" smtClean="0">
                <a:solidFill>
                  <a:schemeClr val="tx1"/>
                </a:solidFill>
                <a:effectLst/>
                <a:latin typeface="Segoe UI" pitchFamily="34" charset="0"/>
                <a:ea typeface="+mn-ea"/>
                <a:cs typeface="+mn-cs"/>
              </a:rPr>
              <a:t>Pop()			</a:t>
            </a:r>
            <a:r>
              <a:rPr lang="es-MX" sz="900" b="0" i="0" u="none" strike="noStrike" kern="1200" dirty="0" smtClean="0">
                <a:solidFill>
                  <a:schemeClr val="tx1"/>
                </a:solidFill>
                <a:effectLst/>
                <a:latin typeface="Segoe UI" pitchFamily="34" charset="0"/>
                <a:ea typeface="+mn-ea"/>
                <a:cs typeface="+mn-cs"/>
              </a:rPr>
              <a:t>Remueve un ítem de la pila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Push</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object</a:t>
            </a:r>
            <a:r>
              <a:rPr lang="es-MX" sz="900" b="1" i="0" u="none" strike="noStrike" kern="1200" dirty="0" smtClean="0">
                <a:solidFill>
                  <a:schemeClr val="tx1"/>
                </a:solidFill>
                <a:effectLst/>
                <a:latin typeface="Segoe UI" pitchFamily="34" charset="0"/>
                <a:ea typeface="+mn-ea"/>
                <a:cs typeface="+mn-cs"/>
              </a:rPr>
              <a:t> v)		</a:t>
            </a:r>
            <a:r>
              <a:rPr lang="es-MX" sz="900" b="0" i="0" u="none" strike="noStrike" kern="1200" dirty="0" smtClean="0">
                <a:solidFill>
                  <a:schemeClr val="tx1"/>
                </a:solidFill>
                <a:effectLst/>
                <a:latin typeface="Segoe UI" pitchFamily="34" charset="0"/>
                <a:ea typeface="+mn-ea"/>
                <a:cs typeface="+mn-cs"/>
              </a:rPr>
              <a:t>Inserta un elemento en la pila</a:t>
            </a:r>
          </a:p>
          <a:p>
            <a:pPr rtl="0" eaLnBrk="1" fontAlgn="t" latinLnBrk="0" hangingPunct="1"/>
            <a:r>
              <a:rPr lang="es-MX" sz="900" b="1" i="0" u="none" strike="noStrike" kern="1200" dirty="0" smtClean="0">
                <a:solidFill>
                  <a:schemeClr val="tx1"/>
                </a:solidFill>
                <a:effectLst/>
                <a:latin typeface="Segoe UI" pitchFamily="34" charset="0"/>
                <a:ea typeface="+mn-ea"/>
                <a:cs typeface="+mn-cs"/>
              </a:rPr>
              <a:t>Clear()			</a:t>
            </a:r>
            <a:r>
              <a:rPr lang="es-MX" sz="900" b="0" i="0" u="none" strike="noStrike" kern="1200" dirty="0" smtClean="0">
                <a:solidFill>
                  <a:schemeClr val="tx1"/>
                </a:solidFill>
                <a:effectLst/>
                <a:latin typeface="Segoe UI" pitchFamily="34" charset="0"/>
                <a:ea typeface="+mn-ea"/>
                <a:cs typeface="+mn-cs"/>
              </a:rPr>
              <a:t>Limpia la pila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Contains</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object</a:t>
            </a:r>
            <a:r>
              <a:rPr lang="es-MX" sz="900" b="1" i="0" u="none" strike="noStrike" kern="1200" dirty="0" smtClean="0">
                <a:solidFill>
                  <a:schemeClr val="tx1"/>
                </a:solidFill>
                <a:effectLst/>
                <a:latin typeface="Segoe UI" pitchFamily="34" charset="0"/>
                <a:ea typeface="+mn-ea"/>
                <a:cs typeface="+mn-cs"/>
              </a:rPr>
              <a:t> v)		</a:t>
            </a:r>
            <a:r>
              <a:rPr lang="es-MX" sz="900" b="0" i="0" u="none" strike="noStrike" kern="1200" dirty="0" smtClean="0">
                <a:solidFill>
                  <a:schemeClr val="tx1"/>
                </a:solidFill>
                <a:effectLst/>
                <a:latin typeface="Segoe UI" pitchFamily="34" charset="0"/>
                <a:ea typeface="+mn-ea"/>
                <a:cs typeface="+mn-cs"/>
              </a:rPr>
              <a:t>Determina si un elemento existe en la pila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Peek</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Retorna el elemento del tope de la pila pero no lo remueve.</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Object</a:t>
            </a:r>
            <a:r>
              <a:rPr lang="es-MX" sz="900" b="1" i="0" u="none" strike="noStrike" kern="1200" dirty="0" smtClean="0">
                <a:solidFill>
                  <a:schemeClr val="tx1"/>
                </a:solidFill>
                <a:effectLst/>
                <a:latin typeface="Segoe UI" pitchFamily="34" charset="0"/>
                <a:ea typeface="+mn-ea"/>
                <a:cs typeface="+mn-cs"/>
              </a:rPr>
              <a:t>[] </a:t>
            </a:r>
            <a:r>
              <a:rPr lang="es-MX" sz="900" b="1" i="0" u="none" strike="noStrike" kern="1200" dirty="0" err="1" smtClean="0">
                <a:solidFill>
                  <a:schemeClr val="tx1"/>
                </a:solidFill>
                <a:effectLst/>
                <a:latin typeface="Segoe UI" pitchFamily="34" charset="0"/>
                <a:ea typeface="+mn-ea"/>
                <a:cs typeface="+mn-cs"/>
              </a:rPr>
              <a:t>ToArray</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Retorna la pila contenida en un arreglo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Stack.Syncrhoronized</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Retorna una pila segura para multiprocesos</a:t>
            </a:r>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pPr marL="0" marR="0" indent="0" algn="l" defTabSz="914363" rtl="0" eaLnBrk="1" fontAlgn="t" latinLnBrk="0" hangingPunct="1">
              <a:lnSpc>
                <a:spcPct val="90000"/>
              </a:lnSpc>
              <a:spcBef>
                <a:spcPts val="0"/>
              </a:spcBef>
              <a:spcAft>
                <a:spcPts val="333"/>
              </a:spcAft>
              <a:buClrTx/>
              <a:buSzTx/>
              <a:buFontTx/>
              <a:buNone/>
              <a:tabLst/>
              <a:defRPr/>
            </a:pPr>
            <a:r>
              <a:rPr lang="es-ES" sz="900" b="1" dirty="0" err="1" smtClean="0"/>
              <a:t>Metodos</a:t>
            </a:r>
            <a:r>
              <a:rPr lang="es-ES" sz="900" b="1" dirty="0" smtClean="0"/>
              <a:t> de </a:t>
            </a:r>
            <a:r>
              <a:rPr lang="es-MX" sz="900" b="1" dirty="0" err="1" smtClean="0"/>
              <a:t>Queue</a:t>
            </a:r>
            <a:r>
              <a:rPr lang="es-ES" sz="900" b="1" dirty="0" smtClean="0"/>
              <a:t> y </a:t>
            </a:r>
            <a:r>
              <a:rPr lang="es-ES" sz="900" b="1" dirty="0" err="1" smtClean="0"/>
              <a:t>Stack</a:t>
            </a:r>
            <a:endParaRPr lang="es-MX" sz="900" dirty="0" smtClean="0"/>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Dequeue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Saca el elemento de la cola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Enqueue</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object</a:t>
            </a:r>
            <a:r>
              <a:rPr lang="es-MX" sz="900" b="1" i="0" u="none" strike="noStrike" kern="1200" dirty="0" smtClean="0">
                <a:solidFill>
                  <a:schemeClr val="tx1"/>
                </a:solidFill>
                <a:effectLst/>
                <a:latin typeface="Segoe UI" pitchFamily="34" charset="0"/>
                <a:ea typeface="+mn-ea"/>
                <a:cs typeface="+mn-cs"/>
              </a:rPr>
              <a:t> v)		</a:t>
            </a:r>
            <a:r>
              <a:rPr lang="es-MX" sz="900" b="0" i="0" u="none" strike="noStrike" kern="1200" dirty="0" smtClean="0">
                <a:solidFill>
                  <a:schemeClr val="tx1"/>
                </a:solidFill>
                <a:effectLst/>
                <a:latin typeface="Segoe UI" pitchFamily="34" charset="0"/>
                <a:ea typeface="+mn-ea"/>
                <a:cs typeface="+mn-cs"/>
              </a:rPr>
              <a:t>Inserta un elemento en la cola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Peek</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Retorna el elemento primero de la cola, pero sin removerlo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Contains</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object</a:t>
            </a:r>
            <a:r>
              <a:rPr lang="es-MX" sz="900" b="1" i="0" u="none" strike="noStrike" kern="1200" dirty="0" smtClean="0">
                <a:solidFill>
                  <a:schemeClr val="tx1"/>
                </a:solidFill>
                <a:effectLst/>
                <a:latin typeface="Segoe UI" pitchFamily="34" charset="0"/>
                <a:ea typeface="+mn-ea"/>
                <a:cs typeface="+mn-cs"/>
              </a:rPr>
              <a:t> v)		</a:t>
            </a:r>
            <a:r>
              <a:rPr lang="es-MX" sz="900" b="0" i="0" u="none" strike="noStrike" kern="1200" dirty="0" smtClean="0">
                <a:solidFill>
                  <a:schemeClr val="tx1"/>
                </a:solidFill>
                <a:effectLst/>
                <a:latin typeface="Segoe UI" pitchFamily="34" charset="0"/>
                <a:ea typeface="+mn-ea"/>
                <a:cs typeface="+mn-cs"/>
              </a:rPr>
              <a:t>Determina si existe o no el elemento en la cola.</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Object</a:t>
            </a:r>
            <a:r>
              <a:rPr lang="es-MX" sz="900" b="1" i="0" u="none" strike="noStrike" kern="1200" dirty="0" smtClean="0">
                <a:solidFill>
                  <a:schemeClr val="tx1"/>
                </a:solidFill>
                <a:effectLst/>
                <a:latin typeface="Segoe UI" pitchFamily="34" charset="0"/>
                <a:ea typeface="+mn-ea"/>
                <a:cs typeface="+mn-cs"/>
              </a:rPr>
              <a:t>[] </a:t>
            </a:r>
            <a:r>
              <a:rPr lang="es-MX" sz="900" b="1" i="0" u="none" strike="noStrike" kern="1200" dirty="0" err="1" smtClean="0">
                <a:solidFill>
                  <a:schemeClr val="tx1"/>
                </a:solidFill>
                <a:effectLst/>
                <a:latin typeface="Segoe UI" pitchFamily="34" charset="0"/>
                <a:ea typeface="+mn-ea"/>
                <a:cs typeface="+mn-cs"/>
              </a:rPr>
              <a:t>ToArray</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Devuelve la cola en un arreglo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Queue.Syncrhonorized</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Devuelve una cola segura para multiprocesos.</a:t>
            </a:r>
          </a:p>
          <a:p>
            <a:pPr rtl="0" eaLnBrk="1" fontAlgn="t" latinLnBrk="0" hangingPunct="1"/>
            <a:r>
              <a:rPr lang="es-MX" sz="900" b="1" i="0" u="none" strike="noStrike" kern="1200" dirty="0" smtClean="0">
                <a:solidFill>
                  <a:schemeClr val="tx1"/>
                </a:solidFill>
                <a:effectLst/>
                <a:latin typeface="Segoe UI" pitchFamily="34" charset="0"/>
                <a:ea typeface="+mn-ea"/>
                <a:cs typeface="+mn-cs"/>
              </a:rPr>
              <a:t>Clear()			</a:t>
            </a:r>
            <a:r>
              <a:rPr lang="es-MX" sz="900" b="0" i="0" u="none" strike="noStrike" kern="1200" dirty="0" smtClean="0">
                <a:solidFill>
                  <a:schemeClr val="tx1"/>
                </a:solidFill>
                <a:effectLst/>
                <a:latin typeface="Segoe UI" pitchFamily="34" charset="0"/>
                <a:ea typeface="+mn-ea"/>
                <a:cs typeface="+mn-cs"/>
              </a:rPr>
              <a:t>Remueve todos los elementos de la cola.</a:t>
            </a:r>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ES" dirty="0" err="1" smtClean="0"/>
              <a:t>BitArray</a:t>
            </a:r>
            <a:r>
              <a:rPr lang="es-ES" dirty="0" smtClean="0"/>
              <a:t> es una matriz de valores booleanos, donde cada elemento de la matriz es verdadera o falsa. Mientras </a:t>
            </a:r>
            <a:r>
              <a:rPr lang="es-ES" dirty="0" err="1" smtClean="0"/>
              <a:t>BitArray</a:t>
            </a:r>
            <a:r>
              <a:rPr lang="es-ES" dirty="0" smtClean="0"/>
              <a:t> puede crecer a cualquier tamaño, BitVector32 (una estructura) está limitada a exactamente 32 bits. Si necesita almacenar los valores </a:t>
            </a:r>
            <a:r>
              <a:rPr lang="es-ES" dirty="0" err="1" smtClean="0"/>
              <a:t>boolean</a:t>
            </a:r>
            <a:r>
              <a:rPr lang="es-ES" dirty="0" smtClean="0"/>
              <a:t>, use BitVector32 cada vez que requieren de 32 o menos elementos, y el uso </a:t>
            </a:r>
            <a:r>
              <a:rPr lang="es-ES" dirty="0" err="1" smtClean="0"/>
              <a:t>BitArray</a:t>
            </a:r>
            <a:r>
              <a:rPr lang="es-ES" dirty="0" smtClean="0"/>
              <a:t> para algo más grande.</a:t>
            </a:r>
            <a:endParaRPr lang="es-MX" dirty="0" smtClean="0"/>
          </a:p>
          <a:p>
            <a:endParaRPr lang="es-MX" dirty="0" smtClean="0"/>
          </a:p>
          <a:p>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ES" sz="900" b="1" dirty="0" err="1" smtClean="0"/>
              <a:t>Metodos</a:t>
            </a:r>
            <a:r>
              <a:rPr lang="es-ES" sz="900" b="1" dirty="0" smtClean="0"/>
              <a:t> de </a:t>
            </a:r>
            <a:r>
              <a:rPr lang="es-MX" sz="900" b="1" i="1" dirty="0" err="1" smtClean="0"/>
              <a:t>BitArray</a:t>
            </a:r>
            <a:endParaRPr lang="es-MX" sz="900" dirty="0" smtClean="0"/>
          </a:p>
          <a:p>
            <a:endParaRPr lang="es-MX" dirty="0" smtClean="0"/>
          </a:p>
          <a:p>
            <a:endParaRPr lang="es-MX" dirty="0" smtClean="0"/>
          </a:p>
          <a:p>
            <a:pPr rtl="0" eaLnBrk="1" fontAlgn="t" latinLnBrk="0" hangingPunct="1"/>
            <a:r>
              <a:rPr lang="es-MX" sz="900" b="1" i="0" u="none" strike="noStrike" kern="1200" dirty="0" smtClean="0">
                <a:solidFill>
                  <a:schemeClr val="tx1"/>
                </a:solidFill>
                <a:effectLst/>
                <a:latin typeface="Segoe UI" pitchFamily="34" charset="0"/>
                <a:ea typeface="+mn-ea"/>
                <a:cs typeface="+mn-cs"/>
              </a:rPr>
              <a:t>And 		</a:t>
            </a:r>
            <a:r>
              <a:rPr lang="es-MX" sz="900" b="0" i="0" u="none" strike="noStrike" kern="1200" dirty="0" smtClean="0">
                <a:solidFill>
                  <a:schemeClr val="tx1"/>
                </a:solidFill>
                <a:effectLst/>
                <a:latin typeface="Segoe UI" pitchFamily="34" charset="0"/>
                <a:ea typeface="+mn-ea"/>
                <a:cs typeface="+mn-cs"/>
              </a:rPr>
              <a:t>Realiza la operación AND bit a bit en los elementos de la colección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actual frente a los elementos correspondientes en la colección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especificada.</a:t>
            </a:r>
          </a:p>
          <a:p>
            <a:pPr rtl="0" eaLnBrk="1" fontAlgn="t" latinLnBrk="0" hangingPunct="1"/>
            <a:r>
              <a:rPr lang="es-MX" sz="900" b="1" i="0" u="none" strike="noStrike" kern="1200" dirty="0" smtClean="0">
                <a:solidFill>
                  <a:schemeClr val="tx1"/>
                </a:solidFill>
                <a:effectLst/>
                <a:latin typeface="Segoe UI" pitchFamily="34" charset="0"/>
                <a:ea typeface="+mn-ea"/>
                <a:cs typeface="+mn-cs"/>
              </a:rPr>
              <a:t>Clone 		</a:t>
            </a:r>
            <a:r>
              <a:rPr lang="es-MX" sz="900" b="0" i="0" u="none" strike="noStrike" kern="1200" dirty="0" smtClean="0">
                <a:solidFill>
                  <a:schemeClr val="tx1"/>
                </a:solidFill>
                <a:effectLst/>
                <a:latin typeface="Segoe UI" pitchFamily="34" charset="0"/>
                <a:ea typeface="+mn-ea"/>
                <a:cs typeface="+mn-cs"/>
              </a:rPr>
              <a:t>Crea una copia superficial de la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CopyTo</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Copia el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todo en un ordenador compatible </a:t>
            </a:r>
            <a:r>
              <a:rPr lang="es-MX" sz="900" b="0" i="0" u="none" strike="noStrike" kern="1200" dirty="0" err="1" smtClean="0">
                <a:solidFill>
                  <a:schemeClr val="tx1"/>
                </a:solidFill>
                <a:effectLst/>
                <a:latin typeface="Segoe UI" pitchFamily="34" charset="0"/>
                <a:ea typeface="+mn-ea"/>
                <a:cs typeface="+mn-cs"/>
              </a:rPr>
              <a:t>Array</a:t>
            </a:r>
            <a:r>
              <a:rPr lang="es-MX" sz="900" b="0" i="0" u="none" strike="noStrike" kern="1200" dirty="0" smtClean="0">
                <a:solidFill>
                  <a:schemeClr val="tx1"/>
                </a:solidFill>
                <a:effectLst/>
                <a:latin typeface="Segoe UI" pitchFamily="34" charset="0"/>
                <a:ea typeface="+mn-ea"/>
                <a:cs typeface="+mn-cs"/>
              </a:rPr>
              <a:t> unidimensional, comenzando en el índice especificado de la matriz de destino.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Equals</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Determina si el objeto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especificado es igual al objeto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actual.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Finalize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Permite que un objeto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intente liberar recursos y realizar otras operaciones de limpieza antes de que sea reclamado por el recolector de basura.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Obtiene el valor del bit en una posición específica en el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GetEnumerator</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Devuelve un enumerador que recorre en iteración la colección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GetHashCode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Actúa como función hash para un tipo particular.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GetType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Obtiene el objeto </a:t>
            </a:r>
            <a:r>
              <a:rPr lang="es-MX" sz="900" b="0" i="0" u="none" strike="noStrike" kern="1200" dirty="0" err="1" smtClean="0">
                <a:solidFill>
                  <a:schemeClr val="tx1"/>
                </a:solidFill>
                <a:effectLst/>
                <a:latin typeface="Segoe UI" pitchFamily="34" charset="0"/>
                <a:ea typeface="+mn-ea"/>
                <a:cs typeface="+mn-cs"/>
              </a:rPr>
              <a:t>Type</a:t>
            </a:r>
            <a:r>
              <a:rPr lang="es-MX" sz="900" b="0" i="0" u="none" strike="noStrike" kern="1200" dirty="0" smtClean="0">
                <a:solidFill>
                  <a:schemeClr val="tx1"/>
                </a:solidFill>
                <a:effectLst/>
                <a:latin typeface="Segoe UI" pitchFamily="34" charset="0"/>
                <a:ea typeface="+mn-ea"/>
                <a:cs typeface="+mn-cs"/>
              </a:rPr>
              <a:t> de la instancia actual.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MemberwiseClone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Crea una copia superficial del objeto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actual.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Not</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Invierte todos los valores de los bits en el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actual, por lo que los elementos se define como true se cambia a falso, y elementos de valor false se cambia a true.</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Or</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Realiza la operación OR bit a bit en los elementos de la colección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actual frente a los elementos correspondientes en la colección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especificada.</a:t>
            </a:r>
          </a:p>
          <a:p>
            <a:pPr rtl="0" eaLnBrk="1" fontAlgn="t" latinLnBrk="0" hangingPunct="1"/>
            <a:r>
              <a:rPr lang="es-MX" sz="900" b="1" i="0" u="none" strike="noStrike" kern="1200" dirty="0" smtClean="0">
                <a:solidFill>
                  <a:schemeClr val="tx1"/>
                </a:solidFill>
                <a:effectLst/>
                <a:latin typeface="Segoe UI" pitchFamily="34" charset="0"/>
                <a:ea typeface="+mn-ea"/>
                <a:cs typeface="+mn-cs"/>
              </a:rPr>
              <a:t>Set 		</a:t>
            </a:r>
            <a:r>
              <a:rPr lang="es-MX" sz="900" b="0" i="0" u="none" strike="noStrike" kern="1200" dirty="0" smtClean="0">
                <a:solidFill>
                  <a:schemeClr val="tx1"/>
                </a:solidFill>
                <a:effectLst/>
                <a:latin typeface="Segoe UI" pitchFamily="34" charset="0"/>
                <a:ea typeface="+mn-ea"/>
                <a:cs typeface="+mn-cs"/>
              </a:rPr>
              <a:t>El conjunto de bits en una posición específica en el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al valor especificado.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SetAll</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Establece que todos los bits en el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al valor especificado. </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ToString</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Devuelve una cadena que representa el objeto actual.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Xor</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Realiza la operación OR exclusivo sobre los elementos de la colección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actual frente a los elementos correspondientes en la colección </a:t>
            </a:r>
            <a:r>
              <a:rPr lang="es-MX" sz="900" b="0" i="0" u="none" strike="noStrike" kern="1200" dirty="0" err="1" smtClean="0">
                <a:solidFill>
                  <a:schemeClr val="tx1"/>
                </a:solidFill>
                <a:effectLst/>
                <a:latin typeface="Segoe UI" pitchFamily="34" charset="0"/>
                <a:ea typeface="+mn-ea"/>
                <a:cs typeface="+mn-cs"/>
              </a:rPr>
              <a:t>BitArray</a:t>
            </a:r>
            <a:r>
              <a:rPr lang="es-MX" sz="900" b="0" i="0" u="none" strike="noStrike" kern="1200" dirty="0" smtClean="0">
                <a:solidFill>
                  <a:schemeClr val="tx1"/>
                </a:solidFill>
                <a:effectLst/>
                <a:latin typeface="Segoe UI" pitchFamily="34" charset="0"/>
                <a:ea typeface="+mn-ea"/>
                <a:cs typeface="+mn-cs"/>
              </a:rPr>
              <a:t> especificada.</a:t>
            </a:r>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pPr marL="0" marR="0" indent="0" algn="l" defTabSz="914363" rtl="0" eaLnBrk="1" fontAlgn="t" latinLnBrk="0" hangingPunct="1">
              <a:lnSpc>
                <a:spcPct val="90000"/>
              </a:lnSpc>
              <a:spcBef>
                <a:spcPts val="0"/>
              </a:spcBef>
              <a:spcAft>
                <a:spcPts val="333"/>
              </a:spcAft>
              <a:buClrTx/>
              <a:buSzTx/>
              <a:buFontTx/>
              <a:buNone/>
              <a:tabLst/>
              <a:defRPr/>
            </a:pPr>
            <a:r>
              <a:rPr lang="es-ES" sz="900" b="1" dirty="0" err="1" smtClean="0"/>
              <a:t>Metodos</a:t>
            </a:r>
            <a:r>
              <a:rPr lang="es-ES" sz="900" b="1" dirty="0" smtClean="0"/>
              <a:t> de </a:t>
            </a:r>
            <a:r>
              <a:rPr lang="es-MX" sz="900" b="1" i="1" dirty="0" smtClean="0"/>
              <a:t>BitVector32</a:t>
            </a:r>
            <a:endParaRPr lang="es-MX" sz="900" dirty="0" smtClean="0"/>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n-US" sz="900" b="1" i="0" u="none" strike="noStrike" kern="1200" dirty="0" smtClean="0">
                <a:solidFill>
                  <a:schemeClr val="tx1"/>
                </a:solidFill>
                <a:effectLst/>
                <a:latin typeface="Segoe UI" pitchFamily="34" charset="0"/>
                <a:ea typeface="+mn-ea"/>
                <a:cs typeface="+mn-cs"/>
              </a:rPr>
              <a:t>Equals		</a:t>
            </a:r>
            <a:r>
              <a:rPr lang="es-MX" sz="900" b="0" i="0" u="none" strike="noStrike" kern="1200" dirty="0" smtClean="0">
                <a:solidFill>
                  <a:schemeClr val="tx1"/>
                </a:solidFill>
                <a:effectLst/>
                <a:latin typeface="Segoe UI" pitchFamily="34" charset="0"/>
                <a:ea typeface="+mn-ea"/>
                <a:cs typeface="+mn-cs"/>
              </a:rPr>
              <a:t>Sobrecargado. Determina si dos objetos BitVector32.Section son los mismos.</a:t>
            </a:r>
          </a:p>
          <a:p>
            <a:pPr rtl="0" eaLnBrk="1" fontAlgn="t" latinLnBrk="0" hangingPunct="1"/>
            <a:r>
              <a:rPr lang="en-US" sz="900" b="1" i="0" u="none" strike="noStrike" kern="1200" dirty="0" smtClean="0">
                <a:solidFill>
                  <a:schemeClr val="tx1"/>
                </a:solidFill>
                <a:effectLst/>
                <a:latin typeface="Segoe UI" pitchFamily="34" charset="0"/>
                <a:ea typeface="+mn-ea"/>
                <a:cs typeface="+mn-cs"/>
              </a:rPr>
              <a:t>Finalize		</a:t>
            </a:r>
            <a:r>
              <a:rPr lang="es-MX" sz="900" b="0" i="0" u="none" strike="noStrike" kern="1200" dirty="0" smtClean="0">
                <a:solidFill>
                  <a:schemeClr val="tx1"/>
                </a:solidFill>
                <a:effectLst/>
                <a:latin typeface="Segoe UI" pitchFamily="34" charset="0"/>
                <a:ea typeface="+mn-ea"/>
                <a:cs typeface="+mn-cs"/>
              </a:rPr>
              <a:t>Permite que un objeto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intente liberar recursos y realizar otras operaciones de limpieza antes de que sea reclamado por el recolector de basura.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GetHashCode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Actúa como función hash para el BitVector32.Section actual, puede utilizar en algoritmos hash y estructuras de datos, tales como una tabla hash. (Invalida </a:t>
            </a:r>
            <a:r>
              <a:rPr lang="es-MX" sz="900" b="0" i="0" u="none" strike="noStrike" kern="1200" dirty="0" err="1" smtClean="0">
                <a:solidFill>
                  <a:schemeClr val="tx1"/>
                </a:solidFill>
                <a:effectLst/>
                <a:latin typeface="Segoe UI" pitchFamily="34" charset="0"/>
                <a:ea typeface="+mn-ea"/>
                <a:cs typeface="+mn-cs"/>
              </a:rPr>
              <a:t>ValueType.GetHashCode</a:t>
            </a:r>
            <a:r>
              <a:rPr lang="es-MX" sz="900" b="0" i="0" u="none" strike="noStrike" kern="1200" dirty="0" smtClean="0">
                <a:solidFill>
                  <a:schemeClr val="tx1"/>
                </a:solidFill>
                <a:effectLst/>
                <a:latin typeface="Segoe UI" pitchFamily="34" charset="0"/>
                <a:ea typeface="+mn-ea"/>
                <a:cs typeface="+mn-cs"/>
              </a:rPr>
              <a:t> ().)</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GetType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Obtiene el tipo de la instancia actual.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MemberwiseClone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Crea una copia superficial del objeto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 actual. (Se hereda de </a:t>
            </a:r>
            <a:r>
              <a:rPr lang="es-MX" sz="900" b="0" i="0" u="none" strike="noStrike" kern="1200" dirty="0" err="1" smtClean="0">
                <a:solidFill>
                  <a:schemeClr val="tx1"/>
                </a:solidFill>
                <a:effectLst/>
                <a:latin typeface="Segoe UI" pitchFamily="34" charset="0"/>
                <a:ea typeface="+mn-ea"/>
                <a:cs typeface="+mn-cs"/>
              </a:rPr>
              <a:t>Object</a:t>
            </a:r>
            <a:r>
              <a:rPr lang="es-MX" sz="900" b="0" i="0" u="none" strike="noStrike" kern="1200" dirty="0" smtClean="0">
                <a:solidFill>
                  <a:schemeClr val="tx1"/>
                </a:solidFill>
                <a:effectLst/>
                <a:latin typeface="Segoe UI" pitchFamily="34" charset="0"/>
                <a:ea typeface="+mn-ea"/>
                <a:cs typeface="+mn-cs"/>
              </a:rPr>
              <a:t>).</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ToString</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Sobrecargado. Devuelve una cadena que representa el BitVector32.Section actual.</a:t>
            </a:r>
          </a:p>
          <a:p>
            <a:pPr rtl="0" eaLnBrk="1" fontAlgn="t" latinLnBrk="0" hangingPunct="1"/>
            <a:endParaRPr lang="es-MX" sz="900" b="0" i="0" u="none" strike="noStrike" kern="1200" dirty="0" smtClean="0">
              <a:solidFill>
                <a:schemeClr val="tx1"/>
              </a:solidFill>
              <a:effectLst/>
              <a:latin typeface="Segoe UI" pitchFamily="34" charset="0"/>
              <a:ea typeface="+mn-ea"/>
              <a:cs typeface="+mn-cs"/>
            </a:endParaRP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t" latinLnBrk="0" hangingPunct="1">
              <a:lnSpc>
                <a:spcPct val="90000"/>
              </a:lnSpc>
              <a:spcBef>
                <a:spcPts val="0"/>
              </a:spcBef>
              <a:spcAft>
                <a:spcPts val="333"/>
              </a:spcAft>
              <a:buClrTx/>
              <a:buSzTx/>
              <a:buFontTx/>
              <a:buNone/>
              <a:tabLst/>
              <a:defRPr/>
            </a:pPr>
            <a:r>
              <a:rPr lang="es-MX" sz="900" b="1" dirty="0" smtClean="0"/>
              <a:t>Clases de </a:t>
            </a:r>
            <a:r>
              <a:rPr lang="es-MX" sz="900" b="1" dirty="0" err="1" smtClean="0"/>
              <a:t>Dictionaries</a:t>
            </a:r>
            <a:endParaRPr lang="es-MX" sz="900" b="1" dirty="0" smtClean="0"/>
          </a:p>
          <a:p>
            <a:pPr rtl="0" eaLnBrk="1" fontAlgn="t" latinLnBrk="0" hangingPunct="1"/>
            <a:endParaRPr lang="es-MX" sz="900" b="1"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Hashtable</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Un diccionario de nombre / valor que puede ser recuperada por su nombre o el índice</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SortedList</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Un diccionario que se ordena automáticamente </a:t>
            </a:r>
            <a:r>
              <a:rPr lang="es-ES" sz="900" b="0" i="0" u="none" strike="noStrike" kern="1200" baseline="0" dirty="0" smtClean="0">
                <a:solidFill>
                  <a:schemeClr val="tx1"/>
                </a:solidFill>
                <a:effectLst/>
                <a:latin typeface="Segoe UI" pitchFamily="34" charset="0"/>
                <a:ea typeface="+mn-ea"/>
                <a:cs typeface="+mn-cs"/>
              </a:rPr>
              <a:t> por la llave</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StringDictionary</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Una tabla con nombre / valor aplicado en forma de cadenas fuertemente </a:t>
            </a:r>
            <a:r>
              <a:rPr lang="es-ES" sz="900" b="0" i="0" u="none" strike="noStrike" kern="1200" dirty="0" err="1" smtClean="0">
                <a:solidFill>
                  <a:schemeClr val="tx1"/>
                </a:solidFill>
                <a:effectLst/>
                <a:latin typeface="Segoe UI" pitchFamily="34" charset="0"/>
                <a:ea typeface="+mn-ea"/>
                <a:cs typeface="+mn-cs"/>
              </a:rPr>
              <a:t>tipadas</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ListDictionary</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Un diccionario optimizada para una pequeña lista de objetos con menos de 10 artículos</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HybridDictionary</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Un diccionario que utiliza una </a:t>
            </a:r>
            <a:r>
              <a:rPr lang="es-ES" sz="900" b="0" i="0" u="none" strike="noStrike" kern="1200" dirty="0" err="1" smtClean="0">
                <a:solidFill>
                  <a:schemeClr val="tx1"/>
                </a:solidFill>
                <a:effectLst/>
                <a:latin typeface="Segoe UI" pitchFamily="34" charset="0"/>
                <a:ea typeface="+mn-ea"/>
                <a:cs typeface="+mn-cs"/>
              </a:rPr>
              <a:t>ListDictionary</a:t>
            </a:r>
            <a:r>
              <a:rPr lang="es-ES" sz="900" b="0" i="0" u="none" strike="noStrike" kern="1200" dirty="0" smtClean="0">
                <a:solidFill>
                  <a:schemeClr val="tx1"/>
                </a:solidFill>
                <a:effectLst/>
                <a:latin typeface="Segoe UI" pitchFamily="34" charset="0"/>
                <a:ea typeface="+mn-ea"/>
                <a:cs typeface="+mn-cs"/>
              </a:rPr>
              <a:t> para el almacenamiento cuando el número de elementos es pequeño y cambia automáticamente a una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 como la lista crece</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NameValueCollection</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Un diccionario de pares nombre / valor de cadenas que permite la recuperación por su nombre o el índice</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Las clases </a:t>
            </a:r>
            <a:r>
              <a:rPr lang="es-MX" b="1" dirty="0" err="1" smtClean="0"/>
              <a:t>HsahTable</a:t>
            </a:r>
            <a:r>
              <a:rPr lang="es-MX" b="1" dirty="0" smtClean="0"/>
              <a:t> </a:t>
            </a:r>
            <a:r>
              <a:rPr lang="es-ES" dirty="0" smtClean="0"/>
              <a:t>representa una colección de clave / valor que se organizan en función del código hash del identificador. </a:t>
            </a:r>
          </a:p>
          <a:p>
            <a:r>
              <a:rPr lang="es-MX" dirty="0" smtClean="0"/>
              <a:t>	</a:t>
            </a:r>
          </a:p>
          <a:p>
            <a:pPr marL="0" marR="0" indent="0" algn="l" defTabSz="914363" rtl="0" eaLnBrk="1" fontAlgn="auto" latinLnBrk="0" hangingPunct="1">
              <a:lnSpc>
                <a:spcPct val="90000"/>
              </a:lnSpc>
              <a:spcBef>
                <a:spcPts val="0"/>
              </a:spcBef>
              <a:spcAft>
                <a:spcPts val="333"/>
              </a:spcAft>
              <a:buClrTx/>
              <a:buSzTx/>
              <a:buFontTx/>
              <a:buNone/>
              <a:tabLst/>
              <a:defRPr/>
            </a:pPr>
            <a:r>
              <a:rPr lang="es-ES" sz="900" b="1" dirty="0" err="1" smtClean="0"/>
              <a:t>Metodos</a:t>
            </a:r>
            <a:r>
              <a:rPr lang="es-ES" sz="900" b="1" dirty="0" smtClean="0"/>
              <a:t> de </a:t>
            </a:r>
            <a:r>
              <a:rPr lang="es-MX" sz="900" b="1" dirty="0" err="1" smtClean="0">
                <a:latin typeface="Calibri"/>
                <a:ea typeface="Times New Roman"/>
                <a:cs typeface="Times New Roman"/>
              </a:rPr>
              <a:t>Hashtable</a:t>
            </a:r>
            <a:endParaRPr lang="es-MX" sz="900" dirty="0" smtClean="0"/>
          </a:p>
          <a:p>
            <a:endParaRPr lang="es-MX" dirty="0" smtClean="0"/>
          </a:p>
          <a:p>
            <a:pPr rtl="0" eaLnBrk="1" fontAlgn="t" latinLnBrk="0" hangingPunct="1"/>
            <a:r>
              <a:rPr lang="en-US" sz="900" b="1" i="0" u="none" strike="noStrike" kern="1200" dirty="0" smtClean="0">
                <a:solidFill>
                  <a:schemeClr val="tx1"/>
                </a:solidFill>
                <a:effectLst/>
                <a:latin typeface="Segoe UI" pitchFamily="34" charset="0"/>
                <a:ea typeface="+mn-ea"/>
                <a:cs typeface="+mn-cs"/>
              </a:rPr>
              <a:t>Add 		</a:t>
            </a:r>
            <a:r>
              <a:rPr lang="es-ES" sz="900" b="0" i="0" u="none" strike="noStrike" kern="1200" dirty="0" smtClean="0">
                <a:solidFill>
                  <a:schemeClr val="tx1"/>
                </a:solidFill>
                <a:effectLst/>
                <a:latin typeface="Segoe UI" pitchFamily="34" charset="0"/>
                <a:ea typeface="+mn-ea"/>
                <a:cs typeface="+mn-cs"/>
              </a:rPr>
              <a:t>Agrega un elemento con la clave y el valor en la tabla hash.</a:t>
            </a:r>
            <a:br>
              <a:rPr lang="es-ES" sz="900" b="0" i="0" u="none" strike="noStrike" kern="1200" dirty="0" smtClean="0">
                <a:solidFill>
                  <a:schemeClr val="tx1"/>
                </a:solidFill>
                <a:effectLst/>
                <a:latin typeface="Segoe UI" pitchFamily="34" charset="0"/>
                <a:ea typeface="+mn-ea"/>
                <a:cs typeface="+mn-cs"/>
              </a:rPr>
            </a:br>
            <a:r>
              <a:rPr lang="es-ES" sz="900" b="0" i="0" u="none" strike="noStrike" kern="1200" dirty="0" smtClean="0">
                <a:solidFill>
                  <a:schemeClr val="tx1"/>
                </a:solidFill>
                <a:effectLst/>
                <a:latin typeface="Segoe UI" pitchFamily="34" charset="0"/>
                <a:ea typeface="+mn-ea"/>
                <a:cs typeface="+mn-cs"/>
              </a:rPr>
              <a:t>Clear Quita todos los elementos de </a:t>
            </a:r>
            <a:r>
              <a:rPr lang="es-ES" sz="900" b="0" i="0" u="none" strike="noStrike" kern="1200" dirty="0" err="1" smtClean="0">
                <a:solidFill>
                  <a:schemeClr val="tx1"/>
                </a:solidFill>
                <a:effectLst/>
                <a:latin typeface="Segoe UI" pitchFamily="34" charset="0"/>
                <a:ea typeface="+mn-ea"/>
                <a:cs typeface="+mn-cs"/>
              </a:rPr>
              <a:t>Hashtable</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smtClean="0">
                <a:solidFill>
                  <a:schemeClr val="tx1"/>
                </a:solidFill>
                <a:effectLst/>
                <a:latin typeface="Segoe UI" pitchFamily="34" charset="0"/>
                <a:ea typeface="+mn-ea"/>
                <a:cs typeface="+mn-cs"/>
              </a:rPr>
              <a:t>Clear 		</a:t>
            </a:r>
            <a:r>
              <a:rPr lang="es-ES" sz="900" b="0" i="0" u="none" strike="noStrike" kern="1200" dirty="0" smtClean="0">
                <a:solidFill>
                  <a:schemeClr val="tx1"/>
                </a:solidFill>
                <a:effectLst/>
                <a:latin typeface="Segoe UI" pitchFamily="34" charset="0"/>
                <a:ea typeface="+mn-ea"/>
                <a:cs typeface="+mn-cs"/>
              </a:rPr>
              <a:t>Quita todos los elementos de </a:t>
            </a:r>
            <a:r>
              <a:rPr lang="es-ES" sz="900" b="0" i="0" u="none" strike="noStrike" kern="1200" dirty="0" err="1" smtClean="0">
                <a:solidFill>
                  <a:schemeClr val="tx1"/>
                </a:solidFill>
                <a:effectLst/>
                <a:latin typeface="Segoe UI" pitchFamily="34" charset="0"/>
                <a:ea typeface="+mn-ea"/>
                <a:cs typeface="+mn-cs"/>
              </a:rPr>
              <a:t>Hashtable</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ES" sz="900" b="1" i="0" u="none" strike="noStrike" kern="1200" dirty="0" smtClean="0">
                <a:solidFill>
                  <a:schemeClr val="tx1"/>
                </a:solidFill>
                <a:effectLst/>
                <a:latin typeface="Segoe UI" pitchFamily="34" charset="0"/>
                <a:ea typeface="+mn-ea"/>
                <a:cs typeface="+mn-cs"/>
              </a:rPr>
              <a:t>Clone </a:t>
            </a:r>
            <a:r>
              <a:rPr lang="es-ES" sz="900" b="0" i="0" u="none" strike="noStrike" kern="1200" dirty="0" smtClean="0">
                <a:solidFill>
                  <a:schemeClr val="tx1"/>
                </a:solidFill>
                <a:effectLst/>
                <a:latin typeface="Segoe UI" pitchFamily="34" charset="0"/>
                <a:ea typeface="+mn-ea"/>
                <a:cs typeface="+mn-cs"/>
              </a:rPr>
              <a:t>		Crea una copia superficial de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Contains</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Determina si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 contiene una clave específica.</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ContainsKey</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Determina si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 contiene una clave específica.</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ES" sz="900" b="1" i="0" u="none" strike="noStrike" kern="1200" dirty="0" err="1" smtClean="0">
                <a:solidFill>
                  <a:schemeClr val="tx1"/>
                </a:solidFill>
                <a:effectLst/>
                <a:latin typeface="Segoe UI" pitchFamily="34" charset="0"/>
                <a:ea typeface="+mn-ea"/>
                <a:cs typeface="+mn-cs"/>
              </a:rPr>
              <a:t>ContainsValue</a:t>
            </a:r>
            <a:r>
              <a:rPr lang="es-ES"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Determina si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 contiene un valor específico.</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CopyTo</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Copia los elementos de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 a una instancia de </a:t>
            </a:r>
            <a:r>
              <a:rPr lang="es-ES" sz="900" b="0" i="0" u="none" strike="noStrike" kern="1200" dirty="0" err="1" smtClean="0">
                <a:solidFill>
                  <a:schemeClr val="tx1"/>
                </a:solidFill>
                <a:effectLst/>
                <a:latin typeface="Segoe UI" pitchFamily="34" charset="0"/>
                <a:ea typeface="+mn-ea"/>
                <a:cs typeface="+mn-cs"/>
              </a:rPr>
              <a:t>Array</a:t>
            </a:r>
            <a:r>
              <a:rPr lang="es-ES" sz="900" b="0" i="0" u="none" strike="noStrike" kern="1200" dirty="0" smtClean="0">
                <a:solidFill>
                  <a:schemeClr val="tx1"/>
                </a:solidFill>
                <a:effectLst/>
                <a:latin typeface="Segoe UI" pitchFamily="34" charset="0"/>
                <a:ea typeface="+mn-ea"/>
                <a:cs typeface="+mn-cs"/>
              </a:rPr>
              <a:t> unidimensional en el índice especificado.</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Equals</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Determina si el objeto </a:t>
            </a:r>
            <a:r>
              <a:rPr lang="es-ES" sz="900" b="0" i="0" u="none" strike="noStrike" kern="1200" dirty="0" err="1" smtClean="0">
                <a:solidFill>
                  <a:schemeClr val="tx1"/>
                </a:solidFill>
                <a:effectLst/>
                <a:latin typeface="Segoe UI" pitchFamily="34" charset="0"/>
                <a:ea typeface="+mn-ea"/>
                <a:cs typeface="+mn-cs"/>
              </a:rPr>
              <a:t>Object</a:t>
            </a:r>
            <a:r>
              <a:rPr lang="es-ES" sz="900" b="0" i="0" u="none" strike="noStrike" kern="1200" dirty="0" smtClean="0">
                <a:solidFill>
                  <a:schemeClr val="tx1"/>
                </a:solidFill>
                <a:effectLst/>
                <a:latin typeface="Segoe UI" pitchFamily="34" charset="0"/>
                <a:ea typeface="+mn-ea"/>
                <a:cs typeface="+mn-cs"/>
              </a:rPr>
              <a:t> especificado es igual al objeto </a:t>
            </a:r>
            <a:r>
              <a:rPr lang="es-ES" sz="900" b="0" i="0" u="none" strike="noStrike" kern="1200" dirty="0" err="1" smtClean="0">
                <a:solidFill>
                  <a:schemeClr val="tx1"/>
                </a:solidFill>
                <a:effectLst/>
                <a:latin typeface="Segoe UI" pitchFamily="34" charset="0"/>
                <a:ea typeface="+mn-ea"/>
                <a:cs typeface="+mn-cs"/>
              </a:rPr>
              <a:t>Object</a:t>
            </a:r>
            <a:r>
              <a:rPr lang="es-ES" sz="900" b="0" i="0" u="none" strike="noStrike" kern="1200" dirty="0" smtClean="0">
                <a:solidFill>
                  <a:schemeClr val="tx1"/>
                </a:solidFill>
                <a:effectLst/>
                <a:latin typeface="Segoe UI" pitchFamily="34" charset="0"/>
                <a:ea typeface="+mn-ea"/>
                <a:cs typeface="+mn-cs"/>
              </a:rPr>
              <a:t> actual. (Se hereda de </a:t>
            </a:r>
            <a:r>
              <a:rPr lang="es-ES" sz="900" b="0" i="0" u="none" strike="noStrike" kern="1200" dirty="0" err="1" smtClean="0">
                <a:solidFill>
                  <a:schemeClr val="tx1"/>
                </a:solidFill>
                <a:effectLst/>
                <a:latin typeface="Segoe UI" pitchFamily="34" charset="0"/>
                <a:ea typeface="+mn-ea"/>
                <a:cs typeface="+mn-cs"/>
              </a:rPr>
              <a:t>Object</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Finalize</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Permite que un objeto </a:t>
            </a:r>
            <a:r>
              <a:rPr lang="es-ES" sz="900" b="0" i="0" u="none" strike="noStrike" kern="1200" dirty="0" err="1" smtClean="0">
                <a:solidFill>
                  <a:schemeClr val="tx1"/>
                </a:solidFill>
                <a:effectLst/>
                <a:latin typeface="Segoe UI" pitchFamily="34" charset="0"/>
                <a:ea typeface="+mn-ea"/>
                <a:cs typeface="+mn-cs"/>
              </a:rPr>
              <a:t>Object</a:t>
            </a:r>
            <a:r>
              <a:rPr lang="es-ES" sz="900" b="0" i="0" u="none" strike="noStrike" kern="1200" dirty="0" smtClean="0">
                <a:solidFill>
                  <a:schemeClr val="tx1"/>
                </a:solidFill>
                <a:effectLst/>
                <a:latin typeface="Segoe UI" pitchFamily="34" charset="0"/>
                <a:ea typeface="+mn-ea"/>
                <a:cs typeface="+mn-cs"/>
              </a:rPr>
              <a:t> intente liberar recursos y realizar otras operaciones de limpieza antes de que sea reclamado por el recolector de basura. (Se hereda de </a:t>
            </a:r>
            <a:r>
              <a:rPr lang="es-ES" sz="900" b="0" i="0" u="none" strike="noStrike" kern="1200" dirty="0" err="1" smtClean="0">
                <a:solidFill>
                  <a:schemeClr val="tx1"/>
                </a:solidFill>
                <a:effectLst/>
                <a:latin typeface="Segoe UI" pitchFamily="34" charset="0"/>
                <a:ea typeface="+mn-ea"/>
                <a:cs typeface="+mn-cs"/>
              </a:rPr>
              <a:t>Object</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GetEnumerator</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Devuelve una interfaz </a:t>
            </a:r>
            <a:r>
              <a:rPr lang="es-ES" sz="900" b="0" i="0" u="none" strike="noStrike" kern="1200" dirty="0" err="1" smtClean="0">
                <a:solidFill>
                  <a:schemeClr val="tx1"/>
                </a:solidFill>
                <a:effectLst/>
                <a:latin typeface="Segoe UI" pitchFamily="34" charset="0"/>
                <a:ea typeface="+mn-ea"/>
                <a:cs typeface="+mn-cs"/>
              </a:rPr>
              <a:t>IDictionaryEnumerator</a:t>
            </a:r>
            <a:r>
              <a:rPr lang="es-ES" sz="900" b="0" i="0" u="none" strike="noStrike" kern="1200" dirty="0" smtClean="0">
                <a:solidFill>
                  <a:schemeClr val="tx1"/>
                </a:solidFill>
                <a:effectLst/>
                <a:latin typeface="Segoe UI" pitchFamily="34" charset="0"/>
                <a:ea typeface="+mn-ea"/>
                <a:cs typeface="+mn-cs"/>
              </a:rPr>
              <a:t> que recorre en iteración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GetHash</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Devuelve el código hash de la clave especificada.</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GetHashCode</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Actúa como función hash para un tipo particular. (Se hereda de </a:t>
            </a:r>
            <a:r>
              <a:rPr lang="es-ES" sz="900" b="0" i="0" u="none" strike="noStrike" kern="1200" dirty="0" err="1" smtClean="0">
                <a:solidFill>
                  <a:schemeClr val="tx1"/>
                </a:solidFill>
                <a:effectLst/>
                <a:latin typeface="Segoe UI" pitchFamily="34" charset="0"/>
                <a:ea typeface="+mn-ea"/>
                <a:cs typeface="+mn-cs"/>
              </a:rPr>
              <a:t>Object</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GetObjectData</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Implementa la interfaz </a:t>
            </a:r>
            <a:r>
              <a:rPr lang="es-ES" sz="900" b="0" i="0" u="none" strike="noStrike" kern="1200" dirty="0" err="1" smtClean="0">
                <a:solidFill>
                  <a:schemeClr val="tx1"/>
                </a:solidFill>
                <a:effectLst/>
                <a:latin typeface="Segoe UI" pitchFamily="34" charset="0"/>
                <a:ea typeface="+mn-ea"/>
                <a:cs typeface="+mn-cs"/>
              </a:rPr>
              <a:t>ISerializable</a:t>
            </a:r>
            <a:r>
              <a:rPr lang="es-ES" sz="900" b="0" i="0" u="none" strike="noStrike" kern="1200" dirty="0" smtClean="0">
                <a:solidFill>
                  <a:schemeClr val="tx1"/>
                </a:solidFill>
                <a:effectLst/>
                <a:latin typeface="Segoe UI" pitchFamily="34" charset="0"/>
                <a:ea typeface="+mn-ea"/>
                <a:cs typeface="+mn-cs"/>
              </a:rPr>
              <a:t> y devuelve los datos necesarios para serializar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GetType</a:t>
            </a:r>
            <a:r>
              <a:rPr lang="es-MX"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Obtiene el tipo de la instancia actual. (Se hereda de </a:t>
            </a:r>
            <a:r>
              <a:rPr lang="es-ES" sz="900" b="0" i="0" u="none" strike="noStrike" kern="1200" dirty="0" err="1" smtClean="0">
                <a:solidFill>
                  <a:schemeClr val="tx1"/>
                </a:solidFill>
                <a:effectLst/>
                <a:latin typeface="Segoe UI" pitchFamily="34" charset="0"/>
                <a:ea typeface="+mn-ea"/>
                <a:cs typeface="+mn-cs"/>
              </a:rPr>
              <a:t>Object</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pPr rtl="0" eaLnBrk="1" fontAlgn="t" latinLnBrk="0" hangingPunct="1"/>
            <a:r>
              <a:rPr lang="es-ES" sz="900" b="1" i="0" u="none" strike="noStrike" kern="1200" dirty="0" err="1" smtClean="0">
                <a:solidFill>
                  <a:schemeClr val="tx1"/>
                </a:solidFill>
                <a:effectLst/>
                <a:latin typeface="Segoe UI" pitchFamily="34" charset="0"/>
                <a:ea typeface="+mn-ea"/>
                <a:cs typeface="+mn-cs"/>
              </a:rPr>
              <a:t>KeyEquals</a:t>
            </a:r>
            <a:r>
              <a:rPr lang="es-ES" sz="900" b="1" i="0" u="none" strike="noStrike" kern="1200" dirty="0" smtClean="0">
                <a:solidFill>
                  <a:schemeClr val="tx1"/>
                </a:solidFill>
                <a:effectLst/>
                <a:latin typeface="Segoe UI" pitchFamily="34" charset="0"/>
                <a:ea typeface="+mn-ea"/>
                <a:cs typeface="+mn-cs"/>
              </a:rPr>
              <a:t>		</a:t>
            </a:r>
            <a:r>
              <a:rPr lang="es-ES" sz="900" b="0" i="0" u="none" strike="noStrike" kern="1200" dirty="0" smtClean="0">
                <a:solidFill>
                  <a:schemeClr val="tx1"/>
                </a:solidFill>
                <a:effectLst/>
                <a:latin typeface="Segoe UI" pitchFamily="34" charset="0"/>
                <a:ea typeface="+mn-ea"/>
                <a:cs typeface="+mn-cs"/>
              </a:rPr>
              <a:t> Compara un objeto específico con una clave específica en el </a:t>
            </a:r>
            <a:r>
              <a:rPr lang="es-ES" sz="900" b="0" i="0" u="none" strike="noStrike" kern="1200" dirty="0" err="1" smtClean="0">
                <a:solidFill>
                  <a:schemeClr val="tx1"/>
                </a:solidFill>
                <a:effectLst/>
                <a:latin typeface="Segoe UI" pitchFamily="34" charset="0"/>
                <a:ea typeface="+mn-ea"/>
                <a:cs typeface="+mn-cs"/>
              </a:rPr>
              <a:t>Hashtable</a:t>
            </a:r>
            <a:r>
              <a:rPr lang="es-ES" sz="900" b="0" i="0" u="none" strike="noStrike" kern="1200" dirty="0" smtClean="0">
                <a:solidFill>
                  <a:schemeClr val="tx1"/>
                </a:solidFill>
                <a:effectLst/>
                <a:latin typeface="Segoe UI" pitchFamily="34" charset="0"/>
                <a:ea typeface="+mn-ea"/>
                <a:cs typeface="+mn-cs"/>
              </a:rPr>
              <a:t>.</a:t>
            </a:r>
            <a:endParaRPr lang="es-MX" sz="900" b="0" i="0" u="none" strike="noStrike" kern="1200" dirty="0" smtClean="0">
              <a:solidFill>
                <a:schemeClr val="tx1"/>
              </a:solidFill>
              <a:effectLst/>
              <a:latin typeface="Segoe UI" pitchFamily="34" charset="0"/>
              <a:ea typeface="+mn-ea"/>
              <a:cs typeface="+mn-cs"/>
            </a:endParaRP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t" latinLnBrk="0" hangingPunct="1">
              <a:lnSpc>
                <a:spcPct val="90000"/>
              </a:lnSpc>
              <a:spcBef>
                <a:spcPts val="0"/>
              </a:spcBef>
              <a:spcAft>
                <a:spcPts val="333"/>
              </a:spcAft>
              <a:buClrTx/>
              <a:buSzTx/>
              <a:buFontTx/>
              <a:buNone/>
              <a:tabLst/>
              <a:defRPr/>
            </a:pPr>
            <a:r>
              <a:rPr lang="es-ES" sz="900" b="1" u="none" dirty="0" err="1" smtClean="0"/>
              <a:t>Metodos</a:t>
            </a:r>
            <a:r>
              <a:rPr lang="es-ES" sz="900" b="1" u="none" dirty="0" smtClean="0"/>
              <a:t> de Diccionarios</a:t>
            </a:r>
            <a:endParaRPr lang="es-MX" sz="900" u="none" dirty="0" smtClean="0"/>
          </a:p>
          <a:p>
            <a:pPr rtl="0" eaLnBrk="1" fontAlgn="t" latinLnBrk="0" hangingPunct="1"/>
            <a:endParaRPr lang="es-MX" sz="900" b="1" i="0" u="none" strike="noStrike" kern="1200" dirty="0" smtClean="0">
              <a:solidFill>
                <a:schemeClr val="tx1"/>
              </a:solidFill>
              <a:effectLst/>
              <a:latin typeface="Segoe UI" pitchFamily="34" charset="0"/>
              <a:ea typeface="+mn-ea"/>
              <a:cs typeface="+mn-cs"/>
            </a:endParaRP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Add</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key,value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Agregar un ítem al diccionario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Constains</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key</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Verifica si existe o no un elemento en el diccionario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Remove</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value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Remueve un elemento del diccionario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ConstainsKey</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Determina si existe un clave en el diccionario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ConstainsValue</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Determina si existe un valor en el diccionario</a:t>
            </a:r>
          </a:p>
          <a:p>
            <a:pPr rtl="0" eaLnBrk="1" fontAlgn="t" latinLnBrk="0" hangingPunct="1"/>
            <a:r>
              <a:rPr lang="es-MX" sz="900" b="1" i="0" u="none" strike="noStrike" kern="1200" dirty="0" err="1" smtClean="0">
                <a:solidFill>
                  <a:schemeClr val="tx1"/>
                </a:solidFill>
                <a:effectLst/>
                <a:latin typeface="Segoe UI" pitchFamily="34" charset="0"/>
                <a:ea typeface="+mn-ea"/>
                <a:cs typeface="+mn-cs"/>
              </a:rPr>
              <a:t>CopyTo</a:t>
            </a:r>
            <a:r>
              <a:rPr lang="es-MX" sz="900" b="1" i="0" u="none" strike="noStrike" kern="1200" dirty="0" smtClean="0">
                <a:solidFill>
                  <a:schemeClr val="tx1"/>
                </a:solidFill>
                <a:effectLst/>
                <a:latin typeface="Segoe UI" pitchFamily="34" charset="0"/>
                <a:ea typeface="+mn-ea"/>
                <a:cs typeface="+mn-cs"/>
              </a:rPr>
              <a:t>(</a:t>
            </a:r>
            <a:r>
              <a:rPr lang="es-MX" sz="900" b="1" i="0" u="none" strike="noStrike" kern="1200" dirty="0" err="1" smtClean="0">
                <a:solidFill>
                  <a:schemeClr val="tx1"/>
                </a:solidFill>
                <a:effectLst/>
                <a:latin typeface="Segoe UI" pitchFamily="34" charset="0"/>
                <a:ea typeface="+mn-ea"/>
                <a:cs typeface="+mn-cs"/>
              </a:rPr>
              <a:t>array,index</a:t>
            </a:r>
            <a:r>
              <a:rPr lang="es-MX" sz="900" b="1" i="0" u="none" strike="noStrike" kern="1200" dirty="0" smtClean="0">
                <a:solidFill>
                  <a:schemeClr val="tx1"/>
                </a:solidFill>
                <a:effectLst/>
                <a:latin typeface="Segoe UI" pitchFamily="34" charset="0"/>
                <a:ea typeface="+mn-ea"/>
                <a:cs typeface="+mn-cs"/>
              </a:rPr>
              <a:t>)	</a:t>
            </a:r>
            <a:r>
              <a:rPr lang="es-MX" sz="900" b="0" i="0" u="none" strike="noStrike" kern="1200" dirty="0" smtClean="0">
                <a:solidFill>
                  <a:schemeClr val="tx1"/>
                </a:solidFill>
                <a:effectLst/>
                <a:latin typeface="Segoe UI" pitchFamily="34" charset="0"/>
                <a:ea typeface="+mn-ea"/>
                <a:cs typeface="+mn-cs"/>
              </a:rPr>
              <a:t>Copia el diccionario aun arreglo</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4801" y="989284"/>
            <a:ext cx="5579613" cy="642310"/>
          </a:xfrm>
        </p:spPr>
        <p:txBody>
          <a:bodyPr>
            <a:noAutofit/>
          </a:bodyPr>
          <a:lstStyle>
            <a:lvl1pPr>
              <a:lnSpc>
                <a:spcPct val="90000"/>
              </a:lnSpc>
              <a:defRPr sz="4000">
                <a:gradFill flip="none" rotWithShape="1">
                  <a:gsLst>
                    <a:gs pos="36000">
                      <a:schemeClr val="tx1"/>
                    </a:gs>
                    <a:gs pos="86000">
                      <a:schemeClr val="tx1"/>
                    </a:gs>
                  </a:gsLst>
                  <a:lin ang="5400000" scaled="0"/>
                  <a:tileRect/>
                </a:gradFill>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517525" y="723545"/>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2" name="Subtitle 2"/>
          <p:cNvSpPr>
            <a:spLocks noGrp="1"/>
          </p:cNvSpPr>
          <p:nvPr>
            <p:ph type="subTitle" idx="1"/>
          </p:nvPr>
        </p:nvSpPr>
        <p:spPr>
          <a:xfrm>
            <a:off x="517525" y="3681952"/>
            <a:ext cx="5576889"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pic>
        <p:nvPicPr>
          <p:cNvPr id="10" name="Picture 9" descr="VS Photo.png"/>
          <p:cNvPicPr>
            <a:picLocks noChangeAspect="1"/>
          </p:cNvPicPr>
          <p:nvPr userDrawn="1"/>
        </p:nvPicPr>
        <p:blipFill>
          <a:blip r:embed="rId4" cstate="email"/>
          <a:srcRect t="1813" b="1775"/>
          <a:stretch>
            <a:fillRect/>
          </a:stretch>
        </p:blipFill>
        <p:spPr>
          <a:xfrm>
            <a:off x="517526" y="1667437"/>
            <a:ext cx="2966037" cy="190564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973413" y="4344989"/>
            <a:ext cx="1023988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649805"/>
            <a:ext cx="9324523"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889124" y="4344989"/>
            <a:ext cx="932417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355850"/>
            <a:ext cx="10240158" cy="1384994"/>
          </a:xfrm>
        </p:spPr>
        <p:txBody>
          <a:bodyPr vert="horz" wrap="square" lIns="0" tIns="0" rIns="0" bIns="0" rtlCol="0" anchor="ctr" anchorCtr="0">
            <a:noAutofit/>
          </a:bodyPr>
          <a:lstStyle>
            <a:lvl1pPr marL="0" indent="0">
              <a:buFontTx/>
              <a:buNone/>
              <a:defRPr lang="en-US" sz="8800" dirty="0" smtClean="0"/>
            </a:lvl1pPr>
          </a:lstStyle>
          <a:p>
            <a:pPr lvl="0">
              <a:lnSpc>
                <a:spcPct val="90000"/>
              </a:lnSpc>
            </a:pPr>
            <a:r>
              <a:rPr lang="en-US" dirty="0" smtClean="0"/>
              <a:t>click to…</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flip="none" rotWithShape="1">
                  <a:gsLst>
                    <a:gs pos="0">
                      <a:schemeClr val="tx1"/>
                    </a:gs>
                    <a:gs pos="86000">
                      <a:schemeClr val="tx1"/>
                    </a:gs>
                  </a:gsLst>
                  <a:lin ang="5400000" scaled="0"/>
                  <a:tileRect/>
                </a:gra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7868" y="1412875"/>
            <a:ext cx="11173090" cy="2210862"/>
          </a:xfrm>
        </p:spPr>
        <p:txBody>
          <a:bodyPr/>
          <a:lstStyle>
            <a:lvl1pPr>
              <a:lnSpc>
                <a:spcPct val="90000"/>
              </a:lnSpc>
              <a:defRPr>
                <a:gradFill>
                  <a:gsLst>
                    <a:gs pos="0">
                      <a:schemeClr val="tx1"/>
                    </a:gs>
                    <a:gs pos="86000">
                      <a:schemeClr val="tx1"/>
                    </a:gs>
                  </a:gsLst>
                  <a:lin ang="5400000" scaled="0"/>
                </a:gradFill>
              </a:defRPr>
            </a:lvl1pPr>
            <a:lvl2pPr>
              <a:lnSpc>
                <a:spcPct val="90000"/>
              </a:lnSpc>
              <a:defRPr>
                <a:gradFill>
                  <a:gsLst>
                    <a:gs pos="0">
                      <a:schemeClr val="tx1"/>
                    </a:gs>
                    <a:gs pos="86000">
                      <a:schemeClr val="tx1"/>
                    </a:gs>
                  </a:gsLst>
                  <a:lin ang="5400000" scaled="0"/>
                </a:gradFill>
              </a:defRPr>
            </a:lvl2pPr>
            <a:lvl3pPr>
              <a:lnSpc>
                <a:spcPct val="90000"/>
              </a:lnSpc>
              <a:defRPr>
                <a:gradFill>
                  <a:gsLst>
                    <a:gs pos="0">
                      <a:schemeClr val="tx1"/>
                    </a:gs>
                    <a:gs pos="86000">
                      <a:schemeClr val="tx1"/>
                    </a:gs>
                  </a:gsLst>
                  <a:lin ang="5400000" scaled="0"/>
                </a:gradFill>
              </a:defRPr>
            </a:lvl3pPr>
            <a:lvl4pPr>
              <a:lnSpc>
                <a:spcPct val="90000"/>
              </a:lnSpc>
              <a:defRPr>
                <a:gradFill>
                  <a:gsLst>
                    <a:gs pos="0">
                      <a:schemeClr val="tx1"/>
                    </a:gs>
                    <a:gs pos="86000">
                      <a:schemeClr val="tx1"/>
                    </a:gs>
                  </a:gsLst>
                  <a:lin ang="5400000" scaled="0"/>
                </a:gradFill>
              </a:defRPr>
            </a:lvl4pPr>
            <a:lvl5pPr>
              <a:lnSpc>
                <a:spcPct val="90000"/>
              </a:lnSpc>
              <a:defRPr>
                <a:gradFill>
                  <a:gsLst>
                    <a:gs pos="0">
                      <a:schemeClr val="tx1"/>
                    </a:gs>
                    <a:gs pos="8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9"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3"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5938" y="2162175"/>
            <a:ext cx="11165020" cy="914096"/>
          </a:xfrm>
        </p:spPr>
        <p:txBody>
          <a:bodyPr/>
          <a:lstStyle>
            <a:lvl1pPr>
              <a:defRPr sz="6600"/>
            </a:lvl1pPr>
          </a:lstStyle>
          <a:p>
            <a:r>
              <a:rPr lang="en-US" dirty="0" smtClean="0"/>
              <a:t>Click to edit Master 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pitchFamily="34" charset="0"/>
              </a:defRPr>
            </a:lvl1pPr>
          </a:lstStyle>
          <a:p>
            <a:pPr lvl="0"/>
            <a:r>
              <a:rPr lang="en-US" dirty="0" smtClean="0"/>
              <a:t>Click to edit Master text styles</a:t>
            </a:r>
          </a:p>
        </p:txBody>
      </p:sp>
    </p:spTree>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5"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6"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79626" y="1905000"/>
            <a:ext cx="9388498" cy="1523494"/>
          </a:xfrm>
        </p:spPr>
        <p:txBody>
          <a:bodyPr anchor="ctr" anchorCtr="0">
            <a:noAutofit/>
          </a:bodyPr>
          <a:lstStyle>
            <a:lvl1pPr algn="r">
              <a:lnSpc>
                <a:spcPct val="90000"/>
              </a:lnSpc>
              <a:defRPr sz="4000">
                <a:gradFill flip="none" rotWithShape="1">
                  <a:gsLst>
                    <a:gs pos="36000">
                      <a:srgbClr val="FFFFFF"/>
                    </a:gs>
                    <a:gs pos="86000">
                      <a:srgbClr val="FFFFFF"/>
                    </a:gs>
                  </a:gsLst>
                  <a:lin ang="5400000" scaled="0"/>
                  <a:tileRect/>
                </a:gradFill>
                <a:effectLst/>
              </a:defRPr>
            </a:lvl1pPr>
          </a:lstStyle>
          <a:p>
            <a:r>
              <a:rPr lang="en-US" smtClean="0"/>
              <a:t>Click to edit Master title style</a:t>
            </a:r>
            <a:endParaRPr lang="en-US" dirty="0"/>
          </a:p>
        </p:txBody>
      </p:sp>
      <p:pic>
        <p:nvPicPr>
          <p:cNvPr id="4" name="Picture 3" descr="VS_h_rgb_r_2.png"/>
          <p:cNvPicPr>
            <a:picLocks noChangeAspect="1"/>
          </p:cNvPicPr>
          <p:nvPr userDrawn="1"/>
        </p:nvPicPr>
        <p:blipFill>
          <a:blip r:embed="rId3"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1443865"/>
            <a:ext cx="11173090" cy="47616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43865"/>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9" y="144229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4229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42291"/>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74876"/>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0" y="1442291"/>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6"/>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30191"/>
            <a:ext cx="1117309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1443611"/>
            <a:ext cx="1117309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723" r:id="rId2"/>
    <p:sldLayoutId id="2147483722"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bg1"/>
              </a:gs>
              <a:gs pos="86000">
                <a:schemeClr val="bg1"/>
              </a:gs>
            </a:gsLst>
            <a:lin ang="5400000" scaled="0"/>
            <a:tileRect/>
          </a:gradFill>
          <a:effectLst/>
          <a:latin typeface="Segoe Light" pitchFamily="34" charset="0"/>
          <a:ea typeface="+mn-ea"/>
          <a:cs typeface="Arial" charset="0"/>
        </a:defRPr>
      </a:lvl1pPr>
    </p:titleStyle>
    <p:bodyStyle>
      <a:lvl1pPr marL="396875" indent="-396875" algn="l" defTabSz="914363" rtl="0" eaLnBrk="1" latinLnBrk="0" hangingPunct="1">
        <a:lnSpc>
          <a:spcPct val="90000"/>
        </a:lnSpc>
        <a:spcBef>
          <a:spcPct val="20000"/>
        </a:spcBef>
        <a:buClr>
          <a:srgbClr val="FFFFFF"/>
        </a:buClr>
        <a:buFont typeface="Wingdings" pitchFamily="2" charset="2"/>
        <a:buChar char=""/>
        <a:defRPr sz="3200" kern="1200">
          <a:gradFill>
            <a:gsLst>
              <a:gs pos="0">
                <a:schemeClr val="bg1"/>
              </a:gs>
              <a:gs pos="86000">
                <a:schemeClr val="bg1"/>
              </a:gs>
            </a:gsLst>
            <a:lin ang="5400000" scaled="0"/>
          </a:gradFill>
          <a:latin typeface="Segoe Light" pitchFamily="34" charset="0"/>
          <a:ea typeface="+mn-ea"/>
          <a:cs typeface="+mn-cs"/>
        </a:defRPr>
      </a:lvl1pPr>
      <a:lvl2pPr marL="914400" indent="-396875" algn="l" defTabSz="914363" rtl="0" eaLnBrk="1" latinLnBrk="0" hangingPunct="1">
        <a:lnSpc>
          <a:spcPct val="90000"/>
        </a:lnSpc>
        <a:spcBef>
          <a:spcPct val="20000"/>
        </a:spcBef>
        <a:buClr>
          <a:srgbClr val="FFFFFF"/>
        </a:buClr>
        <a:buFont typeface="Wingdings" pitchFamily="2" charset="2"/>
        <a:buChar char=""/>
        <a:defRPr sz="2800" kern="1200">
          <a:gradFill>
            <a:gsLst>
              <a:gs pos="0">
                <a:schemeClr val="bg1"/>
              </a:gs>
              <a:gs pos="86000">
                <a:schemeClr val="bg1"/>
              </a:gs>
            </a:gsLst>
            <a:lin ang="5400000" scaled="0"/>
          </a:gradFill>
          <a:latin typeface="Segoe Light" pitchFamily="34" charset="0"/>
          <a:ea typeface="+mn-ea"/>
          <a:cs typeface="+mn-cs"/>
        </a:defRPr>
      </a:lvl2pPr>
      <a:lvl3pPr marL="1258888" indent="-344488"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3pPr>
      <a:lvl4pPr marL="1604963" indent="-346075"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4pPr>
      <a:lvl5pPr marL="1941513" indent="-336550"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lh3.ggpht.com/_jvVswA9mZ9o/TMr1t0IRHQI/AAAAAAAAANU/EBx03w0cPfE/s1600-h/clip_image003%5b4%5d.jpg" TargetMode="Externa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lh6.ggpht.com/_jvVswA9mZ9o/TMr1w_fUI4I/AAAAAAAAANk/NfuxNCkFfXA/s1600-h/clip_image005%5b5%5d.p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lh3.ggpht.com/_jvVswA9mZ9o/TMr13VIL9sI/AAAAAAAAAOM/s79A716_OPI/s1600-h/clip_image011%5b5%5d.jpg"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9453" y="1738038"/>
            <a:ext cx="10239883" cy="642310"/>
          </a:xfrm>
        </p:spPr>
        <p:txBody>
          <a:bodyPr/>
          <a:lstStyle/>
          <a:p>
            <a:pPr lvl="0"/>
            <a:r>
              <a:rPr lang="en-US" dirty="0" smtClean="0"/>
              <a:t>/*</a:t>
            </a:r>
            <a:r>
              <a:rPr lang="es-MX" dirty="0" smtClean="0"/>
              <a:t> </a:t>
            </a:r>
            <a:r>
              <a:rPr lang="es-MX" dirty="0" err="1" smtClean="0"/>
              <a:t>Collections</a:t>
            </a:r>
            <a:r>
              <a:rPr lang="es-MX" dirty="0" smtClean="0"/>
              <a:t> and </a:t>
            </a:r>
            <a:r>
              <a:rPr lang="es-MX" dirty="0" err="1" smtClean="0"/>
              <a:t>Generics</a:t>
            </a:r>
            <a:r>
              <a:rPr lang="es-MX" dirty="0" smtClean="0"/>
              <a:t> </a:t>
            </a:r>
            <a:r>
              <a:rPr lang="en-US" dirty="0" smtClean="0"/>
              <a:t>*/</a:t>
            </a:r>
            <a:endParaRPr lang="en-US" dirty="0"/>
          </a:p>
        </p:txBody>
      </p:sp>
      <p:sp>
        <p:nvSpPr>
          <p:cNvPr id="3" name="TextBox 2"/>
          <p:cNvSpPr txBox="1"/>
          <p:nvPr/>
        </p:nvSpPr>
        <p:spPr>
          <a:xfrm>
            <a:off x="2216667" y="2696646"/>
            <a:ext cx="1355949" cy="369332"/>
          </a:xfrm>
          <a:prstGeom prst="rect">
            <a:avLst/>
          </a:prstGeom>
          <a:noFill/>
        </p:spPr>
        <p:txBody>
          <a:bodyPr wrap="none" lIns="0" tIns="0" rIns="0" bIns="0" rtlCol="0">
            <a:spAutoFit/>
          </a:bodyPr>
          <a:lstStyle/>
          <a:p>
            <a:r>
              <a:rPr lang="es-MX" sz="2400" b="1" dirty="0" smtClean="0"/>
              <a:t>Objetivos:</a:t>
            </a:r>
          </a:p>
        </p:txBody>
      </p:sp>
      <p:sp>
        <p:nvSpPr>
          <p:cNvPr id="4" name="TextBox 3"/>
          <p:cNvSpPr txBox="1"/>
          <p:nvPr/>
        </p:nvSpPr>
        <p:spPr>
          <a:xfrm>
            <a:off x="2652100" y="3451946"/>
            <a:ext cx="8309775" cy="276999"/>
          </a:xfrm>
          <a:prstGeom prst="rect">
            <a:avLst/>
          </a:prstGeom>
          <a:noFill/>
        </p:spPr>
        <p:txBody>
          <a:bodyPr wrap="none" lIns="0" tIns="0" rIns="0" bIns="0" rtlCol="0">
            <a:spAutoFit/>
          </a:bodyPr>
          <a:lstStyle/>
          <a:p>
            <a:r>
              <a:rPr lang="es-ES" dirty="0" smtClean="0"/>
              <a:t>Manejar un grupo de datos asociados, en aplicaciones </a:t>
            </a:r>
            <a:r>
              <a:rPr lang="es-ES" dirty="0" err="1" smtClean="0"/>
              <a:t>.Net</a:t>
            </a:r>
            <a:r>
              <a:rPr lang="es-ES" dirty="0" smtClean="0"/>
              <a:t> utilizando Colecciones	</a:t>
            </a:r>
            <a:endParaRPr lang="es-MX" dirty="0" smtClean="0"/>
          </a:p>
        </p:txBody>
      </p:sp>
      <p:sp>
        <p:nvSpPr>
          <p:cNvPr id="5" name="TextBox 4"/>
          <p:cNvSpPr txBox="1"/>
          <p:nvPr/>
        </p:nvSpPr>
        <p:spPr>
          <a:xfrm>
            <a:off x="2659358" y="3778514"/>
            <a:ext cx="9529468" cy="553998"/>
          </a:xfrm>
          <a:prstGeom prst="rect">
            <a:avLst/>
          </a:prstGeom>
          <a:noFill/>
        </p:spPr>
        <p:txBody>
          <a:bodyPr wrap="square" lIns="0" tIns="0" rIns="0" bIns="0" rtlCol="0">
            <a:spAutoFit/>
          </a:bodyPr>
          <a:lstStyle/>
          <a:p>
            <a:r>
              <a:rPr lang="es-ES" dirty="0"/>
              <a:t>mejorar la seguridad de tipos y el rendimiento en las aplicaciones. Net usando la colección </a:t>
            </a:r>
            <a:r>
              <a:rPr lang="es-ES" dirty="0" smtClean="0"/>
              <a:t> genéricas</a:t>
            </a:r>
            <a:endParaRPr lang="es-MX" dirty="0" smtClean="0"/>
          </a:p>
        </p:txBody>
      </p:sp>
      <p:sp>
        <p:nvSpPr>
          <p:cNvPr id="6" name="TextBox 5"/>
          <p:cNvSpPr txBox="1"/>
          <p:nvPr/>
        </p:nvSpPr>
        <p:spPr>
          <a:xfrm>
            <a:off x="2644842" y="4426074"/>
            <a:ext cx="7181261" cy="276999"/>
          </a:xfrm>
          <a:prstGeom prst="rect">
            <a:avLst/>
          </a:prstGeom>
          <a:noFill/>
        </p:spPr>
        <p:txBody>
          <a:bodyPr wrap="none" lIns="0" tIns="0" rIns="0" bIns="0" rtlCol="0">
            <a:spAutoFit/>
          </a:bodyPr>
          <a:lstStyle/>
          <a:p>
            <a:r>
              <a:rPr lang="es-ES" dirty="0" smtClean="0"/>
              <a:t>Manejando datos en aplicaciones utilizando colecciones especializadas</a:t>
            </a:r>
            <a:endParaRPr lang="es-MX" dirty="0" smtClean="0"/>
          </a:p>
        </p:txBody>
      </p:sp>
    </p:spTree>
    <p:extLst>
      <p:ext uri="{BB962C8B-B14F-4D97-AF65-F5344CB8AC3E}">
        <p14:creationId xmlns:p14="http://schemas.microsoft.com/office/powerpoint/2010/main" val="906838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79167E-6 -3.7037E-7 L 0.5625 -3.7037E-7 " pathEditMode="relative" rAng="0" ptsTypes="AA">
                                      <p:cBhvr>
                                        <p:cTn id="6" dur="2000" fill="hold"/>
                                        <p:tgtEl>
                                          <p:spTgt spid="2"/>
                                        </p:tgtEl>
                                        <p:attrNameLst>
                                          <p:attrName>ppt_x</p:attrName>
                                          <p:attrName>ppt_y</p:attrName>
                                        </p:attrNameLst>
                                      </p:cBhvr>
                                      <p:rCtr x="281" y="0"/>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9" presetClass="entr" presetSubtype="0" ac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3500"/>
                            </p:stCondLst>
                            <p:childTnLst>
                              <p:par>
                                <p:cTn id="21" presetID="39" presetClass="entr" presetSubtype="0" ac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39" presetClass="entr" presetSubtype="0" ac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a:t>
            </a:r>
            <a:r>
              <a:rPr lang="es-MX" dirty="0"/>
              <a:t>2</a:t>
            </a:r>
            <a:r>
              <a:rPr lang="es-MX" dirty="0" smtClean="0"/>
              <a:t> </a:t>
            </a:r>
            <a:r>
              <a:rPr lang="es-MX" dirty="0" err="1" smtClean="0"/>
              <a:t>Generics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1483972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p:nvPr/>
        </p:nvSpPr>
        <p:spPr>
          <a:xfrm>
            <a:off x="252566" y="228721"/>
            <a:ext cx="5111914" cy="461665"/>
          </a:xfrm>
          <a:prstGeom prst="rect">
            <a:avLst/>
          </a:prstGeom>
        </p:spPr>
        <p:txBody>
          <a:bodyPr wrap="square">
            <a:spAutoFit/>
          </a:bodyPr>
          <a:lstStyle/>
          <a:p>
            <a:r>
              <a:rPr lang="es-ES" sz="2400" b="1" dirty="0" smtClean="0"/>
              <a:t>Interfaces </a:t>
            </a:r>
            <a:r>
              <a:rPr lang="es-ES" sz="2400" b="1" dirty="0" err="1" smtClean="0"/>
              <a:t>Genericas</a:t>
            </a:r>
            <a:endParaRPr lang="es-MX" sz="2400" dirty="0"/>
          </a:p>
        </p:txBody>
      </p:sp>
      <p:graphicFrame>
        <p:nvGraphicFramePr>
          <p:cNvPr id="6" name="5 Tabla"/>
          <p:cNvGraphicFramePr>
            <a:graphicFrameLocks noGrp="1"/>
          </p:cNvGraphicFramePr>
          <p:nvPr>
            <p:extLst>
              <p:ext uri="{D42A27DB-BD31-4B8C-83A1-F6EECF244321}">
                <p14:modId xmlns:p14="http://schemas.microsoft.com/office/powerpoint/2010/main" val="1178598553"/>
              </p:ext>
            </p:extLst>
          </p:nvPr>
        </p:nvGraphicFramePr>
        <p:xfrm>
          <a:off x="4399026" y="1166622"/>
          <a:ext cx="3046286" cy="4328160"/>
        </p:xfrm>
        <a:graphic>
          <a:graphicData uri="http://schemas.openxmlformats.org/drawingml/2006/table">
            <a:tbl>
              <a:tblPr/>
              <a:tblGrid>
                <a:gridCol w="3046286"/>
              </a:tblGrid>
              <a:tr h="541020">
                <a:tc>
                  <a:txBody>
                    <a:bodyPr/>
                    <a:lstStyle/>
                    <a:p>
                      <a:pPr>
                        <a:lnSpc>
                          <a:spcPct val="115000"/>
                        </a:lnSpc>
                        <a:spcAft>
                          <a:spcPts val="0"/>
                        </a:spcAft>
                      </a:pPr>
                      <a:r>
                        <a:rPr lang="es-MX" sz="1600" b="1" dirty="0" err="1">
                          <a:latin typeface="Calibri"/>
                          <a:ea typeface="Times New Roman"/>
                          <a:cs typeface="Times New Roman"/>
                        </a:rPr>
                        <a:t>ICollection</a:t>
                      </a:r>
                      <a:r>
                        <a:rPr lang="es-MX" sz="1600" b="1" dirty="0">
                          <a:latin typeface="Calibri"/>
                          <a:ea typeface="Times New Roman"/>
                          <a:cs typeface="Times New Roman"/>
                        </a:rPr>
                        <a:t>&lt;T&gt;</a:t>
                      </a:r>
                      <a:endParaRPr lang="es-MX" sz="1600" dirty="0">
                        <a:latin typeface="Calibri"/>
                        <a:ea typeface="Calibri"/>
                        <a:cs typeface="Times New Roman"/>
                      </a:endParaRPr>
                    </a:p>
                  </a:txBody>
                  <a:tcPr marL="0" marR="0" marT="0" marB="0">
                    <a:lnL>
                      <a:noFill/>
                    </a:lnL>
                    <a:lnR>
                      <a:noFill/>
                    </a:lnR>
                    <a:lnT>
                      <a:noFill/>
                    </a:lnT>
                    <a:lnB>
                      <a:noFill/>
                    </a:lnB>
                  </a:tcPr>
                </a:tc>
              </a:tr>
              <a:tr h="541020">
                <a:tc>
                  <a:txBody>
                    <a:bodyPr/>
                    <a:lstStyle/>
                    <a:p>
                      <a:pPr>
                        <a:lnSpc>
                          <a:spcPct val="115000"/>
                        </a:lnSpc>
                        <a:spcAft>
                          <a:spcPts val="0"/>
                        </a:spcAft>
                      </a:pPr>
                      <a:r>
                        <a:rPr lang="es-MX" sz="1600" b="1">
                          <a:latin typeface="Calibri"/>
                          <a:ea typeface="Times New Roman"/>
                          <a:cs typeface="Times New Roman"/>
                        </a:rPr>
                        <a:t>IComparer&lt;T&gt;</a:t>
                      </a:r>
                      <a:endParaRPr lang="es-MX" sz="1600">
                        <a:latin typeface="Calibri"/>
                        <a:ea typeface="Calibri"/>
                        <a:cs typeface="Times New Roman"/>
                      </a:endParaRPr>
                    </a:p>
                  </a:txBody>
                  <a:tcPr marL="0" marR="0" marT="0" marB="0">
                    <a:lnL>
                      <a:noFill/>
                    </a:lnL>
                    <a:lnR>
                      <a:noFill/>
                    </a:lnR>
                    <a:lnT>
                      <a:noFill/>
                    </a:lnT>
                    <a:lnB>
                      <a:noFill/>
                    </a:lnB>
                  </a:tcPr>
                </a:tc>
              </a:tr>
              <a:tr h="541020">
                <a:tc>
                  <a:txBody>
                    <a:bodyPr/>
                    <a:lstStyle/>
                    <a:p>
                      <a:pPr>
                        <a:lnSpc>
                          <a:spcPct val="115000"/>
                        </a:lnSpc>
                        <a:spcAft>
                          <a:spcPts val="0"/>
                        </a:spcAft>
                      </a:pPr>
                      <a:r>
                        <a:rPr lang="es-MX" sz="1600" b="1">
                          <a:latin typeface="Calibri"/>
                          <a:ea typeface="Times New Roman"/>
                          <a:cs typeface="Times New Roman"/>
                        </a:rPr>
                        <a:t>IComparable&lt;T&gt;</a:t>
                      </a:r>
                      <a:endParaRPr lang="es-MX" sz="1600">
                        <a:latin typeface="Calibri"/>
                        <a:ea typeface="Calibri"/>
                        <a:cs typeface="Times New Roman"/>
                      </a:endParaRPr>
                    </a:p>
                  </a:txBody>
                  <a:tcPr marL="0" marR="0" marT="0" marB="0">
                    <a:lnL>
                      <a:noFill/>
                    </a:lnL>
                    <a:lnR>
                      <a:noFill/>
                    </a:lnR>
                    <a:lnT>
                      <a:noFill/>
                    </a:lnT>
                    <a:lnB>
                      <a:noFill/>
                    </a:lnB>
                  </a:tcPr>
                </a:tc>
              </a:tr>
              <a:tr h="541020">
                <a:tc>
                  <a:txBody>
                    <a:bodyPr/>
                    <a:lstStyle/>
                    <a:p>
                      <a:pPr>
                        <a:lnSpc>
                          <a:spcPct val="115000"/>
                        </a:lnSpc>
                        <a:spcAft>
                          <a:spcPts val="0"/>
                        </a:spcAft>
                      </a:pPr>
                      <a:r>
                        <a:rPr lang="es-MX" sz="1600" b="1" dirty="0" err="1">
                          <a:latin typeface="Calibri"/>
                          <a:ea typeface="Times New Roman"/>
                          <a:cs typeface="Times New Roman"/>
                        </a:rPr>
                        <a:t>IEnumerable</a:t>
                      </a:r>
                      <a:r>
                        <a:rPr lang="es-MX" sz="1600" b="1" dirty="0">
                          <a:latin typeface="Calibri"/>
                          <a:ea typeface="Times New Roman"/>
                          <a:cs typeface="Times New Roman"/>
                        </a:rPr>
                        <a:t>&lt;T&gt;</a:t>
                      </a:r>
                      <a:endParaRPr lang="es-MX" sz="1600" dirty="0">
                        <a:latin typeface="Calibri"/>
                        <a:ea typeface="Calibri"/>
                        <a:cs typeface="Times New Roman"/>
                      </a:endParaRPr>
                    </a:p>
                  </a:txBody>
                  <a:tcPr marL="0" marR="0" marT="0" marB="0">
                    <a:lnL>
                      <a:noFill/>
                    </a:lnL>
                    <a:lnR>
                      <a:noFill/>
                    </a:lnR>
                    <a:lnT>
                      <a:noFill/>
                    </a:lnT>
                    <a:lnB>
                      <a:noFill/>
                    </a:lnB>
                  </a:tcPr>
                </a:tc>
              </a:tr>
              <a:tr h="541020">
                <a:tc>
                  <a:txBody>
                    <a:bodyPr/>
                    <a:lstStyle/>
                    <a:p>
                      <a:pPr>
                        <a:lnSpc>
                          <a:spcPct val="115000"/>
                        </a:lnSpc>
                        <a:spcAft>
                          <a:spcPts val="0"/>
                        </a:spcAft>
                      </a:pPr>
                      <a:r>
                        <a:rPr lang="es-MX" sz="1600" b="1">
                          <a:latin typeface="Calibri"/>
                          <a:ea typeface="Times New Roman"/>
                          <a:cs typeface="Times New Roman"/>
                        </a:rPr>
                        <a:t>IEnumerator&lt;T&gt;</a:t>
                      </a:r>
                      <a:endParaRPr lang="es-MX" sz="1600">
                        <a:latin typeface="Calibri"/>
                        <a:ea typeface="Calibri"/>
                        <a:cs typeface="Times New Roman"/>
                      </a:endParaRPr>
                    </a:p>
                  </a:txBody>
                  <a:tcPr marL="0" marR="0" marT="0" marB="0">
                    <a:lnL>
                      <a:noFill/>
                    </a:lnL>
                    <a:lnR>
                      <a:noFill/>
                    </a:lnR>
                    <a:lnT>
                      <a:noFill/>
                    </a:lnT>
                    <a:lnB>
                      <a:noFill/>
                    </a:lnB>
                  </a:tcPr>
                </a:tc>
              </a:tr>
              <a:tr h="541020">
                <a:tc>
                  <a:txBody>
                    <a:bodyPr/>
                    <a:lstStyle/>
                    <a:p>
                      <a:pPr>
                        <a:lnSpc>
                          <a:spcPct val="115000"/>
                        </a:lnSpc>
                        <a:spcAft>
                          <a:spcPts val="0"/>
                        </a:spcAft>
                      </a:pPr>
                      <a:r>
                        <a:rPr lang="es-MX" sz="1600" b="1">
                          <a:latin typeface="Calibri"/>
                          <a:ea typeface="Times New Roman"/>
                          <a:cs typeface="Times New Roman"/>
                        </a:rPr>
                        <a:t>IEqualityComparer&lt;T&gt;</a:t>
                      </a:r>
                      <a:endParaRPr lang="es-MX" sz="1600">
                        <a:latin typeface="Calibri"/>
                        <a:ea typeface="Calibri"/>
                        <a:cs typeface="Times New Roman"/>
                      </a:endParaRPr>
                    </a:p>
                  </a:txBody>
                  <a:tcPr marL="0" marR="0" marT="0" marB="0">
                    <a:lnL>
                      <a:noFill/>
                    </a:lnL>
                    <a:lnR>
                      <a:noFill/>
                    </a:lnR>
                    <a:lnT>
                      <a:noFill/>
                    </a:lnT>
                    <a:lnB>
                      <a:noFill/>
                    </a:lnB>
                  </a:tcPr>
                </a:tc>
              </a:tr>
              <a:tr h="541020">
                <a:tc>
                  <a:txBody>
                    <a:bodyPr/>
                    <a:lstStyle/>
                    <a:p>
                      <a:pPr>
                        <a:lnSpc>
                          <a:spcPct val="115000"/>
                        </a:lnSpc>
                        <a:spcAft>
                          <a:spcPts val="0"/>
                        </a:spcAft>
                      </a:pPr>
                      <a:r>
                        <a:rPr lang="es-MX" sz="1600" b="1">
                          <a:latin typeface="Calibri"/>
                          <a:ea typeface="Times New Roman"/>
                          <a:cs typeface="Times New Roman"/>
                        </a:rPr>
                        <a:t>IList&lt;T&gt;</a:t>
                      </a:r>
                      <a:endParaRPr lang="es-MX" sz="1600">
                        <a:latin typeface="Calibri"/>
                        <a:ea typeface="Calibri"/>
                        <a:cs typeface="Times New Roman"/>
                      </a:endParaRPr>
                    </a:p>
                  </a:txBody>
                  <a:tcPr marL="0" marR="0" marT="0" marB="0">
                    <a:lnL>
                      <a:noFill/>
                    </a:lnL>
                    <a:lnR>
                      <a:noFill/>
                    </a:lnR>
                    <a:lnT>
                      <a:noFill/>
                    </a:lnT>
                    <a:lnB>
                      <a:noFill/>
                    </a:lnB>
                  </a:tcPr>
                </a:tc>
              </a:tr>
              <a:tr h="541020">
                <a:tc>
                  <a:txBody>
                    <a:bodyPr/>
                    <a:lstStyle/>
                    <a:p>
                      <a:pPr>
                        <a:lnSpc>
                          <a:spcPct val="115000"/>
                        </a:lnSpc>
                        <a:spcAft>
                          <a:spcPts val="0"/>
                        </a:spcAft>
                      </a:pPr>
                      <a:r>
                        <a:rPr lang="es-MX" sz="1600" b="1" dirty="0" err="1">
                          <a:latin typeface="Calibri"/>
                          <a:ea typeface="Times New Roman"/>
                          <a:cs typeface="Times New Roman"/>
                        </a:rPr>
                        <a:t>IDictionary</a:t>
                      </a:r>
                      <a:r>
                        <a:rPr lang="es-MX" sz="1600" b="1" dirty="0">
                          <a:latin typeface="Calibri"/>
                          <a:ea typeface="Times New Roman"/>
                          <a:cs typeface="Times New Roman"/>
                        </a:rPr>
                        <a:t>&lt;TK, TV&gt;</a:t>
                      </a:r>
                      <a:endParaRPr lang="es-MX" sz="1600" dirty="0">
                        <a:latin typeface="Calibri"/>
                        <a:ea typeface="Calibri"/>
                        <a:cs typeface="Times New Roman"/>
                      </a:endParaRPr>
                    </a:p>
                  </a:txBody>
                  <a:tcPr marL="0" marR="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p:nvPr/>
        </p:nvSpPr>
        <p:spPr>
          <a:xfrm>
            <a:off x="252566" y="228721"/>
            <a:ext cx="5111914" cy="461665"/>
          </a:xfrm>
          <a:prstGeom prst="rect">
            <a:avLst/>
          </a:prstGeom>
        </p:spPr>
        <p:txBody>
          <a:bodyPr wrap="square">
            <a:spAutoFit/>
          </a:bodyPr>
          <a:lstStyle/>
          <a:p>
            <a:r>
              <a:rPr lang="es-ES" sz="2400" b="1" dirty="0" smtClean="0"/>
              <a:t>Clases de </a:t>
            </a:r>
            <a:r>
              <a:rPr lang="es-ES" sz="2400" b="1" dirty="0" err="1" smtClean="0"/>
              <a:t>Collections</a:t>
            </a:r>
            <a:r>
              <a:rPr lang="es-ES" sz="2400" b="1" dirty="0" smtClean="0"/>
              <a:t> </a:t>
            </a:r>
            <a:r>
              <a:rPr lang="es-ES" sz="2400" b="1" dirty="0" err="1" smtClean="0"/>
              <a:t>Genericas</a:t>
            </a:r>
            <a:endParaRPr lang="es-MX" sz="2400" dirty="0" smtClean="0"/>
          </a:p>
        </p:txBody>
      </p:sp>
      <p:graphicFrame>
        <p:nvGraphicFramePr>
          <p:cNvPr id="4" name="3 Tabla"/>
          <p:cNvGraphicFramePr>
            <a:graphicFrameLocks noGrp="1"/>
          </p:cNvGraphicFramePr>
          <p:nvPr>
            <p:extLst>
              <p:ext uri="{D42A27DB-BD31-4B8C-83A1-F6EECF244321}">
                <p14:modId xmlns:p14="http://schemas.microsoft.com/office/powerpoint/2010/main" val="1713937008"/>
              </p:ext>
            </p:extLst>
          </p:nvPr>
        </p:nvGraphicFramePr>
        <p:xfrm>
          <a:off x="5040540" y="1579623"/>
          <a:ext cx="4648379" cy="4454834"/>
        </p:xfrm>
        <a:graphic>
          <a:graphicData uri="http://schemas.openxmlformats.org/drawingml/2006/table">
            <a:tbl>
              <a:tblPr/>
              <a:tblGrid>
                <a:gridCol w="4648379"/>
              </a:tblGrid>
              <a:tr h="259932">
                <a:tc>
                  <a:txBody>
                    <a:bodyPr/>
                    <a:lstStyle/>
                    <a:p>
                      <a:pPr>
                        <a:lnSpc>
                          <a:spcPct val="115000"/>
                        </a:lnSpc>
                        <a:spcAft>
                          <a:spcPts val="0"/>
                        </a:spcAft>
                      </a:pPr>
                      <a:r>
                        <a:rPr lang="es-MX" sz="1600" b="1" dirty="0" err="1">
                          <a:latin typeface="Calibri"/>
                          <a:ea typeface="Times New Roman"/>
                          <a:cs typeface="Times New Roman"/>
                        </a:rPr>
                        <a:t>List</a:t>
                      </a:r>
                      <a:r>
                        <a:rPr lang="es-MX" sz="1600" b="1" dirty="0">
                          <a:latin typeface="Calibri"/>
                          <a:ea typeface="Times New Roman"/>
                          <a:cs typeface="Times New Roman"/>
                        </a:rPr>
                        <a:t>&lt;T&gt;</a:t>
                      </a:r>
                      <a:endParaRPr lang="es-MX" sz="1600" dirty="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Stack&lt;T&gt;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Queue&lt;T&gt;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Dictionary&lt;T,V&gt;</a:t>
                      </a:r>
                      <a:endParaRPr lang="es-MX" sz="1600">
                        <a:latin typeface="Calibri"/>
                        <a:ea typeface="Calibri"/>
                        <a:cs typeface="Times New Roman"/>
                      </a:endParaRPr>
                    </a:p>
                  </a:txBody>
                  <a:tcPr marL="0" marR="0" marT="0" marB="0">
                    <a:lnL>
                      <a:noFill/>
                    </a:lnL>
                    <a:lnR>
                      <a:noFill/>
                    </a:lnR>
                    <a:lnT>
                      <a:noFill/>
                    </a:lnT>
                    <a:lnB>
                      <a:noFill/>
                    </a:lnB>
                  </a:tcPr>
                </a:tc>
              </a:tr>
              <a:tr h="289563">
                <a:tc>
                  <a:txBody>
                    <a:bodyPr/>
                    <a:lstStyle/>
                    <a:p>
                      <a:pPr>
                        <a:lnSpc>
                          <a:spcPct val="115000"/>
                        </a:lnSpc>
                        <a:spcAft>
                          <a:spcPts val="0"/>
                        </a:spcAft>
                      </a:pPr>
                      <a:r>
                        <a:rPr lang="es-MX" sz="1600" b="1">
                          <a:latin typeface="Calibri"/>
                          <a:ea typeface="Times New Roman"/>
                          <a:cs typeface="Times New Roman"/>
                        </a:rPr>
                        <a:t>SortedList&lt;T,V&gt;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dirty="0" err="1">
                          <a:latin typeface="Calibri"/>
                          <a:ea typeface="Times New Roman"/>
                          <a:cs typeface="Times New Roman"/>
                        </a:rPr>
                        <a:t>SortedDictionary</a:t>
                      </a:r>
                      <a:r>
                        <a:rPr lang="es-MX" sz="1600" b="1" dirty="0">
                          <a:latin typeface="Calibri"/>
                          <a:ea typeface="Times New Roman"/>
                          <a:cs typeface="Times New Roman"/>
                        </a:rPr>
                        <a:t>&lt;T,V&gt;</a:t>
                      </a:r>
                      <a:endParaRPr lang="es-MX" sz="1600" dirty="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LinkedList&lt;T&gt;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HashSet&lt;T&gt;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Collection&lt;T&gt;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ReadOnlyCollection&lt;T&gt;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KeyedCollection&lt;TK,TV&gt;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ObservableCollection&lt;T&gt;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ReadOnlyObservableColleciton&lt;T&gt;</a:t>
                      </a:r>
                      <a:endParaRPr lang="es-MX" sz="1600">
                        <a:latin typeface="Calibri"/>
                        <a:ea typeface="Calibri"/>
                        <a:cs typeface="Times New Roman"/>
                      </a:endParaRPr>
                    </a:p>
                  </a:txBody>
                  <a:tcPr marL="0" marR="0" marT="0" marB="0">
                    <a:lnL>
                      <a:noFill/>
                    </a:lnL>
                    <a:lnR>
                      <a:noFill/>
                    </a:lnR>
                    <a:lnT>
                      <a:noFill/>
                    </a:lnT>
                    <a:lnB>
                      <a:noFill/>
                    </a:lnB>
                  </a:tcPr>
                </a:tc>
              </a:tr>
              <a:tr h="259932">
                <a:tc>
                  <a:txBody>
                    <a:bodyPr/>
                    <a:lstStyle/>
                    <a:p>
                      <a:pPr>
                        <a:lnSpc>
                          <a:spcPct val="115000"/>
                        </a:lnSpc>
                        <a:spcAft>
                          <a:spcPts val="0"/>
                        </a:spcAft>
                      </a:pPr>
                      <a:r>
                        <a:rPr lang="es-MX" sz="1600" b="1">
                          <a:latin typeface="Calibri"/>
                          <a:ea typeface="Times New Roman"/>
                          <a:cs typeface="Times New Roman"/>
                        </a:rPr>
                        <a:t>KeyValuePair&lt;TK,TV&gt;</a:t>
                      </a:r>
                      <a:endParaRPr lang="es-MX" sz="1600">
                        <a:latin typeface="Calibri"/>
                        <a:ea typeface="Calibri"/>
                        <a:cs typeface="Times New Roman"/>
                      </a:endParaRPr>
                    </a:p>
                  </a:txBody>
                  <a:tcPr marL="0" marR="0" marT="0" marB="0">
                    <a:lnL>
                      <a:noFill/>
                    </a:lnL>
                    <a:lnR>
                      <a:noFill/>
                    </a:lnR>
                    <a:lnT>
                      <a:noFill/>
                    </a:lnT>
                    <a:lnB>
                      <a:noFill/>
                    </a:lnB>
                  </a:tcPr>
                </a:tc>
              </a:tr>
              <a:tr h="519863">
                <a:tc>
                  <a:txBody>
                    <a:bodyPr/>
                    <a:lstStyle/>
                    <a:p>
                      <a:pPr>
                        <a:lnSpc>
                          <a:spcPct val="115000"/>
                        </a:lnSpc>
                        <a:spcAft>
                          <a:spcPts val="0"/>
                        </a:spcAft>
                      </a:pPr>
                      <a:r>
                        <a:rPr lang="es-MX" sz="1600" b="1" dirty="0" err="1">
                          <a:latin typeface="Calibri"/>
                          <a:ea typeface="Times New Roman"/>
                          <a:cs typeface="Times New Roman"/>
                        </a:rPr>
                        <a:t>Comparer</a:t>
                      </a:r>
                      <a:r>
                        <a:rPr lang="es-MX" sz="1600" b="1" dirty="0">
                          <a:latin typeface="Calibri"/>
                          <a:ea typeface="Times New Roman"/>
                          <a:cs typeface="Times New Roman"/>
                        </a:rPr>
                        <a:t>&lt;T&gt;</a:t>
                      </a:r>
                      <a:endParaRPr lang="es-MX" sz="1600" dirty="0">
                        <a:latin typeface="Calibri"/>
                        <a:ea typeface="Calibri"/>
                        <a:cs typeface="Times New Roman"/>
                      </a:endParaRPr>
                    </a:p>
                  </a:txBody>
                  <a:tcPr marL="0" marR="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99466" y="2945892"/>
            <a:ext cx="11362944" cy="830997"/>
          </a:xfrm>
          <a:prstGeom prst="rect">
            <a:avLst/>
          </a:prstGeom>
          <a:noFill/>
        </p:spPr>
        <p:txBody>
          <a:bodyPr wrap="square" lIns="0" tIns="0" rIns="0" bIns="0" rtlCol="0">
            <a:spAutoFit/>
          </a:bodyPr>
          <a:lstStyle/>
          <a:p>
            <a:pPr algn="ctr"/>
            <a:r>
              <a:rPr lang="en-US" dirty="0" err="1" smtClean="0"/>
              <a:t>Foreach</a:t>
            </a:r>
            <a:r>
              <a:rPr lang="en-US" dirty="0" smtClean="0"/>
              <a:t>(Persona list in </a:t>
            </a:r>
            <a:r>
              <a:rPr lang="en-US" dirty="0" err="1" smtClean="0"/>
              <a:t>ls.values</a:t>
            </a:r>
            <a:r>
              <a:rPr lang="en-US" dirty="0" smtClean="0"/>
              <a:t>);</a:t>
            </a:r>
          </a:p>
          <a:p>
            <a:pPr algn="ctr"/>
            <a:r>
              <a:rPr lang="en-US" dirty="0" err="1" smtClean="0"/>
              <a:t>Forech</a:t>
            </a:r>
            <a:r>
              <a:rPr lang="en-US" dirty="0" smtClean="0"/>
              <a:t>(Persona list in </a:t>
            </a:r>
            <a:r>
              <a:rPr lang="en-US" dirty="0" err="1" smtClean="0"/>
              <a:t>ls.keys</a:t>
            </a:r>
            <a:r>
              <a:rPr lang="en-US" dirty="0" smtClean="0"/>
              <a:t>); </a:t>
            </a:r>
            <a:endParaRPr lang="es-MX" dirty="0" smtClean="0"/>
          </a:p>
          <a:p>
            <a:pPr algn="ctr"/>
            <a:r>
              <a:rPr lang="en-US" dirty="0" err="1" smtClean="0"/>
              <a:t>Foreach</a:t>
            </a:r>
            <a:r>
              <a:rPr lang="en-US" dirty="0" smtClean="0"/>
              <a:t>(</a:t>
            </a:r>
            <a:r>
              <a:rPr lang="en-US" dirty="0" err="1" smtClean="0"/>
              <a:t>KeyValuePair</a:t>
            </a:r>
            <a:r>
              <a:rPr lang="en-US" dirty="0" smtClean="0"/>
              <a:t>&lt;</a:t>
            </a:r>
            <a:r>
              <a:rPr lang="en-US" dirty="0" err="1" smtClean="0"/>
              <a:t>string,int</a:t>
            </a:r>
            <a:r>
              <a:rPr lang="en-US" dirty="0" smtClean="0"/>
              <a:t>&gt; list in </a:t>
            </a:r>
            <a:r>
              <a:rPr lang="en-US" dirty="0" err="1" smtClean="0"/>
              <a:t>ls</a:t>
            </a:r>
            <a:r>
              <a:rPr lang="en-US" dirty="0" smtClean="0"/>
              <a:t>) </a:t>
            </a:r>
            <a:endParaRPr lang="es-MX" dirty="0" smtClean="0"/>
          </a:p>
        </p:txBody>
      </p:sp>
      <p:sp>
        <p:nvSpPr>
          <p:cNvPr id="2" name="Rectangle 1"/>
          <p:cNvSpPr/>
          <p:nvPr/>
        </p:nvSpPr>
        <p:spPr>
          <a:xfrm>
            <a:off x="299466" y="291584"/>
            <a:ext cx="3883948" cy="461665"/>
          </a:xfrm>
          <a:prstGeom prst="rect">
            <a:avLst/>
          </a:prstGeom>
        </p:spPr>
        <p:txBody>
          <a:bodyPr wrap="none">
            <a:spAutoFit/>
          </a:bodyPr>
          <a:lstStyle/>
          <a:p>
            <a:r>
              <a:rPr lang="en-US" sz="2400" b="1" dirty="0" err="1"/>
              <a:t>Recorriendo</a:t>
            </a:r>
            <a:r>
              <a:rPr lang="en-US" sz="2400" b="1" dirty="0"/>
              <a:t> </a:t>
            </a:r>
            <a:r>
              <a:rPr lang="en-US" sz="2400" b="1" dirty="0" err="1"/>
              <a:t>Diccionarios</a:t>
            </a:r>
            <a:r>
              <a:rPr lang="en-US" sz="2400" b="1" dirty="0"/>
              <a:t> </a:t>
            </a:r>
            <a:endParaRPr lang="es-MX"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66038" y="1631442"/>
            <a:ext cx="9253728" cy="3046988"/>
          </a:xfrm>
          <a:prstGeom prst="rect">
            <a:avLst/>
          </a:prstGeom>
          <a:noFill/>
        </p:spPr>
        <p:txBody>
          <a:bodyPr wrap="square" lIns="0" tIns="0" rIns="0" bIns="0" rtlCol="0">
            <a:spAutoFit/>
          </a:bodyPr>
          <a:lstStyle/>
          <a:p>
            <a:r>
              <a:rPr lang="en-US" dirty="0" err="1" smtClean="0"/>
              <a:t>IEnumerator</a:t>
            </a:r>
            <a:r>
              <a:rPr lang="en-US" dirty="0" smtClean="0"/>
              <a:t> </a:t>
            </a:r>
            <a:r>
              <a:rPr lang="en-US" dirty="0" err="1" smtClean="0"/>
              <a:t>env</a:t>
            </a:r>
            <a:r>
              <a:rPr lang="en-US" dirty="0" smtClean="0"/>
              <a:t> = </a:t>
            </a:r>
            <a:r>
              <a:rPr lang="en-US" dirty="0" err="1" smtClean="0"/>
              <a:t>list.GetEnumerator</a:t>
            </a:r>
            <a:r>
              <a:rPr lang="en-US" dirty="0" smtClean="0"/>
              <a:t>();</a:t>
            </a:r>
            <a:br>
              <a:rPr lang="en-US" dirty="0" smtClean="0"/>
            </a:br>
            <a:r>
              <a:rPr lang="en-US" dirty="0" smtClean="0"/>
              <a:t>While(</a:t>
            </a:r>
            <a:r>
              <a:rPr lang="en-US" dirty="0" err="1" smtClean="0"/>
              <a:t>env.MoveNext</a:t>
            </a:r>
            <a:r>
              <a:rPr lang="en-US" dirty="0" smtClean="0"/>
              <a:t>())</a:t>
            </a:r>
            <a:br>
              <a:rPr lang="en-US" dirty="0" smtClean="0"/>
            </a:br>
            <a:r>
              <a:rPr lang="en-US" dirty="0" err="1" smtClean="0"/>
              <a:t>env.current</a:t>
            </a:r>
            <a:r>
              <a:rPr lang="en-US" dirty="0" smtClean="0"/>
              <a:t>; </a:t>
            </a:r>
            <a:endParaRPr lang="es-MX" dirty="0" smtClean="0"/>
          </a:p>
          <a:p>
            <a:endParaRPr lang="en-US" dirty="0" smtClean="0"/>
          </a:p>
          <a:p>
            <a:endParaRPr lang="en-US" dirty="0" smtClean="0"/>
          </a:p>
          <a:p>
            <a:endParaRPr lang="en-US" dirty="0" smtClean="0"/>
          </a:p>
          <a:p>
            <a:r>
              <a:rPr lang="en-US" dirty="0" err="1" smtClean="0"/>
              <a:t>IDictionaryEnumerator</a:t>
            </a:r>
            <a:r>
              <a:rPr lang="en-US" dirty="0" smtClean="0"/>
              <a:t> </a:t>
            </a:r>
            <a:r>
              <a:rPr lang="en-US" dirty="0" err="1" smtClean="0"/>
              <a:t>env</a:t>
            </a:r>
            <a:r>
              <a:rPr lang="en-US" dirty="0" smtClean="0"/>
              <a:t> = </a:t>
            </a:r>
            <a:r>
              <a:rPr lang="en-US" dirty="0" err="1" smtClean="0"/>
              <a:t>dic.GetEnumerator</a:t>
            </a:r>
            <a:r>
              <a:rPr lang="en-US" dirty="0" smtClean="0"/>
              <a:t>();</a:t>
            </a:r>
            <a:br>
              <a:rPr lang="en-US" dirty="0" smtClean="0"/>
            </a:br>
            <a:r>
              <a:rPr lang="en-US" dirty="0" smtClean="0"/>
              <a:t>While(</a:t>
            </a:r>
            <a:r>
              <a:rPr lang="en-US" dirty="0" err="1" smtClean="0"/>
              <a:t>env.MoveNext</a:t>
            </a:r>
            <a:r>
              <a:rPr lang="en-US" dirty="0" smtClean="0"/>
              <a:t>()) </a:t>
            </a:r>
            <a:br>
              <a:rPr lang="en-US" dirty="0" smtClean="0"/>
            </a:br>
            <a:r>
              <a:rPr lang="en-US" dirty="0" err="1" smtClean="0"/>
              <a:t>env.Entry.Key</a:t>
            </a:r>
            <a:r>
              <a:rPr lang="en-US" dirty="0" smtClean="0"/>
              <a:t>;</a:t>
            </a:r>
            <a:br>
              <a:rPr lang="en-US" dirty="0" smtClean="0"/>
            </a:br>
            <a:r>
              <a:rPr lang="en-US" dirty="0" err="1" smtClean="0"/>
              <a:t>env.Entry.Value</a:t>
            </a:r>
            <a:r>
              <a:rPr lang="en-US" dirty="0" smtClean="0"/>
              <a:t>; </a:t>
            </a:r>
            <a:endParaRPr lang="es-MX" dirty="0" smtClean="0"/>
          </a:p>
          <a:p>
            <a:endParaRPr lang="es-MX" dirty="0" err="1" smtClean="0">
              <a:gradFill>
                <a:gsLst>
                  <a:gs pos="0">
                    <a:schemeClr val="tx1"/>
                  </a:gs>
                  <a:gs pos="100000">
                    <a:schemeClr val="tx1"/>
                  </a:gs>
                </a:gsLst>
                <a:lin ang="5400000" scaled="0"/>
              </a:gradFill>
            </a:endParaRPr>
          </a:p>
        </p:txBody>
      </p:sp>
      <p:sp>
        <p:nvSpPr>
          <p:cNvPr id="2" name="Rectangle 1"/>
          <p:cNvSpPr/>
          <p:nvPr/>
        </p:nvSpPr>
        <p:spPr>
          <a:xfrm>
            <a:off x="384555" y="234434"/>
            <a:ext cx="3636316" cy="461665"/>
          </a:xfrm>
          <a:prstGeom prst="rect">
            <a:avLst/>
          </a:prstGeom>
        </p:spPr>
        <p:txBody>
          <a:bodyPr wrap="none">
            <a:spAutoFit/>
          </a:bodyPr>
          <a:lstStyle/>
          <a:p>
            <a:r>
              <a:rPr lang="es-ES" sz="2400" b="1" dirty="0"/>
              <a:t>Utilizando </a:t>
            </a:r>
            <a:r>
              <a:rPr lang="es-ES" sz="2400" b="1" dirty="0" err="1"/>
              <a:t>IEnumerator</a:t>
            </a:r>
            <a:r>
              <a:rPr lang="es-ES" sz="2400" b="1" dirty="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8400" y="1166843"/>
            <a:ext cx="10388600" cy="4247317"/>
          </a:xfrm>
          <a:prstGeom prst="rect">
            <a:avLst/>
          </a:prstGeom>
        </p:spPr>
        <p:txBody>
          <a:bodyPr wrap="square">
            <a:spAutoFit/>
          </a:bodyPr>
          <a:lstStyle/>
          <a:p>
            <a:r>
              <a:rPr lang="es-MX" dirty="0" err="1" smtClean="0"/>
              <a:t>public</a:t>
            </a:r>
            <a:r>
              <a:rPr lang="es-MX" dirty="0" smtClean="0"/>
              <a:t> </a:t>
            </a:r>
            <a:r>
              <a:rPr lang="es-MX" dirty="0" err="1"/>
              <a:t>class</a:t>
            </a:r>
            <a:r>
              <a:rPr lang="es-MX" dirty="0"/>
              <a:t> </a:t>
            </a:r>
            <a:r>
              <a:rPr lang="es-MX" dirty="0" err="1"/>
              <a:t>Generica</a:t>
            </a:r>
            <a:r>
              <a:rPr lang="es-MX" dirty="0"/>
              <a:t>&lt;T&gt;</a:t>
            </a:r>
          </a:p>
          <a:p>
            <a:r>
              <a:rPr lang="es-MX" dirty="0" smtClean="0"/>
              <a:t>{</a:t>
            </a:r>
            <a:endParaRPr lang="es-MX" dirty="0"/>
          </a:p>
          <a:p>
            <a:r>
              <a:rPr lang="es-MX" dirty="0"/>
              <a:t>        </a:t>
            </a:r>
            <a:r>
              <a:rPr lang="es-MX" dirty="0" err="1"/>
              <a:t>public</a:t>
            </a:r>
            <a:r>
              <a:rPr lang="es-MX" dirty="0"/>
              <a:t> T Dato;</a:t>
            </a:r>
          </a:p>
          <a:p>
            <a:endParaRPr lang="es-MX" dirty="0"/>
          </a:p>
          <a:p>
            <a:r>
              <a:rPr lang="es-MX" dirty="0"/>
              <a:t>        </a:t>
            </a:r>
            <a:r>
              <a:rPr lang="es-MX" dirty="0" err="1"/>
              <a:t>public</a:t>
            </a:r>
            <a:r>
              <a:rPr lang="es-MX" dirty="0"/>
              <a:t> </a:t>
            </a:r>
            <a:r>
              <a:rPr lang="es-MX" dirty="0" err="1"/>
              <a:t>string</a:t>
            </a:r>
            <a:r>
              <a:rPr lang="es-MX" dirty="0"/>
              <a:t> </a:t>
            </a:r>
            <a:r>
              <a:rPr lang="es-MX" dirty="0" err="1"/>
              <a:t>tipodeDato</a:t>
            </a:r>
            <a:r>
              <a:rPr lang="es-MX" dirty="0"/>
              <a:t>()</a:t>
            </a:r>
          </a:p>
          <a:p>
            <a:r>
              <a:rPr lang="es-MX" dirty="0"/>
              <a:t>        {</a:t>
            </a:r>
          </a:p>
          <a:p>
            <a:r>
              <a:rPr lang="es-MX" dirty="0"/>
              <a:t>            </a:t>
            </a:r>
            <a:r>
              <a:rPr lang="es-MX" dirty="0" err="1"/>
              <a:t>string</a:t>
            </a:r>
            <a:r>
              <a:rPr lang="es-MX" dirty="0"/>
              <a:t> tipo = "";</a:t>
            </a:r>
          </a:p>
          <a:p>
            <a:endParaRPr lang="es-MX" dirty="0"/>
          </a:p>
          <a:p>
            <a:r>
              <a:rPr lang="es-MX" dirty="0"/>
              <a:t>            </a:t>
            </a:r>
            <a:r>
              <a:rPr lang="es-MX" dirty="0" err="1"/>
              <a:t>if</a:t>
            </a:r>
            <a:r>
              <a:rPr lang="es-MX" dirty="0"/>
              <a:t> (</a:t>
            </a:r>
            <a:r>
              <a:rPr lang="es-MX" dirty="0" err="1"/>
              <a:t>this.Dato.GetType</a:t>
            </a:r>
            <a:r>
              <a:rPr lang="es-MX" dirty="0"/>
              <a:t>().</a:t>
            </a:r>
            <a:r>
              <a:rPr lang="es-MX" dirty="0" err="1"/>
              <a:t>ToString</a:t>
            </a:r>
            <a:r>
              <a:rPr lang="es-MX" dirty="0"/>
              <a:t>() == "System.Int32")</a:t>
            </a:r>
          </a:p>
          <a:p>
            <a:r>
              <a:rPr lang="es-MX" dirty="0"/>
              <a:t>                tipo = "Entero";</a:t>
            </a:r>
          </a:p>
          <a:p>
            <a:r>
              <a:rPr lang="es-MX" dirty="0"/>
              <a:t>            </a:t>
            </a:r>
            <a:r>
              <a:rPr lang="es-MX" dirty="0" err="1"/>
              <a:t>if</a:t>
            </a:r>
            <a:r>
              <a:rPr lang="es-MX" dirty="0"/>
              <a:t> (</a:t>
            </a:r>
            <a:r>
              <a:rPr lang="es-MX" dirty="0" err="1"/>
              <a:t>this.Dato.GetType</a:t>
            </a:r>
            <a:r>
              <a:rPr lang="es-MX" dirty="0"/>
              <a:t>().</a:t>
            </a:r>
            <a:r>
              <a:rPr lang="es-MX" dirty="0" err="1"/>
              <a:t>ToString</a:t>
            </a:r>
            <a:r>
              <a:rPr lang="es-MX" dirty="0"/>
              <a:t>() == "</a:t>
            </a:r>
            <a:r>
              <a:rPr lang="es-MX" dirty="0" err="1"/>
              <a:t>System.String</a:t>
            </a:r>
            <a:r>
              <a:rPr lang="es-MX" dirty="0"/>
              <a:t>")</a:t>
            </a:r>
          </a:p>
          <a:p>
            <a:r>
              <a:rPr lang="es-MX" dirty="0"/>
              <a:t>                tipo = "Cadena";</a:t>
            </a:r>
          </a:p>
          <a:p>
            <a:r>
              <a:rPr lang="es-MX" dirty="0"/>
              <a:t>            </a:t>
            </a:r>
            <a:r>
              <a:rPr lang="es-MX" dirty="0" err="1"/>
              <a:t>return</a:t>
            </a:r>
            <a:r>
              <a:rPr lang="es-MX" dirty="0"/>
              <a:t> tipo;</a:t>
            </a:r>
          </a:p>
          <a:p>
            <a:r>
              <a:rPr lang="es-MX" dirty="0"/>
              <a:t>        </a:t>
            </a:r>
            <a:r>
              <a:rPr lang="es-MX" dirty="0" smtClean="0"/>
              <a:t>}</a:t>
            </a:r>
          </a:p>
          <a:p>
            <a:r>
              <a:rPr lang="es-MX" dirty="0"/>
              <a:t>}</a:t>
            </a:r>
          </a:p>
        </p:txBody>
      </p:sp>
      <p:sp>
        <p:nvSpPr>
          <p:cNvPr id="6" name="Rectangle 2"/>
          <p:cNvSpPr/>
          <p:nvPr/>
        </p:nvSpPr>
        <p:spPr>
          <a:xfrm>
            <a:off x="252566" y="228721"/>
            <a:ext cx="5111914" cy="461665"/>
          </a:xfrm>
          <a:prstGeom prst="rect">
            <a:avLst/>
          </a:prstGeom>
        </p:spPr>
        <p:txBody>
          <a:bodyPr wrap="square">
            <a:spAutoFit/>
          </a:bodyPr>
          <a:lstStyle/>
          <a:p>
            <a:r>
              <a:rPr lang="es-ES" sz="2400" b="1" dirty="0" smtClean="0"/>
              <a:t>Creando una clase </a:t>
            </a:r>
            <a:r>
              <a:rPr lang="es-ES" sz="2400" b="1" dirty="0" err="1" smtClean="0"/>
              <a:t>Generica</a:t>
            </a:r>
            <a:endParaRPr lang="es-MX" sz="2400" dirty="0" smtClean="0"/>
          </a:p>
        </p:txBody>
      </p:sp>
    </p:spTree>
    <p:extLst>
      <p:ext uri="{BB962C8B-B14F-4D97-AF65-F5344CB8AC3E}">
        <p14:creationId xmlns:p14="http://schemas.microsoft.com/office/powerpoint/2010/main" val="3741833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2098" y="1674674"/>
            <a:ext cx="8048625" cy="923330"/>
          </a:xfrm>
          <a:prstGeom prst="rect">
            <a:avLst/>
          </a:prstGeom>
        </p:spPr>
        <p:txBody>
          <a:bodyPr wrap="square">
            <a:spAutoFit/>
          </a:bodyPr>
          <a:lstStyle/>
          <a:p>
            <a:r>
              <a:rPr lang="es-MX" dirty="0" err="1" smtClean="0"/>
              <a:t>Generica</a:t>
            </a:r>
            <a:r>
              <a:rPr lang="es-MX" dirty="0" smtClean="0"/>
              <a:t>&lt;</a:t>
            </a:r>
            <a:r>
              <a:rPr lang="es-MX" dirty="0" err="1" smtClean="0"/>
              <a:t>int</a:t>
            </a:r>
            <a:r>
              <a:rPr lang="es-MX" dirty="0"/>
              <a:t>&gt; </a:t>
            </a:r>
            <a:r>
              <a:rPr lang="es-MX" dirty="0" err="1"/>
              <a:t>claseGenerica</a:t>
            </a:r>
            <a:r>
              <a:rPr lang="es-MX" dirty="0"/>
              <a:t> = new </a:t>
            </a:r>
            <a:r>
              <a:rPr lang="es-MX" dirty="0" err="1"/>
              <a:t>Generica</a:t>
            </a:r>
            <a:r>
              <a:rPr lang="es-MX" dirty="0"/>
              <a:t>&lt;</a:t>
            </a:r>
            <a:r>
              <a:rPr lang="es-MX" dirty="0" err="1"/>
              <a:t>int</a:t>
            </a:r>
            <a:r>
              <a:rPr lang="es-MX" dirty="0" smtClean="0"/>
              <a:t>&gt;();</a:t>
            </a:r>
            <a:endParaRPr lang="es-MX" dirty="0"/>
          </a:p>
          <a:p>
            <a:r>
              <a:rPr lang="es-MX" dirty="0" err="1" smtClean="0"/>
              <a:t>claseGenerica.Dato</a:t>
            </a:r>
            <a:r>
              <a:rPr lang="es-MX" dirty="0" smtClean="0"/>
              <a:t> </a:t>
            </a:r>
            <a:r>
              <a:rPr lang="es-MX" dirty="0"/>
              <a:t>= 4;</a:t>
            </a:r>
          </a:p>
          <a:p>
            <a:r>
              <a:rPr lang="es-MX" dirty="0" err="1" smtClean="0"/>
              <a:t>claseGenerica.tipodeDato</a:t>
            </a:r>
            <a:r>
              <a:rPr lang="es-MX" dirty="0" smtClean="0"/>
              <a:t>();</a:t>
            </a:r>
            <a:endParaRPr lang="es-MX" dirty="0"/>
          </a:p>
        </p:txBody>
      </p:sp>
      <p:sp>
        <p:nvSpPr>
          <p:cNvPr id="6" name="Rectangle 5"/>
          <p:cNvSpPr/>
          <p:nvPr/>
        </p:nvSpPr>
        <p:spPr>
          <a:xfrm>
            <a:off x="2832097" y="3701366"/>
            <a:ext cx="7861301" cy="923330"/>
          </a:xfrm>
          <a:prstGeom prst="rect">
            <a:avLst/>
          </a:prstGeom>
        </p:spPr>
        <p:txBody>
          <a:bodyPr wrap="square">
            <a:spAutoFit/>
          </a:bodyPr>
          <a:lstStyle/>
          <a:p>
            <a:r>
              <a:rPr lang="es-MX" dirty="0" err="1" smtClean="0"/>
              <a:t>Generica</a:t>
            </a:r>
            <a:r>
              <a:rPr lang="es-MX" dirty="0" smtClean="0"/>
              <a:t>&lt;</a:t>
            </a:r>
            <a:r>
              <a:rPr lang="es-MX" dirty="0" err="1" smtClean="0"/>
              <a:t>string</a:t>
            </a:r>
            <a:r>
              <a:rPr lang="es-MX" dirty="0"/>
              <a:t>&gt; </a:t>
            </a:r>
            <a:r>
              <a:rPr lang="es-MX" dirty="0" err="1"/>
              <a:t>claseGenericaa</a:t>
            </a:r>
            <a:r>
              <a:rPr lang="es-MX" dirty="0"/>
              <a:t> = new </a:t>
            </a:r>
            <a:r>
              <a:rPr lang="es-MX" dirty="0" err="1"/>
              <a:t>Generica</a:t>
            </a:r>
            <a:r>
              <a:rPr lang="es-MX" dirty="0"/>
              <a:t>&lt;</a:t>
            </a:r>
            <a:r>
              <a:rPr lang="es-MX" dirty="0" err="1"/>
              <a:t>string</a:t>
            </a:r>
            <a:r>
              <a:rPr lang="es-MX" dirty="0"/>
              <a:t>&gt;();</a:t>
            </a:r>
          </a:p>
          <a:p>
            <a:r>
              <a:rPr lang="es-MX" dirty="0" err="1" smtClean="0"/>
              <a:t>claseGenericaa.Dato</a:t>
            </a:r>
            <a:r>
              <a:rPr lang="es-MX" dirty="0" smtClean="0"/>
              <a:t> </a:t>
            </a:r>
            <a:r>
              <a:rPr lang="es-MX" dirty="0"/>
              <a:t>= "Hola";</a:t>
            </a:r>
          </a:p>
          <a:p>
            <a:r>
              <a:rPr lang="es-MX" dirty="0" err="1" smtClean="0"/>
              <a:t>claseGenericaa.tipodeDato</a:t>
            </a:r>
            <a:r>
              <a:rPr lang="es-MX" dirty="0"/>
              <a:t>();</a:t>
            </a:r>
          </a:p>
        </p:txBody>
      </p:sp>
      <p:sp>
        <p:nvSpPr>
          <p:cNvPr id="7" name="Rectangle 2"/>
          <p:cNvSpPr/>
          <p:nvPr/>
        </p:nvSpPr>
        <p:spPr>
          <a:xfrm>
            <a:off x="252566" y="228721"/>
            <a:ext cx="5111914" cy="461665"/>
          </a:xfrm>
          <a:prstGeom prst="rect">
            <a:avLst/>
          </a:prstGeom>
        </p:spPr>
        <p:txBody>
          <a:bodyPr wrap="square">
            <a:spAutoFit/>
          </a:bodyPr>
          <a:lstStyle/>
          <a:p>
            <a:r>
              <a:rPr lang="es-ES" sz="2400" b="1" dirty="0" smtClean="0"/>
              <a:t>Utilizando una clase </a:t>
            </a:r>
            <a:r>
              <a:rPr lang="es-ES" sz="2400" b="1" dirty="0" err="1" smtClean="0"/>
              <a:t>Generica</a:t>
            </a:r>
            <a:endParaRPr lang="es-MX" sz="2400" dirty="0" smtClean="0"/>
          </a:p>
        </p:txBody>
      </p:sp>
      <p:sp>
        <p:nvSpPr>
          <p:cNvPr id="8" name="Rectangle 2"/>
          <p:cNvSpPr/>
          <p:nvPr/>
        </p:nvSpPr>
        <p:spPr>
          <a:xfrm>
            <a:off x="762000" y="1268395"/>
            <a:ext cx="5111914" cy="461665"/>
          </a:xfrm>
          <a:prstGeom prst="rect">
            <a:avLst/>
          </a:prstGeom>
        </p:spPr>
        <p:txBody>
          <a:bodyPr wrap="square">
            <a:spAutoFit/>
          </a:bodyPr>
          <a:lstStyle/>
          <a:p>
            <a:r>
              <a:rPr lang="es-ES" sz="2400" b="1" dirty="0" smtClean="0"/>
              <a:t>Indicando tipo </a:t>
            </a:r>
            <a:r>
              <a:rPr lang="es-ES" sz="2400" b="1" dirty="0" err="1" smtClean="0"/>
              <a:t>Int</a:t>
            </a:r>
            <a:endParaRPr lang="es-MX" sz="2400" dirty="0" smtClean="0"/>
          </a:p>
        </p:txBody>
      </p:sp>
      <p:sp>
        <p:nvSpPr>
          <p:cNvPr id="9" name="Rectangle 2"/>
          <p:cNvSpPr/>
          <p:nvPr/>
        </p:nvSpPr>
        <p:spPr>
          <a:xfrm>
            <a:off x="762000" y="3239701"/>
            <a:ext cx="5111914" cy="461665"/>
          </a:xfrm>
          <a:prstGeom prst="rect">
            <a:avLst/>
          </a:prstGeom>
        </p:spPr>
        <p:txBody>
          <a:bodyPr wrap="square">
            <a:spAutoFit/>
          </a:bodyPr>
          <a:lstStyle/>
          <a:p>
            <a:r>
              <a:rPr lang="es-ES" sz="2400" b="1" dirty="0" smtClean="0"/>
              <a:t>Indicando tipo </a:t>
            </a:r>
            <a:r>
              <a:rPr lang="es-ES" sz="2400" b="1" dirty="0" err="1" smtClean="0"/>
              <a:t>String</a:t>
            </a:r>
            <a:endParaRPr lang="es-MX" sz="2400" dirty="0" smtClean="0"/>
          </a:p>
        </p:txBody>
      </p:sp>
    </p:spTree>
    <p:extLst>
      <p:ext uri="{BB962C8B-B14F-4D97-AF65-F5344CB8AC3E}">
        <p14:creationId xmlns:p14="http://schemas.microsoft.com/office/powerpoint/2010/main" val="3093480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p:nvPr/>
        </p:nvSpPr>
        <p:spPr>
          <a:xfrm>
            <a:off x="252566" y="228721"/>
            <a:ext cx="5111914" cy="461665"/>
          </a:xfrm>
          <a:prstGeom prst="rect">
            <a:avLst/>
          </a:prstGeom>
        </p:spPr>
        <p:txBody>
          <a:bodyPr wrap="square">
            <a:spAutoFit/>
          </a:bodyPr>
          <a:lstStyle/>
          <a:p>
            <a:r>
              <a:rPr lang="es-ES" sz="2400" b="1" dirty="0" smtClean="0"/>
              <a:t>Utilizando una colección </a:t>
            </a:r>
            <a:r>
              <a:rPr lang="es-ES" sz="2400" b="1" dirty="0" err="1" smtClean="0"/>
              <a:t>Generica</a:t>
            </a:r>
            <a:endParaRPr lang="es-MX" sz="2400" dirty="0" smtClean="0"/>
          </a:p>
        </p:txBody>
      </p:sp>
      <p:sp>
        <p:nvSpPr>
          <p:cNvPr id="7" name="Rectangle 6"/>
          <p:cNvSpPr/>
          <p:nvPr/>
        </p:nvSpPr>
        <p:spPr>
          <a:xfrm>
            <a:off x="3356034" y="3345934"/>
            <a:ext cx="5121915" cy="369332"/>
          </a:xfrm>
          <a:prstGeom prst="rect">
            <a:avLst/>
          </a:prstGeom>
        </p:spPr>
        <p:txBody>
          <a:bodyPr wrap="none">
            <a:spAutoFit/>
          </a:bodyPr>
          <a:lstStyle/>
          <a:p>
            <a:r>
              <a:rPr lang="es-MX" dirty="0" err="1"/>
              <a:t>List</a:t>
            </a:r>
            <a:r>
              <a:rPr lang="es-MX" dirty="0"/>
              <a:t>&lt;persona&gt; </a:t>
            </a:r>
            <a:r>
              <a:rPr lang="es-MX" dirty="0" err="1"/>
              <a:t>lspersona</a:t>
            </a:r>
            <a:r>
              <a:rPr lang="es-MX" dirty="0"/>
              <a:t> = new </a:t>
            </a:r>
            <a:r>
              <a:rPr lang="es-MX" dirty="0" err="1"/>
              <a:t>List</a:t>
            </a:r>
            <a:r>
              <a:rPr lang="es-MX" dirty="0"/>
              <a:t>&lt;persona&gt;();</a:t>
            </a:r>
          </a:p>
        </p:txBody>
      </p:sp>
      <p:sp>
        <p:nvSpPr>
          <p:cNvPr id="8" name="Rectangle 7"/>
          <p:cNvSpPr/>
          <p:nvPr/>
        </p:nvSpPr>
        <p:spPr>
          <a:xfrm>
            <a:off x="3991034" y="3828534"/>
            <a:ext cx="5362622" cy="369332"/>
          </a:xfrm>
          <a:prstGeom prst="rect">
            <a:avLst/>
          </a:prstGeom>
        </p:spPr>
        <p:txBody>
          <a:bodyPr wrap="none">
            <a:spAutoFit/>
          </a:bodyPr>
          <a:lstStyle/>
          <a:p>
            <a:r>
              <a:rPr lang="es-MX" dirty="0" err="1" smtClean="0"/>
              <a:t>lspersona.Add</a:t>
            </a:r>
            <a:r>
              <a:rPr lang="es-MX" dirty="0" smtClean="0"/>
              <a:t>(new persona("Jonathan", "Romero“));</a:t>
            </a:r>
            <a:endParaRPr lang="es-MX" dirty="0"/>
          </a:p>
        </p:txBody>
      </p:sp>
      <p:sp>
        <p:nvSpPr>
          <p:cNvPr id="9" name="Rectangle 8"/>
          <p:cNvSpPr/>
          <p:nvPr/>
        </p:nvSpPr>
        <p:spPr>
          <a:xfrm>
            <a:off x="3991034" y="2692400"/>
            <a:ext cx="5476756" cy="369332"/>
          </a:xfrm>
          <a:prstGeom prst="rect">
            <a:avLst/>
          </a:prstGeom>
        </p:spPr>
        <p:txBody>
          <a:bodyPr wrap="none">
            <a:spAutoFit/>
          </a:bodyPr>
          <a:lstStyle/>
          <a:p>
            <a:r>
              <a:rPr lang="es-MX" dirty="0" err="1"/>
              <a:t>cola.Enqueue</a:t>
            </a:r>
            <a:r>
              <a:rPr lang="es-MX" dirty="0"/>
              <a:t>(new persona("</a:t>
            </a:r>
            <a:r>
              <a:rPr lang="es-MX" dirty="0" err="1"/>
              <a:t>Adrian</a:t>
            </a:r>
            <a:r>
              <a:rPr lang="es-MX" dirty="0"/>
              <a:t>", "</a:t>
            </a:r>
            <a:r>
              <a:rPr lang="es-MX" dirty="0" err="1"/>
              <a:t>Mondragon</a:t>
            </a:r>
            <a:r>
              <a:rPr lang="es-MX" dirty="0"/>
              <a:t>"));</a:t>
            </a:r>
          </a:p>
        </p:txBody>
      </p:sp>
      <p:sp>
        <p:nvSpPr>
          <p:cNvPr id="10" name="Rectangle 9"/>
          <p:cNvSpPr/>
          <p:nvPr/>
        </p:nvSpPr>
        <p:spPr>
          <a:xfrm>
            <a:off x="3356034" y="2323068"/>
            <a:ext cx="5232523" cy="369332"/>
          </a:xfrm>
          <a:prstGeom prst="rect">
            <a:avLst/>
          </a:prstGeom>
        </p:spPr>
        <p:txBody>
          <a:bodyPr wrap="none">
            <a:spAutoFit/>
          </a:bodyPr>
          <a:lstStyle/>
          <a:p>
            <a:r>
              <a:rPr lang="es-MX" dirty="0" err="1"/>
              <a:t>Queue</a:t>
            </a:r>
            <a:r>
              <a:rPr lang="es-MX" dirty="0"/>
              <a:t>&lt;persona&gt; cola = new </a:t>
            </a:r>
            <a:r>
              <a:rPr lang="es-MX" dirty="0" err="1"/>
              <a:t>Queue</a:t>
            </a:r>
            <a:r>
              <a:rPr lang="es-MX" dirty="0"/>
              <a:t>&lt;persona&gt;();</a:t>
            </a:r>
          </a:p>
        </p:txBody>
      </p:sp>
    </p:spTree>
    <p:extLst>
      <p:ext uri="{BB962C8B-B14F-4D97-AF65-F5344CB8AC3E}">
        <p14:creationId xmlns:p14="http://schemas.microsoft.com/office/powerpoint/2010/main" val="3422932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48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by="(-#ppt_w*2)" calcmode="lin" valueType="num">
                                      <p:cBhvr rctx="PPT">
                                        <p:cTn id="14" dur="500" autoRev="1" fill="hold">
                                          <p:stCondLst>
                                            <p:cond delay="0"/>
                                          </p:stCondLst>
                                        </p:cTn>
                                        <p:tgtEl>
                                          <p:spTgt spid="9"/>
                                        </p:tgtEl>
                                        <p:attrNameLst>
                                          <p:attrName>ppt_w</p:attrName>
                                        </p:attrNameLst>
                                      </p:cBhvr>
                                    </p:anim>
                                    <p:anim by="(#ppt_w*0.50)" calcmode="lin" valueType="num">
                                      <p:cBhvr>
                                        <p:cTn id="15" dur="500" decel="50000" autoRev="1" fill="hold">
                                          <p:stCondLst>
                                            <p:cond delay="0"/>
                                          </p:stCondLst>
                                        </p:cTn>
                                        <p:tgtEl>
                                          <p:spTgt spid="9"/>
                                        </p:tgtEl>
                                        <p:attrNameLst>
                                          <p:attrName>ppt_x</p:attrName>
                                        </p:attrNameLst>
                                      </p:cBhvr>
                                    </p:anim>
                                    <p:anim from="(-#ppt_h/2)" to="(#ppt_y)" calcmode="lin" valueType="num">
                                      <p:cBhvr>
                                        <p:cTn id="16" dur="1000" fill="hold">
                                          <p:stCondLst>
                                            <p:cond delay="0"/>
                                          </p:stCondLst>
                                        </p:cTn>
                                        <p:tgtEl>
                                          <p:spTgt spid="9"/>
                                        </p:tgtEl>
                                        <p:attrNameLst>
                                          <p:attrName>ppt_y</p:attrName>
                                        </p:attrNameLst>
                                      </p:cBhvr>
                                    </p:anim>
                                    <p:animRot by="21600000">
                                      <p:cBhvr>
                                        <p:cTn id="17" dur="1000" fill="hold">
                                          <p:stCondLst>
                                            <p:cond delay="0"/>
                                          </p:stCondLst>
                                        </p:cTn>
                                        <p:tgtEl>
                                          <p:spTgt spid="9"/>
                                        </p:tgtEl>
                                        <p:attrNameLst>
                                          <p:attrName>r</p:attrName>
                                        </p:attrNameLst>
                                      </p:cBhvr>
                                    </p:animRot>
                                  </p:childTnLst>
                                </p:cTn>
                              </p:par>
                            </p:childTnLst>
                          </p:cTn>
                        </p:par>
                        <p:par>
                          <p:cTn id="18" fill="hold">
                            <p:stCondLst>
                              <p:cond delay="104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by="(-#ppt_w*2)" calcmode="lin" valueType="num">
                                      <p:cBhvr rctx="PPT">
                                        <p:cTn id="21" dur="500" autoRev="1" fill="hold">
                                          <p:stCondLst>
                                            <p:cond delay="0"/>
                                          </p:stCondLst>
                                        </p:cTn>
                                        <p:tgtEl>
                                          <p:spTgt spid="7"/>
                                        </p:tgtEl>
                                        <p:attrNameLst>
                                          <p:attrName>ppt_w</p:attrName>
                                        </p:attrNameLst>
                                      </p:cBhvr>
                                    </p:anim>
                                    <p:anim by="(#ppt_w*0.50)" calcmode="lin" valueType="num">
                                      <p:cBhvr>
                                        <p:cTn id="22" dur="500" decel="50000" autoRev="1" fill="hold">
                                          <p:stCondLst>
                                            <p:cond delay="0"/>
                                          </p:stCondLst>
                                        </p:cTn>
                                        <p:tgtEl>
                                          <p:spTgt spid="7"/>
                                        </p:tgtEl>
                                        <p:attrNameLst>
                                          <p:attrName>ppt_x</p:attrName>
                                        </p:attrNameLst>
                                      </p:cBhvr>
                                    </p:anim>
                                    <p:anim from="(-#ppt_h/2)" to="(#ppt_y)" calcmode="lin" valueType="num">
                                      <p:cBhvr>
                                        <p:cTn id="23" dur="1000" fill="hold">
                                          <p:stCondLst>
                                            <p:cond delay="0"/>
                                          </p:stCondLst>
                                        </p:cTn>
                                        <p:tgtEl>
                                          <p:spTgt spid="7"/>
                                        </p:tgtEl>
                                        <p:attrNameLst>
                                          <p:attrName>ppt_y</p:attrName>
                                        </p:attrNameLst>
                                      </p:cBhvr>
                                    </p:anim>
                                    <p:animRot by="21600000">
                                      <p:cBhvr>
                                        <p:cTn id="24" dur="1000" fill="hold">
                                          <p:stCondLst>
                                            <p:cond delay="0"/>
                                          </p:stCondLst>
                                        </p:cTn>
                                        <p:tgtEl>
                                          <p:spTgt spid="7"/>
                                        </p:tgtEl>
                                        <p:attrNameLst>
                                          <p:attrName>r</p:attrName>
                                        </p:attrNameLst>
                                      </p:cBhvr>
                                    </p:animRot>
                                  </p:childTnLst>
                                </p:cTn>
                              </p:par>
                            </p:childTnLst>
                          </p:cTn>
                        </p:par>
                        <p:par>
                          <p:cTn id="25" fill="hold">
                            <p:stCondLst>
                              <p:cond delay="155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by="(-#ppt_w*2)" calcmode="lin" valueType="num">
                                      <p:cBhvr rctx="PPT">
                                        <p:cTn id="28" dur="500" autoRev="1" fill="hold">
                                          <p:stCondLst>
                                            <p:cond delay="0"/>
                                          </p:stCondLst>
                                        </p:cTn>
                                        <p:tgtEl>
                                          <p:spTgt spid="8"/>
                                        </p:tgtEl>
                                        <p:attrNameLst>
                                          <p:attrName>ppt_w</p:attrName>
                                        </p:attrNameLst>
                                      </p:cBhvr>
                                    </p:anim>
                                    <p:anim by="(#ppt_w*0.50)" calcmode="lin" valueType="num">
                                      <p:cBhvr>
                                        <p:cTn id="29" dur="500" decel="50000" autoRev="1" fill="hold">
                                          <p:stCondLst>
                                            <p:cond delay="0"/>
                                          </p:stCondLst>
                                        </p:cTn>
                                        <p:tgtEl>
                                          <p:spTgt spid="8"/>
                                        </p:tgtEl>
                                        <p:attrNameLst>
                                          <p:attrName>ppt_x</p:attrName>
                                        </p:attrNameLst>
                                      </p:cBhvr>
                                    </p:anim>
                                    <p:anim from="(-#ppt_h/2)" to="(#ppt_y)" calcmode="lin" valueType="num">
                                      <p:cBhvr>
                                        <p:cTn id="30" dur="1000" fill="hold">
                                          <p:stCondLst>
                                            <p:cond delay="0"/>
                                          </p:stCondLst>
                                        </p:cTn>
                                        <p:tgtEl>
                                          <p:spTgt spid="8"/>
                                        </p:tgtEl>
                                        <p:attrNameLst>
                                          <p:attrName>ppt_y</p:attrName>
                                        </p:attrNameLst>
                                      </p:cBhvr>
                                    </p:anim>
                                    <p:animRot by="21600000">
                                      <p:cBhvr>
                                        <p:cTn id="31" dur="1000" fill="hold">
                                          <p:stCondLst>
                                            <p:cond delay="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Stock_000007055783Medium.jpg"/>
          <p:cNvPicPr>
            <a:picLocks noChangeAspect="1"/>
          </p:cNvPicPr>
          <p:nvPr/>
        </p:nvPicPr>
        <p:blipFill>
          <a:blip r:embed="rId3"/>
          <a:srcRect t="13449" r="33874" b="31250"/>
          <a:stretch>
            <a:fillRect/>
          </a:stretch>
        </p:blipFill>
        <p:spPr>
          <a:xfrm>
            <a:off x="0" y="0"/>
            <a:ext cx="12188825" cy="6858000"/>
          </a:xfrm>
          <a:prstGeom prst="rect">
            <a:avLst/>
          </a:prstGeom>
        </p:spPr>
      </p:pic>
      <p:sp>
        <p:nvSpPr>
          <p:cNvPr id="2" name="Title 1"/>
          <p:cNvSpPr>
            <a:spLocks noGrp="1"/>
          </p:cNvSpPr>
          <p:nvPr>
            <p:ph type="title"/>
          </p:nvPr>
        </p:nvSpPr>
        <p:spPr>
          <a:xfrm>
            <a:off x="6945993" y="0"/>
            <a:ext cx="5242832" cy="1329595"/>
          </a:xfrm>
        </p:spPr>
        <p:txBody>
          <a:bodyPr/>
          <a:lstStyle/>
          <a:p>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No los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queremos</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b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b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ver</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asi</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a:t>
            </a:r>
            <a:endParaRPr lang="en-US" b="1" spc="0" dirty="0">
              <a:ln w="12700">
                <a:solidFill>
                  <a:srgbClr val="7030A0"/>
                </a:solidFill>
                <a:prstDash val="solid"/>
              </a:ln>
              <a:solidFill>
                <a:srgbClr val="7030A0"/>
              </a:solidFill>
              <a:effectLst>
                <a:outerShdw blurRad="41275" dist="20320" dir="1800000" algn="tl" rotWithShape="0">
                  <a:srgbClr val="000000">
                    <a:alpha val="40000"/>
                  </a:srgbClr>
                </a:outerShdw>
              </a:effectLst>
            </a:endParaRPr>
          </a:p>
        </p:txBody>
      </p:sp>
      <p:sp>
        <p:nvSpPr>
          <p:cNvPr id="4" name="Title 1"/>
          <p:cNvSpPr txBox="1">
            <a:spLocks/>
          </p:cNvSpPr>
          <p:nvPr/>
        </p:nvSpPr>
        <p:spPr>
          <a:xfrm>
            <a:off x="0" y="6193203"/>
            <a:ext cx="10472056"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Por</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eso</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tendremos</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un</a:t>
            </a:r>
            <a:r>
              <a:rPr kumimoji="0" lang="en-US" sz="4800" b="0" i="0" u="none" strike="noStrike" kern="1200" cap="none" spc="-150" normalizeH="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Break de 15 Min. !!! </a:t>
            </a:r>
            <a:endParaRPr kumimoji="0" lang="en-US" sz="4800" b="0" i="0" u="none" strike="noStrike" kern="1200" cap="none" spc="-150" normalizeH="0" baseline="0" noProof="0" dirty="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9453" y="1738038"/>
            <a:ext cx="10239883" cy="642310"/>
          </a:xfrm>
        </p:spPr>
        <p:txBody>
          <a:bodyPr/>
          <a:lstStyle/>
          <a:p>
            <a:pPr lvl="0"/>
            <a:r>
              <a:rPr lang="en-US" dirty="0" smtClean="0"/>
              <a:t>/*</a:t>
            </a:r>
            <a:r>
              <a:rPr lang="es-MX" dirty="0" smtClean="0"/>
              <a:t> </a:t>
            </a:r>
            <a:r>
              <a:rPr lang="es-MX" dirty="0" err="1" smtClean="0"/>
              <a:t>Serialization</a:t>
            </a:r>
            <a:r>
              <a:rPr lang="es-MX" dirty="0" smtClean="0"/>
              <a:t> </a:t>
            </a:r>
            <a:r>
              <a:rPr lang="en-US" dirty="0" smtClean="0"/>
              <a:t>*/</a:t>
            </a:r>
            <a:endParaRPr lang="en-US" dirty="0"/>
          </a:p>
        </p:txBody>
      </p:sp>
      <p:sp>
        <p:nvSpPr>
          <p:cNvPr id="3" name="TextBox 2"/>
          <p:cNvSpPr txBox="1"/>
          <p:nvPr/>
        </p:nvSpPr>
        <p:spPr>
          <a:xfrm>
            <a:off x="2216667" y="2696646"/>
            <a:ext cx="1355949" cy="369332"/>
          </a:xfrm>
          <a:prstGeom prst="rect">
            <a:avLst/>
          </a:prstGeom>
          <a:noFill/>
        </p:spPr>
        <p:txBody>
          <a:bodyPr wrap="none" lIns="0" tIns="0" rIns="0" bIns="0" rtlCol="0">
            <a:spAutoFit/>
          </a:bodyPr>
          <a:lstStyle/>
          <a:p>
            <a:r>
              <a:rPr lang="es-MX" sz="2400" b="1" dirty="0" smtClean="0"/>
              <a:t>Objetivos:</a:t>
            </a:r>
          </a:p>
        </p:txBody>
      </p:sp>
      <p:sp>
        <p:nvSpPr>
          <p:cNvPr id="4" name="TextBox 3"/>
          <p:cNvSpPr txBox="1"/>
          <p:nvPr/>
        </p:nvSpPr>
        <p:spPr>
          <a:xfrm>
            <a:off x="2652100" y="3451946"/>
            <a:ext cx="9414052" cy="276999"/>
          </a:xfrm>
          <a:prstGeom prst="rect">
            <a:avLst/>
          </a:prstGeom>
          <a:noFill/>
        </p:spPr>
        <p:txBody>
          <a:bodyPr wrap="none" lIns="0" tIns="0" rIns="0" bIns="0" rtlCol="0">
            <a:spAutoFit/>
          </a:bodyPr>
          <a:lstStyle/>
          <a:p>
            <a:r>
              <a:rPr lang="es-ES" dirty="0" smtClean="0"/>
              <a:t>Serializa y </a:t>
            </a:r>
            <a:r>
              <a:rPr lang="es-ES" dirty="0" err="1" smtClean="0"/>
              <a:t>Deseariliza</a:t>
            </a:r>
            <a:r>
              <a:rPr lang="es-ES" dirty="0" smtClean="0"/>
              <a:t> un objeto, utilizando técnicas de socialización en tiempo de ejecución</a:t>
            </a:r>
            <a:endParaRPr lang="es-MX" dirty="0" smtClean="0"/>
          </a:p>
        </p:txBody>
      </p:sp>
      <p:sp>
        <p:nvSpPr>
          <p:cNvPr id="5" name="TextBox 4"/>
          <p:cNvSpPr txBox="1"/>
          <p:nvPr/>
        </p:nvSpPr>
        <p:spPr>
          <a:xfrm>
            <a:off x="2659357" y="3778514"/>
            <a:ext cx="9529468" cy="553998"/>
          </a:xfrm>
          <a:prstGeom prst="rect">
            <a:avLst/>
          </a:prstGeom>
          <a:noFill/>
        </p:spPr>
        <p:txBody>
          <a:bodyPr wrap="square" lIns="0" tIns="0" rIns="0" bIns="0" rtlCol="0">
            <a:spAutoFit/>
          </a:bodyPr>
          <a:lstStyle/>
          <a:p>
            <a:r>
              <a:rPr lang="es-ES" dirty="0"/>
              <a:t>Controlar la </a:t>
            </a:r>
            <a:r>
              <a:rPr lang="es-ES" dirty="0" err="1"/>
              <a:t>serialización</a:t>
            </a:r>
            <a:r>
              <a:rPr lang="es-ES" dirty="0"/>
              <a:t> de un objeto en formato XML utilizando el espacio de nombres </a:t>
            </a:r>
            <a:r>
              <a:rPr lang="es-ES" dirty="0" err="1"/>
              <a:t>System.Xml.Serialization</a:t>
            </a:r>
            <a:endParaRPr lang="es-MX" dirty="0" smtClean="0"/>
          </a:p>
        </p:txBody>
      </p:sp>
      <p:sp>
        <p:nvSpPr>
          <p:cNvPr id="6" name="TextBox 5"/>
          <p:cNvSpPr txBox="1"/>
          <p:nvPr/>
        </p:nvSpPr>
        <p:spPr>
          <a:xfrm>
            <a:off x="2644842" y="4426074"/>
            <a:ext cx="7414850" cy="276999"/>
          </a:xfrm>
          <a:prstGeom prst="rect">
            <a:avLst/>
          </a:prstGeom>
          <a:noFill/>
        </p:spPr>
        <p:txBody>
          <a:bodyPr wrap="none" lIns="0" tIns="0" rIns="0" bIns="0" rtlCol="0">
            <a:spAutoFit/>
          </a:bodyPr>
          <a:lstStyle/>
          <a:p>
            <a:r>
              <a:rPr lang="es-ES" dirty="0" smtClean="0"/>
              <a:t>Implementar </a:t>
            </a:r>
            <a:r>
              <a:rPr lang="es-ES" dirty="0"/>
              <a:t>la </a:t>
            </a:r>
            <a:r>
              <a:rPr lang="es-ES" dirty="0" err="1"/>
              <a:t>serialización</a:t>
            </a:r>
            <a:r>
              <a:rPr lang="es-ES" dirty="0"/>
              <a:t> personalizado utilizando la clase formateado</a:t>
            </a:r>
            <a:endParaRPr lang="es-MX" dirty="0" smtClean="0"/>
          </a:p>
        </p:txBody>
      </p:sp>
    </p:spTree>
    <p:extLst>
      <p:ext uri="{BB962C8B-B14F-4D97-AF65-F5344CB8AC3E}">
        <p14:creationId xmlns:p14="http://schemas.microsoft.com/office/powerpoint/2010/main" val="2270426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79167E-6 -3.7037E-7 L 0.5625 -3.7037E-7 " pathEditMode="relative" rAng="0" ptsTypes="AA">
                                      <p:cBhvr>
                                        <p:cTn id="6" dur="2000" fill="hold"/>
                                        <p:tgtEl>
                                          <p:spTgt spid="2"/>
                                        </p:tgtEl>
                                        <p:attrNameLst>
                                          <p:attrName>ppt_x</p:attrName>
                                          <p:attrName>ppt_y</p:attrName>
                                        </p:attrNameLst>
                                      </p:cBhvr>
                                      <p:rCtr x="281" y="0"/>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9" presetClass="entr" presetSubtype="0" ac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3500"/>
                            </p:stCondLst>
                            <p:childTnLst>
                              <p:par>
                                <p:cTn id="21" presetID="39" presetClass="entr" presetSubtype="0" ac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39" presetClass="entr" presetSubtype="0" ac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a:t>
            </a:r>
            <a:r>
              <a:rPr lang="es-MX" dirty="0" err="1" smtClean="0"/>
              <a:t>Collections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a:t>
            </a:r>
            <a:r>
              <a:rPr lang="es-MX" dirty="0" err="1" smtClean="0"/>
              <a:t>Serialization</a:t>
            </a:r>
            <a:r>
              <a:rPr lang="es-MX" dirty="0" smtClean="0"/>
              <a:t> </a:t>
            </a:r>
            <a:r>
              <a:rPr lang="es-MX" dirty="0" err="1" smtClean="0"/>
              <a:t>Object</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208198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673908" cy="461665"/>
          </a:xfrm>
          <a:prstGeom prst="rect">
            <a:avLst/>
          </a:prstGeom>
        </p:spPr>
        <p:txBody>
          <a:bodyPr wrap="none">
            <a:spAutoFit/>
          </a:bodyPr>
          <a:lstStyle/>
          <a:p>
            <a:r>
              <a:rPr lang="es-ES" sz="2400" b="1" dirty="0" err="1" smtClean="0"/>
              <a:t>Serializacion</a:t>
            </a:r>
            <a:r>
              <a:rPr lang="es-ES" sz="2400" b="1" dirty="0" smtClean="0"/>
              <a:t>  y </a:t>
            </a:r>
            <a:r>
              <a:rPr lang="es-ES" sz="2400" b="1" dirty="0" err="1"/>
              <a:t>Deserializacion</a:t>
            </a:r>
            <a:r>
              <a:rPr lang="es-ES" sz="2400" b="1" dirty="0"/>
              <a:t> </a:t>
            </a:r>
            <a:endParaRPr lang="es-MX" sz="2400" b="1" dirty="0"/>
          </a:p>
        </p:txBody>
      </p:sp>
      <p:sp>
        <p:nvSpPr>
          <p:cNvPr id="6" name="Rectangle 5"/>
          <p:cNvSpPr/>
          <p:nvPr/>
        </p:nvSpPr>
        <p:spPr>
          <a:xfrm>
            <a:off x="2286000" y="1130290"/>
            <a:ext cx="7124700" cy="4247317"/>
          </a:xfrm>
          <a:prstGeom prst="rect">
            <a:avLst/>
          </a:prstGeom>
        </p:spPr>
        <p:txBody>
          <a:bodyPr wrap="square">
            <a:spAutoFit/>
          </a:bodyPr>
          <a:lstStyle/>
          <a:p>
            <a:r>
              <a:rPr lang="en-US" dirty="0" err="1"/>
              <a:t>FileStream</a:t>
            </a:r>
            <a:r>
              <a:rPr lang="en-US" dirty="0"/>
              <a:t> </a:t>
            </a:r>
            <a:r>
              <a:rPr lang="en-US" dirty="0" err="1"/>
              <a:t>fs</a:t>
            </a:r>
            <a:r>
              <a:rPr lang="en-US" dirty="0"/>
              <a:t>=</a:t>
            </a:r>
            <a:r>
              <a:rPr lang="en-US" dirty="0" err="1"/>
              <a:t>newFileStream</a:t>
            </a:r>
            <a:r>
              <a:rPr lang="en-US" dirty="0"/>
              <a:t>("c:\BinaryFormater.</a:t>
            </a:r>
            <a:r>
              <a:rPr lang="en-US" dirty="0" err="1"/>
              <a:t>dat</a:t>
            </a:r>
            <a:r>
              <a:rPr lang="en-US" dirty="0"/>
              <a:t>",</a:t>
            </a:r>
            <a:r>
              <a:rPr lang="en-US" dirty="0" err="1"/>
              <a:t>FileMode.Create</a:t>
            </a:r>
            <a:r>
              <a:rPr lang="en-US" dirty="0"/>
              <a:t>); </a:t>
            </a:r>
            <a:endParaRPr lang="es-MX" dirty="0"/>
          </a:p>
          <a:p>
            <a:r>
              <a:rPr lang="en-US" dirty="0" err="1"/>
              <a:t>BinaryFormatter</a:t>
            </a:r>
            <a:r>
              <a:rPr lang="en-US" dirty="0"/>
              <a:t> bf = new </a:t>
            </a:r>
            <a:r>
              <a:rPr lang="en-US" dirty="0" err="1"/>
              <a:t>BinaryFormatter</a:t>
            </a:r>
            <a:r>
              <a:rPr lang="en-US" dirty="0"/>
              <a:t>(); </a:t>
            </a:r>
            <a:endParaRPr lang="es-MX" dirty="0"/>
          </a:p>
          <a:p>
            <a:endParaRPr lang="en-US" dirty="0" smtClean="0"/>
          </a:p>
          <a:p>
            <a:r>
              <a:rPr lang="en-US" b="1" dirty="0" smtClean="0"/>
              <a:t>//</a:t>
            </a:r>
            <a:r>
              <a:rPr lang="en-US" b="1" dirty="0" err="1" smtClean="0"/>
              <a:t>Serializacion</a:t>
            </a:r>
            <a:endParaRPr lang="es-MX" b="1" dirty="0"/>
          </a:p>
          <a:p>
            <a:endParaRPr lang="es-ES" dirty="0" smtClean="0"/>
          </a:p>
          <a:p>
            <a:r>
              <a:rPr lang="es-ES" dirty="0" smtClean="0"/>
              <a:t>Productos </a:t>
            </a:r>
            <a:r>
              <a:rPr lang="es-ES" dirty="0" err="1"/>
              <a:t>items</a:t>
            </a:r>
            <a:r>
              <a:rPr lang="es-ES" dirty="0"/>
              <a:t> = new Productos(5); </a:t>
            </a:r>
            <a:endParaRPr lang="es-MX" dirty="0"/>
          </a:p>
          <a:p>
            <a:endParaRPr lang="es-ES" dirty="0" smtClean="0"/>
          </a:p>
          <a:p>
            <a:r>
              <a:rPr lang="es-ES" b="1" dirty="0" smtClean="0"/>
              <a:t>//</a:t>
            </a:r>
            <a:r>
              <a:rPr lang="es-MX" b="1" dirty="0" err="1" smtClean="0"/>
              <a:t>Deserializacion</a:t>
            </a:r>
            <a:endParaRPr lang="es-MX" b="1" dirty="0"/>
          </a:p>
          <a:p>
            <a:endParaRPr lang="en-US" dirty="0" smtClean="0"/>
          </a:p>
          <a:p>
            <a:r>
              <a:rPr lang="en-US" dirty="0" err="1" smtClean="0"/>
              <a:t>bf.Serialize</a:t>
            </a:r>
            <a:r>
              <a:rPr lang="en-US" dirty="0" smtClean="0"/>
              <a:t>(</a:t>
            </a:r>
            <a:r>
              <a:rPr lang="en-US" dirty="0" err="1" smtClean="0"/>
              <a:t>fs,items</a:t>
            </a:r>
            <a:r>
              <a:rPr lang="en-US" dirty="0"/>
              <a:t>); </a:t>
            </a:r>
            <a:endParaRPr lang="es-MX" dirty="0"/>
          </a:p>
          <a:p>
            <a:r>
              <a:rPr lang="en-US" dirty="0" err="1"/>
              <a:t>FileStream</a:t>
            </a:r>
            <a:r>
              <a:rPr lang="en-US" dirty="0"/>
              <a:t> </a:t>
            </a:r>
            <a:r>
              <a:rPr lang="en-US" dirty="0" err="1"/>
              <a:t>fs</a:t>
            </a:r>
            <a:r>
              <a:rPr lang="en-US" dirty="0"/>
              <a:t>=new </a:t>
            </a:r>
            <a:r>
              <a:rPr lang="en-US" dirty="0" err="1" smtClean="0"/>
              <a:t>ileStream</a:t>
            </a:r>
            <a:r>
              <a:rPr lang="en-US" dirty="0"/>
              <a:t>("c:\BinaryFormater.</a:t>
            </a:r>
            <a:r>
              <a:rPr lang="en-US" dirty="0" err="1"/>
              <a:t>dat</a:t>
            </a:r>
            <a:r>
              <a:rPr lang="en-US" dirty="0"/>
              <a:t>",</a:t>
            </a:r>
            <a:r>
              <a:rPr lang="en-US" dirty="0" err="1"/>
              <a:t>FileMode.Open</a:t>
            </a:r>
            <a:r>
              <a:rPr lang="en-US" dirty="0"/>
              <a:t>); </a:t>
            </a:r>
            <a:endParaRPr lang="es-MX" dirty="0"/>
          </a:p>
          <a:p>
            <a:r>
              <a:rPr lang="en-US" dirty="0" err="1"/>
              <a:t>BinaryFormatter</a:t>
            </a:r>
            <a:r>
              <a:rPr lang="en-US" dirty="0"/>
              <a:t> bf = new </a:t>
            </a:r>
            <a:r>
              <a:rPr lang="en-US" dirty="0" err="1"/>
              <a:t>BinaryFormatter</a:t>
            </a:r>
            <a:r>
              <a:rPr lang="en-US" dirty="0"/>
              <a:t>(); </a:t>
            </a:r>
            <a:endParaRPr lang="es-MX" dirty="0"/>
          </a:p>
          <a:p>
            <a:r>
              <a:rPr lang="en-US" dirty="0" err="1"/>
              <a:t>Productos</a:t>
            </a:r>
            <a:r>
              <a:rPr lang="en-US" dirty="0"/>
              <a:t> items = (</a:t>
            </a:r>
            <a:r>
              <a:rPr lang="en-US" dirty="0" err="1"/>
              <a:t>Productos</a:t>
            </a:r>
            <a:r>
              <a:rPr lang="en-US" dirty="0"/>
              <a:t>) </a:t>
            </a:r>
            <a:r>
              <a:rPr lang="en-US" dirty="0" err="1"/>
              <a:t>bf.Deserialize</a:t>
            </a:r>
            <a:r>
              <a:rPr lang="en-US" dirty="0"/>
              <a:t>(</a:t>
            </a:r>
            <a:r>
              <a:rPr lang="en-US" dirty="0" err="1"/>
              <a:t>fs</a:t>
            </a:r>
            <a:r>
              <a:rPr lang="en-US" dirty="0"/>
              <a:t>); </a:t>
            </a:r>
            <a:endParaRPr lang="en-US" dirty="0" smtClean="0"/>
          </a:p>
          <a:p>
            <a:r>
              <a:rPr lang="en-US" dirty="0" err="1" smtClean="0"/>
              <a:t>fs.Close</a:t>
            </a:r>
            <a:r>
              <a:rPr lang="en-US" dirty="0" smtClean="0"/>
              <a:t>();</a:t>
            </a:r>
            <a:endParaRPr lang="es-MX" dirty="0"/>
          </a:p>
        </p:txBody>
      </p:sp>
    </p:spTree>
    <p:extLst>
      <p:ext uri="{BB962C8B-B14F-4D97-AF65-F5344CB8AC3E}">
        <p14:creationId xmlns:p14="http://schemas.microsoft.com/office/powerpoint/2010/main" val="1275840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p_image003">
            <a:hlinkClick r:id="rId2"/>
          </p:cNvPr>
          <p:cNvPicPr/>
          <p:nvPr/>
        </p:nvPicPr>
        <p:blipFill>
          <a:blip r:embed="rId3" cstate="print"/>
          <a:srcRect/>
          <a:stretch>
            <a:fillRect/>
          </a:stretch>
        </p:blipFill>
        <p:spPr bwMode="auto">
          <a:xfrm>
            <a:off x="438150" y="1328737"/>
            <a:ext cx="7505700" cy="1795463"/>
          </a:xfrm>
          <a:prstGeom prst="rect">
            <a:avLst/>
          </a:prstGeom>
          <a:noFill/>
          <a:ln w="9525">
            <a:noFill/>
            <a:miter lim="800000"/>
            <a:headEnd/>
            <a:tailEnd/>
          </a:ln>
        </p:spPr>
      </p:pic>
      <p:sp>
        <p:nvSpPr>
          <p:cNvPr id="6" name="Rectangle 5"/>
          <p:cNvSpPr/>
          <p:nvPr/>
        </p:nvSpPr>
        <p:spPr>
          <a:xfrm>
            <a:off x="252566" y="254391"/>
            <a:ext cx="4296304" cy="461665"/>
          </a:xfrm>
          <a:prstGeom prst="rect">
            <a:avLst/>
          </a:prstGeom>
        </p:spPr>
        <p:txBody>
          <a:bodyPr wrap="none">
            <a:spAutoFit/>
          </a:bodyPr>
          <a:lstStyle/>
          <a:p>
            <a:r>
              <a:rPr lang="es-ES" sz="2400" b="1" dirty="0" smtClean="0"/>
              <a:t>Resultado de la </a:t>
            </a:r>
            <a:r>
              <a:rPr lang="es-ES" sz="2400" b="1" dirty="0" err="1" smtClean="0"/>
              <a:t>Serializacion</a:t>
            </a:r>
            <a:endParaRPr lang="es-MX" sz="2400" b="1" dirty="0"/>
          </a:p>
        </p:txBody>
      </p:sp>
      <p:pic>
        <p:nvPicPr>
          <p:cNvPr id="7" name="Picture 6" descr="clip_image005">
            <a:hlinkClick r:id="rId4"/>
          </p:cNvPr>
          <p:cNvPicPr/>
          <p:nvPr/>
        </p:nvPicPr>
        <p:blipFill>
          <a:blip r:embed="rId5" cstate="print"/>
          <a:srcRect/>
          <a:stretch>
            <a:fillRect/>
          </a:stretch>
        </p:blipFill>
        <p:spPr bwMode="auto">
          <a:xfrm>
            <a:off x="3767240" y="4789487"/>
            <a:ext cx="6873772" cy="519113"/>
          </a:xfrm>
          <a:prstGeom prst="rect">
            <a:avLst/>
          </a:prstGeom>
          <a:noFill/>
          <a:ln w="9525">
            <a:noFill/>
            <a:miter lim="800000"/>
            <a:headEnd/>
            <a:tailEnd/>
          </a:ln>
        </p:spPr>
      </p:pic>
      <p:sp>
        <p:nvSpPr>
          <p:cNvPr id="8" name="Rectangle 7"/>
          <p:cNvSpPr/>
          <p:nvPr/>
        </p:nvSpPr>
        <p:spPr>
          <a:xfrm>
            <a:off x="3579386" y="3886591"/>
            <a:ext cx="4825295" cy="461665"/>
          </a:xfrm>
          <a:prstGeom prst="rect">
            <a:avLst/>
          </a:prstGeom>
        </p:spPr>
        <p:txBody>
          <a:bodyPr wrap="none">
            <a:spAutoFit/>
          </a:bodyPr>
          <a:lstStyle/>
          <a:p>
            <a:r>
              <a:rPr lang="es-ES" sz="2400" b="1" dirty="0" smtClean="0"/>
              <a:t>Resultado de la </a:t>
            </a:r>
            <a:r>
              <a:rPr lang="es-ES" sz="2400" b="1" dirty="0" err="1" smtClean="0"/>
              <a:t>Deserializacion</a:t>
            </a:r>
            <a:endParaRPr lang="es-MX" sz="2400" b="1" dirty="0"/>
          </a:p>
        </p:txBody>
      </p:sp>
    </p:spTree>
    <p:extLst>
      <p:ext uri="{BB962C8B-B14F-4D97-AF65-F5344CB8AC3E}">
        <p14:creationId xmlns:p14="http://schemas.microsoft.com/office/powerpoint/2010/main" val="295958514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940776" cy="461665"/>
          </a:xfrm>
          <a:prstGeom prst="rect">
            <a:avLst/>
          </a:prstGeom>
        </p:spPr>
        <p:txBody>
          <a:bodyPr wrap="none">
            <a:spAutoFit/>
          </a:bodyPr>
          <a:lstStyle/>
          <a:p>
            <a:r>
              <a:rPr lang="es-MX" sz="2400" b="1" dirty="0" smtClean="0"/>
              <a:t>Como crear una Clase Serializada</a:t>
            </a:r>
            <a:endParaRPr lang="es-MX" sz="2400" b="1" dirty="0"/>
          </a:p>
        </p:txBody>
      </p:sp>
      <p:sp>
        <p:nvSpPr>
          <p:cNvPr id="2" name="TextBox 1"/>
          <p:cNvSpPr txBox="1"/>
          <p:nvPr/>
        </p:nvSpPr>
        <p:spPr>
          <a:xfrm>
            <a:off x="4514850" y="2609850"/>
            <a:ext cx="2047035" cy="1107996"/>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Class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miClase</a:t>
            </a:r>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p>
          <a:p>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3" name="Rectangle 2"/>
          <p:cNvSpPr/>
          <p:nvPr/>
        </p:nvSpPr>
        <p:spPr>
          <a:xfrm>
            <a:off x="4398445" y="2240518"/>
            <a:ext cx="1589794" cy="369332"/>
          </a:xfrm>
          <a:prstGeom prst="rect">
            <a:avLst/>
          </a:prstGeom>
        </p:spPr>
        <p:txBody>
          <a:bodyPr wrap="none">
            <a:spAutoFit/>
          </a:bodyPr>
          <a:lstStyle/>
          <a:p>
            <a:r>
              <a:rPr lang="es-MX" b="1" dirty="0" smtClean="0">
                <a:gradFill>
                  <a:gsLst>
                    <a:gs pos="0">
                      <a:schemeClr val="tx1"/>
                    </a:gs>
                    <a:gs pos="100000">
                      <a:schemeClr val="tx1"/>
                    </a:gs>
                  </a:gsLst>
                  <a:lin ang="5400000" scaled="0"/>
                </a:gradFill>
              </a:rPr>
              <a:t>[</a:t>
            </a:r>
            <a:r>
              <a:rPr lang="es-MX" b="1" dirty="0" err="1" smtClean="0">
                <a:gradFill>
                  <a:gsLst>
                    <a:gs pos="0">
                      <a:schemeClr val="tx1"/>
                    </a:gs>
                    <a:gs pos="100000">
                      <a:schemeClr val="tx1"/>
                    </a:gs>
                  </a:gsLst>
                  <a:lin ang="5400000" scaled="0"/>
                </a:gradFill>
              </a:rPr>
              <a:t>Serializable</a:t>
            </a:r>
            <a:r>
              <a:rPr lang="es-MX" b="1" dirty="0" smtClean="0">
                <a:gradFill>
                  <a:gsLst>
                    <a:gs pos="0">
                      <a:schemeClr val="tx1"/>
                    </a:gs>
                    <a:gs pos="100000">
                      <a:schemeClr val="tx1"/>
                    </a:gs>
                  </a:gsLst>
                  <a:lin ang="5400000" scaled="0"/>
                </a:gradFill>
              </a:rPr>
              <a:t>]</a:t>
            </a:r>
            <a:endParaRPr lang="es-MX" b="1" dirty="0"/>
          </a:p>
        </p:txBody>
      </p:sp>
    </p:spTree>
    <p:extLst>
      <p:ext uri="{BB962C8B-B14F-4D97-AF65-F5344CB8AC3E}">
        <p14:creationId xmlns:p14="http://schemas.microsoft.com/office/powerpoint/2010/main" val="234431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by="(-#ppt_w*2)" calcmode="lin" valueType="num">
                                      <p:cBhvr rctx="PPT">
                                        <p:cTn id="14" dur="500" autoRev="1" fill="hold">
                                          <p:stCondLst>
                                            <p:cond delay="0"/>
                                          </p:stCondLst>
                                        </p:cTn>
                                        <p:tgtEl>
                                          <p:spTgt spid="3"/>
                                        </p:tgtEl>
                                        <p:attrNameLst>
                                          <p:attrName>ppt_w</p:attrName>
                                        </p:attrNameLst>
                                      </p:cBhvr>
                                    </p:anim>
                                    <p:anim by="(#ppt_w*0.50)" calcmode="lin" valueType="num">
                                      <p:cBhvr>
                                        <p:cTn id="15" dur="500" decel="50000" autoRev="1" fill="hold">
                                          <p:stCondLst>
                                            <p:cond delay="0"/>
                                          </p:stCondLst>
                                        </p:cTn>
                                        <p:tgtEl>
                                          <p:spTgt spid="3"/>
                                        </p:tgtEl>
                                        <p:attrNameLst>
                                          <p:attrName>ppt_x</p:attrName>
                                        </p:attrNameLst>
                                      </p:cBhvr>
                                    </p:anim>
                                    <p:anim from="(-#ppt_h/2)" to="(#ppt_y)" calcmode="lin" valueType="num">
                                      <p:cBhvr>
                                        <p:cTn id="16" dur="1000" fill="hold">
                                          <p:stCondLst>
                                            <p:cond delay="0"/>
                                          </p:stCondLst>
                                        </p:cTn>
                                        <p:tgtEl>
                                          <p:spTgt spid="3"/>
                                        </p:tgtEl>
                                        <p:attrNameLst>
                                          <p:attrName>ppt_y</p:attrName>
                                        </p:attrNameLst>
                                      </p:cBhvr>
                                    </p:anim>
                                    <p:animRot by="21600000">
                                      <p:cBhvr>
                                        <p:cTn id="17"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241593" cy="461665"/>
          </a:xfrm>
          <a:prstGeom prst="rect">
            <a:avLst/>
          </a:prstGeom>
        </p:spPr>
        <p:txBody>
          <a:bodyPr wrap="none">
            <a:spAutoFit/>
          </a:bodyPr>
          <a:lstStyle/>
          <a:p>
            <a:r>
              <a:rPr lang="es-MX" sz="2400" b="1" dirty="0" smtClean="0"/>
              <a:t>Clases de colecciones</a:t>
            </a:r>
            <a:endParaRPr lang="es-MX" sz="2400" b="1" dirty="0"/>
          </a:p>
        </p:txBody>
      </p:sp>
      <p:sp>
        <p:nvSpPr>
          <p:cNvPr id="3" name="TextBox 2"/>
          <p:cNvSpPr txBox="1"/>
          <p:nvPr/>
        </p:nvSpPr>
        <p:spPr>
          <a:xfrm>
            <a:off x="849844" y="1612205"/>
            <a:ext cx="2047035" cy="2492990"/>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Class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miClase</a:t>
            </a:r>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p>
          <a:p>
            <a:endParaRPr lang="es-MX" dirty="0" smtClean="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4" name="Rectangle 3"/>
          <p:cNvSpPr/>
          <p:nvPr/>
        </p:nvSpPr>
        <p:spPr>
          <a:xfrm>
            <a:off x="733439" y="1242873"/>
            <a:ext cx="1589794" cy="369332"/>
          </a:xfrm>
          <a:prstGeom prst="rect">
            <a:avLst/>
          </a:prstGeom>
        </p:spPr>
        <p:txBody>
          <a:bodyPr wrap="none">
            <a:spAutoFit/>
          </a:bodyPr>
          <a:lstStyle/>
          <a:p>
            <a:r>
              <a:rPr lang="es-MX" b="1" dirty="0" smtClean="0">
                <a:gradFill>
                  <a:gsLst>
                    <a:gs pos="0">
                      <a:schemeClr val="tx1"/>
                    </a:gs>
                    <a:gs pos="100000">
                      <a:schemeClr val="tx1"/>
                    </a:gs>
                  </a:gsLst>
                  <a:lin ang="5400000" scaled="0"/>
                </a:gradFill>
              </a:rPr>
              <a:t>[</a:t>
            </a:r>
            <a:r>
              <a:rPr lang="es-MX" b="1" dirty="0" err="1" smtClean="0">
                <a:gradFill>
                  <a:gsLst>
                    <a:gs pos="0">
                      <a:schemeClr val="tx1"/>
                    </a:gs>
                    <a:gs pos="100000">
                      <a:schemeClr val="tx1"/>
                    </a:gs>
                  </a:gsLst>
                  <a:lin ang="5400000" scaled="0"/>
                </a:gradFill>
              </a:rPr>
              <a:t>Serializable</a:t>
            </a:r>
            <a:r>
              <a:rPr lang="es-MX" b="1" dirty="0" smtClean="0">
                <a:gradFill>
                  <a:gsLst>
                    <a:gs pos="0">
                      <a:schemeClr val="tx1"/>
                    </a:gs>
                    <a:gs pos="100000">
                      <a:schemeClr val="tx1"/>
                    </a:gs>
                  </a:gsLst>
                  <a:lin ang="5400000" scaled="0"/>
                </a:gradFill>
              </a:rPr>
              <a:t>]</a:t>
            </a:r>
            <a:endParaRPr lang="es-MX" b="1" dirty="0"/>
          </a:p>
        </p:txBody>
      </p:sp>
      <p:sp>
        <p:nvSpPr>
          <p:cNvPr id="2" name="Rectangle 1"/>
          <p:cNvSpPr/>
          <p:nvPr/>
        </p:nvSpPr>
        <p:spPr>
          <a:xfrm>
            <a:off x="183094" y="2324436"/>
            <a:ext cx="6092825" cy="1477328"/>
          </a:xfrm>
          <a:prstGeom prst="rect">
            <a:avLst/>
          </a:prstGeom>
        </p:spPr>
        <p:txBody>
          <a:bodyPr>
            <a:spAutoFit/>
          </a:bodyPr>
          <a:lstStyle/>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Int</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Numeros</a:t>
            </a:r>
            <a:r>
              <a:rPr lang="es-MX" dirty="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string</a:t>
            </a:r>
            <a:r>
              <a:rPr lang="es-MX" dirty="0">
                <a:gradFill>
                  <a:gsLst>
                    <a:gs pos="0">
                      <a:schemeClr val="tx1"/>
                    </a:gs>
                    <a:gs pos="100000">
                      <a:schemeClr val="tx1"/>
                    </a:gs>
                  </a:gsLst>
                  <a:lin ang="5400000" scaled="0"/>
                </a:gradFill>
              </a:rPr>
              <a:t> cadena;</a:t>
            </a:r>
          </a:p>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NonSerialized</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Int</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calculos</a:t>
            </a:r>
            <a:r>
              <a:rPr lang="es-MX" dirty="0">
                <a:gradFill>
                  <a:gsLst>
                    <a:gs pos="0">
                      <a:schemeClr val="tx1"/>
                    </a:gs>
                    <a:gs pos="100000">
                      <a:schemeClr val="tx1"/>
                    </a:gs>
                  </a:gsLst>
                  <a:lin ang="5400000" scaled="0"/>
                </a:gradFill>
              </a:rPr>
              <a:t>;</a:t>
            </a:r>
          </a:p>
          <a:p>
            <a:endParaRPr lang="es-MX" dirty="0">
              <a:gradFill>
                <a:gsLst>
                  <a:gs pos="0">
                    <a:schemeClr val="tx1"/>
                  </a:gs>
                  <a:gs pos="100000">
                    <a:schemeClr val="tx1"/>
                  </a:gs>
                </a:gsLst>
                <a:lin ang="5400000" scaled="0"/>
              </a:gradFill>
            </a:endParaRPr>
          </a:p>
          <a:p>
            <a:r>
              <a:rPr lang="es-MX" dirty="0">
                <a:gradFill>
                  <a:gsLst>
                    <a:gs pos="0">
                      <a:schemeClr val="tx1"/>
                    </a:gs>
                    <a:gs pos="100000">
                      <a:schemeClr val="tx1"/>
                    </a:gs>
                  </a:gsLst>
                  <a:lin ang="5400000" scaled="0"/>
                </a:gradFill>
              </a:rPr>
              <a:t>	// </a:t>
            </a:r>
            <a:r>
              <a:rPr lang="es-MX" dirty="0" err="1">
                <a:gradFill>
                  <a:gsLst>
                    <a:gs pos="0">
                      <a:schemeClr val="tx1"/>
                    </a:gs>
                    <a:gs pos="100000">
                      <a:schemeClr val="tx1"/>
                    </a:gs>
                  </a:gsLst>
                  <a:lin ang="5400000" scaled="0"/>
                </a:gradFill>
              </a:rPr>
              <a:t>Codigo</a:t>
            </a:r>
            <a:r>
              <a:rPr lang="es-MX" dirty="0">
                <a:gradFill>
                  <a:gsLst>
                    <a:gs pos="0">
                      <a:schemeClr val="tx1"/>
                    </a:gs>
                    <a:gs pos="100000">
                      <a:schemeClr val="tx1"/>
                    </a:gs>
                  </a:gsLst>
                  <a:lin ang="5400000" scaled="0"/>
                </a:gradFill>
              </a:rPr>
              <a:t> de la Clase</a:t>
            </a:r>
            <a:endParaRPr lang="es-MX" dirty="0">
              <a:gradFill>
                <a:gsLst>
                  <a:gs pos="0">
                    <a:schemeClr val="tx1"/>
                  </a:gs>
                  <a:gs pos="100000">
                    <a:schemeClr val="tx1"/>
                  </a:gs>
                </a:gsLst>
                <a:lin ang="5400000" scaled="0"/>
              </a:gradFill>
            </a:endParaRPr>
          </a:p>
        </p:txBody>
      </p:sp>
      <p:sp>
        <p:nvSpPr>
          <p:cNvPr id="6" name="TextBox 5"/>
          <p:cNvSpPr txBox="1"/>
          <p:nvPr/>
        </p:nvSpPr>
        <p:spPr>
          <a:xfrm>
            <a:off x="5620917" y="2839314"/>
            <a:ext cx="4613635" cy="3600986"/>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Class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miClase</a:t>
            </a:r>
            <a:r>
              <a:rPr lang="es-MX" dirty="0" smtClean="0">
                <a:gradFill>
                  <a:gsLst>
                    <a:gs pos="0">
                      <a:schemeClr val="tx1"/>
                    </a:gs>
                    <a:gs pos="100000">
                      <a:schemeClr val="tx1"/>
                    </a:gs>
                  </a:gsLst>
                  <a:lin ang="5400000" scaled="0"/>
                </a:gradFill>
              </a:rPr>
              <a:t> : </a:t>
            </a:r>
            <a:r>
              <a:rPr lang="es-MX" dirty="0" err="1" smtClean="0">
                <a:gradFill>
                  <a:gsLst>
                    <a:gs pos="0">
                      <a:schemeClr val="tx1"/>
                    </a:gs>
                    <a:gs pos="100000">
                      <a:schemeClr val="tx1"/>
                    </a:gs>
                  </a:gsLst>
                  <a:lin ang="5400000" scaled="0"/>
                </a:gradFill>
              </a:rPr>
              <a:t>IDeserializationCallback</a:t>
            </a:r>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p>
          <a:p>
            <a:endParaRPr lang="es-MX" dirty="0" smtClean="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7" name="Rectangle 6"/>
          <p:cNvSpPr/>
          <p:nvPr/>
        </p:nvSpPr>
        <p:spPr>
          <a:xfrm>
            <a:off x="5504512" y="2469982"/>
            <a:ext cx="1589794" cy="369332"/>
          </a:xfrm>
          <a:prstGeom prst="rect">
            <a:avLst/>
          </a:prstGeom>
        </p:spPr>
        <p:txBody>
          <a:bodyPr wrap="none">
            <a:spAutoFit/>
          </a:bodyPr>
          <a:lstStyle/>
          <a:p>
            <a:r>
              <a:rPr lang="es-MX" b="1" dirty="0" smtClean="0">
                <a:gradFill>
                  <a:gsLst>
                    <a:gs pos="0">
                      <a:schemeClr val="tx1"/>
                    </a:gs>
                    <a:gs pos="100000">
                      <a:schemeClr val="tx1"/>
                    </a:gs>
                  </a:gsLst>
                  <a:lin ang="5400000" scaled="0"/>
                </a:gradFill>
              </a:rPr>
              <a:t>[</a:t>
            </a:r>
            <a:r>
              <a:rPr lang="es-MX" b="1" dirty="0" err="1" smtClean="0">
                <a:gradFill>
                  <a:gsLst>
                    <a:gs pos="0">
                      <a:schemeClr val="tx1"/>
                    </a:gs>
                    <a:gs pos="100000">
                      <a:schemeClr val="tx1"/>
                    </a:gs>
                  </a:gsLst>
                  <a:lin ang="5400000" scaled="0"/>
                </a:gradFill>
              </a:rPr>
              <a:t>Serializable</a:t>
            </a:r>
            <a:r>
              <a:rPr lang="es-MX" b="1" dirty="0" smtClean="0">
                <a:gradFill>
                  <a:gsLst>
                    <a:gs pos="0">
                      <a:schemeClr val="tx1"/>
                    </a:gs>
                    <a:gs pos="100000">
                      <a:schemeClr val="tx1"/>
                    </a:gs>
                  </a:gsLst>
                  <a:lin ang="5400000" scaled="0"/>
                </a:gradFill>
              </a:rPr>
              <a:t>]</a:t>
            </a:r>
            <a:endParaRPr lang="es-MX" b="1" dirty="0"/>
          </a:p>
        </p:txBody>
      </p:sp>
      <p:sp>
        <p:nvSpPr>
          <p:cNvPr id="8" name="Rectangle 7"/>
          <p:cNvSpPr/>
          <p:nvPr/>
        </p:nvSpPr>
        <p:spPr>
          <a:xfrm>
            <a:off x="4954167" y="3551545"/>
            <a:ext cx="6092825" cy="1477328"/>
          </a:xfrm>
          <a:prstGeom prst="rect">
            <a:avLst/>
          </a:prstGeom>
        </p:spPr>
        <p:txBody>
          <a:bodyPr>
            <a:spAutoFit/>
          </a:bodyPr>
          <a:lstStyle/>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Int</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Numeros</a:t>
            </a:r>
            <a:r>
              <a:rPr lang="es-MX" dirty="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string</a:t>
            </a:r>
            <a:r>
              <a:rPr lang="es-MX" dirty="0">
                <a:gradFill>
                  <a:gsLst>
                    <a:gs pos="0">
                      <a:schemeClr val="tx1"/>
                    </a:gs>
                    <a:gs pos="100000">
                      <a:schemeClr val="tx1"/>
                    </a:gs>
                  </a:gsLst>
                  <a:lin ang="5400000" scaled="0"/>
                </a:gradFill>
              </a:rPr>
              <a:t> cadena;</a:t>
            </a:r>
          </a:p>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NonSerialized</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Int</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calculos</a:t>
            </a:r>
            <a:r>
              <a:rPr lang="es-MX" dirty="0">
                <a:gradFill>
                  <a:gsLst>
                    <a:gs pos="0">
                      <a:schemeClr val="tx1"/>
                    </a:gs>
                    <a:gs pos="100000">
                      <a:schemeClr val="tx1"/>
                    </a:gs>
                  </a:gsLst>
                  <a:lin ang="5400000" scaled="0"/>
                </a:gradFill>
              </a:rPr>
              <a:t>;</a:t>
            </a:r>
          </a:p>
          <a:p>
            <a:endParaRPr lang="es-MX" dirty="0">
              <a:gradFill>
                <a:gsLst>
                  <a:gs pos="0">
                    <a:schemeClr val="tx1"/>
                  </a:gs>
                  <a:gs pos="100000">
                    <a:schemeClr val="tx1"/>
                  </a:gs>
                </a:gsLst>
                <a:lin ang="5400000" scaled="0"/>
              </a:gradFill>
            </a:endParaRPr>
          </a:p>
          <a:p>
            <a:r>
              <a:rPr lang="es-MX" dirty="0">
                <a:gradFill>
                  <a:gsLst>
                    <a:gs pos="0">
                      <a:schemeClr val="tx1"/>
                    </a:gs>
                    <a:gs pos="100000">
                      <a:schemeClr val="tx1"/>
                    </a:gs>
                  </a:gsLst>
                  <a:lin ang="5400000" scaled="0"/>
                </a:gradFill>
              </a:rPr>
              <a:t>	// </a:t>
            </a:r>
            <a:r>
              <a:rPr lang="es-MX" dirty="0" err="1">
                <a:gradFill>
                  <a:gsLst>
                    <a:gs pos="0">
                      <a:schemeClr val="tx1"/>
                    </a:gs>
                    <a:gs pos="100000">
                      <a:schemeClr val="tx1"/>
                    </a:gs>
                  </a:gsLst>
                  <a:lin ang="5400000" scaled="0"/>
                </a:gradFill>
              </a:rPr>
              <a:t>Codigo</a:t>
            </a:r>
            <a:r>
              <a:rPr lang="es-MX" dirty="0">
                <a:gradFill>
                  <a:gsLst>
                    <a:gs pos="0">
                      <a:schemeClr val="tx1"/>
                    </a:gs>
                    <a:gs pos="100000">
                      <a:schemeClr val="tx1"/>
                    </a:gs>
                  </a:gsLst>
                  <a:lin ang="5400000" scaled="0"/>
                </a:gradFill>
              </a:rPr>
              <a:t> de la Clase</a:t>
            </a:r>
            <a:endParaRPr lang="es-MX" dirty="0">
              <a:gradFill>
                <a:gsLst>
                  <a:gs pos="0">
                    <a:schemeClr val="tx1"/>
                  </a:gs>
                  <a:gs pos="100000">
                    <a:schemeClr val="tx1"/>
                  </a:gs>
                </a:gsLst>
                <a:lin ang="5400000" scaled="0"/>
              </a:gradFill>
            </a:endParaRPr>
          </a:p>
        </p:txBody>
      </p:sp>
      <p:sp>
        <p:nvSpPr>
          <p:cNvPr id="9" name="Rectangle 8"/>
          <p:cNvSpPr/>
          <p:nvPr/>
        </p:nvSpPr>
        <p:spPr>
          <a:xfrm>
            <a:off x="5893967" y="5016352"/>
            <a:ext cx="7441033" cy="1200329"/>
          </a:xfrm>
          <a:prstGeom prst="rect">
            <a:avLst/>
          </a:prstGeom>
        </p:spPr>
        <p:txBody>
          <a:bodyPr wrap="square">
            <a:spAutoFit/>
          </a:bodyPr>
          <a:lstStyle/>
          <a:p>
            <a:r>
              <a:rPr lang="es-MX" dirty="0" err="1" smtClean="0">
                <a:solidFill>
                  <a:schemeClr val="bg1"/>
                </a:solidFill>
              </a:rPr>
              <a:t>void</a:t>
            </a:r>
            <a:r>
              <a:rPr lang="es-MX" dirty="0" smtClean="0">
                <a:solidFill>
                  <a:schemeClr val="bg1"/>
                </a:solidFill>
              </a:rPr>
              <a:t> </a:t>
            </a:r>
            <a:r>
              <a:rPr lang="es-MX" dirty="0" err="1" smtClean="0">
                <a:solidFill>
                  <a:schemeClr val="bg1"/>
                </a:solidFill>
              </a:rPr>
              <a:t>IDeserializationCallback.OnDeserilization</a:t>
            </a:r>
            <a:r>
              <a:rPr lang="es-MX" dirty="0" smtClean="0">
                <a:solidFill>
                  <a:schemeClr val="bg1"/>
                </a:solidFill>
              </a:rPr>
              <a:t>(</a:t>
            </a:r>
            <a:r>
              <a:rPr lang="es-MX" dirty="0" err="1" smtClean="0">
                <a:solidFill>
                  <a:schemeClr val="bg1"/>
                </a:solidFill>
              </a:rPr>
              <a:t>Object</a:t>
            </a:r>
            <a:r>
              <a:rPr lang="es-MX" dirty="0" smtClean="0">
                <a:solidFill>
                  <a:schemeClr val="bg1"/>
                </a:solidFill>
              </a:rPr>
              <a:t> </a:t>
            </a:r>
            <a:r>
              <a:rPr lang="es-MX" dirty="0" err="1" smtClean="0">
                <a:solidFill>
                  <a:schemeClr val="bg1"/>
                </a:solidFill>
              </a:rPr>
              <a:t>sender</a:t>
            </a:r>
            <a:r>
              <a:rPr lang="es-MX" dirty="0" smtClean="0">
                <a:solidFill>
                  <a:schemeClr val="bg1"/>
                </a:solidFill>
              </a:rPr>
              <a:t>)</a:t>
            </a:r>
          </a:p>
          <a:p>
            <a:r>
              <a:rPr lang="es-MX" dirty="0" smtClean="0">
                <a:solidFill>
                  <a:schemeClr val="bg1"/>
                </a:solidFill>
              </a:rPr>
              <a:t>{</a:t>
            </a:r>
          </a:p>
          <a:p>
            <a:endParaRPr lang="es-MX" dirty="0" smtClean="0">
              <a:solidFill>
                <a:schemeClr val="bg1"/>
              </a:solidFill>
            </a:endParaRPr>
          </a:p>
          <a:p>
            <a:r>
              <a:rPr lang="es-MX" dirty="0" smtClean="0">
                <a:solidFill>
                  <a:schemeClr val="bg1"/>
                </a:solidFill>
              </a:rPr>
              <a:t>}</a:t>
            </a:r>
            <a:endParaRPr lang="es-MX" dirty="0">
              <a:solidFill>
                <a:schemeClr val="bg1"/>
              </a:solidFill>
            </a:endParaRPr>
          </a:p>
        </p:txBody>
      </p:sp>
    </p:spTree>
    <p:extLst>
      <p:ext uri="{BB962C8B-B14F-4D97-AF65-F5344CB8AC3E}">
        <p14:creationId xmlns:p14="http://schemas.microsoft.com/office/powerpoint/2010/main" val="1574712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by="(-#ppt_w*2)" calcmode="lin" valueType="num">
                                      <p:cBhvr rctx="PPT">
                                        <p:cTn id="13" dur="500" autoRev="1" fill="hold">
                                          <p:stCondLst>
                                            <p:cond delay="0"/>
                                          </p:stCondLst>
                                        </p:cTn>
                                        <p:tgtEl>
                                          <p:spTgt spid="4"/>
                                        </p:tgtEl>
                                        <p:attrNameLst>
                                          <p:attrName>ppt_w</p:attrName>
                                        </p:attrNameLst>
                                      </p:cBhvr>
                                    </p:anim>
                                    <p:anim by="(#ppt_w*0.50)" calcmode="lin" valueType="num">
                                      <p:cBhvr>
                                        <p:cTn id="14" dur="500" decel="50000" autoRev="1" fill="hold">
                                          <p:stCondLst>
                                            <p:cond delay="0"/>
                                          </p:stCondLst>
                                        </p:cTn>
                                        <p:tgtEl>
                                          <p:spTgt spid="4"/>
                                        </p:tgtEl>
                                        <p:attrNameLst>
                                          <p:attrName>ppt_x</p:attrName>
                                        </p:attrNameLst>
                                      </p:cBhvr>
                                    </p:anim>
                                    <p:anim from="(-#ppt_h/2)" to="(#ppt_y)" calcmode="lin" valueType="num">
                                      <p:cBhvr>
                                        <p:cTn id="15" dur="1000" fill="hold">
                                          <p:stCondLst>
                                            <p:cond delay="0"/>
                                          </p:stCondLst>
                                        </p:cTn>
                                        <p:tgtEl>
                                          <p:spTgt spid="4"/>
                                        </p:tgtEl>
                                        <p:attrNameLst>
                                          <p:attrName>ppt_y</p:attrName>
                                        </p:attrNameLst>
                                      </p:cBhvr>
                                    </p:anim>
                                    <p:animRot by="21600000">
                                      <p:cBhvr>
                                        <p:cTn id="16" dur="1000" fill="hold">
                                          <p:stCondLst>
                                            <p:cond delay="0"/>
                                          </p:stCondLst>
                                        </p:cTn>
                                        <p:tgtEl>
                                          <p:spTgt spid="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7"/>
                                        </p:tgtEl>
                                        <p:attrNameLst>
                                          <p:attrName>style.visibility</p:attrName>
                                        </p:attrNameLst>
                                      </p:cBhvr>
                                      <p:to>
                                        <p:strVal val="visible"/>
                                      </p:to>
                                    </p:set>
                                    <p:anim by="(-#ppt_w*2)" calcmode="lin" valueType="num">
                                      <p:cBhvr rctx="PPT">
                                        <p:cTn id="33" dur="500" autoRev="1" fill="hold">
                                          <p:stCondLst>
                                            <p:cond delay="0"/>
                                          </p:stCondLst>
                                        </p:cTn>
                                        <p:tgtEl>
                                          <p:spTgt spid="7"/>
                                        </p:tgtEl>
                                        <p:attrNameLst>
                                          <p:attrName>ppt_w</p:attrName>
                                        </p:attrNameLst>
                                      </p:cBhvr>
                                    </p:anim>
                                    <p:anim by="(#ppt_w*0.50)" calcmode="lin" valueType="num">
                                      <p:cBhvr>
                                        <p:cTn id="34" dur="500" decel="50000" autoRev="1" fill="hold">
                                          <p:stCondLst>
                                            <p:cond delay="0"/>
                                          </p:stCondLst>
                                        </p:cTn>
                                        <p:tgtEl>
                                          <p:spTgt spid="7"/>
                                        </p:tgtEl>
                                        <p:attrNameLst>
                                          <p:attrName>ppt_x</p:attrName>
                                        </p:attrNameLst>
                                      </p:cBhvr>
                                    </p:anim>
                                    <p:anim from="(-#ppt_h/2)" to="(#ppt_y)" calcmode="lin" valueType="num">
                                      <p:cBhvr>
                                        <p:cTn id="35" dur="1000" fill="hold">
                                          <p:stCondLst>
                                            <p:cond delay="0"/>
                                          </p:stCondLst>
                                        </p:cTn>
                                        <p:tgtEl>
                                          <p:spTgt spid="7"/>
                                        </p:tgtEl>
                                        <p:attrNameLst>
                                          <p:attrName>ppt_y</p:attrName>
                                        </p:attrNameLst>
                                      </p:cBhvr>
                                    </p:anim>
                                    <p:animRot by="21600000">
                                      <p:cBhvr>
                                        <p:cTn id="36" dur="1000" fill="hold">
                                          <p:stCondLst>
                                            <p:cond delay="0"/>
                                          </p:stCondLst>
                                        </p:cTn>
                                        <p:tgtEl>
                                          <p:spTgt spid="7"/>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6719660" cy="461665"/>
          </a:xfrm>
          <a:prstGeom prst="rect">
            <a:avLst/>
          </a:prstGeom>
        </p:spPr>
        <p:txBody>
          <a:bodyPr wrap="none">
            <a:spAutoFit/>
          </a:bodyPr>
          <a:lstStyle/>
          <a:p>
            <a:r>
              <a:rPr lang="es-MX" sz="2400" b="1" dirty="0"/>
              <a:t>Como proveer la compatibilidad de versiones</a:t>
            </a:r>
            <a:endParaRPr lang="es-MX" sz="2400" b="1" dirty="0"/>
          </a:p>
        </p:txBody>
      </p:sp>
      <p:sp>
        <p:nvSpPr>
          <p:cNvPr id="3" name="TextBox 2"/>
          <p:cNvSpPr txBox="1"/>
          <p:nvPr/>
        </p:nvSpPr>
        <p:spPr>
          <a:xfrm>
            <a:off x="4514850" y="2609850"/>
            <a:ext cx="2047035" cy="276998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Class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miClase</a:t>
            </a:r>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p>
          <a:p>
            <a:endParaRPr lang="es-MX" dirty="0" smtClean="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4" name="Rectangle 3"/>
          <p:cNvSpPr/>
          <p:nvPr/>
        </p:nvSpPr>
        <p:spPr>
          <a:xfrm>
            <a:off x="4398445" y="2240518"/>
            <a:ext cx="1589794" cy="369332"/>
          </a:xfrm>
          <a:prstGeom prst="rect">
            <a:avLst/>
          </a:prstGeom>
        </p:spPr>
        <p:txBody>
          <a:bodyPr wrap="none">
            <a:spAutoFit/>
          </a:bodyPr>
          <a:lstStyle/>
          <a:p>
            <a:r>
              <a:rPr lang="es-MX" b="1" dirty="0" smtClean="0">
                <a:gradFill>
                  <a:gsLst>
                    <a:gs pos="0">
                      <a:schemeClr val="tx1"/>
                    </a:gs>
                    <a:gs pos="100000">
                      <a:schemeClr val="tx1"/>
                    </a:gs>
                  </a:gsLst>
                  <a:lin ang="5400000" scaled="0"/>
                </a:gradFill>
              </a:rPr>
              <a:t>[</a:t>
            </a:r>
            <a:r>
              <a:rPr lang="es-MX" b="1" dirty="0" err="1" smtClean="0">
                <a:gradFill>
                  <a:gsLst>
                    <a:gs pos="0">
                      <a:schemeClr val="tx1"/>
                    </a:gs>
                    <a:gs pos="100000">
                      <a:schemeClr val="tx1"/>
                    </a:gs>
                  </a:gsLst>
                  <a:lin ang="5400000" scaled="0"/>
                </a:gradFill>
              </a:rPr>
              <a:t>Serializable</a:t>
            </a:r>
            <a:r>
              <a:rPr lang="es-MX" b="1" dirty="0" smtClean="0">
                <a:gradFill>
                  <a:gsLst>
                    <a:gs pos="0">
                      <a:schemeClr val="tx1"/>
                    </a:gs>
                    <a:gs pos="100000">
                      <a:schemeClr val="tx1"/>
                    </a:gs>
                  </a:gsLst>
                  <a:lin ang="5400000" scaled="0"/>
                </a:gradFill>
              </a:rPr>
              <a:t>]</a:t>
            </a:r>
            <a:endParaRPr lang="es-MX" b="1" dirty="0"/>
          </a:p>
        </p:txBody>
      </p:sp>
      <p:sp>
        <p:nvSpPr>
          <p:cNvPr id="2" name="Rectangle 1"/>
          <p:cNvSpPr/>
          <p:nvPr/>
        </p:nvSpPr>
        <p:spPr>
          <a:xfrm>
            <a:off x="3848100" y="3322081"/>
            <a:ext cx="6092825" cy="1754326"/>
          </a:xfrm>
          <a:prstGeom prst="rect">
            <a:avLst/>
          </a:prstGeom>
        </p:spPr>
        <p:txBody>
          <a:bodyPr>
            <a:spAutoFit/>
          </a:bodyPr>
          <a:lstStyle/>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Int</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Numeros</a:t>
            </a:r>
            <a:r>
              <a:rPr lang="es-MX" dirty="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string</a:t>
            </a:r>
            <a:r>
              <a:rPr lang="es-MX" dirty="0">
                <a:gradFill>
                  <a:gsLst>
                    <a:gs pos="0">
                      <a:schemeClr val="tx1"/>
                    </a:gs>
                    <a:gs pos="100000">
                      <a:schemeClr val="tx1"/>
                    </a:gs>
                  </a:gsLst>
                  <a:lin ang="5400000" scaled="0"/>
                </a:gradFill>
              </a:rPr>
              <a:t> cadena;</a:t>
            </a:r>
          </a:p>
          <a:p>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NonSerialized</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public</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Int</a:t>
            </a:r>
            <a:r>
              <a:rPr lang="es-MX" dirty="0">
                <a:gradFill>
                  <a:gsLst>
                    <a:gs pos="0">
                      <a:schemeClr val="tx1"/>
                    </a:gs>
                    <a:gs pos="100000">
                      <a:schemeClr val="tx1"/>
                    </a:gs>
                  </a:gsLst>
                  <a:lin ang="5400000" scaled="0"/>
                </a:gradFill>
              </a:rPr>
              <a:t> </a:t>
            </a:r>
            <a:r>
              <a:rPr lang="es-MX" dirty="0" err="1">
                <a:gradFill>
                  <a:gsLst>
                    <a:gs pos="0">
                      <a:schemeClr val="tx1"/>
                    </a:gs>
                    <a:gs pos="100000">
                      <a:schemeClr val="tx1"/>
                    </a:gs>
                  </a:gsLst>
                  <a:lin ang="5400000" scaled="0"/>
                </a:gradFill>
              </a:rPr>
              <a:t>calculos</a:t>
            </a:r>
            <a:r>
              <a:rPr lang="es-MX" dirty="0" smtClean="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OptionalField</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bool</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ElementoBandera</a:t>
            </a:r>
            <a:r>
              <a:rPr lang="es-MX" dirty="0" smtClean="0">
                <a:gradFill>
                  <a:gsLst>
                    <a:gs pos="0">
                      <a:schemeClr val="tx1"/>
                    </a:gs>
                    <a:gs pos="100000">
                      <a:schemeClr val="tx1"/>
                    </a:gs>
                  </a:gsLst>
                  <a:lin ang="5400000" scaled="0"/>
                </a:gradFill>
              </a:rPr>
              <a:t>;</a:t>
            </a:r>
            <a:endParaRPr lang="es-MX" dirty="0">
              <a:gradFill>
                <a:gsLst>
                  <a:gs pos="0">
                    <a:schemeClr val="tx1"/>
                  </a:gs>
                  <a:gs pos="100000">
                    <a:schemeClr val="tx1"/>
                  </a:gs>
                </a:gsLst>
                <a:lin ang="5400000" scaled="0"/>
              </a:gradFill>
            </a:endParaRPr>
          </a:p>
          <a:p>
            <a:endParaRPr lang="es-MX" dirty="0">
              <a:gradFill>
                <a:gsLst>
                  <a:gs pos="0">
                    <a:schemeClr val="tx1"/>
                  </a:gs>
                  <a:gs pos="100000">
                    <a:schemeClr val="tx1"/>
                  </a:gs>
                </a:gsLst>
                <a:lin ang="5400000" scaled="0"/>
              </a:gradFill>
            </a:endParaRPr>
          </a:p>
          <a:p>
            <a:r>
              <a:rPr lang="es-MX" dirty="0">
                <a:gradFill>
                  <a:gsLst>
                    <a:gs pos="0">
                      <a:schemeClr val="tx1"/>
                    </a:gs>
                    <a:gs pos="100000">
                      <a:schemeClr val="tx1"/>
                    </a:gs>
                  </a:gsLst>
                  <a:lin ang="5400000" scaled="0"/>
                </a:gradFill>
              </a:rPr>
              <a:t>	// </a:t>
            </a:r>
            <a:r>
              <a:rPr lang="es-MX" dirty="0" err="1">
                <a:gradFill>
                  <a:gsLst>
                    <a:gs pos="0">
                      <a:schemeClr val="tx1"/>
                    </a:gs>
                    <a:gs pos="100000">
                      <a:schemeClr val="tx1"/>
                    </a:gs>
                  </a:gsLst>
                  <a:lin ang="5400000" scaled="0"/>
                </a:gradFill>
              </a:rPr>
              <a:t>Codigo</a:t>
            </a:r>
            <a:r>
              <a:rPr lang="es-MX" dirty="0">
                <a:gradFill>
                  <a:gsLst>
                    <a:gs pos="0">
                      <a:schemeClr val="tx1"/>
                    </a:gs>
                    <a:gs pos="100000">
                      <a:schemeClr val="tx1"/>
                    </a:gs>
                  </a:gsLst>
                  <a:lin ang="5400000" scaled="0"/>
                </a:gradFill>
              </a:rPr>
              <a:t> de la Clase</a:t>
            </a:r>
            <a:endParaRPr lang="es-MX"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980931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by="(-#ppt_w*2)" calcmode="lin" valueType="num">
                                      <p:cBhvr rctx="PPT">
                                        <p:cTn id="13" dur="500" autoRev="1" fill="hold">
                                          <p:stCondLst>
                                            <p:cond delay="0"/>
                                          </p:stCondLst>
                                        </p:cTn>
                                        <p:tgtEl>
                                          <p:spTgt spid="4"/>
                                        </p:tgtEl>
                                        <p:attrNameLst>
                                          <p:attrName>ppt_w</p:attrName>
                                        </p:attrNameLst>
                                      </p:cBhvr>
                                    </p:anim>
                                    <p:anim by="(#ppt_w*0.50)" calcmode="lin" valueType="num">
                                      <p:cBhvr>
                                        <p:cTn id="14" dur="500" decel="50000" autoRev="1" fill="hold">
                                          <p:stCondLst>
                                            <p:cond delay="0"/>
                                          </p:stCondLst>
                                        </p:cTn>
                                        <p:tgtEl>
                                          <p:spTgt spid="4"/>
                                        </p:tgtEl>
                                        <p:attrNameLst>
                                          <p:attrName>ppt_x</p:attrName>
                                        </p:attrNameLst>
                                      </p:cBhvr>
                                    </p:anim>
                                    <p:anim from="(-#ppt_h/2)" to="(#ppt_y)" calcmode="lin" valueType="num">
                                      <p:cBhvr>
                                        <p:cTn id="15" dur="1000" fill="hold">
                                          <p:stCondLst>
                                            <p:cond delay="0"/>
                                          </p:stCondLst>
                                        </p:cTn>
                                        <p:tgtEl>
                                          <p:spTgt spid="4"/>
                                        </p:tgtEl>
                                        <p:attrNameLst>
                                          <p:attrName>ppt_y</p:attrName>
                                        </p:attrNameLst>
                                      </p:cBhvr>
                                    </p:anim>
                                    <p:animRot by="21600000">
                                      <p:cBhvr>
                                        <p:cTn id="16" dur="1000" fill="hold">
                                          <p:stCondLst>
                                            <p:cond delay="0"/>
                                          </p:stCondLst>
                                        </p:cTn>
                                        <p:tgtEl>
                                          <p:spTgt spid="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3970831" cy="461665"/>
          </a:xfrm>
          <a:prstGeom prst="rect">
            <a:avLst/>
          </a:prstGeom>
        </p:spPr>
        <p:txBody>
          <a:bodyPr wrap="none">
            <a:spAutoFit/>
          </a:bodyPr>
          <a:lstStyle/>
          <a:p>
            <a:r>
              <a:rPr lang="es-MX" sz="2400" b="1" dirty="0"/>
              <a:t>Como usar </a:t>
            </a:r>
            <a:r>
              <a:rPr lang="es-MX" sz="2400" b="1" dirty="0" err="1"/>
              <a:t>SoapFormatter</a:t>
            </a:r>
            <a:endParaRPr lang="es-MX" sz="2400" b="1" dirty="0"/>
          </a:p>
        </p:txBody>
      </p:sp>
      <p:sp>
        <p:nvSpPr>
          <p:cNvPr id="2" name="TextBox 1"/>
          <p:cNvSpPr txBox="1"/>
          <p:nvPr/>
        </p:nvSpPr>
        <p:spPr>
          <a:xfrm>
            <a:off x="2717278" y="2525415"/>
            <a:ext cx="6764544"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FileStream</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fs</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FileStream</a:t>
            </a:r>
            <a:r>
              <a:rPr lang="es-MX" dirty="0" smtClean="0">
                <a:gradFill>
                  <a:gsLst>
                    <a:gs pos="0">
                      <a:schemeClr val="tx1"/>
                    </a:gs>
                    <a:gs pos="100000">
                      <a:schemeClr val="tx1"/>
                    </a:gs>
                  </a:gsLst>
                  <a:lin ang="5400000" scaled="0"/>
                </a:gradFill>
              </a:rPr>
              <a:t>(“FechaSoap.Data”,</a:t>
            </a:r>
            <a:r>
              <a:rPr lang="es-MX" dirty="0" err="1" smtClean="0">
                <a:gradFill>
                  <a:gsLst>
                    <a:gs pos="0">
                      <a:schemeClr val="tx1"/>
                    </a:gs>
                    <a:gs pos="100000">
                      <a:schemeClr val="tx1"/>
                    </a:gs>
                  </a:gsLst>
                  <a:lin ang="5400000" scaled="0"/>
                </a:gradFill>
              </a:rPr>
              <a:t>FileMode.Create</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4" name="TextBox 3"/>
          <p:cNvSpPr txBox="1"/>
          <p:nvPr/>
        </p:nvSpPr>
        <p:spPr>
          <a:xfrm>
            <a:off x="2717278" y="3021231"/>
            <a:ext cx="4195764"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SoapFormatter</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sf</a:t>
            </a:r>
            <a:r>
              <a:rPr lang="es-MX" dirty="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SoapFormatter</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6" name="TextBox 5"/>
          <p:cNvSpPr txBox="1"/>
          <p:nvPr/>
        </p:nvSpPr>
        <p:spPr>
          <a:xfrm>
            <a:off x="2717278" y="3517047"/>
            <a:ext cx="3740383"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sf.Serialize</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fs,System.DateTime.Now</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7" name="TextBox 6"/>
          <p:cNvSpPr txBox="1"/>
          <p:nvPr/>
        </p:nvSpPr>
        <p:spPr>
          <a:xfrm>
            <a:off x="2717278" y="4012863"/>
            <a:ext cx="958596"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fs.Close</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5747122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1616468" cy="461665"/>
          </a:xfrm>
          <a:prstGeom prst="rect">
            <a:avLst/>
          </a:prstGeom>
        </p:spPr>
        <p:txBody>
          <a:bodyPr wrap="none">
            <a:spAutoFit/>
          </a:bodyPr>
          <a:lstStyle/>
          <a:p>
            <a:r>
              <a:rPr lang="es-MX" sz="2400" b="1" dirty="0" smtClean="0"/>
              <a:t>Resultado</a:t>
            </a:r>
            <a:endParaRPr lang="es-MX" sz="2400" b="1" dirty="0"/>
          </a:p>
        </p:txBody>
      </p:sp>
      <p:pic>
        <p:nvPicPr>
          <p:cNvPr id="3" name="Picture 2" descr="clip_image011">
            <a:hlinkClick r:id="rId2"/>
          </p:cNvPr>
          <p:cNvPicPr/>
          <p:nvPr/>
        </p:nvPicPr>
        <p:blipFill>
          <a:blip r:embed="rId3" cstate="print"/>
          <a:srcRect/>
          <a:stretch>
            <a:fillRect/>
          </a:stretch>
        </p:blipFill>
        <p:spPr bwMode="auto">
          <a:xfrm>
            <a:off x="3389312" y="2233612"/>
            <a:ext cx="5410200" cy="2390775"/>
          </a:xfrm>
          <a:prstGeom prst="rect">
            <a:avLst/>
          </a:prstGeom>
          <a:noFill/>
          <a:ln w="9525">
            <a:noFill/>
            <a:miter lim="800000"/>
            <a:headEnd/>
            <a:tailEnd/>
          </a:ln>
        </p:spPr>
      </p:pic>
    </p:spTree>
    <p:extLst>
      <p:ext uri="{BB962C8B-B14F-4D97-AF65-F5344CB8AC3E}">
        <p14:creationId xmlns:p14="http://schemas.microsoft.com/office/powerpoint/2010/main" val="15747122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5535618" cy="461665"/>
          </a:xfrm>
          <a:prstGeom prst="rect">
            <a:avLst/>
          </a:prstGeom>
        </p:spPr>
        <p:txBody>
          <a:bodyPr wrap="none">
            <a:spAutoFit/>
          </a:bodyPr>
          <a:lstStyle/>
          <a:p>
            <a:r>
              <a:rPr lang="es-MX" sz="2400" b="1" dirty="0"/>
              <a:t>Como controlar la </a:t>
            </a:r>
            <a:r>
              <a:rPr lang="es-MX" sz="2400" b="1" dirty="0" err="1"/>
              <a:t>serializacion</a:t>
            </a:r>
            <a:r>
              <a:rPr lang="es-MX" sz="2400" b="1" dirty="0"/>
              <a:t> SOAP</a:t>
            </a:r>
            <a:endParaRPr lang="es-MX" sz="2400" b="1" dirty="0"/>
          </a:p>
        </p:txBody>
      </p:sp>
      <p:sp>
        <p:nvSpPr>
          <p:cNvPr id="7" name="Rectangle 6"/>
          <p:cNvSpPr/>
          <p:nvPr/>
        </p:nvSpPr>
        <p:spPr>
          <a:xfrm>
            <a:off x="1047750" y="2479239"/>
            <a:ext cx="10325100" cy="1477328"/>
          </a:xfrm>
          <a:prstGeom prst="rect">
            <a:avLst/>
          </a:prstGeom>
        </p:spPr>
        <p:txBody>
          <a:bodyPr wrap="square">
            <a:spAutoFit/>
          </a:bodyPr>
          <a:lstStyle/>
          <a:p>
            <a:r>
              <a:rPr lang="es-MX" dirty="0" err="1">
                <a:latin typeface="Segoe UI" pitchFamily="34" charset="0"/>
              </a:rPr>
              <a:t>SoapAttribute</a:t>
            </a:r>
            <a:r>
              <a:rPr lang="es-MX" dirty="0">
                <a:latin typeface="Segoe UI" pitchFamily="34" charset="0"/>
              </a:rPr>
              <a:t>  	para señalar que el atributo va a ser serializado</a:t>
            </a:r>
          </a:p>
          <a:p>
            <a:r>
              <a:rPr lang="es-MX" dirty="0" err="1">
                <a:latin typeface="Segoe UI" pitchFamily="34" charset="0"/>
              </a:rPr>
              <a:t>SoapElement</a:t>
            </a:r>
            <a:r>
              <a:rPr lang="es-MX" dirty="0">
                <a:latin typeface="Segoe UI" pitchFamily="34" charset="0"/>
              </a:rPr>
              <a:t> 	para señalar que la clase va a ser serializada como un elemento XML.</a:t>
            </a:r>
          </a:p>
          <a:p>
            <a:r>
              <a:rPr lang="es-MX" dirty="0" err="1">
                <a:latin typeface="Segoe UI" pitchFamily="34" charset="0"/>
              </a:rPr>
              <a:t>SoapEnum</a:t>
            </a:r>
            <a:r>
              <a:rPr lang="es-MX" dirty="0">
                <a:latin typeface="Segoe UI" pitchFamily="34" charset="0"/>
              </a:rPr>
              <a:t> 	</a:t>
            </a:r>
            <a:r>
              <a:rPr lang="es-MX" dirty="0" smtClean="0">
                <a:latin typeface="Segoe UI" pitchFamily="34" charset="0"/>
              </a:rPr>
              <a:t>para </a:t>
            </a:r>
            <a:r>
              <a:rPr lang="es-MX" dirty="0">
                <a:latin typeface="Segoe UI" pitchFamily="34" charset="0"/>
              </a:rPr>
              <a:t>enumeradores</a:t>
            </a:r>
          </a:p>
          <a:p>
            <a:r>
              <a:rPr lang="es-MX" dirty="0" err="1">
                <a:latin typeface="Segoe UI" pitchFamily="34" charset="0"/>
              </a:rPr>
              <a:t>SoapIgnore</a:t>
            </a:r>
            <a:r>
              <a:rPr lang="es-MX" dirty="0">
                <a:latin typeface="Segoe UI" pitchFamily="34" charset="0"/>
              </a:rPr>
              <a:t> 	</a:t>
            </a:r>
            <a:r>
              <a:rPr lang="es-MX" dirty="0" smtClean="0">
                <a:latin typeface="Segoe UI" pitchFamily="34" charset="0"/>
              </a:rPr>
              <a:t>para </a:t>
            </a:r>
            <a:r>
              <a:rPr lang="es-MX" dirty="0">
                <a:latin typeface="Segoe UI" pitchFamily="34" charset="0"/>
              </a:rPr>
              <a:t>no considerar este campo al momento de la </a:t>
            </a:r>
            <a:r>
              <a:rPr lang="es-MX" dirty="0" err="1">
                <a:latin typeface="Segoe UI" pitchFamily="34" charset="0"/>
              </a:rPr>
              <a:t>serialización</a:t>
            </a:r>
            <a:endParaRPr lang="es-MX" dirty="0">
              <a:latin typeface="Segoe UI" pitchFamily="34" charset="0"/>
            </a:endParaRPr>
          </a:p>
          <a:p>
            <a:r>
              <a:rPr lang="es-MX" dirty="0" err="1">
                <a:latin typeface="Segoe UI" pitchFamily="34" charset="0"/>
              </a:rPr>
              <a:t>SoapInclude</a:t>
            </a:r>
            <a:r>
              <a:rPr lang="es-MX" dirty="0">
                <a:latin typeface="Segoe UI" pitchFamily="34" charset="0"/>
              </a:rPr>
              <a:t> 	</a:t>
            </a:r>
            <a:r>
              <a:rPr lang="es-MX" dirty="0" smtClean="0">
                <a:latin typeface="Segoe UI" pitchFamily="34" charset="0"/>
              </a:rPr>
              <a:t>cuando </a:t>
            </a:r>
            <a:r>
              <a:rPr lang="es-MX" dirty="0">
                <a:latin typeface="Segoe UI" pitchFamily="34" charset="0"/>
              </a:rPr>
              <a:t>este tipo debe ser incluido cuando se generan esquemas.</a:t>
            </a:r>
          </a:p>
        </p:txBody>
      </p:sp>
    </p:spTree>
    <p:extLst>
      <p:ext uri="{BB962C8B-B14F-4D97-AF65-F5344CB8AC3E}">
        <p14:creationId xmlns:p14="http://schemas.microsoft.com/office/powerpoint/2010/main" val="176136845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2 XML </a:t>
            </a:r>
            <a:r>
              <a:rPr lang="es-MX" dirty="0" err="1" smtClean="0"/>
              <a:t>Serialization</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98312486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3241593" cy="461665"/>
          </a:xfrm>
          <a:prstGeom prst="rect">
            <a:avLst/>
          </a:prstGeom>
        </p:spPr>
        <p:txBody>
          <a:bodyPr wrap="none">
            <a:spAutoFit/>
          </a:bodyPr>
          <a:lstStyle/>
          <a:p>
            <a:r>
              <a:rPr lang="es-MX" sz="2400" b="1" dirty="0" smtClean="0"/>
              <a:t>Clases de colecciones</a:t>
            </a:r>
            <a:endParaRPr lang="es-MX" sz="2400" b="1" dirty="0"/>
          </a:p>
        </p:txBody>
      </p:sp>
      <p:graphicFrame>
        <p:nvGraphicFramePr>
          <p:cNvPr id="4" name="3 Tabla"/>
          <p:cNvGraphicFramePr>
            <a:graphicFrameLocks noGrp="1"/>
          </p:cNvGraphicFramePr>
          <p:nvPr>
            <p:extLst>
              <p:ext uri="{D42A27DB-BD31-4B8C-83A1-F6EECF244321}">
                <p14:modId xmlns:p14="http://schemas.microsoft.com/office/powerpoint/2010/main" val="3796988314"/>
              </p:ext>
            </p:extLst>
          </p:nvPr>
        </p:nvGraphicFramePr>
        <p:xfrm>
          <a:off x="5108192" y="1725527"/>
          <a:ext cx="2124782" cy="3223844"/>
        </p:xfrm>
        <a:graphic>
          <a:graphicData uri="http://schemas.openxmlformats.org/drawingml/2006/table">
            <a:tbl>
              <a:tblPr/>
              <a:tblGrid>
                <a:gridCol w="2124782"/>
              </a:tblGrid>
              <a:tr h="460549">
                <a:tc>
                  <a:txBody>
                    <a:bodyPr/>
                    <a:lstStyle/>
                    <a:p>
                      <a:pPr>
                        <a:lnSpc>
                          <a:spcPct val="115000"/>
                        </a:lnSpc>
                        <a:spcAft>
                          <a:spcPts val="0"/>
                        </a:spcAft>
                      </a:pPr>
                      <a:r>
                        <a:rPr lang="es-MX" sz="1600" b="1" dirty="0" err="1">
                          <a:latin typeface="Calibri"/>
                          <a:ea typeface="Times New Roman"/>
                          <a:cs typeface="Times New Roman"/>
                        </a:rPr>
                        <a:t>ArrayList</a:t>
                      </a:r>
                      <a:endParaRPr lang="es-MX" sz="1600" dirty="0">
                        <a:latin typeface="Calibri"/>
                        <a:ea typeface="Calibri"/>
                        <a:cs typeface="Times New Roman"/>
                      </a:endParaRPr>
                    </a:p>
                  </a:txBody>
                  <a:tcPr marL="0" marR="0" marT="0" marB="0">
                    <a:lnL>
                      <a:noFill/>
                    </a:lnL>
                    <a:lnR>
                      <a:noFill/>
                    </a:lnR>
                    <a:lnT>
                      <a:noFill/>
                    </a:lnT>
                    <a:lnB>
                      <a:noFill/>
                    </a:lnB>
                  </a:tcPr>
                </a:tc>
              </a:tr>
              <a:tr h="460549">
                <a:tc>
                  <a:txBody>
                    <a:bodyPr/>
                    <a:lstStyle/>
                    <a:p>
                      <a:pPr>
                        <a:lnSpc>
                          <a:spcPct val="115000"/>
                        </a:lnSpc>
                        <a:spcAft>
                          <a:spcPts val="0"/>
                        </a:spcAft>
                      </a:pPr>
                      <a:r>
                        <a:rPr lang="es-MX" sz="1600" b="1">
                          <a:latin typeface="Calibri"/>
                          <a:ea typeface="Times New Roman"/>
                          <a:cs typeface="Times New Roman"/>
                        </a:rPr>
                        <a:t>Stack</a:t>
                      </a:r>
                      <a:endParaRPr lang="es-MX" sz="1600">
                        <a:latin typeface="Calibri"/>
                        <a:ea typeface="Calibri"/>
                        <a:cs typeface="Times New Roman"/>
                      </a:endParaRPr>
                    </a:p>
                  </a:txBody>
                  <a:tcPr marL="0" marR="0" marT="0" marB="0">
                    <a:lnL>
                      <a:noFill/>
                    </a:lnL>
                    <a:lnR>
                      <a:noFill/>
                    </a:lnR>
                    <a:lnT>
                      <a:noFill/>
                    </a:lnT>
                    <a:lnB>
                      <a:noFill/>
                    </a:lnB>
                  </a:tcPr>
                </a:tc>
              </a:tr>
              <a:tr h="460549">
                <a:tc>
                  <a:txBody>
                    <a:bodyPr/>
                    <a:lstStyle/>
                    <a:p>
                      <a:pPr>
                        <a:lnSpc>
                          <a:spcPct val="115000"/>
                        </a:lnSpc>
                        <a:spcAft>
                          <a:spcPts val="0"/>
                        </a:spcAft>
                      </a:pPr>
                      <a:r>
                        <a:rPr lang="es-MX" sz="1600" b="1">
                          <a:latin typeface="Calibri"/>
                          <a:ea typeface="Times New Roman"/>
                          <a:cs typeface="Times New Roman"/>
                        </a:rPr>
                        <a:t>Queue</a:t>
                      </a:r>
                      <a:endParaRPr lang="es-MX" sz="1600">
                        <a:latin typeface="Calibri"/>
                        <a:ea typeface="Calibri"/>
                        <a:cs typeface="Times New Roman"/>
                      </a:endParaRPr>
                    </a:p>
                  </a:txBody>
                  <a:tcPr marL="0" marR="0" marT="0" marB="0">
                    <a:lnL>
                      <a:noFill/>
                    </a:lnL>
                    <a:lnR>
                      <a:noFill/>
                    </a:lnR>
                    <a:lnT>
                      <a:noFill/>
                    </a:lnT>
                    <a:lnB>
                      <a:noFill/>
                    </a:lnB>
                  </a:tcPr>
                </a:tc>
              </a:tr>
              <a:tr h="460549">
                <a:tc>
                  <a:txBody>
                    <a:bodyPr/>
                    <a:lstStyle/>
                    <a:p>
                      <a:pPr>
                        <a:lnSpc>
                          <a:spcPct val="115000"/>
                        </a:lnSpc>
                        <a:spcAft>
                          <a:spcPts val="0"/>
                        </a:spcAft>
                      </a:pPr>
                      <a:r>
                        <a:rPr lang="es-MX" sz="1600" b="1">
                          <a:latin typeface="Calibri"/>
                          <a:ea typeface="Times New Roman"/>
                          <a:cs typeface="Times New Roman"/>
                        </a:rPr>
                        <a:t>StringCollection</a:t>
                      </a:r>
                      <a:endParaRPr lang="es-MX" sz="1600">
                        <a:latin typeface="Calibri"/>
                        <a:ea typeface="Calibri"/>
                        <a:cs typeface="Times New Roman"/>
                      </a:endParaRPr>
                    </a:p>
                  </a:txBody>
                  <a:tcPr marL="0" marR="0" marT="0" marB="0">
                    <a:lnL>
                      <a:noFill/>
                    </a:lnL>
                    <a:lnR>
                      <a:noFill/>
                    </a:lnR>
                    <a:lnT>
                      <a:noFill/>
                    </a:lnT>
                    <a:lnB>
                      <a:noFill/>
                    </a:lnB>
                  </a:tcPr>
                </a:tc>
              </a:tr>
              <a:tr h="460549">
                <a:tc>
                  <a:txBody>
                    <a:bodyPr/>
                    <a:lstStyle/>
                    <a:p>
                      <a:pPr>
                        <a:lnSpc>
                          <a:spcPct val="115000"/>
                        </a:lnSpc>
                        <a:spcAft>
                          <a:spcPts val="0"/>
                        </a:spcAft>
                      </a:pPr>
                      <a:r>
                        <a:rPr lang="es-MX" sz="1600" b="1">
                          <a:latin typeface="Calibri"/>
                          <a:ea typeface="Times New Roman"/>
                          <a:cs typeface="Times New Roman"/>
                        </a:rPr>
                        <a:t>BitArray</a:t>
                      </a:r>
                      <a:endParaRPr lang="es-MX" sz="1600">
                        <a:latin typeface="Calibri"/>
                        <a:ea typeface="Calibri"/>
                        <a:cs typeface="Times New Roman"/>
                      </a:endParaRPr>
                    </a:p>
                  </a:txBody>
                  <a:tcPr marL="0" marR="0" marT="0" marB="0">
                    <a:lnL>
                      <a:noFill/>
                    </a:lnL>
                    <a:lnR>
                      <a:noFill/>
                    </a:lnR>
                    <a:lnT>
                      <a:noFill/>
                    </a:lnT>
                    <a:lnB>
                      <a:noFill/>
                    </a:lnB>
                  </a:tcPr>
                </a:tc>
              </a:tr>
              <a:tr h="921099">
                <a:tc>
                  <a:txBody>
                    <a:bodyPr/>
                    <a:lstStyle/>
                    <a:p>
                      <a:pPr>
                        <a:lnSpc>
                          <a:spcPct val="115000"/>
                        </a:lnSpc>
                        <a:spcAft>
                          <a:spcPts val="0"/>
                        </a:spcAft>
                      </a:pPr>
                      <a:r>
                        <a:rPr lang="es-MX" sz="1600" b="1" dirty="0">
                          <a:latin typeface="Calibri"/>
                          <a:ea typeface="Times New Roman"/>
                          <a:cs typeface="Times New Roman"/>
                        </a:rPr>
                        <a:t>BitVector32</a:t>
                      </a:r>
                      <a:endParaRPr lang="es-MX" sz="1600" dirty="0">
                        <a:latin typeface="Calibri"/>
                        <a:ea typeface="Calibri"/>
                        <a:cs typeface="Times New Roman"/>
                      </a:endParaRPr>
                    </a:p>
                  </a:txBody>
                  <a:tcPr marL="0" marR="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723024" cy="461665"/>
          </a:xfrm>
          <a:prstGeom prst="rect">
            <a:avLst/>
          </a:prstGeom>
        </p:spPr>
        <p:txBody>
          <a:bodyPr wrap="none">
            <a:spAutoFit/>
          </a:bodyPr>
          <a:lstStyle/>
          <a:p>
            <a:r>
              <a:rPr lang="es-MX" sz="2400" b="1" dirty="0"/>
              <a:t>Porque usa la </a:t>
            </a:r>
            <a:r>
              <a:rPr lang="es-MX" sz="2400" b="1" dirty="0" err="1"/>
              <a:t>serializacion</a:t>
            </a:r>
            <a:r>
              <a:rPr lang="es-MX" sz="2400" b="1" dirty="0"/>
              <a:t> XML</a:t>
            </a:r>
            <a:endParaRPr lang="es-MX" sz="2400" b="1" dirty="0"/>
          </a:p>
        </p:txBody>
      </p:sp>
      <p:sp>
        <p:nvSpPr>
          <p:cNvPr id="2" name="Rectangle 1"/>
          <p:cNvSpPr/>
          <p:nvPr/>
        </p:nvSpPr>
        <p:spPr>
          <a:xfrm>
            <a:off x="400050" y="2008138"/>
            <a:ext cx="11334750" cy="2677656"/>
          </a:xfrm>
          <a:prstGeom prst="rect">
            <a:avLst/>
          </a:prstGeom>
        </p:spPr>
        <p:txBody>
          <a:bodyPr wrap="square">
            <a:spAutoFit/>
          </a:bodyPr>
          <a:lstStyle/>
          <a:p>
            <a:pPr marL="285750" lvl="0" indent="-285750">
              <a:buFont typeface="Arial" pitchFamily="34" charset="0"/>
              <a:buChar char="•"/>
            </a:pPr>
            <a:r>
              <a:rPr lang="es-MX" sz="2400" dirty="0"/>
              <a:t>Gran interoperabilidad: XML está basado en archivos estándares, y existen muchas librerías para que cualquier aplicación de diferentes sistemas operativos lo pueda usar. </a:t>
            </a:r>
          </a:p>
          <a:p>
            <a:pPr marL="285750" lvl="0" indent="-285750">
              <a:buFont typeface="Arial" pitchFamily="34" charset="0"/>
              <a:buChar char="•"/>
            </a:pPr>
            <a:r>
              <a:rPr lang="es-MX" sz="2400" dirty="0"/>
              <a:t>Una administración más amigable: puede ser editado desde cualquier editor de texto. </a:t>
            </a:r>
          </a:p>
          <a:p>
            <a:pPr marL="285750" lvl="0" indent="-285750">
              <a:buFont typeface="Arial" pitchFamily="34" charset="0"/>
              <a:buChar char="•"/>
            </a:pPr>
            <a:r>
              <a:rPr lang="es-MX" sz="2400" dirty="0"/>
              <a:t>Provee archivos más fáciles de leer: se describe por sí solo. Solo puede serializar datos públicos, no privados, No se pueden serializar grafos. </a:t>
            </a:r>
          </a:p>
        </p:txBody>
      </p:sp>
    </p:spTree>
    <p:extLst>
      <p:ext uri="{BB962C8B-B14F-4D97-AF65-F5344CB8AC3E}">
        <p14:creationId xmlns:p14="http://schemas.microsoft.com/office/powerpoint/2010/main" val="5970494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7827592" cy="461665"/>
          </a:xfrm>
          <a:prstGeom prst="rect">
            <a:avLst/>
          </a:prstGeom>
        </p:spPr>
        <p:txBody>
          <a:bodyPr wrap="none">
            <a:spAutoFit/>
          </a:bodyPr>
          <a:lstStyle/>
          <a:p>
            <a:r>
              <a:rPr lang="es-MX" sz="2400" b="1" dirty="0"/>
              <a:t>Como usar XML para serializar/</a:t>
            </a:r>
            <a:r>
              <a:rPr lang="es-MX" sz="2400" b="1" dirty="0" err="1"/>
              <a:t>deserializar</a:t>
            </a:r>
            <a:r>
              <a:rPr lang="es-MX" sz="2400" b="1" dirty="0"/>
              <a:t> un objeto</a:t>
            </a:r>
            <a:endParaRPr lang="es-MX" sz="2400" b="1" dirty="0"/>
          </a:p>
        </p:txBody>
      </p:sp>
      <p:sp>
        <p:nvSpPr>
          <p:cNvPr id="3" name="TextBox 2"/>
          <p:cNvSpPr txBox="1"/>
          <p:nvPr/>
        </p:nvSpPr>
        <p:spPr>
          <a:xfrm>
            <a:off x="2717278" y="2525415"/>
            <a:ext cx="6764544"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FileStream</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fs</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FileStream</a:t>
            </a:r>
            <a:r>
              <a:rPr lang="es-MX" dirty="0" smtClean="0">
                <a:gradFill>
                  <a:gsLst>
                    <a:gs pos="0">
                      <a:schemeClr val="tx1"/>
                    </a:gs>
                    <a:gs pos="100000">
                      <a:schemeClr val="tx1"/>
                    </a:gs>
                  </a:gsLst>
                  <a:lin ang="5400000" scaled="0"/>
                </a:gradFill>
              </a:rPr>
              <a:t>(“FechaSoap.Data”,</a:t>
            </a:r>
            <a:r>
              <a:rPr lang="es-MX" dirty="0" err="1" smtClean="0">
                <a:gradFill>
                  <a:gsLst>
                    <a:gs pos="0">
                      <a:schemeClr val="tx1"/>
                    </a:gs>
                    <a:gs pos="100000">
                      <a:schemeClr val="tx1"/>
                    </a:gs>
                  </a:gsLst>
                  <a:lin ang="5400000" scaled="0"/>
                </a:gradFill>
              </a:rPr>
              <a:t>FileMode.Create</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4" name="TextBox 3"/>
          <p:cNvSpPr txBox="1"/>
          <p:nvPr/>
        </p:nvSpPr>
        <p:spPr>
          <a:xfrm>
            <a:off x="2717278" y="3021231"/>
            <a:ext cx="5610960"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XmlSerializer</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xS</a:t>
            </a:r>
            <a:r>
              <a:rPr lang="es-MX" dirty="0" smtClean="0">
                <a:gradFill>
                  <a:gsLst>
                    <a:gs pos="0">
                      <a:schemeClr val="tx1"/>
                    </a:gs>
                    <a:gs pos="100000">
                      <a:schemeClr val="tx1"/>
                    </a:gs>
                  </a:gsLst>
                  <a:lin ang="5400000" scaled="0"/>
                </a:gradFill>
              </a:rPr>
              <a:t> </a:t>
            </a:r>
            <a:r>
              <a:rPr lang="es-MX" dirty="0">
                <a:gradFill>
                  <a:gsLst>
                    <a:gs pos="0">
                      <a:schemeClr val="tx1"/>
                    </a:gs>
                    <a:gs pos="100000">
                      <a:schemeClr val="tx1"/>
                    </a:gs>
                  </a:gsLst>
                  <a:lin ang="5400000" scaled="0"/>
                </a:gradFill>
              </a:rPr>
              <a:t>= new </a:t>
            </a:r>
            <a:r>
              <a:rPr lang="es-MX" dirty="0" err="1" smtClean="0">
                <a:gradFill>
                  <a:gsLst>
                    <a:gs pos="0">
                      <a:schemeClr val="tx1"/>
                    </a:gs>
                    <a:gs pos="100000">
                      <a:schemeClr val="tx1"/>
                    </a:gs>
                  </a:gsLst>
                  <a:lin ang="5400000" scaled="0"/>
                </a:gradFill>
              </a:rPr>
              <a:t>XmlSerializer</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typeof</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DateTime</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6" name="TextBox 5"/>
          <p:cNvSpPr txBox="1"/>
          <p:nvPr/>
        </p:nvSpPr>
        <p:spPr>
          <a:xfrm>
            <a:off x="2717278" y="3517047"/>
            <a:ext cx="3788601"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xS.Serialize</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fs,System.DateTime.Now</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
        <p:nvSpPr>
          <p:cNvPr id="7" name="TextBox 6"/>
          <p:cNvSpPr txBox="1"/>
          <p:nvPr/>
        </p:nvSpPr>
        <p:spPr>
          <a:xfrm>
            <a:off x="2717278" y="4012863"/>
            <a:ext cx="958596"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fs.Close</a:t>
            </a:r>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98867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7" y="254391"/>
            <a:ext cx="8434234" cy="830997"/>
          </a:xfrm>
          <a:prstGeom prst="rect">
            <a:avLst/>
          </a:prstGeom>
        </p:spPr>
        <p:txBody>
          <a:bodyPr wrap="square">
            <a:spAutoFit/>
          </a:bodyPr>
          <a:lstStyle/>
          <a:p>
            <a:r>
              <a:rPr lang="es-MX" sz="2400" b="1" dirty="0"/>
              <a:t>Como crear una clase que pueda ser serializada usando la </a:t>
            </a:r>
            <a:r>
              <a:rPr lang="es-MX" sz="2400" b="1" dirty="0" err="1"/>
              <a:t>serialización</a:t>
            </a:r>
            <a:r>
              <a:rPr lang="es-MX" sz="2400" b="1" dirty="0"/>
              <a:t> </a:t>
            </a:r>
            <a:r>
              <a:rPr lang="es-MX" sz="2400" b="1" dirty="0" err="1"/>
              <a:t>xml</a:t>
            </a:r>
            <a:endParaRPr lang="es-MX" sz="2400" b="1" dirty="0"/>
          </a:p>
        </p:txBody>
      </p:sp>
      <p:sp>
        <p:nvSpPr>
          <p:cNvPr id="2" name="Rectangle 1"/>
          <p:cNvSpPr/>
          <p:nvPr/>
        </p:nvSpPr>
        <p:spPr>
          <a:xfrm>
            <a:off x="2311400" y="3006636"/>
            <a:ext cx="7515225" cy="923330"/>
          </a:xfrm>
          <a:prstGeom prst="rect">
            <a:avLst/>
          </a:prstGeom>
        </p:spPr>
        <p:txBody>
          <a:bodyPr wrap="square">
            <a:spAutoFit/>
          </a:bodyPr>
          <a:lstStyle/>
          <a:p>
            <a:pPr lvl="0"/>
            <a:r>
              <a:rPr lang="es-MX" dirty="0">
                <a:latin typeface="Segoe UI" pitchFamily="34" charset="0"/>
              </a:rPr>
              <a:t>· </a:t>
            </a:r>
            <a:r>
              <a:rPr lang="es-MX" dirty="0" smtClean="0">
                <a:latin typeface="Segoe UI" pitchFamily="34" charset="0"/>
              </a:rPr>
              <a:t>Se </a:t>
            </a:r>
            <a:r>
              <a:rPr lang="es-MX" dirty="0">
                <a:latin typeface="Segoe UI" pitchFamily="34" charset="0"/>
              </a:rPr>
              <a:t>debe especificar la clase como pública. </a:t>
            </a:r>
          </a:p>
          <a:p>
            <a:pPr lvl="0"/>
            <a:r>
              <a:rPr lang="es-MX" dirty="0">
                <a:latin typeface="Segoe UI" pitchFamily="34" charset="0"/>
              </a:rPr>
              <a:t>· Definir todos los miembros que se desean </a:t>
            </a:r>
            <a:r>
              <a:rPr lang="es-MX" dirty="0" err="1">
                <a:latin typeface="Segoe UI" pitchFamily="34" charset="0"/>
              </a:rPr>
              <a:t>deserializar</a:t>
            </a:r>
            <a:r>
              <a:rPr lang="es-MX" dirty="0">
                <a:latin typeface="Segoe UI" pitchFamily="34" charset="0"/>
              </a:rPr>
              <a:t> como públicos. </a:t>
            </a:r>
          </a:p>
          <a:p>
            <a:pPr lvl="0"/>
            <a:r>
              <a:rPr lang="es-MX" dirty="0">
                <a:latin typeface="Segoe UI" pitchFamily="34" charset="0"/>
              </a:rPr>
              <a:t>· Crear un constructor </a:t>
            </a:r>
            <a:r>
              <a:rPr lang="es-MX" i="1" dirty="0">
                <a:latin typeface="Segoe UI" pitchFamily="34" charset="0"/>
              </a:rPr>
              <a:t>sin parámetros</a:t>
            </a:r>
            <a:r>
              <a:rPr lang="es-MX" dirty="0">
                <a:latin typeface="Segoe UI" pitchFamily="34" charset="0"/>
              </a:rPr>
              <a:t> </a:t>
            </a:r>
          </a:p>
        </p:txBody>
      </p:sp>
    </p:spTree>
    <p:extLst>
      <p:ext uri="{BB962C8B-B14F-4D97-AF65-F5344CB8AC3E}">
        <p14:creationId xmlns:p14="http://schemas.microsoft.com/office/powerpoint/2010/main" val="98867648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5381601" cy="461665"/>
          </a:xfrm>
          <a:prstGeom prst="rect">
            <a:avLst/>
          </a:prstGeom>
        </p:spPr>
        <p:txBody>
          <a:bodyPr wrap="none">
            <a:spAutoFit/>
          </a:bodyPr>
          <a:lstStyle/>
          <a:p>
            <a:r>
              <a:rPr lang="es-MX" sz="2400" b="1" dirty="0"/>
              <a:t>Como controlar la </a:t>
            </a:r>
            <a:r>
              <a:rPr lang="es-MX" sz="2400" b="1" dirty="0" err="1"/>
              <a:t>serialización</a:t>
            </a:r>
            <a:r>
              <a:rPr lang="es-MX" sz="2400" b="1" dirty="0"/>
              <a:t> XML</a:t>
            </a:r>
            <a:endParaRPr lang="es-MX" sz="2400" b="1" dirty="0"/>
          </a:p>
        </p:txBody>
      </p:sp>
      <p:sp>
        <p:nvSpPr>
          <p:cNvPr id="2" name="Rectangle 1"/>
          <p:cNvSpPr/>
          <p:nvPr/>
        </p:nvSpPr>
        <p:spPr>
          <a:xfrm>
            <a:off x="2943366" y="2690336"/>
            <a:ext cx="6092825" cy="1477328"/>
          </a:xfrm>
          <a:prstGeom prst="rect">
            <a:avLst/>
          </a:prstGeom>
        </p:spPr>
        <p:txBody>
          <a:bodyPr>
            <a:spAutoFit/>
          </a:bodyPr>
          <a:lstStyle/>
          <a:p>
            <a:r>
              <a:rPr lang="es-MX" dirty="0">
                <a:latin typeface="Segoe UI" pitchFamily="34" charset="0"/>
              </a:rPr>
              <a:t>&lt;?</a:t>
            </a:r>
            <a:r>
              <a:rPr lang="es-MX" dirty="0" err="1">
                <a:latin typeface="Segoe UI" pitchFamily="34" charset="0"/>
              </a:rPr>
              <a:t>xml</a:t>
            </a:r>
            <a:r>
              <a:rPr lang="es-MX" dirty="0">
                <a:latin typeface="Segoe UI" pitchFamily="34" charset="0"/>
              </a:rPr>
              <a:t> </a:t>
            </a:r>
            <a:r>
              <a:rPr lang="es-MX" dirty="0" err="1">
                <a:latin typeface="Segoe UI" pitchFamily="34" charset="0"/>
              </a:rPr>
              <a:t>version</a:t>
            </a:r>
            <a:r>
              <a:rPr lang="es-MX" dirty="0">
                <a:latin typeface="Segoe UI" pitchFamily="34" charset="0"/>
              </a:rPr>
              <a:t>="1.0" ?&gt;</a:t>
            </a:r>
            <a:br>
              <a:rPr lang="es-MX" dirty="0">
                <a:latin typeface="Segoe UI" pitchFamily="34" charset="0"/>
              </a:rPr>
            </a:br>
            <a:r>
              <a:rPr lang="es-MX" dirty="0">
                <a:latin typeface="Segoe UI" pitchFamily="34" charset="0"/>
              </a:rPr>
              <a:t>   &lt;Clase&gt;</a:t>
            </a:r>
            <a:br>
              <a:rPr lang="es-MX" dirty="0">
                <a:latin typeface="Segoe UI" pitchFamily="34" charset="0"/>
              </a:rPr>
            </a:br>
            <a:r>
              <a:rPr lang="es-MX" dirty="0">
                <a:latin typeface="Segoe UI" pitchFamily="34" charset="0"/>
              </a:rPr>
              <a:t>      &lt;att1&gt;valor&lt;/att1&gt; </a:t>
            </a:r>
            <a:br>
              <a:rPr lang="es-MX" dirty="0">
                <a:latin typeface="Segoe UI" pitchFamily="34" charset="0"/>
              </a:rPr>
            </a:br>
            <a:r>
              <a:rPr lang="es-MX" dirty="0">
                <a:latin typeface="Segoe UI" pitchFamily="34" charset="0"/>
              </a:rPr>
              <a:t>      &lt;att2&gt;</a:t>
            </a:r>
            <a:r>
              <a:rPr lang="es-MX" dirty="0" err="1">
                <a:latin typeface="Segoe UI" pitchFamily="34" charset="0"/>
              </a:rPr>
              <a:t>otrovalor</a:t>
            </a:r>
            <a:r>
              <a:rPr lang="es-MX" dirty="0">
                <a:latin typeface="Segoe UI" pitchFamily="34" charset="0"/>
              </a:rPr>
              <a:t>&lt;/att2&gt; </a:t>
            </a:r>
            <a:br>
              <a:rPr lang="es-MX" dirty="0">
                <a:latin typeface="Segoe UI" pitchFamily="34" charset="0"/>
              </a:rPr>
            </a:br>
            <a:r>
              <a:rPr lang="es-MX" dirty="0">
                <a:latin typeface="Segoe UI" pitchFamily="34" charset="0"/>
              </a:rPr>
              <a:t>&lt;/Clase&gt;</a:t>
            </a:r>
            <a:endParaRPr lang="es-MX" dirty="0"/>
          </a:p>
        </p:txBody>
      </p:sp>
    </p:spTree>
    <p:extLst>
      <p:ext uri="{BB962C8B-B14F-4D97-AF65-F5344CB8AC3E}">
        <p14:creationId xmlns:p14="http://schemas.microsoft.com/office/powerpoint/2010/main" val="98867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54391"/>
            <a:ext cx="5381601" cy="461665"/>
          </a:xfrm>
          <a:prstGeom prst="rect">
            <a:avLst/>
          </a:prstGeom>
        </p:spPr>
        <p:txBody>
          <a:bodyPr wrap="none">
            <a:spAutoFit/>
          </a:bodyPr>
          <a:lstStyle/>
          <a:p>
            <a:r>
              <a:rPr lang="es-MX" sz="2400" b="1" dirty="0"/>
              <a:t>Como controlar la </a:t>
            </a:r>
            <a:r>
              <a:rPr lang="es-MX" sz="2400" b="1" dirty="0" err="1"/>
              <a:t>serialización</a:t>
            </a:r>
            <a:r>
              <a:rPr lang="es-MX" sz="2400" b="1" dirty="0"/>
              <a:t> XML</a:t>
            </a:r>
            <a:endParaRPr lang="es-MX" sz="2400" b="1" dirty="0"/>
          </a:p>
        </p:txBody>
      </p:sp>
      <p:sp>
        <p:nvSpPr>
          <p:cNvPr id="2" name="TextBox 1"/>
          <p:cNvSpPr txBox="1"/>
          <p:nvPr/>
        </p:nvSpPr>
        <p:spPr>
          <a:xfrm>
            <a:off x="3689350" y="1581150"/>
            <a:ext cx="3423245" cy="3877985"/>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XmlRootAttribute</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MiElemento</a:t>
            </a:r>
            <a:r>
              <a:rPr lang="es-MX" dirty="0" smtClean="0">
                <a:gradFill>
                  <a:gsLst>
                    <a:gs pos="0">
                      <a:schemeClr val="tx1"/>
                    </a:gs>
                    <a:gs pos="100000">
                      <a:schemeClr val="tx1"/>
                    </a:gs>
                  </a:gsLst>
                  <a:lin ang="5400000" scaled="0"/>
                </a:gradFill>
              </a:rPr>
              <a:t>”)]</a:t>
            </a:r>
          </a:p>
          <a:p>
            <a:r>
              <a:rPr lang="es-MX" dirty="0" err="1" smtClean="0">
                <a:gradFill>
                  <a:gsLst>
                    <a:gs pos="0">
                      <a:schemeClr val="tx1"/>
                    </a:gs>
                    <a:gs pos="100000">
                      <a:schemeClr val="tx1"/>
                    </a:gs>
                  </a:gsLst>
                  <a:lin ang="5400000" scaled="0"/>
                </a:gradFill>
              </a:rPr>
              <a:t>class</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ClassEmpleado</a:t>
            </a:r>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p>
          <a:p>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XmlAttribute</a:t>
            </a:r>
            <a:r>
              <a:rPr lang="es-MX" dirty="0" smtClean="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int</a:t>
            </a:r>
            <a:r>
              <a:rPr lang="es-MX" dirty="0" smtClean="0">
                <a:gradFill>
                  <a:gsLst>
                    <a:gs pos="0">
                      <a:schemeClr val="tx1"/>
                    </a:gs>
                    <a:gs pos="100000">
                      <a:schemeClr val="tx1"/>
                    </a:gs>
                  </a:gsLst>
                  <a:lin ang="5400000" scaled="0"/>
                </a:gradFill>
              </a:rPr>
              <a:t> id;</a:t>
            </a:r>
          </a:p>
          <a:p>
            <a:r>
              <a:rPr lang="es-MX" dirty="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string</a:t>
            </a:r>
            <a:r>
              <a:rPr lang="es-MX" dirty="0" smtClean="0">
                <a:gradFill>
                  <a:gsLst>
                    <a:gs pos="0">
                      <a:schemeClr val="tx1"/>
                    </a:gs>
                    <a:gs pos="100000">
                      <a:schemeClr val="tx1"/>
                    </a:gs>
                  </a:gsLst>
                  <a:lin ang="5400000" scaled="0"/>
                </a:gradFill>
              </a:rPr>
              <a:t> nombre;</a:t>
            </a:r>
          </a:p>
          <a:p>
            <a:r>
              <a:rPr lang="es-MX" dirty="0">
                <a:gradFill>
                  <a:gsLst>
                    <a:gs pos="0">
                      <a:schemeClr val="tx1"/>
                    </a:gs>
                    <a:gs pos="100000">
                      <a:schemeClr val="tx1"/>
                    </a:gs>
                  </a:gsLst>
                  <a:lin ang="5400000" scaled="0"/>
                </a:gradFill>
              </a:rPr>
              <a:t>	</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XmlIgnore</a:t>
            </a:r>
            <a:r>
              <a:rPr lang="es-MX" dirty="0" smtClean="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int</a:t>
            </a:r>
            <a:r>
              <a:rPr lang="es-MX" dirty="0" smtClean="0">
                <a:gradFill>
                  <a:gsLst>
                    <a:gs pos="0">
                      <a:schemeClr val="tx1"/>
                    </a:gs>
                    <a:gs pos="100000">
                      <a:schemeClr val="tx1"/>
                    </a:gs>
                  </a:gsLst>
                  <a:lin ang="5400000" scaled="0"/>
                </a:gradFill>
              </a:rPr>
              <a:t> Sueldo;</a:t>
            </a:r>
          </a:p>
          <a:p>
            <a:endParaRPr lang="es-MX" dirty="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public</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ClassEmpleado</a:t>
            </a:r>
            <a:r>
              <a:rPr lang="es-MX" dirty="0" smtClean="0">
                <a:gradFill>
                  <a:gsLst>
                    <a:gs pos="0">
                      <a:schemeClr val="tx1"/>
                    </a:gs>
                    <a:gs pos="100000">
                      <a:schemeClr val="tx1"/>
                    </a:gs>
                  </a:gsLst>
                  <a:lin ang="5400000" scaled="0"/>
                </a:gradFill>
              </a:rPr>
              <a:t>()</a:t>
            </a:r>
          </a:p>
          <a:p>
            <a:r>
              <a:rPr lang="es-MX" dirty="0" smtClean="0">
                <a:gradFill>
                  <a:gsLst>
                    <a:gs pos="0">
                      <a:schemeClr val="tx1"/>
                    </a:gs>
                    <a:gs pos="100000">
                      <a:schemeClr val="tx1"/>
                    </a:gs>
                  </a:gsLst>
                  <a:lin ang="5400000" scaled="0"/>
                </a:gradFill>
              </a:rPr>
              <a:t>	{</a:t>
            </a:r>
          </a:p>
          <a:p>
            <a:r>
              <a:rPr lang="es-MX" dirty="0">
                <a:gradFill>
                  <a:gsLst>
                    <a:gs pos="0">
                      <a:schemeClr val="tx1"/>
                    </a:gs>
                    <a:gs pos="100000">
                      <a:schemeClr val="tx1"/>
                    </a:gs>
                  </a:gsLst>
                  <a:lin ang="5400000" scaled="0"/>
                </a:gradFill>
              </a:rPr>
              <a:t>	</a:t>
            </a:r>
            <a:r>
              <a:rPr lang="es-MX" dirty="0" smtClean="0">
                <a:gradFill>
                  <a:gsLst>
                    <a:gs pos="0">
                      <a:schemeClr val="tx1"/>
                    </a:gs>
                    <a:gs pos="100000">
                      <a:schemeClr val="tx1"/>
                    </a:gs>
                  </a:gsLst>
                  <a:lin ang="5400000" scaled="0"/>
                </a:gradFill>
              </a:rPr>
              <a:t>}</a:t>
            </a:r>
            <a:endParaRPr lang="es-MX" dirty="0">
              <a:gradFill>
                <a:gsLst>
                  <a:gs pos="0">
                    <a:schemeClr val="tx1"/>
                  </a:gs>
                  <a:gs pos="100000">
                    <a:schemeClr val="tx1"/>
                  </a:gs>
                </a:gsLst>
                <a:lin ang="5400000" scaled="0"/>
              </a:gradFill>
            </a:endParaRPr>
          </a:p>
          <a:p>
            <a:endParaRPr lang="es-MX" dirty="0" smtClean="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p>
        </p:txBody>
      </p:sp>
    </p:spTree>
    <p:extLst>
      <p:ext uri="{BB962C8B-B14F-4D97-AF65-F5344CB8AC3E}">
        <p14:creationId xmlns:p14="http://schemas.microsoft.com/office/powerpoint/2010/main" val="98867648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810932" cy="461665"/>
          </a:xfrm>
          <a:prstGeom prst="rect">
            <a:avLst/>
          </a:prstGeom>
        </p:spPr>
        <p:txBody>
          <a:bodyPr wrap="none">
            <a:spAutoFit/>
          </a:bodyPr>
          <a:lstStyle/>
          <a:p>
            <a:r>
              <a:rPr lang="es-MX" sz="2400" b="1" dirty="0"/>
              <a:t>Como generar un esquema XML</a:t>
            </a:r>
            <a:endParaRPr lang="es-MX" sz="2400" b="1" dirty="0"/>
          </a:p>
        </p:txBody>
      </p:sp>
      <p:sp>
        <p:nvSpPr>
          <p:cNvPr id="2" name="Rectangle 1"/>
          <p:cNvSpPr/>
          <p:nvPr/>
        </p:nvSpPr>
        <p:spPr>
          <a:xfrm>
            <a:off x="4663538" y="2958584"/>
            <a:ext cx="2636043" cy="1015663"/>
          </a:xfrm>
          <a:prstGeom prst="rect">
            <a:avLst/>
          </a:prstGeom>
        </p:spPr>
        <p:txBody>
          <a:bodyPr wrap="none">
            <a:spAutoFit/>
          </a:bodyPr>
          <a:lstStyle/>
          <a:p>
            <a:r>
              <a:rPr lang="es-MX" sz="6000" dirty="0"/>
              <a:t>xsd.exe</a:t>
            </a:r>
            <a:endParaRPr lang="es-MX" sz="6000" dirty="0"/>
          </a:p>
        </p:txBody>
      </p:sp>
    </p:spTree>
    <p:extLst>
      <p:ext uri="{BB962C8B-B14F-4D97-AF65-F5344CB8AC3E}">
        <p14:creationId xmlns:p14="http://schemas.microsoft.com/office/powerpoint/2010/main" val="98867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049122" cy="461665"/>
          </a:xfrm>
          <a:prstGeom prst="rect">
            <a:avLst/>
          </a:prstGeom>
        </p:spPr>
        <p:txBody>
          <a:bodyPr wrap="none">
            <a:spAutoFit/>
          </a:bodyPr>
          <a:lstStyle/>
          <a:p>
            <a:r>
              <a:rPr lang="es-MX" sz="2400" b="1" dirty="0"/>
              <a:t>Como serializar un </a:t>
            </a:r>
            <a:r>
              <a:rPr lang="es-MX" sz="2400" b="1" dirty="0" err="1"/>
              <a:t>Dataset</a:t>
            </a:r>
            <a:endParaRPr lang="es-MX" sz="2400" b="1" dirty="0"/>
          </a:p>
        </p:txBody>
      </p:sp>
      <p:sp>
        <p:nvSpPr>
          <p:cNvPr id="6" name="TextBox 5"/>
          <p:cNvSpPr txBox="1"/>
          <p:nvPr/>
        </p:nvSpPr>
        <p:spPr>
          <a:xfrm>
            <a:off x="2556527" y="2346325"/>
            <a:ext cx="6422271" cy="2215991"/>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void</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SerializaDataset</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string</a:t>
            </a:r>
            <a:r>
              <a:rPr lang="es-MX" dirty="0" smtClean="0">
                <a:gradFill>
                  <a:gsLst>
                    <a:gs pos="0">
                      <a:schemeClr val="tx1"/>
                    </a:gs>
                    <a:gs pos="100000">
                      <a:schemeClr val="tx1"/>
                    </a:gs>
                  </a:gsLst>
                  <a:lin ang="5400000" scaled="0"/>
                </a:gradFill>
              </a:rPr>
              <a:t> Nombre)</a:t>
            </a:r>
          </a:p>
          <a:p>
            <a:r>
              <a:rPr lang="es-MX" dirty="0" smtClean="0">
                <a:gradFill>
                  <a:gsLst>
                    <a:gs pos="0">
                      <a:schemeClr val="tx1"/>
                    </a:gs>
                    <a:gs pos="100000">
                      <a:schemeClr val="tx1"/>
                    </a:gs>
                  </a:gsLst>
                  <a:lin ang="5400000" scaled="0"/>
                </a:gradFill>
              </a:rPr>
              <a:t>{</a:t>
            </a:r>
          </a:p>
          <a:p>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XmlSerializer</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xS</a:t>
            </a:r>
            <a:r>
              <a:rPr lang="es-MX" dirty="0" smtClean="0">
                <a:gradFill>
                  <a:gsLst>
                    <a:gs pos="0">
                      <a:schemeClr val="tx1"/>
                    </a:gs>
                    <a:gs pos="100000">
                      <a:schemeClr val="tx1"/>
                    </a:gs>
                  </a:gsLst>
                  <a:lin ang="5400000" scaled="0"/>
                </a:gradFill>
              </a:rPr>
              <a:t> = new </a:t>
            </a:r>
            <a:r>
              <a:rPr lang="es-MX" dirty="0" err="1">
                <a:gradFill>
                  <a:gsLst>
                    <a:gs pos="0">
                      <a:schemeClr val="tx1"/>
                    </a:gs>
                    <a:gs pos="100000">
                      <a:schemeClr val="tx1"/>
                    </a:gs>
                  </a:gsLst>
                  <a:lin ang="5400000" scaled="0"/>
                </a:gradFill>
              </a:rPr>
              <a:t>XmlSerializer</a:t>
            </a:r>
            <a:r>
              <a:rPr lang="es-MX" dirty="0">
                <a:gradFill>
                  <a:gsLst>
                    <a:gs pos="0">
                      <a:schemeClr val="tx1"/>
                    </a:gs>
                    <a:gs pos="100000">
                      <a:schemeClr val="tx1"/>
                    </a:gs>
                  </a:gsLst>
                  <a:lin ang="5400000" scaled="0"/>
                </a:gradFill>
              </a:rPr>
              <a:t> </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typeof</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DataSet</a:t>
            </a:r>
            <a:r>
              <a:rPr lang="es-MX" dirty="0" smtClean="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DataSet</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ds</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DataSet</a:t>
            </a:r>
            <a:r>
              <a:rPr lang="es-MX" dirty="0" smtClean="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TextWriter</a:t>
            </a:r>
            <a:r>
              <a:rPr lang="es-MX" dirty="0" smtClean="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tw</a:t>
            </a:r>
            <a:r>
              <a:rPr lang="es-MX" dirty="0" smtClean="0">
                <a:gradFill>
                  <a:gsLst>
                    <a:gs pos="0">
                      <a:schemeClr val="tx1"/>
                    </a:gs>
                    <a:gs pos="100000">
                      <a:schemeClr val="tx1"/>
                    </a:gs>
                  </a:gsLst>
                  <a:lin ang="5400000" scaled="0"/>
                </a:gradFill>
              </a:rPr>
              <a:t> = new </a:t>
            </a:r>
            <a:r>
              <a:rPr lang="es-MX" dirty="0" err="1" smtClean="0">
                <a:gradFill>
                  <a:gsLst>
                    <a:gs pos="0">
                      <a:schemeClr val="tx1"/>
                    </a:gs>
                    <a:gs pos="100000">
                      <a:schemeClr val="tx1"/>
                    </a:gs>
                  </a:gsLst>
                  <a:lin ang="5400000" scaled="0"/>
                </a:gradFill>
              </a:rPr>
              <a:t>TextWriter</a:t>
            </a:r>
            <a:r>
              <a:rPr lang="es-MX" dirty="0" smtClean="0">
                <a:gradFill>
                  <a:gsLst>
                    <a:gs pos="0">
                      <a:schemeClr val="tx1"/>
                    </a:gs>
                    <a:gs pos="100000">
                      <a:schemeClr val="tx1"/>
                    </a:gs>
                  </a:gsLst>
                  <a:lin ang="5400000" scaled="0"/>
                </a:gradFill>
              </a:rPr>
              <a:t>(Nombre);</a:t>
            </a:r>
          </a:p>
          <a:p>
            <a:r>
              <a:rPr lang="es-MX" dirty="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xS.Serialize</a:t>
            </a:r>
            <a:r>
              <a:rPr lang="es-MX" dirty="0" smtClean="0">
                <a:gradFill>
                  <a:gsLst>
                    <a:gs pos="0">
                      <a:schemeClr val="tx1"/>
                    </a:gs>
                    <a:gs pos="100000">
                      <a:schemeClr val="tx1"/>
                    </a:gs>
                  </a:gsLst>
                  <a:lin ang="5400000" scaled="0"/>
                </a:gradFill>
              </a:rPr>
              <a:t>(</a:t>
            </a:r>
            <a:r>
              <a:rPr lang="es-MX" dirty="0" err="1" smtClean="0">
                <a:gradFill>
                  <a:gsLst>
                    <a:gs pos="0">
                      <a:schemeClr val="tx1"/>
                    </a:gs>
                    <a:gs pos="100000">
                      <a:schemeClr val="tx1"/>
                    </a:gs>
                  </a:gsLst>
                  <a:lin ang="5400000" scaled="0"/>
                </a:gradFill>
              </a:rPr>
              <a:t>tw,ds</a:t>
            </a:r>
            <a:r>
              <a:rPr lang="es-MX" dirty="0" smtClean="0">
                <a:gradFill>
                  <a:gsLst>
                    <a:gs pos="0">
                      <a:schemeClr val="tx1"/>
                    </a:gs>
                    <a:gs pos="100000">
                      <a:schemeClr val="tx1"/>
                    </a:gs>
                  </a:gsLst>
                  <a:lin ang="5400000" scaled="0"/>
                </a:gradFill>
              </a:rPr>
              <a:t>);</a:t>
            </a:r>
          </a:p>
          <a:p>
            <a:r>
              <a:rPr lang="es-MX" dirty="0">
                <a:gradFill>
                  <a:gsLst>
                    <a:gs pos="0">
                      <a:schemeClr val="tx1"/>
                    </a:gs>
                    <a:gs pos="100000">
                      <a:schemeClr val="tx1"/>
                    </a:gs>
                  </a:gsLst>
                  <a:lin ang="5400000" scaled="0"/>
                </a:gradFill>
              </a:rPr>
              <a:t>	</a:t>
            </a:r>
            <a:r>
              <a:rPr lang="es-MX" dirty="0" err="1" smtClean="0">
                <a:gradFill>
                  <a:gsLst>
                    <a:gs pos="0">
                      <a:schemeClr val="tx1"/>
                    </a:gs>
                    <a:gs pos="100000">
                      <a:schemeClr val="tx1"/>
                    </a:gs>
                  </a:gsLst>
                  <a:lin ang="5400000" scaled="0"/>
                </a:gradFill>
              </a:rPr>
              <a:t>tw.Close</a:t>
            </a:r>
            <a:r>
              <a:rPr lang="es-MX" dirty="0" smtClean="0">
                <a:gradFill>
                  <a:gsLst>
                    <a:gs pos="0">
                      <a:schemeClr val="tx1"/>
                    </a:gs>
                    <a:gs pos="100000">
                      <a:schemeClr val="tx1"/>
                    </a:gs>
                  </a:gsLst>
                  <a:lin ang="5400000" scaled="0"/>
                </a:gradFill>
              </a:rPr>
              <a:t>();</a:t>
            </a:r>
            <a:endParaRPr lang="es-MX" dirty="0">
              <a:gradFill>
                <a:gsLst>
                  <a:gs pos="0">
                    <a:schemeClr val="tx1"/>
                  </a:gs>
                  <a:gs pos="100000">
                    <a:schemeClr val="tx1"/>
                  </a:gs>
                </a:gsLst>
                <a:lin ang="5400000" scaled="0"/>
              </a:gradFill>
            </a:endParaRPr>
          </a:p>
          <a:p>
            <a:r>
              <a:rPr lang="es-MX" dirty="0" smtClean="0">
                <a:gradFill>
                  <a:gsLst>
                    <a:gs pos="0">
                      <a:schemeClr val="tx1"/>
                    </a:gs>
                    <a:gs pos="100000">
                      <a:schemeClr val="tx1"/>
                    </a:gs>
                  </a:gsLst>
                  <a:lin ang="5400000" scaled="0"/>
                </a:gradFill>
              </a:rPr>
              <a:t>}</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8918156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3 </a:t>
            </a:r>
            <a:r>
              <a:rPr lang="es-MX" dirty="0" err="1" smtClean="0"/>
              <a:t>Custom</a:t>
            </a:r>
            <a:r>
              <a:rPr lang="es-MX" dirty="0" smtClean="0"/>
              <a:t> </a:t>
            </a:r>
            <a:r>
              <a:rPr lang="es-MX" dirty="0" err="1" smtClean="0"/>
              <a:t>Serialization</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9871467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7260129" cy="461665"/>
          </a:xfrm>
          <a:prstGeom prst="rect">
            <a:avLst/>
          </a:prstGeom>
        </p:spPr>
        <p:txBody>
          <a:bodyPr wrap="none">
            <a:spAutoFit/>
          </a:bodyPr>
          <a:lstStyle/>
          <a:p>
            <a:r>
              <a:rPr lang="es-MX" sz="2400" b="1" dirty="0"/>
              <a:t>Como implementar la </a:t>
            </a:r>
            <a:r>
              <a:rPr lang="es-MX" sz="2400" b="1" dirty="0" err="1"/>
              <a:t>serialización</a:t>
            </a:r>
            <a:r>
              <a:rPr lang="es-MX" sz="2400" b="1" dirty="0"/>
              <a:t> personalizada</a:t>
            </a:r>
            <a:endParaRPr lang="es-MX" sz="2400" b="1" dirty="0"/>
          </a:p>
        </p:txBody>
      </p:sp>
      <p:sp>
        <p:nvSpPr>
          <p:cNvPr id="2" name="Rectangle 1"/>
          <p:cNvSpPr/>
          <p:nvPr/>
        </p:nvSpPr>
        <p:spPr>
          <a:xfrm>
            <a:off x="252566" y="1051848"/>
            <a:ext cx="10542434" cy="3970318"/>
          </a:xfrm>
          <a:prstGeom prst="rect">
            <a:avLst/>
          </a:prstGeom>
        </p:spPr>
        <p:txBody>
          <a:bodyPr wrap="square">
            <a:spAutoFit/>
          </a:bodyPr>
          <a:lstStyle/>
          <a:p>
            <a:r>
              <a:rPr lang="es-MX" dirty="0"/>
              <a:t> [</a:t>
            </a:r>
            <a:r>
              <a:rPr lang="es-MX" dirty="0" err="1"/>
              <a:t>Serializable</a:t>
            </a:r>
            <a:r>
              <a:rPr lang="es-MX" dirty="0"/>
              <a:t>]</a:t>
            </a:r>
          </a:p>
          <a:p>
            <a:r>
              <a:rPr lang="es-MX" dirty="0"/>
              <a:t>    </a:t>
            </a:r>
            <a:r>
              <a:rPr lang="es-MX" dirty="0" err="1"/>
              <a:t>class</a:t>
            </a:r>
            <a:r>
              <a:rPr lang="es-MX" dirty="0"/>
              <a:t> </a:t>
            </a:r>
            <a:r>
              <a:rPr lang="es-MX" dirty="0" err="1"/>
              <a:t>classEmployee</a:t>
            </a:r>
            <a:r>
              <a:rPr lang="es-MX" dirty="0"/>
              <a:t> : </a:t>
            </a:r>
            <a:r>
              <a:rPr lang="es-MX" dirty="0" err="1"/>
              <a:t>ISerializable</a:t>
            </a:r>
            <a:endParaRPr lang="es-MX" dirty="0"/>
          </a:p>
          <a:p>
            <a:r>
              <a:rPr lang="es-MX" dirty="0"/>
              <a:t>    {</a:t>
            </a:r>
          </a:p>
          <a:p>
            <a:r>
              <a:rPr lang="es-MX" dirty="0"/>
              <a:t>        </a:t>
            </a:r>
            <a:r>
              <a:rPr lang="es-MX" dirty="0" err="1"/>
              <a:t>public</a:t>
            </a:r>
            <a:r>
              <a:rPr lang="es-MX" dirty="0"/>
              <a:t> </a:t>
            </a:r>
            <a:r>
              <a:rPr lang="es-MX" dirty="0" err="1"/>
              <a:t>int</a:t>
            </a:r>
            <a:r>
              <a:rPr lang="es-MX" dirty="0"/>
              <a:t> id;</a:t>
            </a:r>
          </a:p>
          <a:p>
            <a:r>
              <a:rPr lang="es-MX" dirty="0"/>
              <a:t>        </a:t>
            </a:r>
            <a:r>
              <a:rPr lang="es-MX" dirty="0" err="1"/>
              <a:t>public</a:t>
            </a:r>
            <a:r>
              <a:rPr lang="es-MX" dirty="0"/>
              <a:t> </a:t>
            </a:r>
            <a:r>
              <a:rPr lang="es-MX" dirty="0" err="1"/>
              <a:t>string</a:t>
            </a:r>
            <a:r>
              <a:rPr lang="es-MX" dirty="0"/>
              <a:t> Nombre;</a:t>
            </a:r>
          </a:p>
          <a:p>
            <a:r>
              <a:rPr lang="es-MX" dirty="0"/>
              <a:t>        [</a:t>
            </a:r>
            <a:r>
              <a:rPr lang="es-MX" dirty="0" err="1"/>
              <a:t>NonSerialized</a:t>
            </a:r>
            <a:r>
              <a:rPr lang="es-MX" dirty="0"/>
              <a:t>]</a:t>
            </a:r>
          </a:p>
          <a:p>
            <a:r>
              <a:rPr lang="es-MX" dirty="0"/>
              <a:t>        </a:t>
            </a:r>
            <a:r>
              <a:rPr lang="es-MX" dirty="0" err="1"/>
              <a:t>public</a:t>
            </a:r>
            <a:r>
              <a:rPr lang="es-MX" dirty="0"/>
              <a:t> </a:t>
            </a:r>
            <a:r>
              <a:rPr lang="es-MX" dirty="0" err="1"/>
              <a:t>double</a:t>
            </a:r>
            <a:r>
              <a:rPr lang="es-MX" dirty="0"/>
              <a:t> Salario;</a:t>
            </a:r>
          </a:p>
          <a:p>
            <a:endParaRPr lang="es-MX" dirty="0"/>
          </a:p>
          <a:p>
            <a:r>
              <a:rPr lang="en-US" dirty="0"/>
              <a:t>        public </a:t>
            </a:r>
            <a:r>
              <a:rPr lang="en-US" dirty="0" err="1"/>
              <a:t>classEmployee</a:t>
            </a:r>
            <a:r>
              <a:rPr lang="en-US" dirty="0"/>
              <a:t>(</a:t>
            </a:r>
            <a:r>
              <a:rPr lang="en-US" dirty="0" err="1"/>
              <a:t>SerializationInfo</a:t>
            </a:r>
            <a:r>
              <a:rPr lang="en-US" dirty="0"/>
              <a:t> info, </a:t>
            </a:r>
            <a:r>
              <a:rPr lang="en-US" dirty="0" err="1"/>
              <a:t>StreamingContext</a:t>
            </a:r>
            <a:r>
              <a:rPr lang="en-US" dirty="0"/>
              <a:t> context)</a:t>
            </a:r>
          </a:p>
          <a:p>
            <a:r>
              <a:rPr lang="es-MX" dirty="0"/>
              <a:t>        {</a:t>
            </a:r>
          </a:p>
          <a:p>
            <a:r>
              <a:rPr lang="es-MX" dirty="0"/>
              <a:t>            id = info.GetInt32("ID");</a:t>
            </a:r>
          </a:p>
          <a:p>
            <a:r>
              <a:rPr lang="es-MX" dirty="0"/>
              <a:t>            Nombre = </a:t>
            </a:r>
            <a:r>
              <a:rPr lang="es-MX" dirty="0" err="1"/>
              <a:t>info.GetString</a:t>
            </a:r>
            <a:r>
              <a:rPr lang="es-MX" dirty="0"/>
              <a:t>("Nombre");</a:t>
            </a:r>
          </a:p>
          <a:p>
            <a:r>
              <a:rPr lang="es-MX" dirty="0"/>
              <a:t>            Salario = 30 * 500;</a:t>
            </a:r>
          </a:p>
          <a:p>
            <a:r>
              <a:rPr lang="es-MX" dirty="0"/>
              <a:t>        </a:t>
            </a:r>
            <a:r>
              <a:rPr lang="es-MX" dirty="0" smtClean="0"/>
              <a:t>}        </a:t>
            </a:r>
            <a:endParaRPr lang="es-MX" dirty="0"/>
          </a:p>
        </p:txBody>
      </p:sp>
      <p:sp>
        <p:nvSpPr>
          <p:cNvPr id="3" name="Rectangle 2"/>
          <p:cNvSpPr/>
          <p:nvPr/>
        </p:nvSpPr>
        <p:spPr>
          <a:xfrm>
            <a:off x="3479800" y="4826675"/>
            <a:ext cx="8709025" cy="2031325"/>
          </a:xfrm>
          <a:prstGeom prst="rect">
            <a:avLst/>
          </a:prstGeom>
        </p:spPr>
        <p:txBody>
          <a:bodyPr wrap="square">
            <a:spAutoFit/>
          </a:bodyPr>
          <a:lstStyle/>
          <a:p>
            <a:r>
              <a:rPr lang="es-MX" dirty="0">
                <a:solidFill>
                  <a:schemeClr val="bg1"/>
                </a:solidFill>
              </a:rPr>
              <a:t>[</a:t>
            </a:r>
            <a:r>
              <a:rPr lang="es-MX" dirty="0" err="1">
                <a:solidFill>
                  <a:schemeClr val="bg1"/>
                </a:solidFill>
              </a:rPr>
              <a:t>SecurityPermissionAttribute</a:t>
            </a:r>
            <a:r>
              <a:rPr lang="es-MX" dirty="0">
                <a:solidFill>
                  <a:schemeClr val="bg1"/>
                </a:solidFill>
              </a:rPr>
              <a:t>(</a:t>
            </a:r>
            <a:r>
              <a:rPr lang="es-MX" dirty="0" err="1">
                <a:solidFill>
                  <a:schemeClr val="bg1"/>
                </a:solidFill>
              </a:rPr>
              <a:t>SecurityAction.Demand,SerializationFormatter</a:t>
            </a:r>
            <a:r>
              <a:rPr lang="es-MX" dirty="0">
                <a:solidFill>
                  <a:schemeClr val="bg1"/>
                </a:solidFill>
              </a:rPr>
              <a:t> = true)]</a:t>
            </a:r>
          </a:p>
          <a:p>
            <a:r>
              <a:rPr lang="es-MX" dirty="0">
                <a:solidFill>
                  <a:schemeClr val="bg1"/>
                </a:solidFill>
              </a:rPr>
              <a:t>        </a:t>
            </a:r>
            <a:r>
              <a:rPr lang="es-MX" dirty="0" err="1">
                <a:solidFill>
                  <a:schemeClr val="bg1"/>
                </a:solidFill>
              </a:rPr>
              <a:t>public</a:t>
            </a:r>
            <a:r>
              <a:rPr lang="es-MX" dirty="0">
                <a:solidFill>
                  <a:schemeClr val="bg1"/>
                </a:solidFill>
              </a:rPr>
              <a:t> </a:t>
            </a:r>
            <a:r>
              <a:rPr lang="es-MX" dirty="0" err="1">
                <a:solidFill>
                  <a:schemeClr val="bg1"/>
                </a:solidFill>
              </a:rPr>
              <a:t>void</a:t>
            </a:r>
            <a:r>
              <a:rPr lang="es-MX" dirty="0">
                <a:solidFill>
                  <a:schemeClr val="bg1"/>
                </a:solidFill>
              </a:rPr>
              <a:t> </a:t>
            </a:r>
            <a:r>
              <a:rPr lang="es-MX" dirty="0" err="1">
                <a:solidFill>
                  <a:schemeClr val="bg1"/>
                </a:solidFill>
              </a:rPr>
              <a:t>GetObjectData</a:t>
            </a:r>
            <a:r>
              <a:rPr lang="es-MX" dirty="0">
                <a:solidFill>
                  <a:schemeClr val="bg1"/>
                </a:solidFill>
              </a:rPr>
              <a:t>(</a:t>
            </a:r>
            <a:r>
              <a:rPr lang="es-MX" dirty="0" err="1">
                <a:solidFill>
                  <a:schemeClr val="bg1"/>
                </a:solidFill>
              </a:rPr>
              <a:t>SerializationInfo</a:t>
            </a:r>
            <a:r>
              <a:rPr lang="es-MX" dirty="0">
                <a:solidFill>
                  <a:schemeClr val="bg1"/>
                </a:solidFill>
              </a:rPr>
              <a:t> </a:t>
            </a:r>
            <a:r>
              <a:rPr lang="es-MX" dirty="0" err="1">
                <a:solidFill>
                  <a:schemeClr val="bg1"/>
                </a:solidFill>
              </a:rPr>
              <a:t>info</a:t>
            </a:r>
            <a:r>
              <a:rPr lang="es-MX" dirty="0">
                <a:solidFill>
                  <a:schemeClr val="bg1"/>
                </a:solidFill>
              </a:rPr>
              <a:t>, </a:t>
            </a:r>
            <a:r>
              <a:rPr lang="es-MX" dirty="0" err="1">
                <a:solidFill>
                  <a:schemeClr val="bg1"/>
                </a:solidFill>
              </a:rPr>
              <a:t>StreamingContext</a:t>
            </a:r>
            <a:r>
              <a:rPr lang="es-MX" dirty="0">
                <a:solidFill>
                  <a:schemeClr val="bg1"/>
                </a:solidFill>
              </a:rPr>
              <a:t> </a:t>
            </a:r>
            <a:r>
              <a:rPr lang="es-MX" dirty="0" err="1">
                <a:solidFill>
                  <a:schemeClr val="bg1"/>
                </a:solidFill>
              </a:rPr>
              <a:t>context</a:t>
            </a:r>
            <a:r>
              <a:rPr lang="es-MX" dirty="0">
                <a:solidFill>
                  <a:schemeClr val="bg1"/>
                </a:solidFill>
              </a:rPr>
              <a:t>)</a:t>
            </a:r>
          </a:p>
          <a:p>
            <a:r>
              <a:rPr lang="es-MX" dirty="0">
                <a:solidFill>
                  <a:schemeClr val="bg1"/>
                </a:solidFill>
              </a:rPr>
              <a:t>        {</a:t>
            </a:r>
          </a:p>
          <a:p>
            <a:r>
              <a:rPr lang="es-MX" dirty="0">
                <a:solidFill>
                  <a:schemeClr val="bg1"/>
                </a:solidFill>
              </a:rPr>
              <a:t>            </a:t>
            </a:r>
            <a:r>
              <a:rPr lang="es-MX" dirty="0" err="1">
                <a:solidFill>
                  <a:schemeClr val="bg1"/>
                </a:solidFill>
              </a:rPr>
              <a:t>info.AddValue</a:t>
            </a:r>
            <a:r>
              <a:rPr lang="es-MX" dirty="0">
                <a:solidFill>
                  <a:schemeClr val="bg1"/>
                </a:solidFill>
              </a:rPr>
              <a:t>("ID", id);</a:t>
            </a:r>
          </a:p>
          <a:p>
            <a:r>
              <a:rPr lang="es-MX" dirty="0">
                <a:solidFill>
                  <a:schemeClr val="bg1"/>
                </a:solidFill>
              </a:rPr>
              <a:t>            </a:t>
            </a:r>
            <a:r>
              <a:rPr lang="es-MX" dirty="0" err="1">
                <a:solidFill>
                  <a:schemeClr val="bg1"/>
                </a:solidFill>
              </a:rPr>
              <a:t>info.AddValue</a:t>
            </a:r>
            <a:r>
              <a:rPr lang="es-MX" dirty="0">
                <a:solidFill>
                  <a:schemeClr val="bg1"/>
                </a:solidFill>
              </a:rPr>
              <a:t>("Nombre", Nombre);</a:t>
            </a:r>
          </a:p>
          <a:p>
            <a:r>
              <a:rPr lang="es-MX" dirty="0">
                <a:solidFill>
                  <a:schemeClr val="bg1"/>
                </a:solidFill>
              </a:rPr>
              <a:t>        }</a:t>
            </a:r>
          </a:p>
          <a:p>
            <a:r>
              <a:rPr lang="es-MX" dirty="0">
                <a:solidFill>
                  <a:schemeClr val="bg1"/>
                </a:solidFill>
              </a:rPr>
              <a:t>    }</a:t>
            </a:r>
          </a:p>
        </p:txBody>
      </p:sp>
    </p:spTree>
    <p:extLst>
      <p:ext uri="{BB962C8B-B14F-4D97-AF65-F5344CB8AC3E}">
        <p14:creationId xmlns:p14="http://schemas.microsoft.com/office/powerpoint/2010/main" val="3155545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6595588" cy="461665"/>
          </a:xfrm>
          <a:prstGeom prst="rect">
            <a:avLst/>
          </a:prstGeom>
        </p:spPr>
        <p:txBody>
          <a:bodyPr wrap="none">
            <a:spAutoFit/>
          </a:bodyPr>
          <a:lstStyle/>
          <a:p>
            <a:r>
              <a:rPr lang="es-MX" sz="2400" b="1" dirty="0"/>
              <a:t>Respondiendo a los eventos de </a:t>
            </a:r>
            <a:r>
              <a:rPr lang="es-MX" sz="2400" b="1" dirty="0" err="1"/>
              <a:t>serialización</a:t>
            </a:r>
            <a:r>
              <a:rPr lang="es-MX" sz="2400" dirty="0"/>
              <a:t> </a:t>
            </a:r>
          </a:p>
        </p:txBody>
      </p:sp>
      <p:sp>
        <p:nvSpPr>
          <p:cNvPr id="2" name="Rectangle 1"/>
          <p:cNvSpPr/>
          <p:nvPr/>
        </p:nvSpPr>
        <p:spPr>
          <a:xfrm>
            <a:off x="1625600" y="2690336"/>
            <a:ext cx="8407400" cy="1200329"/>
          </a:xfrm>
          <a:prstGeom prst="rect">
            <a:avLst/>
          </a:prstGeom>
        </p:spPr>
        <p:txBody>
          <a:bodyPr wrap="square">
            <a:spAutoFit/>
          </a:bodyPr>
          <a:lstStyle/>
          <a:p>
            <a:pPr lvl="0"/>
            <a:r>
              <a:rPr lang="es-MX" dirty="0" err="1">
                <a:latin typeface="Segoe UI" pitchFamily="34" charset="0"/>
              </a:rPr>
              <a:t>OnSerializing</a:t>
            </a:r>
            <a:r>
              <a:rPr lang="es-MX" dirty="0">
                <a:latin typeface="Segoe UI" pitchFamily="34" charset="0"/>
              </a:rPr>
              <a:t>: antes de que se </a:t>
            </a:r>
            <a:r>
              <a:rPr lang="es-MX" dirty="0" err="1">
                <a:latin typeface="Segoe UI" pitchFamily="34" charset="0"/>
              </a:rPr>
              <a:t>serialize</a:t>
            </a:r>
            <a:r>
              <a:rPr lang="es-MX" dirty="0">
                <a:latin typeface="Segoe UI" pitchFamily="34" charset="0"/>
              </a:rPr>
              <a:t> </a:t>
            </a:r>
          </a:p>
          <a:p>
            <a:pPr lvl="0"/>
            <a:r>
              <a:rPr lang="es-MX" dirty="0" err="1">
                <a:latin typeface="Segoe UI" pitchFamily="34" charset="0"/>
              </a:rPr>
              <a:t>OnSerialized</a:t>
            </a:r>
            <a:r>
              <a:rPr lang="es-MX" dirty="0">
                <a:latin typeface="Segoe UI" pitchFamily="34" charset="0"/>
              </a:rPr>
              <a:t>: después de la </a:t>
            </a:r>
            <a:r>
              <a:rPr lang="es-MX" dirty="0" err="1">
                <a:latin typeface="Segoe UI" pitchFamily="34" charset="0"/>
              </a:rPr>
              <a:t>serialización</a:t>
            </a:r>
            <a:r>
              <a:rPr lang="es-MX" dirty="0">
                <a:latin typeface="Segoe UI" pitchFamily="34" charset="0"/>
              </a:rPr>
              <a:t> </a:t>
            </a:r>
          </a:p>
          <a:p>
            <a:pPr lvl="0"/>
            <a:r>
              <a:rPr lang="es-MX" dirty="0" err="1">
                <a:latin typeface="Segoe UI" pitchFamily="34" charset="0"/>
              </a:rPr>
              <a:t>OnDeserializing</a:t>
            </a:r>
            <a:r>
              <a:rPr lang="es-MX" dirty="0">
                <a:latin typeface="Segoe UI" pitchFamily="34" charset="0"/>
              </a:rPr>
              <a:t>: antes de que se dé la </a:t>
            </a:r>
            <a:r>
              <a:rPr lang="es-MX" dirty="0" err="1">
                <a:latin typeface="Segoe UI" pitchFamily="34" charset="0"/>
              </a:rPr>
              <a:t>deserialización</a:t>
            </a:r>
            <a:r>
              <a:rPr lang="es-MX" dirty="0">
                <a:latin typeface="Segoe UI" pitchFamily="34" charset="0"/>
              </a:rPr>
              <a:t> </a:t>
            </a:r>
          </a:p>
          <a:p>
            <a:pPr lvl="0"/>
            <a:r>
              <a:rPr lang="es-MX" dirty="0" err="1">
                <a:latin typeface="Segoe UI" pitchFamily="34" charset="0"/>
              </a:rPr>
              <a:t>OnDeserialized</a:t>
            </a:r>
            <a:r>
              <a:rPr lang="es-MX" dirty="0">
                <a:latin typeface="Segoe UI" pitchFamily="34" charset="0"/>
              </a:rPr>
              <a:t>: después de la </a:t>
            </a:r>
            <a:r>
              <a:rPr lang="es-MX" dirty="0" err="1">
                <a:latin typeface="Segoe UI" pitchFamily="34" charset="0"/>
              </a:rPr>
              <a:t>deserialización</a:t>
            </a:r>
            <a:r>
              <a:rPr lang="es-MX" dirty="0">
                <a:latin typeface="Segoe UI" pitchFamily="34" charset="0"/>
              </a:rPr>
              <a:t> y de </a:t>
            </a:r>
            <a:r>
              <a:rPr lang="es-MX" dirty="0" err="1">
                <a:latin typeface="Segoe UI" pitchFamily="34" charset="0"/>
              </a:rPr>
              <a:t>OnDeserializing</a:t>
            </a:r>
            <a:r>
              <a:rPr lang="es-MX" dirty="0">
                <a:latin typeface="Segoe UI" pitchFamily="34" charset="0"/>
              </a:rPr>
              <a:t> </a:t>
            </a:r>
          </a:p>
        </p:txBody>
      </p:sp>
    </p:spTree>
    <p:extLst>
      <p:ext uri="{BB962C8B-B14F-4D97-AF65-F5344CB8AC3E}">
        <p14:creationId xmlns:p14="http://schemas.microsoft.com/office/powerpoint/2010/main" val="3155545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7" y="181828"/>
            <a:ext cx="3956532" cy="461665"/>
          </a:xfrm>
          <a:prstGeom prst="rect">
            <a:avLst/>
          </a:prstGeom>
        </p:spPr>
        <p:txBody>
          <a:bodyPr wrap="none">
            <a:spAutoFit/>
          </a:bodyPr>
          <a:lstStyle/>
          <a:p>
            <a:r>
              <a:rPr lang="es-MX" sz="2400" b="1" dirty="0" smtClean="0"/>
              <a:t>Como utilizar un ArrayList</a:t>
            </a:r>
            <a:endParaRPr lang="es-MX" sz="2400" b="1" dirty="0"/>
          </a:p>
        </p:txBody>
      </p:sp>
      <p:sp>
        <p:nvSpPr>
          <p:cNvPr id="7" name="6 CuadroTexto"/>
          <p:cNvSpPr txBox="1"/>
          <p:nvPr/>
        </p:nvSpPr>
        <p:spPr>
          <a:xfrm>
            <a:off x="3634148" y="2143650"/>
            <a:ext cx="6084284" cy="2769989"/>
          </a:xfrm>
          <a:prstGeom prst="rect">
            <a:avLst/>
          </a:prstGeom>
          <a:noFill/>
        </p:spPr>
        <p:txBody>
          <a:bodyPr wrap="square" lIns="0" tIns="0" rIns="0" bIns="0" rtlCol="0">
            <a:spAutoFit/>
          </a:bodyPr>
          <a:lstStyle/>
          <a:p>
            <a:r>
              <a:rPr lang="es-MX" dirty="0" err="1" smtClean="0"/>
              <a:t>ArrayList</a:t>
            </a:r>
            <a:r>
              <a:rPr lang="es-MX" dirty="0" smtClean="0"/>
              <a:t> al = new </a:t>
            </a:r>
            <a:r>
              <a:rPr lang="es-MX" dirty="0" err="1" smtClean="0"/>
              <a:t>ArrayList</a:t>
            </a:r>
            <a:r>
              <a:rPr lang="es-MX" dirty="0" smtClean="0"/>
              <a:t>();</a:t>
            </a:r>
          </a:p>
          <a:p>
            <a:r>
              <a:rPr lang="es-MX" dirty="0" err="1" smtClean="0"/>
              <a:t>al.Add</a:t>
            </a:r>
            <a:r>
              <a:rPr lang="es-MX" dirty="0" smtClean="0"/>
              <a:t>("</a:t>
            </a:r>
            <a:r>
              <a:rPr lang="es-MX" dirty="0" err="1" smtClean="0"/>
              <a:t>Hello</a:t>
            </a:r>
            <a:r>
              <a:rPr lang="es-MX" dirty="0" smtClean="0"/>
              <a:t>");</a:t>
            </a:r>
          </a:p>
          <a:p>
            <a:r>
              <a:rPr lang="es-MX" dirty="0" err="1" smtClean="0"/>
              <a:t>al.Add</a:t>
            </a:r>
            <a:r>
              <a:rPr lang="es-MX" dirty="0" smtClean="0"/>
              <a:t>("</a:t>
            </a:r>
            <a:r>
              <a:rPr lang="es-MX" dirty="0" err="1" smtClean="0"/>
              <a:t>World</a:t>
            </a:r>
            <a:r>
              <a:rPr lang="es-MX" dirty="0" smtClean="0"/>
              <a:t>");</a:t>
            </a:r>
          </a:p>
          <a:p>
            <a:r>
              <a:rPr lang="es-MX" dirty="0" err="1" smtClean="0"/>
              <a:t>al.Add</a:t>
            </a:r>
            <a:r>
              <a:rPr lang="es-MX" dirty="0" smtClean="0"/>
              <a:t>(5);</a:t>
            </a:r>
          </a:p>
          <a:p>
            <a:r>
              <a:rPr lang="es-MX" dirty="0" err="1" smtClean="0"/>
              <a:t>al.Add</a:t>
            </a:r>
            <a:r>
              <a:rPr lang="es-MX" dirty="0" smtClean="0"/>
              <a:t>(new </a:t>
            </a:r>
            <a:r>
              <a:rPr lang="es-MX" dirty="0" err="1" smtClean="0"/>
              <a:t>FileStream</a:t>
            </a:r>
            <a:r>
              <a:rPr lang="es-MX" dirty="0" smtClean="0"/>
              <a:t>(“</a:t>
            </a:r>
            <a:r>
              <a:rPr lang="es-MX" dirty="0" err="1" smtClean="0"/>
              <a:t>MyText</a:t>
            </a:r>
            <a:r>
              <a:rPr lang="es-MX" dirty="0" smtClean="0"/>
              <a:t>", </a:t>
            </a:r>
            <a:r>
              <a:rPr lang="es-MX" dirty="0" err="1" smtClean="0"/>
              <a:t>FileMode.Create</a:t>
            </a:r>
            <a:r>
              <a:rPr lang="es-MX" dirty="0" smtClean="0"/>
              <a:t>));</a:t>
            </a:r>
          </a:p>
          <a:p>
            <a:r>
              <a:rPr lang="en-US" dirty="0" err="1" smtClean="0"/>
              <a:t>Console.WriteLine</a:t>
            </a:r>
            <a:r>
              <a:rPr lang="en-US" dirty="0" smtClean="0"/>
              <a:t>("The array has " + </a:t>
            </a:r>
            <a:r>
              <a:rPr lang="en-US" dirty="0" err="1" smtClean="0"/>
              <a:t>al.Count</a:t>
            </a:r>
            <a:r>
              <a:rPr lang="en-US" dirty="0" smtClean="0"/>
              <a:t> + " items:");</a:t>
            </a:r>
          </a:p>
          <a:p>
            <a:r>
              <a:rPr lang="es-MX" dirty="0" err="1" smtClean="0"/>
              <a:t>foreach</a:t>
            </a:r>
            <a:r>
              <a:rPr lang="es-MX" dirty="0" smtClean="0"/>
              <a:t> (</a:t>
            </a:r>
            <a:r>
              <a:rPr lang="es-MX" dirty="0" err="1" smtClean="0"/>
              <a:t>object</a:t>
            </a:r>
            <a:r>
              <a:rPr lang="es-MX" dirty="0" smtClean="0"/>
              <a:t> s in al)</a:t>
            </a:r>
          </a:p>
          <a:p>
            <a:r>
              <a:rPr lang="es-MX" dirty="0" smtClean="0"/>
              <a:t>{</a:t>
            </a:r>
          </a:p>
          <a:p>
            <a:r>
              <a:rPr lang="es-MX" dirty="0" smtClean="0"/>
              <a:t>	</a:t>
            </a:r>
            <a:r>
              <a:rPr lang="es-MX" dirty="0" err="1" smtClean="0"/>
              <a:t>Console.WriteLine</a:t>
            </a:r>
            <a:r>
              <a:rPr lang="es-MX" dirty="0" smtClean="0"/>
              <a:t>(</a:t>
            </a:r>
            <a:r>
              <a:rPr lang="es-MX" dirty="0" err="1" smtClean="0"/>
              <a:t>s.ToString</a:t>
            </a:r>
            <a:r>
              <a:rPr lang="es-MX" dirty="0" smtClean="0"/>
              <a:t>());</a:t>
            </a:r>
          </a:p>
          <a:p>
            <a:r>
              <a:rPr lang="es-MX"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54391"/>
            <a:ext cx="4810932" cy="461665"/>
          </a:xfrm>
          <a:prstGeom prst="rect">
            <a:avLst/>
          </a:prstGeom>
        </p:spPr>
        <p:txBody>
          <a:bodyPr wrap="none">
            <a:spAutoFit/>
          </a:bodyPr>
          <a:lstStyle/>
          <a:p>
            <a:r>
              <a:rPr lang="es-MX" sz="2400" b="1" dirty="0"/>
              <a:t>Como generar un esquema XML</a:t>
            </a:r>
            <a:endParaRPr lang="es-MX" sz="2400" b="1" dirty="0"/>
          </a:p>
        </p:txBody>
      </p:sp>
      <p:sp>
        <p:nvSpPr>
          <p:cNvPr id="2" name="Rectangle 1"/>
          <p:cNvSpPr/>
          <p:nvPr/>
        </p:nvSpPr>
        <p:spPr>
          <a:xfrm>
            <a:off x="2017085" y="751344"/>
            <a:ext cx="7330115" cy="5355312"/>
          </a:xfrm>
          <a:prstGeom prst="rect">
            <a:avLst/>
          </a:prstGeom>
        </p:spPr>
        <p:txBody>
          <a:bodyPr wrap="square">
            <a:spAutoFit/>
          </a:bodyPr>
          <a:lstStyle/>
          <a:p>
            <a:endParaRPr lang="es-MX" dirty="0"/>
          </a:p>
          <a:p>
            <a:r>
              <a:rPr lang="es-MX" dirty="0"/>
              <a:t>    </a:t>
            </a:r>
            <a:r>
              <a:rPr lang="es-MX" dirty="0" err="1"/>
              <a:t>class</a:t>
            </a:r>
            <a:r>
              <a:rPr lang="es-MX" dirty="0"/>
              <a:t> </a:t>
            </a:r>
            <a:r>
              <a:rPr lang="es-MX" dirty="0" err="1"/>
              <a:t>MiClasee</a:t>
            </a:r>
            <a:r>
              <a:rPr lang="es-MX" dirty="0"/>
              <a:t> : </a:t>
            </a:r>
            <a:r>
              <a:rPr lang="es-MX" dirty="0" err="1"/>
              <a:t>ISerializable</a:t>
            </a:r>
            <a:endParaRPr lang="es-MX" dirty="0"/>
          </a:p>
          <a:p>
            <a:r>
              <a:rPr lang="es-MX" dirty="0"/>
              <a:t>    {</a:t>
            </a:r>
          </a:p>
          <a:p>
            <a:r>
              <a:rPr lang="es-MX" dirty="0"/>
              <a:t>        </a:t>
            </a:r>
            <a:r>
              <a:rPr lang="es-MX" dirty="0" err="1"/>
              <a:t>public</a:t>
            </a:r>
            <a:r>
              <a:rPr lang="es-MX" dirty="0"/>
              <a:t> </a:t>
            </a:r>
            <a:r>
              <a:rPr lang="es-MX" dirty="0" err="1"/>
              <a:t>int</a:t>
            </a:r>
            <a:r>
              <a:rPr lang="es-MX" dirty="0"/>
              <a:t> id;</a:t>
            </a:r>
          </a:p>
          <a:p>
            <a:r>
              <a:rPr lang="es-MX" dirty="0"/>
              <a:t>        </a:t>
            </a:r>
            <a:r>
              <a:rPr lang="es-MX" dirty="0" err="1"/>
              <a:t>public</a:t>
            </a:r>
            <a:r>
              <a:rPr lang="es-MX" dirty="0"/>
              <a:t> </a:t>
            </a:r>
            <a:r>
              <a:rPr lang="es-MX" dirty="0" err="1"/>
              <a:t>string</a:t>
            </a:r>
            <a:r>
              <a:rPr lang="es-MX" dirty="0"/>
              <a:t> Nombre;</a:t>
            </a:r>
          </a:p>
          <a:p>
            <a:r>
              <a:rPr lang="es-MX" dirty="0"/>
              <a:t>        [</a:t>
            </a:r>
            <a:r>
              <a:rPr lang="es-MX" dirty="0" err="1"/>
              <a:t>NonSerialized</a:t>
            </a:r>
            <a:r>
              <a:rPr lang="es-MX" dirty="0"/>
              <a:t>]</a:t>
            </a:r>
          </a:p>
          <a:p>
            <a:r>
              <a:rPr lang="es-MX" dirty="0"/>
              <a:t>        </a:t>
            </a:r>
            <a:r>
              <a:rPr lang="es-MX" dirty="0" err="1"/>
              <a:t>public</a:t>
            </a:r>
            <a:r>
              <a:rPr lang="es-MX" dirty="0"/>
              <a:t> </a:t>
            </a:r>
            <a:r>
              <a:rPr lang="es-MX" dirty="0" err="1"/>
              <a:t>double</a:t>
            </a:r>
            <a:r>
              <a:rPr lang="es-MX" dirty="0"/>
              <a:t> Salario;</a:t>
            </a:r>
          </a:p>
          <a:p>
            <a:r>
              <a:rPr lang="es-MX" dirty="0"/>
              <a:t>        [</a:t>
            </a:r>
            <a:r>
              <a:rPr lang="es-MX" dirty="0" err="1"/>
              <a:t>OnSerializing</a:t>
            </a:r>
            <a:r>
              <a:rPr lang="es-MX" dirty="0"/>
              <a:t>]</a:t>
            </a:r>
          </a:p>
          <a:p>
            <a:r>
              <a:rPr lang="es-MX" dirty="0"/>
              <a:t>        </a:t>
            </a:r>
            <a:r>
              <a:rPr lang="es-MX" dirty="0" err="1"/>
              <a:t>void</a:t>
            </a:r>
            <a:r>
              <a:rPr lang="es-MX" dirty="0"/>
              <a:t> </a:t>
            </a:r>
            <a:r>
              <a:rPr lang="es-MX" dirty="0" err="1"/>
              <a:t>CalculoTotal</a:t>
            </a:r>
            <a:r>
              <a:rPr lang="es-MX" dirty="0"/>
              <a:t>(</a:t>
            </a:r>
            <a:r>
              <a:rPr lang="es-MX" dirty="0" err="1"/>
              <a:t>StreamingContext</a:t>
            </a:r>
            <a:r>
              <a:rPr lang="es-MX" dirty="0"/>
              <a:t> </a:t>
            </a:r>
            <a:r>
              <a:rPr lang="es-MX" dirty="0" err="1"/>
              <a:t>context</a:t>
            </a:r>
            <a:r>
              <a:rPr lang="es-MX" dirty="0"/>
              <a:t>)</a:t>
            </a:r>
          </a:p>
          <a:p>
            <a:r>
              <a:rPr lang="es-MX" dirty="0"/>
              <a:t>        { </a:t>
            </a:r>
          </a:p>
          <a:p>
            <a:r>
              <a:rPr lang="es-MX" dirty="0"/>
              <a:t>        //</a:t>
            </a:r>
            <a:r>
              <a:rPr lang="es-MX" dirty="0" err="1"/>
              <a:t>Codigo</a:t>
            </a:r>
            <a:endParaRPr lang="es-MX" dirty="0"/>
          </a:p>
          <a:p>
            <a:r>
              <a:rPr lang="es-MX" dirty="0"/>
              <a:t>        }</a:t>
            </a:r>
          </a:p>
          <a:p>
            <a:r>
              <a:rPr lang="es-MX" dirty="0"/>
              <a:t>        [</a:t>
            </a:r>
            <a:r>
              <a:rPr lang="es-MX" dirty="0" err="1"/>
              <a:t>OnDeserialized</a:t>
            </a:r>
            <a:r>
              <a:rPr lang="es-MX" dirty="0"/>
              <a:t>]</a:t>
            </a:r>
          </a:p>
          <a:p>
            <a:r>
              <a:rPr lang="es-MX" dirty="0"/>
              <a:t>        </a:t>
            </a:r>
            <a:r>
              <a:rPr lang="es-MX" dirty="0" err="1"/>
              <a:t>void</a:t>
            </a:r>
            <a:r>
              <a:rPr lang="es-MX" dirty="0"/>
              <a:t> </a:t>
            </a:r>
            <a:r>
              <a:rPr lang="es-MX" dirty="0" err="1"/>
              <a:t>validarSalario</a:t>
            </a:r>
            <a:r>
              <a:rPr lang="es-MX" dirty="0"/>
              <a:t>(</a:t>
            </a:r>
            <a:r>
              <a:rPr lang="es-MX" dirty="0" err="1"/>
              <a:t>StreamingContext</a:t>
            </a:r>
            <a:r>
              <a:rPr lang="es-MX" dirty="0"/>
              <a:t> </a:t>
            </a:r>
            <a:r>
              <a:rPr lang="es-MX" dirty="0" err="1"/>
              <a:t>context</a:t>
            </a:r>
            <a:r>
              <a:rPr lang="es-MX" dirty="0"/>
              <a:t>)</a:t>
            </a:r>
          </a:p>
          <a:p>
            <a:r>
              <a:rPr lang="es-MX" dirty="0"/>
              <a:t>        { </a:t>
            </a:r>
          </a:p>
          <a:p>
            <a:r>
              <a:rPr lang="es-MX" dirty="0"/>
              <a:t>        </a:t>
            </a:r>
          </a:p>
          <a:p>
            <a:r>
              <a:rPr lang="es-MX" dirty="0"/>
              <a:t>        }</a:t>
            </a:r>
          </a:p>
          <a:p>
            <a:r>
              <a:rPr lang="es-MX" dirty="0"/>
              <a:t>        </a:t>
            </a:r>
          </a:p>
          <a:p>
            <a:r>
              <a:rPr lang="es-MX" dirty="0"/>
              <a:t>    }</a:t>
            </a:r>
          </a:p>
        </p:txBody>
      </p:sp>
    </p:spTree>
    <p:extLst>
      <p:ext uri="{BB962C8B-B14F-4D97-AF65-F5344CB8AC3E}">
        <p14:creationId xmlns:p14="http://schemas.microsoft.com/office/powerpoint/2010/main" val="3155545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898526" y="2989891"/>
            <a:ext cx="10239883" cy="642310"/>
          </a:xfrm>
        </p:spPr>
        <p:txBody>
          <a:bodyPr/>
          <a:lstStyle/>
          <a:p>
            <a:pPr algn="ctr"/>
            <a:r>
              <a:rPr lang="en-US" sz="9600" dirty="0" smtClean="0"/>
              <a:t>Gracias</a:t>
            </a:r>
            <a:endParaRPr lang="en-US" sz="9600" dirty="0"/>
          </a:p>
        </p:txBody>
      </p:sp>
    </p:spTree>
    <p:extLst>
      <p:ext uri="{BB962C8B-B14F-4D97-AF65-F5344CB8AC3E}">
        <p14:creationId xmlns:p14="http://schemas.microsoft.com/office/powerpoint/2010/main" val="56569284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r="24262" b="34927"/>
          <a:stretch>
            <a:fillRect/>
          </a:stretch>
        </p:blipFill>
        <p:spPr bwMode="black">
          <a:xfrm>
            <a:off x="-3965128" y="2865965"/>
            <a:ext cx="3965128" cy="769618"/>
          </a:xfrm>
          <a:prstGeom prst="rect">
            <a:avLst/>
          </a:prstGeom>
          <a:noFill/>
          <a:ln>
            <a:noFill/>
          </a:ln>
        </p:spPr>
      </p:pic>
      <p:sp>
        <p:nvSpPr>
          <p:cNvPr id="6" name="Text Box 3"/>
          <p:cNvSpPr txBox="1">
            <a:spLocks noChangeArrowheads="1"/>
          </p:cNvSpPr>
          <p:nvPr/>
        </p:nvSpPr>
        <p:spPr bwMode="blackWhite">
          <a:xfrm>
            <a:off x="507868" y="6083573"/>
            <a:ext cx="1117309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
        <p:nvSpPr>
          <p:cNvPr id="5" name="TextBox 4"/>
          <p:cNvSpPr txBox="1"/>
          <p:nvPr/>
        </p:nvSpPr>
        <p:spPr>
          <a:xfrm>
            <a:off x="6024282" y="3644153"/>
            <a:ext cx="3047822" cy="276999"/>
          </a:xfrm>
          <a:prstGeom prst="rect">
            <a:avLst/>
          </a:prstGeom>
          <a:noFill/>
        </p:spPr>
        <p:txBody>
          <a:bodyPr wrap="none" lIns="0" tIns="0" rIns="0" bIns="0" rtlCol="0">
            <a:spAutoFit/>
          </a:bodyPr>
          <a:lstStyle/>
          <a:p>
            <a:r>
              <a:rPr lang="es-MX" b="1" dirty="0" smtClean="0">
                <a:gradFill>
                  <a:gsLst>
                    <a:gs pos="0">
                      <a:schemeClr val="tx1"/>
                    </a:gs>
                    <a:gs pos="100000">
                      <a:schemeClr val="tx1"/>
                    </a:gs>
                  </a:gsLst>
                  <a:lin ang="5400000" scaled="0"/>
                </a:gradFill>
                <a:latin typeface="Arial" pitchFamily="34" charset="0"/>
                <a:cs typeface="Arial" pitchFamily="34" charset="0"/>
              </a:rPr>
              <a:t>Tu potencial nuestra pasión</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9167E-6 7.40741E-7 L 0.62031 0.00278 " pathEditMode="relative" rAng="0" ptsTypes="AA">
                                      <p:cBhvr>
                                        <p:cTn id="6" dur="2000" fill="hold"/>
                                        <p:tgtEl>
                                          <p:spTgt spid="4"/>
                                        </p:tgtEl>
                                        <p:attrNameLst>
                                          <p:attrName>ppt_x</p:attrName>
                                          <p:attrName>ppt_y</p:attrName>
                                        </p:attrNameLst>
                                      </p:cBhvr>
                                      <p:rCtr x="31000" y="100"/>
                                    </p:animMotion>
                                  </p:childTnLst>
                                </p:cTn>
                              </p:par>
                            </p:childTnLst>
                          </p:cTn>
                        </p:par>
                        <p:par>
                          <p:cTn id="7" fill="hold">
                            <p:stCondLst>
                              <p:cond delay="2000"/>
                            </p:stCondLst>
                            <p:childTnLst>
                              <p:par>
                                <p:cTn id="8" presetID="40" presetClass="entr" presetSubtype="0" fill="hold" grpId="0" nodeType="after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1"/>
                                          </p:val>
                                        </p:tav>
                                        <p:tav tm="100000">
                                          <p:val>
                                            <p:strVal val="#ppt_x"/>
                                          </p:val>
                                        </p:tav>
                                      </p:tavLst>
                                    </p:anim>
                                    <p:anim calcmode="lin" valueType="num">
                                      <p:cBhvr>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7" y="181828"/>
            <a:ext cx="4690643" cy="461665"/>
          </a:xfrm>
          <a:prstGeom prst="rect">
            <a:avLst/>
          </a:prstGeom>
        </p:spPr>
        <p:txBody>
          <a:bodyPr wrap="none">
            <a:spAutoFit/>
          </a:bodyPr>
          <a:lstStyle/>
          <a:p>
            <a:r>
              <a:rPr lang="es-MX" sz="2400" b="1" dirty="0" smtClean="0"/>
              <a:t>Como utilizar un </a:t>
            </a:r>
            <a:r>
              <a:rPr lang="es-MX" sz="2400" b="1" i="1" dirty="0" err="1" smtClean="0"/>
              <a:t>Queue</a:t>
            </a:r>
            <a:r>
              <a:rPr lang="es-MX" sz="2400" b="1" i="1" dirty="0" smtClean="0"/>
              <a:t> y </a:t>
            </a:r>
            <a:r>
              <a:rPr lang="es-MX" sz="2400" b="1" i="1" dirty="0" err="1" smtClean="0"/>
              <a:t>Stack</a:t>
            </a:r>
            <a:endParaRPr lang="es-MX" sz="2400" b="1" dirty="0"/>
          </a:p>
        </p:txBody>
      </p:sp>
      <p:sp>
        <p:nvSpPr>
          <p:cNvPr id="7" name="6 CuadroTexto"/>
          <p:cNvSpPr txBox="1"/>
          <p:nvPr/>
        </p:nvSpPr>
        <p:spPr>
          <a:xfrm>
            <a:off x="5144956" y="3704414"/>
            <a:ext cx="6084284" cy="1938992"/>
          </a:xfrm>
          <a:prstGeom prst="rect">
            <a:avLst/>
          </a:prstGeom>
          <a:noFill/>
        </p:spPr>
        <p:txBody>
          <a:bodyPr wrap="square" lIns="0" tIns="0" rIns="0" bIns="0" rtlCol="0">
            <a:spAutoFit/>
          </a:bodyPr>
          <a:lstStyle/>
          <a:p>
            <a:r>
              <a:rPr lang="es-MX" sz="1400" dirty="0" err="1" smtClean="0"/>
              <a:t>Queue</a:t>
            </a:r>
            <a:r>
              <a:rPr lang="es-MX" sz="1400" dirty="0" smtClean="0"/>
              <a:t> q = new </a:t>
            </a:r>
            <a:r>
              <a:rPr lang="es-MX" sz="1400" dirty="0" err="1" smtClean="0"/>
              <a:t>Queue</a:t>
            </a:r>
            <a:r>
              <a:rPr lang="es-MX" sz="1400" dirty="0" smtClean="0"/>
              <a:t>();</a:t>
            </a:r>
          </a:p>
          <a:p>
            <a:r>
              <a:rPr lang="es-MX" sz="1400" dirty="0" err="1" smtClean="0"/>
              <a:t>q.Enqueue</a:t>
            </a:r>
            <a:r>
              <a:rPr lang="es-MX" sz="1400" dirty="0" smtClean="0"/>
              <a:t>("</a:t>
            </a:r>
            <a:r>
              <a:rPr lang="es-MX" sz="1400" dirty="0" err="1" smtClean="0"/>
              <a:t>Hello</a:t>
            </a:r>
            <a:r>
              <a:rPr lang="es-MX" sz="1400" dirty="0" smtClean="0"/>
              <a:t>");</a:t>
            </a:r>
          </a:p>
          <a:p>
            <a:r>
              <a:rPr lang="es-MX" sz="1400" dirty="0" err="1" smtClean="0"/>
              <a:t>q.Enqueue</a:t>
            </a:r>
            <a:r>
              <a:rPr lang="es-MX" sz="1400" dirty="0" smtClean="0"/>
              <a:t>("</a:t>
            </a:r>
            <a:r>
              <a:rPr lang="es-MX" sz="1400" dirty="0" err="1" smtClean="0"/>
              <a:t>world</a:t>
            </a:r>
            <a:r>
              <a:rPr lang="es-MX" sz="1400" dirty="0" smtClean="0"/>
              <a:t>");</a:t>
            </a:r>
          </a:p>
          <a:p>
            <a:r>
              <a:rPr lang="es-MX" sz="1400" dirty="0" err="1" smtClean="0"/>
              <a:t>q.Enqueue</a:t>
            </a:r>
            <a:r>
              <a:rPr lang="es-MX" sz="1400" dirty="0" smtClean="0"/>
              <a:t>("</a:t>
            </a:r>
            <a:r>
              <a:rPr lang="es-MX" sz="1400" dirty="0" err="1" smtClean="0"/>
              <a:t>just</a:t>
            </a:r>
            <a:r>
              <a:rPr lang="es-MX" sz="1400" dirty="0" smtClean="0"/>
              <a:t> </a:t>
            </a:r>
            <a:r>
              <a:rPr lang="es-MX" sz="1400" dirty="0" err="1" smtClean="0"/>
              <a:t>testing</a:t>
            </a:r>
            <a:r>
              <a:rPr lang="es-MX" sz="1400" dirty="0" smtClean="0"/>
              <a:t>");</a:t>
            </a:r>
          </a:p>
          <a:p>
            <a:r>
              <a:rPr lang="es-MX" sz="1400" dirty="0" err="1" smtClean="0"/>
              <a:t>Console.WriteLine</a:t>
            </a:r>
            <a:r>
              <a:rPr lang="es-MX" sz="1400" dirty="0" smtClean="0"/>
              <a:t>("</a:t>
            </a:r>
            <a:r>
              <a:rPr lang="es-MX" sz="1400" dirty="0" err="1" smtClean="0"/>
              <a:t>Queue</a:t>
            </a:r>
            <a:r>
              <a:rPr lang="es-MX" sz="1400" dirty="0" smtClean="0"/>
              <a:t> </a:t>
            </a:r>
            <a:r>
              <a:rPr lang="es-MX" sz="1400" dirty="0" err="1" smtClean="0"/>
              <a:t>demonstration</a:t>
            </a:r>
            <a:r>
              <a:rPr lang="es-MX" sz="1400" dirty="0" smtClean="0"/>
              <a:t>:");</a:t>
            </a:r>
          </a:p>
          <a:p>
            <a:r>
              <a:rPr lang="nn-NO" sz="1400" dirty="0" smtClean="0"/>
              <a:t>for (int i = 1; i &lt;= 3; i++)</a:t>
            </a:r>
          </a:p>
          <a:p>
            <a:r>
              <a:rPr lang="nn-NO" sz="1400" dirty="0" smtClean="0"/>
              <a:t>{</a:t>
            </a:r>
          </a:p>
          <a:p>
            <a:r>
              <a:rPr lang="es-MX" sz="1400" dirty="0" smtClean="0"/>
              <a:t>	</a:t>
            </a:r>
            <a:r>
              <a:rPr lang="es-MX" sz="1400" dirty="0" err="1" smtClean="0"/>
              <a:t>Console.WriteLine</a:t>
            </a:r>
            <a:r>
              <a:rPr lang="es-MX" sz="1400" dirty="0" smtClean="0"/>
              <a:t>(</a:t>
            </a:r>
            <a:r>
              <a:rPr lang="es-MX" sz="1400" dirty="0" err="1" smtClean="0"/>
              <a:t>q.Dequeue</a:t>
            </a:r>
            <a:r>
              <a:rPr lang="es-MX" sz="1400" dirty="0" smtClean="0"/>
              <a:t>().</a:t>
            </a:r>
            <a:r>
              <a:rPr lang="es-MX" sz="1400" dirty="0" err="1" smtClean="0"/>
              <a:t>ToString</a:t>
            </a:r>
            <a:r>
              <a:rPr lang="es-MX" sz="1400" dirty="0" smtClean="0"/>
              <a:t>());</a:t>
            </a:r>
          </a:p>
          <a:p>
            <a:r>
              <a:rPr lang="es-MX" sz="1400" dirty="0" smtClean="0"/>
              <a:t>}</a:t>
            </a:r>
          </a:p>
        </p:txBody>
      </p:sp>
      <p:sp>
        <p:nvSpPr>
          <p:cNvPr id="2" name="Rectangle 1"/>
          <p:cNvSpPr/>
          <p:nvPr/>
        </p:nvSpPr>
        <p:spPr>
          <a:xfrm>
            <a:off x="252567" y="1192928"/>
            <a:ext cx="6092825" cy="2585323"/>
          </a:xfrm>
          <a:prstGeom prst="rect">
            <a:avLst/>
          </a:prstGeom>
        </p:spPr>
        <p:txBody>
          <a:bodyPr>
            <a:spAutoFit/>
          </a:bodyPr>
          <a:lstStyle/>
          <a:p>
            <a:r>
              <a:rPr lang="es-MX" dirty="0" err="1"/>
              <a:t>Stack</a:t>
            </a:r>
            <a:r>
              <a:rPr lang="es-MX" dirty="0"/>
              <a:t> s = new </a:t>
            </a:r>
            <a:r>
              <a:rPr lang="es-MX" dirty="0" err="1"/>
              <a:t>Stack</a:t>
            </a:r>
            <a:r>
              <a:rPr lang="es-MX" dirty="0"/>
              <a:t>();</a:t>
            </a:r>
          </a:p>
          <a:p>
            <a:r>
              <a:rPr lang="es-MX" dirty="0" err="1"/>
              <a:t>s.Push</a:t>
            </a:r>
            <a:r>
              <a:rPr lang="es-MX" dirty="0"/>
              <a:t>("</a:t>
            </a:r>
            <a:r>
              <a:rPr lang="es-MX" dirty="0" err="1"/>
              <a:t>Hello</a:t>
            </a:r>
            <a:r>
              <a:rPr lang="es-MX" dirty="0"/>
              <a:t>");</a:t>
            </a:r>
          </a:p>
          <a:p>
            <a:r>
              <a:rPr lang="es-MX" dirty="0" err="1"/>
              <a:t>s.Push</a:t>
            </a:r>
            <a:r>
              <a:rPr lang="es-MX" dirty="0"/>
              <a:t>("</a:t>
            </a:r>
            <a:r>
              <a:rPr lang="es-MX" dirty="0" err="1"/>
              <a:t>world</a:t>
            </a:r>
            <a:r>
              <a:rPr lang="es-MX" dirty="0"/>
              <a:t>");</a:t>
            </a:r>
          </a:p>
          <a:p>
            <a:r>
              <a:rPr lang="es-MX" dirty="0" err="1"/>
              <a:t>s.Push</a:t>
            </a:r>
            <a:r>
              <a:rPr lang="es-MX" dirty="0"/>
              <a:t>("</a:t>
            </a:r>
            <a:r>
              <a:rPr lang="es-MX" dirty="0" err="1"/>
              <a:t>just</a:t>
            </a:r>
            <a:r>
              <a:rPr lang="es-MX" dirty="0"/>
              <a:t> </a:t>
            </a:r>
            <a:r>
              <a:rPr lang="es-MX" dirty="0" err="1"/>
              <a:t>testing</a:t>
            </a:r>
            <a:r>
              <a:rPr lang="es-MX" dirty="0"/>
              <a:t>");</a:t>
            </a:r>
          </a:p>
          <a:p>
            <a:r>
              <a:rPr lang="es-MX" dirty="0" err="1"/>
              <a:t>Console.WriteLine</a:t>
            </a:r>
            <a:r>
              <a:rPr lang="es-MX" dirty="0"/>
              <a:t>("</a:t>
            </a:r>
            <a:r>
              <a:rPr lang="es-MX" dirty="0" err="1"/>
              <a:t>Stack</a:t>
            </a:r>
            <a:r>
              <a:rPr lang="es-MX" dirty="0"/>
              <a:t> </a:t>
            </a:r>
            <a:r>
              <a:rPr lang="es-MX" dirty="0" err="1"/>
              <a:t>demonstration</a:t>
            </a:r>
            <a:r>
              <a:rPr lang="es-MX" dirty="0"/>
              <a:t>:");</a:t>
            </a:r>
          </a:p>
          <a:p>
            <a:r>
              <a:rPr lang="nn-NO" dirty="0"/>
              <a:t>for (int i = 1; i &lt;= 3; i++)</a:t>
            </a:r>
          </a:p>
          <a:p>
            <a:r>
              <a:rPr lang="nn-NO" dirty="0"/>
              <a:t>{</a:t>
            </a:r>
          </a:p>
          <a:p>
            <a:r>
              <a:rPr lang="es-MX" dirty="0"/>
              <a:t>	</a:t>
            </a:r>
            <a:r>
              <a:rPr lang="es-MX" dirty="0" err="1"/>
              <a:t>Console.WriteLine</a:t>
            </a:r>
            <a:r>
              <a:rPr lang="es-MX" dirty="0"/>
              <a:t>(</a:t>
            </a:r>
            <a:r>
              <a:rPr lang="es-MX" dirty="0" err="1"/>
              <a:t>s.Pop</a:t>
            </a:r>
            <a:r>
              <a:rPr lang="es-MX" dirty="0"/>
              <a:t>().</a:t>
            </a:r>
            <a:r>
              <a:rPr lang="es-MX" dirty="0" err="1"/>
              <a:t>ToString</a:t>
            </a:r>
            <a:r>
              <a:rPr lang="es-MX" dirty="0"/>
              <a:t>());</a:t>
            </a:r>
          </a:p>
          <a:p>
            <a:r>
              <a:rPr lang="es-MX"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7" y="181828"/>
            <a:ext cx="5908862" cy="461665"/>
          </a:xfrm>
          <a:prstGeom prst="rect">
            <a:avLst/>
          </a:prstGeom>
        </p:spPr>
        <p:txBody>
          <a:bodyPr wrap="none">
            <a:spAutoFit/>
          </a:bodyPr>
          <a:lstStyle/>
          <a:p>
            <a:r>
              <a:rPr lang="es-MX" sz="2400" b="1" dirty="0" smtClean="0"/>
              <a:t>Como utilizar un </a:t>
            </a:r>
            <a:r>
              <a:rPr lang="es-MX" sz="2400" b="1" i="1" dirty="0" err="1" smtClean="0"/>
              <a:t>BitArray</a:t>
            </a:r>
            <a:r>
              <a:rPr lang="es-MX" sz="2400" b="1" i="1" dirty="0" smtClean="0"/>
              <a:t> y BitVector32</a:t>
            </a:r>
            <a:endParaRPr lang="es-MX" sz="2400" b="1" dirty="0"/>
          </a:p>
        </p:txBody>
      </p:sp>
      <p:sp>
        <p:nvSpPr>
          <p:cNvPr id="7" name="6 CuadroTexto"/>
          <p:cNvSpPr txBox="1"/>
          <p:nvPr/>
        </p:nvSpPr>
        <p:spPr>
          <a:xfrm>
            <a:off x="447422" y="1057764"/>
            <a:ext cx="4220297" cy="3323987"/>
          </a:xfrm>
          <a:prstGeom prst="rect">
            <a:avLst/>
          </a:prstGeom>
          <a:noFill/>
        </p:spPr>
        <p:txBody>
          <a:bodyPr wrap="square" lIns="0" tIns="0" rIns="0" bIns="0" rtlCol="0">
            <a:spAutoFit/>
          </a:bodyPr>
          <a:lstStyle/>
          <a:p>
            <a:r>
              <a:rPr lang="en-US" dirty="0" err="1" smtClean="0"/>
              <a:t>bool</a:t>
            </a:r>
            <a:r>
              <a:rPr lang="en-US" dirty="0" smtClean="0"/>
              <a:t>[] array = new </a:t>
            </a:r>
            <a:r>
              <a:rPr lang="en-US" dirty="0" err="1" smtClean="0"/>
              <a:t>bool</a:t>
            </a:r>
            <a:r>
              <a:rPr lang="en-US" dirty="0" smtClean="0"/>
              <a:t>[5]; </a:t>
            </a:r>
          </a:p>
          <a:p>
            <a:r>
              <a:rPr lang="en-US" dirty="0" smtClean="0"/>
              <a:t>array[0] = true; </a:t>
            </a:r>
          </a:p>
          <a:p>
            <a:r>
              <a:rPr lang="en-US" dirty="0" smtClean="0"/>
              <a:t>array[1] = false; </a:t>
            </a:r>
          </a:p>
          <a:p>
            <a:r>
              <a:rPr lang="en-US" dirty="0" smtClean="0"/>
              <a:t>array[2] = true; </a:t>
            </a:r>
          </a:p>
          <a:p>
            <a:r>
              <a:rPr lang="en-US" dirty="0" smtClean="0"/>
              <a:t>array[3] = false; </a:t>
            </a:r>
          </a:p>
          <a:p>
            <a:r>
              <a:rPr lang="en-US" dirty="0" smtClean="0"/>
              <a:t>array[4] = true; </a:t>
            </a:r>
          </a:p>
          <a:p>
            <a:r>
              <a:rPr lang="en-US" dirty="0" err="1" smtClean="0"/>
              <a:t>BitArray</a:t>
            </a:r>
            <a:r>
              <a:rPr lang="en-US" dirty="0" smtClean="0"/>
              <a:t> </a:t>
            </a:r>
            <a:r>
              <a:rPr lang="en-US" dirty="0" err="1" smtClean="0"/>
              <a:t>bitArray</a:t>
            </a:r>
            <a:r>
              <a:rPr lang="en-US" dirty="0" smtClean="0"/>
              <a:t> = new </a:t>
            </a:r>
            <a:r>
              <a:rPr lang="en-US" u="sng" dirty="0" err="1" smtClean="0"/>
              <a:t>BitArray</a:t>
            </a:r>
            <a:r>
              <a:rPr lang="en-US" dirty="0" smtClean="0"/>
              <a:t>(array);</a:t>
            </a:r>
          </a:p>
          <a:p>
            <a:r>
              <a:rPr lang="en-US" dirty="0" err="1" smtClean="0"/>
              <a:t>foreach</a:t>
            </a:r>
            <a:r>
              <a:rPr lang="en-US" dirty="0" smtClean="0"/>
              <a:t> (</a:t>
            </a:r>
            <a:r>
              <a:rPr lang="en-US" dirty="0" err="1" smtClean="0"/>
              <a:t>bool</a:t>
            </a:r>
            <a:r>
              <a:rPr lang="en-US" dirty="0" smtClean="0"/>
              <a:t> bit in </a:t>
            </a:r>
            <a:r>
              <a:rPr lang="en-US" dirty="0" err="1" smtClean="0"/>
              <a:t>bitArray</a:t>
            </a:r>
            <a:r>
              <a:rPr lang="en-US" dirty="0" smtClean="0"/>
              <a:t>) </a:t>
            </a:r>
          </a:p>
          <a:p>
            <a:r>
              <a:rPr lang="en-US" dirty="0" smtClean="0"/>
              <a:t>{ </a:t>
            </a:r>
          </a:p>
          <a:p>
            <a:r>
              <a:rPr lang="en-US" dirty="0" smtClean="0"/>
              <a:t>	</a:t>
            </a:r>
            <a:r>
              <a:rPr lang="en-US" dirty="0" err="1" smtClean="0"/>
              <a:t>Console.WriteLine</a:t>
            </a:r>
            <a:r>
              <a:rPr lang="en-US" dirty="0" smtClean="0"/>
              <a:t>(bit);</a:t>
            </a:r>
          </a:p>
          <a:p>
            <a:r>
              <a:rPr lang="en-US" dirty="0" smtClean="0"/>
              <a:t> }</a:t>
            </a:r>
          </a:p>
          <a:p>
            <a:endParaRPr lang="en-US" dirty="0" smtClean="0"/>
          </a:p>
        </p:txBody>
      </p:sp>
      <p:sp>
        <p:nvSpPr>
          <p:cNvPr id="9" name="8 CuadroTexto"/>
          <p:cNvSpPr txBox="1"/>
          <p:nvPr/>
        </p:nvSpPr>
        <p:spPr>
          <a:xfrm>
            <a:off x="5799748" y="2858257"/>
            <a:ext cx="6389077" cy="3046988"/>
          </a:xfrm>
          <a:prstGeom prst="rect">
            <a:avLst/>
          </a:prstGeom>
          <a:noFill/>
        </p:spPr>
        <p:txBody>
          <a:bodyPr wrap="square" lIns="0" tIns="0" rIns="0" bIns="0" rtlCol="0">
            <a:spAutoFit/>
          </a:bodyPr>
          <a:lstStyle/>
          <a:p>
            <a:r>
              <a:rPr lang="es-MX" dirty="0" smtClean="0"/>
              <a:t>BitVector32 </a:t>
            </a:r>
            <a:r>
              <a:rPr lang="es-MX" dirty="0" err="1" smtClean="0"/>
              <a:t>myBV</a:t>
            </a:r>
            <a:r>
              <a:rPr lang="es-MX" dirty="0" smtClean="0"/>
              <a:t> = new BitVector32( 0 ); </a:t>
            </a:r>
          </a:p>
          <a:p>
            <a:r>
              <a:rPr lang="es-MX" dirty="0" err="1" smtClean="0"/>
              <a:t>int</a:t>
            </a:r>
            <a:r>
              <a:rPr lang="es-MX" dirty="0" smtClean="0"/>
              <a:t> myBit1 = BitVector32.CreateMask(); </a:t>
            </a:r>
          </a:p>
          <a:p>
            <a:r>
              <a:rPr lang="es-MX" dirty="0" err="1" smtClean="0"/>
              <a:t>int</a:t>
            </a:r>
            <a:r>
              <a:rPr lang="es-MX" dirty="0" smtClean="0"/>
              <a:t> myBit2 = BitVector32.CreateMask( myBit1 ); </a:t>
            </a:r>
          </a:p>
          <a:p>
            <a:r>
              <a:rPr lang="es-MX" dirty="0" err="1" smtClean="0"/>
              <a:t>int</a:t>
            </a:r>
            <a:r>
              <a:rPr lang="es-MX" dirty="0" smtClean="0"/>
              <a:t> myBit3 = BitVector32.CreateMask( myBit2 );</a:t>
            </a:r>
          </a:p>
          <a:p>
            <a:endParaRPr lang="es-MX" dirty="0" smtClean="0"/>
          </a:p>
          <a:p>
            <a:r>
              <a:rPr lang="es-MX" dirty="0" err="1" smtClean="0"/>
              <a:t>Console.WriteLine</a:t>
            </a:r>
            <a:r>
              <a:rPr lang="es-MX" dirty="0" smtClean="0"/>
              <a:t>( "</a:t>
            </a:r>
            <a:r>
              <a:rPr lang="es-MX" dirty="0" err="1" smtClean="0"/>
              <a:t>Setting</a:t>
            </a:r>
            <a:r>
              <a:rPr lang="es-MX" dirty="0" smtClean="0"/>
              <a:t> </a:t>
            </a:r>
            <a:r>
              <a:rPr lang="es-MX" dirty="0" err="1" smtClean="0"/>
              <a:t>alternating</a:t>
            </a:r>
            <a:r>
              <a:rPr lang="es-MX" dirty="0" smtClean="0"/>
              <a:t> bits </a:t>
            </a:r>
            <a:r>
              <a:rPr lang="es-MX" dirty="0" err="1" smtClean="0"/>
              <a:t>to</a:t>
            </a:r>
            <a:r>
              <a:rPr lang="es-MX" dirty="0" smtClean="0"/>
              <a:t> TRUE:" );</a:t>
            </a:r>
          </a:p>
          <a:p>
            <a:r>
              <a:rPr lang="es-MX" dirty="0" err="1" smtClean="0"/>
              <a:t>Console.WriteLine</a:t>
            </a:r>
            <a:r>
              <a:rPr lang="es-MX" dirty="0" smtClean="0"/>
              <a:t>( " </a:t>
            </a:r>
            <a:r>
              <a:rPr lang="es-MX" dirty="0" err="1" smtClean="0"/>
              <a:t>Initial</a:t>
            </a:r>
            <a:r>
              <a:rPr lang="es-MX" dirty="0" smtClean="0"/>
              <a:t>: {0}", </a:t>
            </a:r>
            <a:r>
              <a:rPr lang="es-MX" dirty="0" err="1" smtClean="0"/>
              <a:t>myBV.ToString</a:t>
            </a:r>
            <a:r>
              <a:rPr lang="es-MX" dirty="0" smtClean="0"/>
              <a:t>() ); </a:t>
            </a:r>
          </a:p>
          <a:p>
            <a:r>
              <a:rPr lang="es-MX" dirty="0" err="1" smtClean="0">
                <a:solidFill>
                  <a:srgbClr val="000000"/>
                </a:solidFill>
              </a:rPr>
              <a:t>myBV</a:t>
            </a:r>
            <a:r>
              <a:rPr lang="es-MX" dirty="0" smtClean="0">
                <a:solidFill>
                  <a:srgbClr val="000000"/>
                </a:solidFill>
              </a:rPr>
              <a:t>[myBit1] = true; </a:t>
            </a:r>
          </a:p>
          <a:p>
            <a:r>
              <a:rPr lang="es-MX" dirty="0" err="1" smtClean="0">
                <a:solidFill>
                  <a:srgbClr val="000000"/>
                </a:solidFill>
              </a:rPr>
              <a:t>Console.WriteLine</a:t>
            </a:r>
            <a:r>
              <a:rPr lang="es-MX" dirty="0" smtClean="0">
                <a:solidFill>
                  <a:srgbClr val="000000"/>
                </a:solidFill>
              </a:rPr>
              <a:t>( " myBit1 = TRUE: {0}", </a:t>
            </a:r>
            <a:r>
              <a:rPr lang="es-MX" dirty="0" err="1" smtClean="0">
                <a:solidFill>
                  <a:srgbClr val="000000"/>
                </a:solidFill>
              </a:rPr>
              <a:t>myBV.ToString</a:t>
            </a:r>
            <a:r>
              <a:rPr lang="es-MX" dirty="0" smtClean="0">
                <a:solidFill>
                  <a:srgbClr val="000000"/>
                </a:solidFill>
              </a:rPr>
              <a:t>() ); </a:t>
            </a:r>
          </a:p>
          <a:p>
            <a:r>
              <a:rPr lang="es-MX" dirty="0" err="1" smtClean="0">
                <a:solidFill>
                  <a:srgbClr val="000000"/>
                </a:solidFill>
              </a:rPr>
              <a:t>myBV</a:t>
            </a:r>
            <a:r>
              <a:rPr lang="es-MX" dirty="0" smtClean="0">
                <a:solidFill>
                  <a:srgbClr val="000000"/>
                </a:solidFill>
              </a:rPr>
              <a:t>[myBit3] = true; </a:t>
            </a:r>
          </a:p>
          <a:p>
            <a:r>
              <a:rPr lang="es-MX" dirty="0" err="1" smtClean="0">
                <a:solidFill>
                  <a:srgbClr val="000000"/>
                </a:solidFill>
              </a:rPr>
              <a:t>Console.WriteLine</a:t>
            </a:r>
            <a:r>
              <a:rPr lang="es-MX" dirty="0" smtClean="0">
                <a:solidFill>
                  <a:srgbClr val="000000"/>
                </a:solidFill>
              </a:rPr>
              <a:t>( " myBit3 = TRUE: {0}", </a:t>
            </a:r>
            <a:r>
              <a:rPr lang="es-MX" dirty="0" err="1" smtClean="0">
                <a:solidFill>
                  <a:srgbClr val="000000"/>
                </a:solidFill>
              </a:rPr>
              <a:t>myBV.ToString</a:t>
            </a:r>
            <a:r>
              <a:rPr lang="es-MX" dirty="0" smtClean="0">
                <a:solidFill>
                  <a:srgbClr val="000000"/>
                </a:solidFill>
              </a:rPr>
              <a:t>() );  </a:t>
            </a:r>
            <a:endParaRPr lang="en-US" dirty="0" smtClean="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3316549" cy="461665"/>
          </a:xfrm>
          <a:prstGeom prst="rect">
            <a:avLst/>
          </a:prstGeom>
        </p:spPr>
        <p:txBody>
          <a:bodyPr wrap="none">
            <a:spAutoFit/>
          </a:bodyPr>
          <a:lstStyle/>
          <a:p>
            <a:r>
              <a:rPr lang="es-MX" sz="2400" b="1" dirty="0" smtClean="0"/>
              <a:t>Clases de </a:t>
            </a:r>
            <a:r>
              <a:rPr lang="es-MX" sz="2400" b="1" dirty="0" err="1" smtClean="0"/>
              <a:t>Dictionaries</a:t>
            </a:r>
            <a:endParaRPr lang="es-MX" sz="2400" b="1" dirty="0"/>
          </a:p>
        </p:txBody>
      </p:sp>
      <p:graphicFrame>
        <p:nvGraphicFramePr>
          <p:cNvPr id="4" name="3 Tabla"/>
          <p:cNvGraphicFramePr>
            <a:graphicFrameLocks noGrp="1"/>
          </p:cNvGraphicFramePr>
          <p:nvPr>
            <p:extLst>
              <p:ext uri="{D42A27DB-BD31-4B8C-83A1-F6EECF244321}">
                <p14:modId xmlns:p14="http://schemas.microsoft.com/office/powerpoint/2010/main" val="1037443297"/>
              </p:ext>
            </p:extLst>
          </p:nvPr>
        </p:nvGraphicFramePr>
        <p:xfrm>
          <a:off x="4757929" y="2602916"/>
          <a:ext cx="2759998" cy="1998549"/>
        </p:xfrm>
        <a:graphic>
          <a:graphicData uri="http://schemas.openxmlformats.org/drawingml/2006/table">
            <a:tbl>
              <a:tblPr/>
              <a:tblGrid>
                <a:gridCol w="2759998"/>
              </a:tblGrid>
              <a:tr h="285507">
                <a:tc>
                  <a:txBody>
                    <a:bodyPr/>
                    <a:lstStyle/>
                    <a:p>
                      <a:pPr marL="0" algn="l" defTabSz="914363" rtl="0" eaLnBrk="1" latinLnBrk="0" hangingPunct="1">
                        <a:lnSpc>
                          <a:spcPct val="115000"/>
                        </a:lnSpc>
                        <a:spcAft>
                          <a:spcPts val="0"/>
                        </a:spcAft>
                      </a:pPr>
                      <a:r>
                        <a:rPr lang="es-MX" sz="1600" b="1" kern="1200" dirty="0" err="1" smtClean="0">
                          <a:solidFill>
                            <a:schemeClr val="tx1"/>
                          </a:solidFill>
                          <a:latin typeface="Calibri"/>
                          <a:ea typeface="Times New Roman"/>
                          <a:cs typeface="Times New Roman"/>
                        </a:rPr>
                        <a:t>Hashtable</a:t>
                      </a:r>
                      <a:endParaRPr lang="es-MX" sz="1600" b="1" kern="1200" dirty="0">
                        <a:solidFill>
                          <a:schemeClr val="tx1"/>
                        </a:solidFill>
                        <a:latin typeface="Calibri"/>
                        <a:ea typeface="Times New Roman"/>
                        <a:cs typeface="Times New Roman"/>
                      </a:endParaRPr>
                    </a:p>
                  </a:txBody>
                  <a:tcPr marL="0" marR="0" marT="0" marB="0">
                    <a:lnL>
                      <a:noFill/>
                    </a:lnL>
                    <a:lnR>
                      <a:noFill/>
                    </a:lnR>
                    <a:lnT>
                      <a:noFill/>
                    </a:lnT>
                    <a:lnB>
                      <a:noFill/>
                    </a:lnB>
                  </a:tcPr>
                </a:tc>
              </a:tr>
              <a:tr h="285507">
                <a:tc>
                  <a:txBody>
                    <a:bodyPr/>
                    <a:lstStyle/>
                    <a:p>
                      <a:pPr>
                        <a:lnSpc>
                          <a:spcPct val="115000"/>
                        </a:lnSpc>
                        <a:spcAft>
                          <a:spcPts val="0"/>
                        </a:spcAft>
                      </a:pPr>
                      <a:r>
                        <a:rPr lang="es-MX" sz="1600" b="1" kern="1200" dirty="0" err="1" smtClean="0">
                          <a:solidFill>
                            <a:schemeClr val="tx1"/>
                          </a:solidFill>
                          <a:latin typeface="Calibri"/>
                          <a:ea typeface="Times New Roman"/>
                          <a:cs typeface="Times New Roman"/>
                        </a:rPr>
                        <a:t>SortedList</a:t>
                      </a:r>
                      <a:endParaRPr lang="es-MX" sz="1600" b="1" kern="1200" dirty="0">
                        <a:solidFill>
                          <a:schemeClr val="tx1"/>
                        </a:solidFill>
                        <a:latin typeface="Calibri"/>
                        <a:ea typeface="Times New Roman"/>
                        <a:cs typeface="Times New Roman"/>
                      </a:endParaRPr>
                    </a:p>
                  </a:txBody>
                  <a:tcPr marL="0" marR="0" marT="0" marB="0">
                    <a:lnL>
                      <a:noFill/>
                    </a:lnL>
                    <a:lnR>
                      <a:noFill/>
                    </a:lnR>
                    <a:lnT>
                      <a:noFill/>
                    </a:lnT>
                    <a:lnB>
                      <a:noFill/>
                    </a:lnB>
                  </a:tcPr>
                </a:tc>
              </a:tr>
              <a:tr h="285507">
                <a:tc>
                  <a:txBody>
                    <a:bodyPr/>
                    <a:lstStyle/>
                    <a:p>
                      <a:pPr>
                        <a:lnSpc>
                          <a:spcPct val="115000"/>
                        </a:lnSpc>
                        <a:spcAft>
                          <a:spcPts val="0"/>
                        </a:spcAft>
                      </a:pPr>
                      <a:r>
                        <a:rPr lang="es-MX" sz="1600" b="1" kern="1200" dirty="0" err="1" smtClean="0">
                          <a:solidFill>
                            <a:schemeClr val="tx1"/>
                          </a:solidFill>
                          <a:latin typeface="Calibri"/>
                          <a:ea typeface="Times New Roman"/>
                          <a:cs typeface="Times New Roman"/>
                        </a:rPr>
                        <a:t>StringDictionary</a:t>
                      </a:r>
                      <a:endParaRPr lang="es-MX" sz="1600" b="1" kern="1200" dirty="0">
                        <a:solidFill>
                          <a:schemeClr val="tx1"/>
                        </a:solidFill>
                        <a:latin typeface="Calibri"/>
                        <a:ea typeface="Times New Roman"/>
                        <a:cs typeface="Times New Roman"/>
                      </a:endParaRPr>
                    </a:p>
                  </a:txBody>
                  <a:tcPr marL="0" marR="0" marT="0" marB="0">
                    <a:lnL>
                      <a:noFill/>
                    </a:lnL>
                    <a:lnR>
                      <a:noFill/>
                    </a:lnR>
                    <a:lnT>
                      <a:noFill/>
                    </a:lnT>
                    <a:lnB>
                      <a:noFill/>
                    </a:lnB>
                  </a:tcPr>
                </a:tc>
              </a:tr>
              <a:tr h="285507">
                <a:tc>
                  <a:txBody>
                    <a:bodyPr/>
                    <a:lstStyle/>
                    <a:p>
                      <a:pPr>
                        <a:lnSpc>
                          <a:spcPct val="115000"/>
                        </a:lnSpc>
                        <a:spcAft>
                          <a:spcPts val="0"/>
                        </a:spcAft>
                      </a:pPr>
                      <a:r>
                        <a:rPr lang="es-MX" sz="1600" b="1" kern="1200" dirty="0" err="1" smtClean="0">
                          <a:solidFill>
                            <a:schemeClr val="tx1"/>
                          </a:solidFill>
                          <a:latin typeface="Calibri"/>
                          <a:ea typeface="Times New Roman"/>
                          <a:cs typeface="Times New Roman"/>
                        </a:rPr>
                        <a:t>ListDictionary</a:t>
                      </a:r>
                      <a:endParaRPr lang="es-MX" sz="1600" b="1" kern="1200" dirty="0">
                        <a:solidFill>
                          <a:schemeClr val="tx1"/>
                        </a:solidFill>
                        <a:latin typeface="Calibri"/>
                        <a:ea typeface="Times New Roman"/>
                        <a:cs typeface="Times New Roman"/>
                      </a:endParaRPr>
                    </a:p>
                  </a:txBody>
                  <a:tcPr marL="0" marR="0" marT="0" marB="0">
                    <a:lnL>
                      <a:noFill/>
                    </a:lnL>
                    <a:lnR>
                      <a:noFill/>
                    </a:lnR>
                    <a:lnT>
                      <a:noFill/>
                    </a:lnT>
                    <a:lnB>
                      <a:noFill/>
                    </a:lnB>
                  </a:tcPr>
                </a:tc>
              </a:tr>
              <a:tr h="285507">
                <a:tc>
                  <a:txBody>
                    <a:bodyPr/>
                    <a:lstStyle/>
                    <a:p>
                      <a:pPr>
                        <a:lnSpc>
                          <a:spcPct val="115000"/>
                        </a:lnSpc>
                        <a:spcAft>
                          <a:spcPts val="0"/>
                        </a:spcAft>
                      </a:pPr>
                      <a:r>
                        <a:rPr lang="es-MX" sz="1600" b="1" kern="1200" dirty="0" err="1" smtClean="0">
                          <a:solidFill>
                            <a:schemeClr val="tx1"/>
                          </a:solidFill>
                          <a:latin typeface="Calibri"/>
                          <a:ea typeface="Times New Roman"/>
                          <a:cs typeface="Times New Roman"/>
                        </a:rPr>
                        <a:t>HybridDictionary</a:t>
                      </a:r>
                      <a:endParaRPr lang="es-MX" sz="1600" b="1" kern="1200" dirty="0">
                        <a:solidFill>
                          <a:schemeClr val="tx1"/>
                        </a:solidFill>
                        <a:latin typeface="Calibri"/>
                        <a:ea typeface="Times New Roman"/>
                        <a:cs typeface="Times New Roman"/>
                      </a:endParaRPr>
                    </a:p>
                  </a:txBody>
                  <a:tcPr marL="0" marR="0" marT="0" marB="0">
                    <a:lnL>
                      <a:noFill/>
                    </a:lnL>
                    <a:lnR>
                      <a:noFill/>
                    </a:lnR>
                    <a:lnT>
                      <a:noFill/>
                    </a:lnT>
                    <a:lnB>
                      <a:noFill/>
                    </a:lnB>
                  </a:tcPr>
                </a:tc>
              </a:tr>
              <a:tr h="571014">
                <a:tc>
                  <a:txBody>
                    <a:bodyPr/>
                    <a:lstStyle/>
                    <a:p>
                      <a:pPr>
                        <a:lnSpc>
                          <a:spcPct val="115000"/>
                        </a:lnSpc>
                        <a:spcAft>
                          <a:spcPts val="0"/>
                        </a:spcAft>
                      </a:pPr>
                      <a:r>
                        <a:rPr lang="es-MX" sz="1600" b="1" kern="1200" dirty="0" err="1" smtClean="0">
                          <a:solidFill>
                            <a:schemeClr val="tx1"/>
                          </a:solidFill>
                          <a:latin typeface="Calibri"/>
                          <a:ea typeface="Times New Roman"/>
                          <a:cs typeface="Times New Roman"/>
                        </a:rPr>
                        <a:t>NameValueCollection</a:t>
                      </a:r>
                      <a:endParaRPr lang="es-MX" sz="1600" b="1" kern="1200" dirty="0">
                        <a:solidFill>
                          <a:schemeClr val="tx1"/>
                        </a:solidFill>
                        <a:latin typeface="Calibri"/>
                        <a:ea typeface="Times New Roman"/>
                        <a:cs typeface="Times New Roman"/>
                      </a:endParaRPr>
                    </a:p>
                  </a:txBody>
                  <a:tcPr marL="0" marR="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7" y="181828"/>
            <a:ext cx="3950633" cy="461665"/>
          </a:xfrm>
          <a:prstGeom prst="rect">
            <a:avLst/>
          </a:prstGeom>
        </p:spPr>
        <p:txBody>
          <a:bodyPr wrap="none">
            <a:spAutoFit/>
          </a:bodyPr>
          <a:lstStyle/>
          <a:p>
            <a:r>
              <a:rPr lang="es-MX" sz="2400" b="1" dirty="0" smtClean="0"/>
              <a:t>Como utilizar un </a:t>
            </a:r>
            <a:r>
              <a:rPr lang="es-MX" sz="2400" b="1" dirty="0" err="1" smtClean="0">
                <a:latin typeface="Calibri"/>
                <a:ea typeface="Times New Roman"/>
                <a:cs typeface="Times New Roman"/>
              </a:rPr>
              <a:t>Hashtable</a:t>
            </a:r>
            <a:endParaRPr lang="es-MX" sz="2400" b="1" dirty="0"/>
          </a:p>
        </p:txBody>
      </p:sp>
      <p:sp>
        <p:nvSpPr>
          <p:cNvPr id="7" name="6 CuadroTexto"/>
          <p:cNvSpPr txBox="1"/>
          <p:nvPr/>
        </p:nvSpPr>
        <p:spPr>
          <a:xfrm>
            <a:off x="2567348" y="1492742"/>
            <a:ext cx="6084284" cy="3662541"/>
          </a:xfrm>
          <a:prstGeom prst="rect">
            <a:avLst/>
          </a:prstGeom>
          <a:noFill/>
        </p:spPr>
        <p:txBody>
          <a:bodyPr wrap="square" lIns="0" tIns="0" rIns="0" bIns="0" rtlCol="0">
            <a:spAutoFit/>
          </a:bodyPr>
          <a:lstStyle/>
          <a:p>
            <a:r>
              <a:rPr lang="es-MX" sz="1400" dirty="0" err="1" smtClean="0"/>
              <a:t>Hashtable</a:t>
            </a:r>
            <a:r>
              <a:rPr lang="es-MX" sz="1400" dirty="0" smtClean="0"/>
              <a:t> </a:t>
            </a:r>
            <a:r>
              <a:rPr lang="es-MX" sz="1400" dirty="0" err="1" smtClean="0"/>
              <a:t>openWith</a:t>
            </a:r>
            <a:r>
              <a:rPr lang="es-MX" sz="1400" dirty="0" smtClean="0"/>
              <a:t> = new </a:t>
            </a:r>
            <a:r>
              <a:rPr lang="es-MX" sz="1400" dirty="0" err="1" smtClean="0"/>
              <a:t>Hashtable</a:t>
            </a:r>
            <a:r>
              <a:rPr lang="es-MX" sz="1400" dirty="0" smtClean="0"/>
              <a:t>(); </a:t>
            </a:r>
          </a:p>
          <a:p>
            <a:r>
              <a:rPr lang="es-MX" sz="1400" dirty="0" smtClean="0"/>
              <a:t>// </a:t>
            </a:r>
            <a:r>
              <a:rPr lang="es-MX" sz="1400" dirty="0" err="1" smtClean="0"/>
              <a:t>Add</a:t>
            </a:r>
            <a:r>
              <a:rPr lang="es-MX" sz="1400" dirty="0" smtClean="0"/>
              <a:t> </a:t>
            </a:r>
            <a:r>
              <a:rPr lang="es-MX" sz="1400" dirty="0" err="1" smtClean="0"/>
              <a:t>some</a:t>
            </a:r>
            <a:r>
              <a:rPr lang="es-MX" sz="1400" dirty="0" smtClean="0"/>
              <a:t> </a:t>
            </a:r>
            <a:r>
              <a:rPr lang="es-MX" sz="1400" dirty="0" err="1" smtClean="0"/>
              <a:t>elements</a:t>
            </a:r>
            <a:r>
              <a:rPr lang="es-MX" sz="1400" dirty="0" smtClean="0"/>
              <a:t> </a:t>
            </a:r>
            <a:r>
              <a:rPr lang="es-MX" sz="1400" dirty="0" err="1" smtClean="0"/>
              <a:t>to</a:t>
            </a:r>
            <a:r>
              <a:rPr lang="es-MX" sz="1400" dirty="0" smtClean="0"/>
              <a:t> </a:t>
            </a:r>
            <a:r>
              <a:rPr lang="es-MX" sz="1400" dirty="0" err="1" smtClean="0"/>
              <a:t>the</a:t>
            </a:r>
            <a:r>
              <a:rPr lang="es-MX" sz="1400" dirty="0" smtClean="0"/>
              <a:t> hash </a:t>
            </a:r>
            <a:r>
              <a:rPr lang="es-MX" sz="1400" dirty="0" err="1" smtClean="0"/>
              <a:t>table</a:t>
            </a:r>
            <a:r>
              <a:rPr lang="es-MX" sz="1400" dirty="0" smtClean="0"/>
              <a:t>. </a:t>
            </a:r>
            <a:r>
              <a:rPr lang="es-MX" sz="1400" dirty="0" err="1" smtClean="0"/>
              <a:t>There</a:t>
            </a:r>
            <a:r>
              <a:rPr lang="es-MX" sz="1400" dirty="0" smtClean="0"/>
              <a:t> are no</a:t>
            </a:r>
          </a:p>
          <a:p>
            <a:r>
              <a:rPr lang="es-MX" sz="1400" dirty="0" smtClean="0"/>
              <a:t> // </a:t>
            </a:r>
            <a:r>
              <a:rPr lang="es-MX" sz="1400" dirty="0" err="1" smtClean="0"/>
              <a:t>duplicate</a:t>
            </a:r>
            <a:r>
              <a:rPr lang="es-MX" sz="1400" dirty="0" smtClean="0"/>
              <a:t> </a:t>
            </a:r>
            <a:r>
              <a:rPr lang="es-MX" sz="1400" dirty="0" err="1" smtClean="0"/>
              <a:t>keys</a:t>
            </a:r>
            <a:r>
              <a:rPr lang="es-MX" sz="1400" dirty="0" smtClean="0"/>
              <a:t>, </a:t>
            </a:r>
            <a:r>
              <a:rPr lang="es-MX" sz="1400" dirty="0" err="1" smtClean="0"/>
              <a:t>but</a:t>
            </a:r>
            <a:r>
              <a:rPr lang="es-MX" sz="1400" dirty="0" smtClean="0"/>
              <a:t> </a:t>
            </a:r>
            <a:r>
              <a:rPr lang="es-MX" sz="1400" dirty="0" err="1" smtClean="0"/>
              <a:t>some</a:t>
            </a:r>
            <a:r>
              <a:rPr lang="es-MX" sz="1400" dirty="0" smtClean="0"/>
              <a:t> of </a:t>
            </a:r>
            <a:r>
              <a:rPr lang="es-MX" sz="1400" dirty="0" err="1" smtClean="0"/>
              <a:t>the</a:t>
            </a:r>
            <a:r>
              <a:rPr lang="es-MX" sz="1400" dirty="0" smtClean="0"/>
              <a:t> </a:t>
            </a:r>
            <a:r>
              <a:rPr lang="es-MX" sz="1400" dirty="0" err="1" smtClean="0"/>
              <a:t>values</a:t>
            </a:r>
            <a:r>
              <a:rPr lang="es-MX" sz="1400" dirty="0" smtClean="0"/>
              <a:t> are </a:t>
            </a:r>
            <a:r>
              <a:rPr lang="es-MX" sz="1400" dirty="0" err="1" smtClean="0"/>
              <a:t>duplicates</a:t>
            </a:r>
            <a:r>
              <a:rPr lang="es-MX" sz="1400" dirty="0" smtClean="0"/>
              <a:t>. </a:t>
            </a:r>
          </a:p>
          <a:p>
            <a:r>
              <a:rPr lang="es-MX" sz="1400" dirty="0" err="1" smtClean="0"/>
              <a:t>openWith.Add</a:t>
            </a:r>
            <a:r>
              <a:rPr lang="es-MX" sz="1400" dirty="0" smtClean="0"/>
              <a:t>("</a:t>
            </a:r>
            <a:r>
              <a:rPr lang="es-MX" sz="1400" dirty="0" err="1" smtClean="0"/>
              <a:t>txt</a:t>
            </a:r>
            <a:r>
              <a:rPr lang="es-MX" sz="1400" dirty="0" smtClean="0"/>
              <a:t>", "notepad.exe"); </a:t>
            </a:r>
          </a:p>
          <a:p>
            <a:r>
              <a:rPr lang="es-MX" sz="1400" dirty="0" err="1" smtClean="0"/>
              <a:t>openWith.Add</a:t>
            </a:r>
            <a:r>
              <a:rPr lang="es-MX" sz="1400" dirty="0" smtClean="0"/>
              <a:t>("</a:t>
            </a:r>
            <a:r>
              <a:rPr lang="es-MX" sz="1400" dirty="0" err="1" smtClean="0"/>
              <a:t>bmp</a:t>
            </a:r>
            <a:r>
              <a:rPr lang="es-MX" sz="1400" dirty="0" smtClean="0"/>
              <a:t>", "paint.exe"); </a:t>
            </a:r>
          </a:p>
          <a:p>
            <a:r>
              <a:rPr lang="es-MX" sz="1400" dirty="0" err="1" smtClean="0"/>
              <a:t>openWith.Add</a:t>
            </a:r>
            <a:r>
              <a:rPr lang="es-MX" sz="1400" dirty="0" smtClean="0"/>
              <a:t>("</a:t>
            </a:r>
            <a:r>
              <a:rPr lang="es-MX" sz="1400" dirty="0" err="1" smtClean="0"/>
              <a:t>dib</a:t>
            </a:r>
            <a:r>
              <a:rPr lang="es-MX" sz="1400" dirty="0" smtClean="0"/>
              <a:t>", "paint.exe"); </a:t>
            </a:r>
          </a:p>
          <a:p>
            <a:r>
              <a:rPr lang="es-MX" sz="1400" dirty="0" err="1" smtClean="0"/>
              <a:t>openWith.Add</a:t>
            </a:r>
            <a:r>
              <a:rPr lang="es-MX" sz="1400" dirty="0" smtClean="0"/>
              <a:t>("</a:t>
            </a:r>
            <a:r>
              <a:rPr lang="es-MX" sz="1400" dirty="0" err="1" smtClean="0"/>
              <a:t>rtf</a:t>
            </a:r>
            <a:r>
              <a:rPr lang="es-MX" sz="1400" dirty="0" smtClean="0"/>
              <a:t>", "wordpad.exe"); </a:t>
            </a:r>
          </a:p>
          <a:p>
            <a:r>
              <a:rPr lang="es-MX" sz="1400" dirty="0" smtClean="0"/>
              <a:t>// </a:t>
            </a:r>
            <a:r>
              <a:rPr lang="es-MX" sz="1400" dirty="0" err="1" smtClean="0"/>
              <a:t>The</a:t>
            </a:r>
            <a:r>
              <a:rPr lang="es-MX" sz="1400" dirty="0" smtClean="0"/>
              <a:t> </a:t>
            </a:r>
            <a:r>
              <a:rPr lang="es-MX" sz="1400" dirty="0" err="1" smtClean="0"/>
              <a:t>Add</a:t>
            </a:r>
            <a:r>
              <a:rPr lang="es-MX" sz="1400" dirty="0" smtClean="0"/>
              <a:t> </a:t>
            </a:r>
            <a:r>
              <a:rPr lang="es-MX" sz="1400" dirty="0" err="1" smtClean="0"/>
              <a:t>method</a:t>
            </a:r>
            <a:r>
              <a:rPr lang="es-MX" sz="1400" dirty="0" smtClean="0"/>
              <a:t> </a:t>
            </a:r>
            <a:r>
              <a:rPr lang="es-MX" sz="1400" dirty="0" err="1" smtClean="0"/>
              <a:t>throws</a:t>
            </a:r>
            <a:r>
              <a:rPr lang="es-MX" sz="1400" dirty="0" smtClean="0"/>
              <a:t> </a:t>
            </a:r>
            <a:r>
              <a:rPr lang="es-MX" sz="1400" dirty="0" err="1" smtClean="0"/>
              <a:t>an</a:t>
            </a:r>
            <a:r>
              <a:rPr lang="es-MX" sz="1400" dirty="0" smtClean="0"/>
              <a:t> </a:t>
            </a:r>
            <a:r>
              <a:rPr lang="es-MX" sz="1400" dirty="0" err="1" smtClean="0"/>
              <a:t>exception</a:t>
            </a:r>
            <a:r>
              <a:rPr lang="es-MX" sz="1400" dirty="0" smtClean="0"/>
              <a:t> </a:t>
            </a:r>
            <a:r>
              <a:rPr lang="es-MX" sz="1400" dirty="0" err="1" smtClean="0"/>
              <a:t>if</a:t>
            </a:r>
            <a:r>
              <a:rPr lang="es-MX" sz="1400" dirty="0" smtClean="0"/>
              <a:t> </a:t>
            </a:r>
            <a:r>
              <a:rPr lang="es-MX" sz="1400" dirty="0" err="1" smtClean="0"/>
              <a:t>the</a:t>
            </a:r>
            <a:r>
              <a:rPr lang="es-MX" sz="1400" dirty="0" smtClean="0"/>
              <a:t> new </a:t>
            </a:r>
            <a:r>
              <a:rPr lang="es-MX" sz="1400" dirty="0" err="1" smtClean="0"/>
              <a:t>key</a:t>
            </a:r>
            <a:r>
              <a:rPr lang="es-MX" sz="1400" dirty="0" smtClean="0"/>
              <a:t> </a:t>
            </a:r>
            <a:r>
              <a:rPr lang="es-MX" sz="1400" dirty="0" err="1" smtClean="0"/>
              <a:t>is</a:t>
            </a:r>
            <a:endParaRPr lang="es-MX" sz="1400" dirty="0" smtClean="0"/>
          </a:p>
          <a:p>
            <a:r>
              <a:rPr lang="es-MX" sz="1400" dirty="0" smtClean="0"/>
              <a:t> // </a:t>
            </a:r>
            <a:r>
              <a:rPr lang="es-MX" sz="1400" dirty="0" err="1" smtClean="0"/>
              <a:t>already</a:t>
            </a:r>
            <a:r>
              <a:rPr lang="es-MX" sz="1400" dirty="0" smtClean="0"/>
              <a:t> in </a:t>
            </a:r>
            <a:r>
              <a:rPr lang="es-MX" sz="1400" dirty="0" err="1" smtClean="0"/>
              <a:t>the</a:t>
            </a:r>
            <a:r>
              <a:rPr lang="es-MX" sz="1400" dirty="0" smtClean="0"/>
              <a:t> hash </a:t>
            </a:r>
            <a:r>
              <a:rPr lang="es-MX" sz="1400" dirty="0" err="1" smtClean="0"/>
              <a:t>table</a:t>
            </a:r>
            <a:r>
              <a:rPr lang="es-MX" sz="1400" dirty="0" smtClean="0"/>
              <a:t>. </a:t>
            </a:r>
          </a:p>
          <a:p>
            <a:r>
              <a:rPr lang="es-MX" sz="1400" dirty="0" smtClean="0"/>
              <a:t>try </a:t>
            </a:r>
          </a:p>
          <a:p>
            <a:r>
              <a:rPr lang="es-MX" sz="1400" dirty="0" smtClean="0"/>
              <a:t>{</a:t>
            </a:r>
          </a:p>
          <a:p>
            <a:r>
              <a:rPr lang="es-MX" sz="1400" dirty="0" smtClean="0"/>
              <a:t> </a:t>
            </a:r>
            <a:r>
              <a:rPr lang="es-MX" sz="1400" dirty="0" err="1" smtClean="0"/>
              <a:t>openWith.Add</a:t>
            </a:r>
            <a:r>
              <a:rPr lang="es-MX" sz="1400" dirty="0" smtClean="0"/>
              <a:t>("</a:t>
            </a:r>
            <a:r>
              <a:rPr lang="es-MX" sz="1400" dirty="0" err="1" smtClean="0"/>
              <a:t>txt</a:t>
            </a:r>
            <a:r>
              <a:rPr lang="es-MX" sz="1400" dirty="0" smtClean="0"/>
              <a:t>", "winword.exe"); </a:t>
            </a:r>
          </a:p>
          <a:p>
            <a:r>
              <a:rPr lang="es-MX" sz="1400" dirty="0" smtClean="0"/>
              <a:t>}</a:t>
            </a:r>
          </a:p>
          <a:p>
            <a:r>
              <a:rPr lang="es-MX" sz="1400" dirty="0" smtClean="0"/>
              <a:t> catch</a:t>
            </a:r>
          </a:p>
          <a:p>
            <a:r>
              <a:rPr lang="es-MX" sz="1400" dirty="0" smtClean="0"/>
              <a:t> {</a:t>
            </a:r>
          </a:p>
          <a:p>
            <a:r>
              <a:rPr lang="es-MX" sz="1400" dirty="0" smtClean="0"/>
              <a:t> </a:t>
            </a:r>
            <a:r>
              <a:rPr lang="es-MX" sz="1400" dirty="0" err="1" smtClean="0"/>
              <a:t>Console.WriteLine</a:t>
            </a:r>
            <a:r>
              <a:rPr lang="es-MX" sz="1400" dirty="0" smtClean="0"/>
              <a:t>("</a:t>
            </a:r>
            <a:r>
              <a:rPr lang="es-MX" sz="1400" dirty="0" err="1" smtClean="0"/>
              <a:t>An</a:t>
            </a:r>
            <a:r>
              <a:rPr lang="es-MX" sz="1400" dirty="0" smtClean="0"/>
              <a:t> </a:t>
            </a:r>
            <a:r>
              <a:rPr lang="es-MX" sz="1400" dirty="0" err="1" smtClean="0"/>
              <a:t>element</a:t>
            </a:r>
            <a:r>
              <a:rPr lang="es-MX" sz="1400" dirty="0" smtClean="0"/>
              <a:t> </a:t>
            </a:r>
            <a:r>
              <a:rPr lang="es-MX" sz="1400" dirty="0" err="1" smtClean="0"/>
              <a:t>with</a:t>
            </a:r>
            <a:r>
              <a:rPr lang="es-MX" sz="1400" dirty="0" smtClean="0"/>
              <a:t> Key = \"</a:t>
            </a:r>
            <a:r>
              <a:rPr lang="es-MX" sz="1400" dirty="0" err="1" smtClean="0"/>
              <a:t>txt</a:t>
            </a:r>
            <a:r>
              <a:rPr lang="es-MX" sz="1400" dirty="0" smtClean="0"/>
              <a:t>\" </a:t>
            </a:r>
            <a:r>
              <a:rPr lang="es-MX" sz="1400" dirty="0" err="1" smtClean="0"/>
              <a:t>already</a:t>
            </a:r>
            <a:r>
              <a:rPr lang="es-MX" sz="1400" dirty="0" smtClean="0"/>
              <a:t> </a:t>
            </a:r>
            <a:r>
              <a:rPr lang="es-MX" sz="1400" dirty="0" err="1" smtClean="0"/>
              <a:t>exists</a:t>
            </a:r>
            <a:r>
              <a:rPr lang="es-MX" sz="1400" dirty="0" smtClean="0"/>
              <a:t>."); </a:t>
            </a:r>
          </a:p>
          <a:p>
            <a:r>
              <a:rPr lang="es-MX" sz="1400"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p:nvPr/>
        </p:nvSpPr>
        <p:spPr>
          <a:xfrm>
            <a:off x="252566" y="228721"/>
            <a:ext cx="5111914" cy="461665"/>
          </a:xfrm>
          <a:prstGeom prst="rect">
            <a:avLst/>
          </a:prstGeom>
        </p:spPr>
        <p:txBody>
          <a:bodyPr wrap="square">
            <a:spAutoFit/>
          </a:bodyPr>
          <a:lstStyle/>
          <a:p>
            <a:r>
              <a:rPr lang="es-ES" sz="2400" b="1" dirty="0" err="1" smtClean="0"/>
              <a:t>Metodos</a:t>
            </a:r>
            <a:r>
              <a:rPr lang="es-ES" sz="2400" b="1" dirty="0" smtClean="0"/>
              <a:t> de Diccionarios</a:t>
            </a:r>
            <a:endParaRPr lang="es-MX" sz="2400" dirty="0" smtClean="0"/>
          </a:p>
        </p:txBody>
      </p:sp>
      <p:graphicFrame>
        <p:nvGraphicFramePr>
          <p:cNvPr id="6" name="5 Tabla"/>
          <p:cNvGraphicFramePr>
            <a:graphicFrameLocks noGrp="1"/>
          </p:cNvGraphicFramePr>
          <p:nvPr>
            <p:extLst>
              <p:ext uri="{D42A27DB-BD31-4B8C-83A1-F6EECF244321}">
                <p14:modId xmlns:p14="http://schemas.microsoft.com/office/powerpoint/2010/main" val="2441232086"/>
              </p:ext>
            </p:extLst>
          </p:nvPr>
        </p:nvGraphicFramePr>
        <p:xfrm>
          <a:off x="4869180" y="1944624"/>
          <a:ext cx="2667508" cy="3499104"/>
        </p:xfrm>
        <a:graphic>
          <a:graphicData uri="http://schemas.openxmlformats.org/drawingml/2006/table">
            <a:tbl>
              <a:tblPr/>
              <a:tblGrid>
                <a:gridCol w="2667508"/>
              </a:tblGrid>
              <a:tr h="583184">
                <a:tc>
                  <a:txBody>
                    <a:bodyPr/>
                    <a:lstStyle/>
                    <a:p>
                      <a:pPr>
                        <a:lnSpc>
                          <a:spcPct val="115000"/>
                        </a:lnSpc>
                        <a:spcAft>
                          <a:spcPts val="0"/>
                        </a:spcAft>
                      </a:pPr>
                      <a:r>
                        <a:rPr lang="es-MX" sz="2000" b="1" dirty="0" err="1">
                          <a:latin typeface="Calibri"/>
                          <a:ea typeface="Times New Roman"/>
                          <a:cs typeface="Times New Roman"/>
                        </a:rPr>
                        <a:t>Add</a:t>
                      </a:r>
                      <a:r>
                        <a:rPr lang="es-MX" sz="2000" b="1" dirty="0">
                          <a:latin typeface="Calibri"/>
                          <a:ea typeface="Times New Roman"/>
                          <a:cs typeface="Times New Roman"/>
                        </a:rPr>
                        <a:t>(</a:t>
                      </a:r>
                      <a:r>
                        <a:rPr lang="es-MX" sz="2000" b="1" dirty="0" err="1">
                          <a:latin typeface="Calibri"/>
                          <a:ea typeface="Times New Roman"/>
                          <a:cs typeface="Times New Roman"/>
                        </a:rPr>
                        <a:t>key,value</a:t>
                      </a:r>
                      <a:r>
                        <a:rPr lang="es-MX" sz="2000" b="1" dirty="0">
                          <a:latin typeface="Calibri"/>
                          <a:ea typeface="Times New Roman"/>
                          <a:cs typeface="Times New Roman"/>
                        </a:rPr>
                        <a:t>)</a:t>
                      </a:r>
                      <a:endParaRPr lang="es-MX" sz="2000" dirty="0">
                        <a:latin typeface="Calibri"/>
                        <a:ea typeface="Calibri"/>
                        <a:cs typeface="Times New Roman"/>
                      </a:endParaRPr>
                    </a:p>
                  </a:txBody>
                  <a:tcPr marL="0" marR="0" marT="0" marB="0">
                    <a:lnL>
                      <a:noFill/>
                    </a:lnL>
                    <a:lnR>
                      <a:noFill/>
                    </a:lnR>
                    <a:lnT>
                      <a:noFill/>
                    </a:lnT>
                    <a:lnB>
                      <a:noFill/>
                    </a:lnB>
                  </a:tcPr>
                </a:tc>
              </a:tr>
              <a:tr h="583184">
                <a:tc>
                  <a:txBody>
                    <a:bodyPr/>
                    <a:lstStyle/>
                    <a:p>
                      <a:pPr>
                        <a:lnSpc>
                          <a:spcPct val="115000"/>
                        </a:lnSpc>
                        <a:spcAft>
                          <a:spcPts val="0"/>
                        </a:spcAft>
                      </a:pPr>
                      <a:r>
                        <a:rPr lang="es-MX" sz="2000" b="1">
                          <a:latin typeface="Calibri"/>
                          <a:ea typeface="Times New Roman"/>
                          <a:cs typeface="Times New Roman"/>
                        </a:rPr>
                        <a:t>Constains(key)</a:t>
                      </a:r>
                      <a:endParaRPr lang="es-MX" sz="2000">
                        <a:latin typeface="Calibri"/>
                        <a:ea typeface="Calibri"/>
                        <a:cs typeface="Times New Roman"/>
                      </a:endParaRPr>
                    </a:p>
                  </a:txBody>
                  <a:tcPr marL="0" marR="0" marT="0" marB="0">
                    <a:lnL>
                      <a:noFill/>
                    </a:lnL>
                    <a:lnR>
                      <a:noFill/>
                    </a:lnR>
                    <a:lnT>
                      <a:noFill/>
                    </a:lnT>
                    <a:lnB>
                      <a:noFill/>
                    </a:lnB>
                  </a:tcPr>
                </a:tc>
              </a:tr>
              <a:tr h="583184">
                <a:tc>
                  <a:txBody>
                    <a:bodyPr/>
                    <a:lstStyle/>
                    <a:p>
                      <a:pPr>
                        <a:lnSpc>
                          <a:spcPct val="115000"/>
                        </a:lnSpc>
                        <a:spcAft>
                          <a:spcPts val="0"/>
                        </a:spcAft>
                      </a:pPr>
                      <a:r>
                        <a:rPr lang="es-MX" sz="2000" b="1">
                          <a:latin typeface="Calibri"/>
                          <a:ea typeface="Times New Roman"/>
                          <a:cs typeface="Times New Roman"/>
                        </a:rPr>
                        <a:t>Remove(value)</a:t>
                      </a:r>
                      <a:endParaRPr lang="es-MX" sz="2000">
                        <a:latin typeface="Calibri"/>
                        <a:ea typeface="Calibri"/>
                        <a:cs typeface="Times New Roman"/>
                      </a:endParaRPr>
                    </a:p>
                  </a:txBody>
                  <a:tcPr marL="0" marR="0" marT="0" marB="0">
                    <a:lnL>
                      <a:noFill/>
                    </a:lnL>
                    <a:lnR>
                      <a:noFill/>
                    </a:lnR>
                    <a:lnT>
                      <a:noFill/>
                    </a:lnT>
                    <a:lnB>
                      <a:noFill/>
                    </a:lnB>
                  </a:tcPr>
                </a:tc>
              </a:tr>
              <a:tr h="583184">
                <a:tc>
                  <a:txBody>
                    <a:bodyPr/>
                    <a:lstStyle/>
                    <a:p>
                      <a:pPr>
                        <a:lnSpc>
                          <a:spcPct val="115000"/>
                        </a:lnSpc>
                        <a:spcAft>
                          <a:spcPts val="0"/>
                        </a:spcAft>
                      </a:pPr>
                      <a:r>
                        <a:rPr lang="es-MX" sz="2000" b="1">
                          <a:latin typeface="Calibri"/>
                          <a:ea typeface="Times New Roman"/>
                          <a:cs typeface="Times New Roman"/>
                        </a:rPr>
                        <a:t>ConstainsKey()</a:t>
                      </a:r>
                      <a:endParaRPr lang="es-MX" sz="2000">
                        <a:latin typeface="Calibri"/>
                        <a:ea typeface="Calibri"/>
                        <a:cs typeface="Times New Roman"/>
                      </a:endParaRPr>
                    </a:p>
                  </a:txBody>
                  <a:tcPr marL="0" marR="0" marT="0" marB="0">
                    <a:lnL>
                      <a:noFill/>
                    </a:lnL>
                    <a:lnR>
                      <a:noFill/>
                    </a:lnR>
                    <a:lnT>
                      <a:noFill/>
                    </a:lnT>
                    <a:lnB>
                      <a:noFill/>
                    </a:lnB>
                  </a:tcPr>
                </a:tc>
              </a:tr>
              <a:tr h="583184">
                <a:tc>
                  <a:txBody>
                    <a:bodyPr/>
                    <a:lstStyle/>
                    <a:p>
                      <a:pPr>
                        <a:lnSpc>
                          <a:spcPct val="115000"/>
                        </a:lnSpc>
                        <a:spcAft>
                          <a:spcPts val="0"/>
                        </a:spcAft>
                      </a:pPr>
                      <a:r>
                        <a:rPr lang="es-MX" sz="2000" b="1">
                          <a:latin typeface="Calibri"/>
                          <a:ea typeface="Times New Roman"/>
                          <a:cs typeface="Times New Roman"/>
                        </a:rPr>
                        <a:t>ConstainsValue()</a:t>
                      </a:r>
                      <a:endParaRPr lang="es-MX" sz="2000">
                        <a:latin typeface="Calibri"/>
                        <a:ea typeface="Calibri"/>
                        <a:cs typeface="Times New Roman"/>
                      </a:endParaRPr>
                    </a:p>
                  </a:txBody>
                  <a:tcPr marL="0" marR="0" marT="0" marB="0">
                    <a:lnL>
                      <a:noFill/>
                    </a:lnL>
                    <a:lnR>
                      <a:noFill/>
                    </a:lnR>
                    <a:lnT>
                      <a:noFill/>
                    </a:lnT>
                    <a:lnB>
                      <a:noFill/>
                    </a:lnB>
                  </a:tcPr>
                </a:tc>
              </a:tr>
              <a:tr h="583184">
                <a:tc>
                  <a:txBody>
                    <a:bodyPr/>
                    <a:lstStyle/>
                    <a:p>
                      <a:pPr>
                        <a:lnSpc>
                          <a:spcPct val="115000"/>
                        </a:lnSpc>
                        <a:spcAft>
                          <a:spcPts val="0"/>
                        </a:spcAft>
                      </a:pPr>
                      <a:r>
                        <a:rPr lang="es-MX" sz="2000" b="1" dirty="0" err="1">
                          <a:latin typeface="Calibri"/>
                          <a:ea typeface="Times New Roman"/>
                          <a:cs typeface="Times New Roman"/>
                        </a:rPr>
                        <a:t>CopyTo</a:t>
                      </a:r>
                      <a:r>
                        <a:rPr lang="es-MX" sz="2000" b="1" dirty="0">
                          <a:latin typeface="Calibri"/>
                          <a:ea typeface="Times New Roman"/>
                          <a:cs typeface="Times New Roman"/>
                        </a:rPr>
                        <a:t>(</a:t>
                      </a:r>
                      <a:r>
                        <a:rPr lang="es-MX" sz="2000" b="1" dirty="0" err="1">
                          <a:latin typeface="Calibri"/>
                          <a:ea typeface="Times New Roman"/>
                          <a:cs typeface="Times New Roman"/>
                        </a:rPr>
                        <a:t>array,index</a:t>
                      </a:r>
                      <a:r>
                        <a:rPr lang="es-MX" sz="2000" b="1" dirty="0">
                          <a:latin typeface="Calibri"/>
                          <a:ea typeface="Times New Roman"/>
                          <a:cs typeface="Times New Roman"/>
                        </a:rPr>
                        <a:t>)</a:t>
                      </a:r>
                      <a:endParaRPr lang="es-MX" sz="2000" dirty="0">
                        <a:latin typeface="Calibri"/>
                        <a:ea typeface="Calibri"/>
                        <a:cs typeface="Times New Roman"/>
                      </a:endParaRPr>
                    </a:p>
                  </a:txBody>
                  <a:tcPr marL="0" marR="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sual Studio_Dark_16x9_PowerPoint">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Blue Segoe 16-9 template-template_August-15-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outs:outSpaceData xmlns:outs="http://schemas.microsoft.com/office/2009/outspace/metadata">
  <outs:relatedDates>
    <outs:relatedDate>
      <outs:type>3</outs:type>
      <outs:displayName>Last Modified</outs:displayName>
      <outs:dateTime>2010-03-08T21:06:12Z</outs:dateTime>
      <outs:isPinned>true</outs:isPinned>
    </outs:relatedDate>
    <outs:relatedDate>
      <outs:type>2</outs:type>
      <outs:displayName>Created</outs:displayName>
      <outs:dateTime>2010-01-11T18:49:39Z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26B93868AEF8CA44A7FAF5D6A6233AF2" ma:contentTypeVersion="0" ma:contentTypeDescription="Create a new document." ma:contentTypeScope="" ma:versionID="552a06b18d51da51b203410c2fbab83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9AAF-05B6-43DF-B7B3-914663AE2716}">
  <ds:schemaRefs>
    <ds:schemaRef ds:uri="http://schemas.microsoft.com/sharepoint/v3/contenttype/forms"/>
  </ds:schemaRefs>
</ds:datastoreItem>
</file>

<file path=customXml/itemProps2.xml><?xml version="1.0" encoding="utf-8"?>
<ds:datastoreItem xmlns:ds="http://schemas.openxmlformats.org/officeDocument/2006/customXml" ds:itemID="{73C7D969-953C-4398-974C-8042B06AB1C3}">
  <ds:schemaRefs>
    <ds:schemaRef ds:uri="http://purl.org/dc/dcmitype/"/>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E0137E62-297A-4A9C-9916-5A1AEA435ED9}">
  <ds:schemaRefs>
    <ds:schemaRef ds:uri="http://schemas.microsoft.com/office/2009/outspace/metadata"/>
  </ds:schemaRefs>
</ds:datastoreItem>
</file>

<file path=customXml/itemProps4.xml><?xml version="1.0" encoding="utf-8"?>
<ds:datastoreItem xmlns:ds="http://schemas.openxmlformats.org/officeDocument/2006/customXml" ds:itemID="{22E96BA0-A123-4926-963C-5E91FEDFB3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Visual Studio_Dark_16x9_PowerPoint</Template>
  <TotalTime>0</TotalTime>
  <Words>2827</Words>
  <Application>Microsoft Office PowerPoint</Application>
  <PresentationFormat>Custom</PresentationFormat>
  <Paragraphs>638</Paragraphs>
  <Slides>42</Slides>
  <Notes>35</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Visual Studio_Dark_16x9_PowerPoint</vt:lpstr>
      <vt:lpstr>Blue Segoe 16-9 template-template_August-15-2007</vt:lpstr>
      <vt:lpstr>/* Collections and Generics */</vt:lpstr>
      <vt:lpstr>Lección 1 Collections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Lección 2 Generics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los queremos  ver  asi!!!</vt:lpstr>
      <vt:lpstr>/* Serialization */</vt:lpstr>
      <vt:lpstr>Lección 1 Serialization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Lección 2 XML Serialization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Lección 3 Custom Serialization</vt:lpstr>
      <vt:lpstr>PowerPoint Presentation</vt:lpstr>
      <vt:lpstr>PowerPoint Presentation</vt:lpstr>
      <vt:lpstr>PowerPoint Presentation</vt:lpstr>
      <vt:lpstr>Gracias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2010-01-11T18:49:39Z</dcterms:created>
  <dcterms:modified xsi:type="dcterms:W3CDTF">2011-07-28T05:44:44Z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0x01010026B93868AEF8CA44A7FAF5D6A6233AF2</vt:lpwstr>
  </property>
</Properties>
</file>