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5"/>
    <p:sldMasterId id="2147483726" r:id="rId6"/>
  </p:sldMasterIdLst>
  <p:notesMasterIdLst>
    <p:notesMasterId r:id="rId49"/>
  </p:notesMasterIdLst>
  <p:handoutMasterIdLst>
    <p:handoutMasterId r:id="rId50"/>
  </p:handoutMasterIdLst>
  <p:sldIdLst>
    <p:sldId id="519" r:id="rId7"/>
    <p:sldId id="520" r:id="rId8"/>
    <p:sldId id="522" r:id="rId9"/>
    <p:sldId id="590" r:id="rId10"/>
    <p:sldId id="591" r:id="rId11"/>
    <p:sldId id="592" r:id="rId12"/>
    <p:sldId id="593" r:id="rId13"/>
    <p:sldId id="595" r:id="rId14"/>
    <p:sldId id="596" r:id="rId15"/>
    <p:sldId id="597" r:id="rId16"/>
    <p:sldId id="600" r:id="rId17"/>
    <p:sldId id="598" r:id="rId18"/>
    <p:sldId id="599" r:id="rId19"/>
    <p:sldId id="601" r:id="rId20"/>
    <p:sldId id="605" r:id="rId21"/>
    <p:sldId id="602" r:id="rId22"/>
    <p:sldId id="603" r:id="rId23"/>
    <p:sldId id="424" r:id="rId24"/>
    <p:sldId id="587" r:id="rId25"/>
    <p:sldId id="588" r:id="rId26"/>
    <p:sldId id="589" r:id="rId27"/>
    <p:sldId id="608" r:id="rId28"/>
    <p:sldId id="609" r:id="rId29"/>
    <p:sldId id="610" r:id="rId30"/>
    <p:sldId id="611" r:id="rId31"/>
    <p:sldId id="612" r:id="rId32"/>
    <p:sldId id="618" r:id="rId33"/>
    <p:sldId id="613" r:id="rId34"/>
    <p:sldId id="614" r:id="rId35"/>
    <p:sldId id="615" r:id="rId36"/>
    <p:sldId id="616" r:id="rId37"/>
    <p:sldId id="617" r:id="rId38"/>
    <p:sldId id="624" r:id="rId39"/>
    <p:sldId id="619" r:id="rId40"/>
    <p:sldId id="625" r:id="rId41"/>
    <p:sldId id="626" r:id="rId42"/>
    <p:sldId id="627" r:id="rId43"/>
    <p:sldId id="620" r:id="rId44"/>
    <p:sldId id="621" r:id="rId45"/>
    <p:sldId id="622" r:id="rId46"/>
    <p:sldId id="585" r:id="rId47"/>
    <p:sldId id="586" r:id="rId48"/>
  </p:sldIdLst>
  <p:sldSz cx="12188825" cy="6858000"/>
  <p:notesSz cx="7023100" cy="93091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1FB3"/>
    <a:srgbClr val="F3AF35"/>
    <a:srgbClr val="F6AE1E"/>
    <a:srgbClr val="FFFFFF"/>
    <a:srgbClr val="333333"/>
    <a:srgbClr val="292929"/>
    <a:srgbClr val="000000"/>
    <a:srgbClr val="F8F57B"/>
    <a:srgbClr val="FF0066"/>
    <a:srgbClr val="9C4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66" autoAdjust="0"/>
    <p:restoredTop sz="57767" autoAdjust="0"/>
  </p:normalViewPr>
  <p:slideViewPr>
    <p:cSldViewPr snapToGrid="0">
      <p:cViewPr>
        <p:scale>
          <a:sx n="50" d="100"/>
          <a:sy n="50" d="100"/>
        </p:scale>
        <p:origin x="-1740" y="-72"/>
      </p:cViewPr>
      <p:guideLst>
        <p:guide orient="horz" pos="144"/>
        <p:guide orient="horz" pos="912"/>
        <p:guide orient="horz" pos="1200"/>
        <p:guide orient="horz" pos="2736"/>
        <p:guide orient="horz" pos="4176"/>
        <p:guide orient="horz" pos="1488"/>
        <p:guide pos="3839"/>
        <p:guide pos="327"/>
        <p:guide pos="613"/>
        <p:guide pos="7438"/>
        <p:guide pos="1189"/>
        <p:guide pos="7063"/>
      </p:guideLst>
    </p:cSldViewPr>
  </p:slideViewPr>
  <p:outlineViewPr>
    <p:cViewPr>
      <p:scale>
        <a:sx n="33" d="100"/>
        <a:sy n="33" d="100"/>
      </p:scale>
      <p:origin x="0" y="162"/>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96" d="100"/>
          <a:sy n="96" d="100"/>
        </p:scale>
        <p:origin x="-3606" y="-10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1C3F5198-D814-4F07-A84F-942E63C84983}" type="datetimeFigureOut">
              <a:rPr lang="en-US" smtClean="0">
                <a:latin typeface="Segoe UI" pitchFamily="34" charset="0"/>
              </a:rPr>
              <a:pPr/>
              <a:t>8/3/2011</a:t>
            </a:fld>
            <a:endParaRPr lang="en-US" dirty="0">
              <a:latin typeface="Segoe UI" pitchFamily="34" charset="0"/>
            </a:endParaRPr>
          </a:p>
        </p:txBody>
      </p:sp>
      <p:sp>
        <p:nvSpPr>
          <p:cNvPr id="4" name="Footer Placeholder 3"/>
          <p:cNvSpPr>
            <a:spLocks noGrp="1"/>
          </p:cNvSpPr>
          <p:nvPr>
            <p:ph type="ftr" sz="quarter" idx="2"/>
          </p:nvPr>
        </p:nvSpPr>
        <p:spPr>
          <a:xfrm>
            <a:off x="0" y="8842029"/>
            <a:ext cx="6398824" cy="465455"/>
          </a:xfrm>
          <a:prstGeom prst="rect">
            <a:avLst/>
          </a:prstGeom>
        </p:spPr>
        <p:txBody>
          <a:bodyPr vert="horz" lIns="93324" tIns="46662" rIns="93324" bIns="46662" rtlCol="0" anchor="b"/>
          <a:lstStyle>
            <a:lvl1pPr algn="l">
              <a:defRPr sz="1200"/>
            </a:lvl1pPr>
          </a:lstStyle>
          <a:p>
            <a:r>
              <a:rPr lang="en-US" sz="500" dirty="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398824" y="8842029"/>
            <a:ext cx="622650" cy="465455"/>
          </a:xfrm>
          <a:prstGeom prst="rect">
            <a:avLst/>
          </a:prstGeom>
        </p:spPr>
        <p:txBody>
          <a:bodyPr vert="horz" lIns="93324" tIns="46662" rIns="93324" bIns="46662"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460744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7C3FBCD4-166E-446F-AF18-7D4A0CF9AEF6}" type="datetimeFigureOut">
              <a:rPr lang="en-US" smtClean="0"/>
              <a:pPr/>
              <a:t>8/3/2011</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29"/>
            <a:ext cx="6320790" cy="465455"/>
          </a:xfrm>
          <a:prstGeom prst="rect">
            <a:avLst/>
          </a:prstGeom>
        </p:spPr>
        <p:txBody>
          <a:bodyPr vert="horz" lIns="93324" tIns="46662" rIns="93324" bIns="46662"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320789" y="8842029"/>
            <a:ext cx="700685" cy="465455"/>
          </a:xfrm>
          <a:prstGeom prst="rect">
            <a:avLst/>
          </a:prstGeom>
        </p:spPr>
        <p:txBody>
          <a:bodyPr vert="horz" lIns="93324" tIns="46662" rIns="93324" bIns="46662"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4188963777"/>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msdn.microsoft.com/es-es/library/y5htx827%28v=VS.80%29.aspx"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msdn.microsoft.com/es-es/library/system.drawing.font(v=VS.80).aspx" TargetMode="External"/><Relationship Id="rId3" Type="http://schemas.openxmlformats.org/officeDocument/2006/relationships/hyperlink" Target="http://msdn.microsoft.com/es-es/library/system.drawing.icon(v=VS.80).aspx" TargetMode="External"/><Relationship Id="rId7" Type="http://schemas.openxmlformats.org/officeDocument/2006/relationships/hyperlink" Target="http://msdn.microsoft.com/es-es/library/system.drawing.brush(v=VS.80).aspx"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msdn.microsoft.com/es-es/library/system.drawing.rectangle(v=VS.80).aspx" TargetMode="External"/><Relationship Id="rId5" Type="http://schemas.openxmlformats.org/officeDocument/2006/relationships/hyperlink" Target="http://msdn.microsoft.com/es-es/library/system.drawing.drawing2d.graphicspath(v=VS.80).aspx" TargetMode="External"/><Relationship Id="rId4" Type="http://schemas.openxmlformats.org/officeDocument/2006/relationships/hyperlink" Target="http://msdn.microsoft.com/es-es/library/system.drawing.image(v=VS.80).aspx"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kern="1200" dirty="0" smtClean="0">
                <a:solidFill>
                  <a:schemeClr val="tx1"/>
                </a:solidFill>
                <a:latin typeface="Segoe UI" pitchFamily="34" charset="0"/>
                <a:ea typeface="+mn-ea"/>
                <a:cs typeface="+mn-cs"/>
              </a:rPr>
              <a:t>Se puede usar gráficos para mejorar la interface de una aplicación, crear gráficos, reportes y editar imágenes.</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s-MX" sz="900" kern="1200" dirty="0" err="1" smtClean="0">
                <a:solidFill>
                  <a:schemeClr val="tx1"/>
                </a:solidFill>
                <a:effectLst/>
                <a:latin typeface="Segoe UI" pitchFamily="34" charset="0"/>
                <a:ea typeface="+mn-ea"/>
                <a:cs typeface="+mn-cs"/>
              </a:rPr>
              <a:t>System.Drawing.Image</a:t>
            </a:r>
            <a:r>
              <a:rPr lang="es-MX" sz="900" kern="1200" dirty="0" smtClean="0">
                <a:solidFill>
                  <a:schemeClr val="tx1"/>
                </a:solidFill>
                <a:effectLst/>
                <a:latin typeface="Segoe UI" pitchFamily="34" charset="0"/>
                <a:ea typeface="+mn-ea"/>
                <a:cs typeface="+mn-cs"/>
              </a:rPr>
              <a:t> es una clase abstracta que permite crear, cargar, modificar y grabar imágenes, como BMP, </a:t>
            </a:r>
            <a:r>
              <a:rPr lang="es-MX" sz="900" kern="1200" dirty="0" err="1" smtClean="0">
                <a:solidFill>
                  <a:schemeClr val="tx1"/>
                </a:solidFill>
                <a:effectLst/>
                <a:latin typeface="Segoe UI" pitchFamily="34" charset="0"/>
                <a:ea typeface="+mn-ea"/>
                <a:cs typeface="+mn-cs"/>
              </a:rPr>
              <a:t>jpg</a:t>
            </a:r>
            <a:r>
              <a:rPr lang="es-MX" sz="900" kern="1200" dirty="0" smtClean="0">
                <a:solidFill>
                  <a:schemeClr val="tx1"/>
                </a:solidFill>
                <a:effectLst/>
                <a:latin typeface="Segoe UI" pitchFamily="34" charset="0"/>
                <a:ea typeface="+mn-ea"/>
                <a:cs typeface="+mn-cs"/>
              </a:rPr>
              <a:t> o </a:t>
            </a:r>
            <a:r>
              <a:rPr lang="es-MX" sz="900" kern="1200" dirty="0" err="1" smtClean="0">
                <a:solidFill>
                  <a:schemeClr val="tx1"/>
                </a:solidFill>
                <a:effectLst/>
                <a:latin typeface="Segoe UI" pitchFamily="34" charset="0"/>
                <a:ea typeface="+mn-ea"/>
                <a:cs typeface="+mn-cs"/>
              </a:rPr>
              <a:t>tif</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La clase </a:t>
            </a:r>
            <a:r>
              <a:rPr lang="es-MX" sz="900" kern="1200" dirty="0" err="1" smtClean="0">
                <a:solidFill>
                  <a:schemeClr val="tx1"/>
                </a:solidFill>
                <a:effectLst/>
                <a:latin typeface="Segoe UI" pitchFamily="34" charset="0"/>
                <a:ea typeface="+mn-ea"/>
                <a:cs typeface="+mn-cs"/>
              </a:rPr>
              <a:t>Image</a:t>
            </a:r>
            <a:r>
              <a:rPr lang="es-MX" sz="900" kern="1200" dirty="0" smtClean="0">
                <a:solidFill>
                  <a:schemeClr val="tx1"/>
                </a:solidFill>
                <a:effectLst/>
                <a:latin typeface="Segoe UI" pitchFamily="34" charset="0"/>
                <a:ea typeface="+mn-ea"/>
                <a:cs typeface="+mn-cs"/>
              </a:rPr>
              <a:t> es abstracta, por lo tanto se debe de crear una instancia usando </a:t>
            </a:r>
            <a:r>
              <a:rPr lang="es-MX" sz="900" kern="1200" dirty="0" err="1" smtClean="0">
                <a:solidFill>
                  <a:schemeClr val="tx1"/>
                </a:solidFill>
                <a:effectLst/>
                <a:latin typeface="Segoe UI" pitchFamily="34" charset="0"/>
                <a:ea typeface="+mn-ea"/>
                <a:cs typeface="+mn-cs"/>
              </a:rPr>
              <a:t>Image.FromFile</a:t>
            </a:r>
            <a:r>
              <a:rPr lang="es-MX" sz="900" kern="1200" dirty="0" smtClean="0">
                <a:solidFill>
                  <a:schemeClr val="tx1"/>
                </a:solidFill>
                <a:effectLst/>
                <a:latin typeface="Segoe UI" pitchFamily="34" charset="0"/>
                <a:ea typeface="+mn-ea"/>
                <a:cs typeface="+mn-cs"/>
              </a:rPr>
              <a:t>, el cual recibe como parámetro un </a:t>
            </a:r>
            <a:r>
              <a:rPr lang="es-MX" sz="900" kern="1200" dirty="0" err="1" smtClean="0">
                <a:solidFill>
                  <a:schemeClr val="tx1"/>
                </a:solidFill>
                <a:effectLst/>
                <a:latin typeface="Segoe UI" pitchFamily="34" charset="0"/>
                <a:ea typeface="+mn-ea"/>
                <a:cs typeface="+mn-cs"/>
              </a:rPr>
              <a:t>path</a:t>
            </a:r>
            <a:r>
              <a:rPr lang="es-MX" sz="900" kern="1200" dirty="0" smtClean="0">
                <a:solidFill>
                  <a:schemeClr val="tx1"/>
                </a:solidFill>
                <a:effectLst/>
                <a:latin typeface="Segoe UI" pitchFamily="34" charset="0"/>
                <a:ea typeface="+mn-ea"/>
                <a:cs typeface="+mn-cs"/>
              </a:rPr>
              <a:t> a la imagen, y </a:t>
            </a:r>
            <a:r>
              <a:rPr lang="es-MX" sz="900" kern="1200" dirty="0" err="1" smtClean="0">
                <a:solidFill>
                  <a:schemeClr val="tx1"/>
                </a:solidFill>
                <a:effectLst/>
                <a:latin typeface="Segoe UI" pitchFamily="34" charset="0"/>
                <a:ea typeface="+mn-ea"/>
                <a:cs typeface="+mn-cs"/>
              </a:rPr>
              <a:t>Image.FromStream</a:t>
            </a:r>
            <a:r>
              <a:rPr lang="es-MX" sz="900" kern="1200" dirty="0" smtClean="0">
                <a:solidFill>
                  <a:schemeClr val="tx1"/>
                </a:solidFill>
                <a:effectLst/>
                <a:latin typeface="Segoe UI" pitchFamily="34" charset="0"/>
                <a:ea typeface="+mn-ea"/>
                <a:cs typeface="+mn-cs"/>
              </a:rPr>
              <a:t>, que recibe un </a:t>
            </a:r>
            <a:r>
              <a:rPr lang="es-MX" sz="900" kern="1200" dirty="0" err="1" smtClean="0">
                <a:solidFill>
                  <a:schemeClr val="tx1"/>
                </a:solidFill>
                <a:effectLst/>
                <a:latin typeface="Segoe UI" pitchFamily="34" charset="0"/>
                <a:ea typeface="+mn-ea"/>
                <a:cs typeface="+mn-cs"/>
              </a:rPr>
              <a:t>System.IO.Stream</a:t>
            </a:r>
            <a:r>
              <a:rPr lang="es-MX" sz="900" kern="1200" dirty="0" smtClean="0">
                <a:solidFill>
                  <a:schemeClr val="tx1"/>
                </a:solidFill>
                <a:effectLst/>
                <a:latin typeface="Segoe UI" pitchFamily="34" charset="0"/>
                <a:ea typeface="+mn-ea"/>
                <a:cs typeface="+mn-cs"/>
              </a:rPr>
              <a:t> como parámetro.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También se pueden utilizar dos clases que heredan de la clase </a:t>
            </a:r>
            <a:r>
              <a:rPr lang="es-MX" sz="900" kern="1200" dirty="0" err="1" smtClean="0">
                <a:solidFill>
                  <a:schemeClr val="tx1"/>
                </a:solidFill>
                <a:effectLst/>
                <a:latin typeface="Segoe UI" pitchFamily="34" charset="0"/>
                <a:ea typeface="+mn-ea"/>
                <a:cs typeface="+mn-cs"/>
              </a:rPr>
              <a:t>Image</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err="1" smtClean="0">
                <a:solidFill>
                  <a:schemeClr val="tx1"/>
                </a:solidFill>
                <a:effectLst/>
                <a:latin typeface="Segoe UI" pitchFamily="34" charset="0"/>
                <a:ea typeface="+mn-ea"/>
                <a:cs typeface="+mn-cs"/>
              </a:rPr>
              <a:t>System.Drawing.Bitmap</a:t>
            </a:r>
            <a:r>
              <a:rPr lang="es-MX" sz="900" kern="1200" dirty="0" smtClean="0">
                <a:solidFill>
                  <a:schemeClr val="tx1"/>
                </a:solidFill>
                <a:effectLst/>
                <a:latin typeface="Segoe UI" pitchFamily="34" charset="0"/>
                <a:ea typeface="+mn-ea"/>
                <a:cs typeface="+mn-cs"/>
              </a:rPr>
              <a:t> (para imágenes) y </a:t>
            </a:r>
            <a:r>
              <a:rPr lang="es-MX" sz="900" kern="1200" dirty="0" err="1" smtClean="0">
                <a:solidFill>
                  <a:schemeClr val="tx1"/>
                </a:solidFill>
                <a:effectLst/>
                <a:latin typeface="Segoe UI" pitchFamily="34" charset="0"/>
                <a:ea typeface="+mn-ea"/>
                <a:cs typeface="+mn-cs"/>
              </a:rPr>
              <a:t>System.Drawing.Imaging.Metafile</a:t>
            </a:r>
            <a:r>
              <a:rPr lang="es-MX" sz="900" kern="1200" dirty="0" smtClean="0">
                <a:solidFill>
                  <a:schemeClr val="tx1"/>
                </a:solidFill>
                <a:effectLst/>
                <a:latin typeface="Segoe UI" pitchFamily="34" charset="0"/>
                <a:ea typeface="+mn-ea"/>
                <a:cs typeface="+mn-cs"/>
              </a:rPr>
              <a:t> (para imágenes animadas). </a:t>
            </a:r>
            <a:br>
              <a:rPr lang="es-MX" sz="900" kern="1200" dirty="0" smtClean="0">
                <a:solidFill>
                  <a:schemeClr val="tx1"/>
                </a:solidFill>
                <a:effectLst/>
                <a:latin typeface="Segoe UI" pitchFamily="34" charset="0"/>
                <a:ea typeface="+mn-ea"/>
                <a:cs typeface="+mn-cs"/>
              </a:rPr>
            </a:br>
            <a:r>
              <a:rPr lang="es-MX" sz="900" kern="1200" dirty="0" err="1" smtClean="0">
                <a:solidFill>
                  <a:schemeClr val="tx1"/>
                </a:solidFill>
                <a:effectLst/>
                <a:latin typeface="Segoe UI" pitchFamily="34" charset="0"/>
                <a:ea typeface="+mn-ea"/>
                <a:cs typeface="+mn-cs"/>
              </a:rPr>
              <a:t>Bitmap</a:t>
            </a:r>
            <a:r>
              <a:rPr lang="es-MX" sz="900" kern="1200" dirty="0" smtClean="0">
                <a:solidFill>
                  <a:schemeClr val="tx1"/>
                </a:solidFill>
                <a:effectLst/>
                <a:latin typeface="Segoe UI" pitchFamily="34" charset="0"/>
                <a:ea typeface="+mn-ea"/>
                <a:cs typeface="+mn-cs"/>
              </a:rPr>
              <a:t> es la clase mas usada comúnmente para trabajar con imágenes. Los diferentes constructores de </a:t>
            </a:r>
            <a:r>
              <a:rPr lang="es-MX" sz="900" kern="1200" dirty="0" err="1" smtClean="0">
                <a:solidFill>
                  <a:schemeClr val="tx1"/>
                </a:solidFill>
                <a:effectLst/>
                <a:latin typeface="Segoe UI" pitchFamily="34" charset="0"/>
                <a:ea typeface="+mn-ea"/>
                <a:cs typeface="+mn-cs"/>
              </a:rPr>
              <a:t>Bitmap</a:t>
            </a:r>
            <a:r>
              <a:rPr lang="es-MX" sz="900" kern="1200" dirty="0" smtClean="0">
                <a:solidFill>
                  <a:schemeClr val="tx1"/>
                </a:solidFill>
                <a:effectLst/>
                <a:latin typeface="Segoe UI" pitchFamily="34" charset="0"/>
                <a:ea typeface="+mn-ea"/>
                <a:cs typeface="+mn-cs"/>
              </a:rPr>
              <a:t>, permiten crear un </a:t>
            </a:r>
            <a:r>
              <a:rPr lang="es-MX" sz="900" kern="1200" dirty="0" err="1" smtClean="0">
                <a:solidFill>
                  <a:schemeClr val="tx1"/>
                </a:solidFill>
                <a:effectLst/>
                <a:latin typeface="Segoe UI" pitchFamily="34" charset="0"/>
                <a:ea typeface="+mn-ea"/>
                <a:cs typeface="+mn-cs"/>
              </a:rPr>
              <a:t>Bitmap</a:t>
            </a:r>
            <a:r>
              <a:rPr lang="es-MX" sz="900" kern="1200" dirty="0" smtClean="0">
                <a:solidFill>
                  <a:schemeClr val="tx1"/>
                </a:solidFill>
                <a:effectLst/>
                <a:latin typeface="Segoe UI" pitchFamily="34" charset="0"/>
                <a:ea typeface="+mn-ea"/>
                <a:cs typeface="+mn-cs"/>
              </a:rPr>
              <a:t> a partir de una Imagen, archivo o </a:t>
            </a:r>
            <a:r>
              <a:rPr lang="es-MX" sz="900" kern="1200" dirty="0" err="1" smtClean="0">
                <a:solidFill>
                  <a:schemeClr val="tx1"/>
                </a:solidFill>
                <a:effectLst/>
                <a:latin typeface="Segoe UI" pitchFamily="34" charset="0"/>
                <a:ea typeface="+mn-ea"/>
                <a:cs typeface="+mn-cs"/>
              </a:rPr>
              <a:t>stream</a:t>
            </a:r>
            <a:r>
              <a:rPr lang="es-MX" sz="900" kern="1200" dirty="0" smtClean="0">
                <a:solidFill>
                  <a:schemeClr val="tx1"/>
                </a:solidFill>
                <a:effectLst/>
                <a:latin typeface="Segoe UI" pitchFamily="34" charset="0"/>
                <a:ea typeface="+mn-ea"/>
                <a:cs typeface="+mn-cs"/>
              </a:rPr>
              <a:t>, o sino crear un </a:t>
            </a:r>
            <a:r>
              <a:rPr lang="es-MX" sz="900" kern="1200" dirty="0" err="1" smtClean="0">
                <a:solidFill>
                  <a:schemeClr val="tx1"/>
                </a:solidFill>
                <a:effectLst/>
                <a:latin typeface="Segoe UI" pitchFamily="34" charset="0"/>
                <a:ea typeface="+mn-ea"/>
                <a:cs typeface="+mn-cs"/>
              </a:rPr>
              <a:t>bitmap</a:t>
            </a:r>
            <a:r>
              <a:rPr lang="es-MX" sz="900" kern="1200" dirty="0" smtClean="0">
                <a:solidFill>
                  <a:schemeClr val="tx1"/>
                </a:solidFill>
                <a:effectLst/>
                <a:latin typeface="Segoe UI" pitchFamily="34" charset="0"/>
                <a:ea typeface="+mn-ea"/>
                <a:cs typeface="+mn-cs"/>
              </a:rPr>
              <a:t> en blanco con un </a:t>
            </a:r>
            <a:r>
              <a:rPr lang="es-MX" sz="900" kern="1200" dirty="0" err="1" smtClean="0">
                <a:solidFill>
                  <a:schemeClr val="tx1"/>
                </a:solidFill>
                <a:effectLst/>
                <a:latin typeface="Segoe UI" pitchFamily="34" charset="0"/>
                <a:ea typeface="+mn-ea"/>
                <a:cs typeface="+mn-cs"/>
              </a:rPr>
              <a:t>height</a:t>
            </a:r>
            <a:r>
              <a:rPr lang="es-MX" sz="900" kern="1200" dirty="0" smtClean="0">
                <a:solidFill>
                  <a:schemeClr val="tx1"/>
                </a:solidFill>
                <a:effectLst/>
                <a:latin typeface="Segoe UI" pitchFamily="34" charset="0"/>
                <a:ea typeface="+mn-ea"/>
                <a:cs typeface="+mn-cs"/>
              </a:rPr>
              <a:t> (alto) y </a:t>
            </a:r>
            <a:r>
              <a:rPr lang="es-MX" sz="900" kern="1200" dirty="0" err="1" smtClean="0">
                <a:solidFill>
                  <a:schemeClr val="tx1"/>
                </a:solidFill>
                <a:effectLst/>
                <a:latin typeface="Segoe UI" pitchFamily="34" charset="0"/>
                <a:ea typeface="+mn-ea"/>
                <a:cs typeface="+mn-cs"/>
              </a:rPr>
              <a:t>width</a:t>
            </a:r>
            <a:r>
              <a:rPr lang="es-MX" sz="900" kern="1200" dirty="0" smtClean="0">
                <a:solidFill>
                  <a:schemeClr val="tx1"/>
                </a:solidFill>
                <a:effectLst/>
                <a:latin typeface="Segoe UI" pitchFamily="34" charset="0"/>
                <a:ea typeface="+mn-ea"/>
                <a:cs typeface="+mn-cs"/>
              </a:rPr>
              <a:t>(ancho) especificado. </a:t>
            </a:r>
            <a:r>
              <a:rPr lang="es-MX" sz="900" kern="1200" dirty="0" err="1" smtClean="0">
                <a:solidFill>
                  <a:schemeClr val="tx1"/>
                </a:solidFill>
                <a:effectLst/>
                <a:latin typeface="Segoe UI" pitchFamily="34" charset="0"/>
                <a:ea typeface="+mn-ea"/>
                <a:cs typeface="+mn-cs"/>
              </a:rPr>
              <a:t>Bitmap</a:t>
            </a:r>
            <a:r>
              <a:rPr lang="es-MX" sz="900" kern="1200" dirty="0" smtClean="0">
                <a:solidFill>
                  <a:schemeClr val="tx1"/>
                </a:solidFill>
                <a:effectLst/>
                <a:latin typeface="Segoe UI" pitchFamily="34" charset="0"/>
                <a:ea typeface="+mn-ea"/>
                <a:cs typeface="+mn-cs"/>
              </a:rPr>
              <a:t> contiene 2 </a:t>
            </a:r>
            <a:r>
              <a:rPr lang="es-MX" sz="900" kern="1200" dirty="0" err="1" smtClean="0">
                <a:solidFill>
                  <a:schemeClr val="tx1"/>
                </a:solidFill>
                <a:effectLst/>
                <a:latin typeface="Segoe UI" pitchFamily="34" charset="0"/>
                <a:ea typeface="+mn-ea"/>
                <a:cs typeface="+mn-cs"/>
              </a:rPr>
              <a:t>metodos</a:t>
            </a:r>
            <a:r>
              <a:rPr lang="es-MX" sz="900" kern="1200" dirty="0" smtClean="0">
                <a:solidFill>
                  <a:schemeClr val="tx1"/>
                </a:solidFill>
                <a:effectLst/>
                <a:latin typeface="Segoe UI" pitchFamily="34" charset="0"/>
                <a:ea typeface="+mn-ea"/>
                <a:cs typeface="+mn-cs"/>
              </a:rPr>
              <a:t> importantes que la clase </a:t>
            </a:r>
            <a:r>
              <a:rPr lang="es-MX" sz="900" kern="1200" dirty="0" err="1" smtClean="0">
                <a:solidFill>
                  <a:schemeClr val="tx1"/>
                </a:solidFill>
                <a:effectLst/>
                <a:latin typeface="Segoe UI" pitchFamily="34" charset="0"/>
                <a:ea typeface="+mn-ea"/>
                <a:cs typeface="+mn-cs"/>
              </a:rPr>
              <a:t>Image</a:t>
            </a:r>
            <a:r>
              <a:rPr lang="es-MX" sz="900" kern="1200" dirty="0" smtClean="0">
                <a:solidFill>
                  <a:schemeClr val="tx1"/>
                </a:solidFill>
                <a:effectLst/>
                <a:latin typeface="Segoe UI" pitchFamily="34" charset="0"/>
                <a:ea typeface="+mn-ea"/>
                <a:cs typeface="+mn-cs"/>
              </a:rPr>
              <a:t> carece: </a:t>
            </a:r>
            <a:br>
              <a:rPr lang="es-MX" sz="900" kern="1200" dirty="0" smtClean="0">
                <a:solidFill>
                  <a:schemeClr val="tx1"/>
                </a:solidFill>
                <a:effectLst/>
                <a:latin typeface="Segoe UI" pitchFamily="34" charset="0"/>
                <a:ea typeface="+mn-ea"/>
                <a:cs typeface="+mn-cs"/>
              </a:rPr>
            </a:br>
            <a:r>
              <a:rPr lang="es-MX" sz="900" kern="1200" dirty="0" err="1" smtClean="0">
                <a:solidFill>
                  <a:schemeClr val="tx1"/>
                </a:solidFill>
                <a:effectLst/>
                <a:latin typeface="Segoe UI" pitchFamily="34" charset="0"/>
                <a:ea typeface="+mn-ea"/>
                <a:cs typeface="+mn-cs"/>
              </a:rPr>
              <a:t>GetPixel</a:t>
            </a:r>
            <a:r>
              <a:rPr lang="es-MX" sz="900" kern="1200" dirty="0" smtClean="0">
                <a:solidFill>
                  <a:schemeClr val="tx1"/>
                </a:solidFill>
                <a:effectLst/>
                <a:latin typeface="Segoe UI" pitchFamily="34" charset="0"/>
                <a:ea typeface="+mn-ea"/>
                <a:cs typeface="+mn-cs"/>
              </a:rPr>
              <a:t>, el cual devuelve un objeto Color, con los colores de ese pixel. </a:t>
            </a:r>
          </a:p>
          <a:p>
            <a:pPr rtl="0"/>
            <a:r>
              <a:rPr lang="es-MX" sz="900" kern="1200" dirty="0" err="1" smtClean="0">
                <a:solidFill>
                  <a:schemeClr val="tx1"/>
                </a:solidFill>
                <a:effectLst/>
                <a:latin typeface="Segoe UI" pitchFamily="34" charset="0"/>
                <a:ea typeface="+mn-ea"/>
                <a:cs typeface="+mn-cs"/>
              </a:rPr>
              <a:t>SetPixel</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setea</a:t>
            </a:r>
            <a:r>
              <a:rPr lang="es-MX" sz="900" kern="1200" dirty="0" smtClean="0">
                <a:solidFill>
                  <a:schemeClr val="tx1"/>
                </a:solidFill>
                <a:effectLst/>
                <a:latin typeface="Segoe UI" pitchFamily="34" charset="0"/>
                <a:ea typeface="+mn-ea"/>
                <a:cs typeface="+mn-cs"/>
              </a:rPr>
              <a:t> el color de un pixel</a:t>
            </a:r>
            <a:endParaRPr lang="es-MX" sz="9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kern="1200" dirty="0" smtClean="0">
                <a:solidFill>
                  <a:schemeClr val="tx1"/>
                </a:solidFill>
                <a:effectLst/>
                <a:latin typeface="Segoe UI" pitchFamily="34" charset="0"/>
                <a:ea typeface="+mn-ea"/>
                <a:cs typeface="+mn-cs"/>
              </a:rPr>
              <a:t>Para mostrar una imagen guardada en el disco, se debe utilizar </a:t>
            </a:r>
            <a:r>
              <a:rPr lang="es-MX" sz="900" kern="1200" dirty="0" err="1" smtClean="0">
                <a:solidFill>
                  <a:schemeClr val="tx1"/>
                </a:solidFill>
                <a:effectLst/>
                <a:latin typeface="Segoe UI" pitchFamily="34" charset="0"/>
                <a:ea typeface="+mn-ea"/>
                <a:cs typeface="+mn-cs"/>
              </a:rPr>
              <a:t>Image.FromFile</a:t>
            </a:r>
            <a:r>
              <a:rPr lang="es-MX" sz="900" kern="1200" dirty="0" smtClean="0">
                <a:solidFill>
                  <a:schemeClr val="tx1"/>
                </a:solidFill>
                <a:effectLst/>
                <a:latin typeface="Segoe UI" pitchFamily="34" charset="0"/>
                <a:ea typeface="+mn-ea"/>
                <a:cs typeface="+mn-cs"/>
              </a:rPr>
              <a:t>, crear un control </a:t>
            </a:r>
            <a:r>
              <a:rPr lang="es-MX" sz="900" kern="1200" dirty="0" err="1" smtClean="0">
                <a:solidFill>
                  <a:schemeClr val="tx1"/>
                </a:solidFill>
                <a:effectLst/>
                <a:latin typeface="Segoe UI" pitchFamily="34" charset="0"/>
                <a:ea typeface="+mn-ea"/>
                <a:cs typeface="+mn-cs"/>
              </a:rPr>
              <a:t>PictureBox</a:t>
            </a:r>
            <a:r>
              <a:rPr lang="es-MX" sz="900" kern="1200" dirty="0" smtClean="0">
                <a:solidFill>
                  <a:schemeClr val="tx1"/>
                </a:solidFill>
                <a:effectLst/>
                <a:latin typeface="Segoe UI" pitchFamily="34" charset="0"/>
                <a:ea typeface="+mn-ea"/>
                <a:cs typeface="+mn-cs"/>
              </a:rPr>
              <a:t> y usar la imagen para definir </a:t>
            </a:r>
            <a:r>
              <a:rPr lang="es-MX" sz="900" kern="1200" dirty="0" err="1" smtClean="0">
                <a:solidFill>
                  <a:schemeClr val="tx1"/>
                </a:solidFill>
                <a:effectLst/>
                <a:latin typeface="Segoe UI" pitchFamily="34" charset="0"/>
                <a:ea typeface="+mn-ea"/>
                <a:cs typeface="+mn-cs"/>
              </a:rPr>
              <a:t>PictureBox.Background</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133004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kern="1200" dirty="0" smtClean="0">
                <a:solidFill>
                  <a:schemeClr val="tx1"/>
                </a:solidFill>
                <a:effectLst/>
                <a:latin typeface="Segoe UI" pitchFamily="34" charset="0"/>
                <a:ea typeface="+mn-ea"/>
                <a:cs typeface="+mn-cs"/>
              </a:rPr>
              <a:t>Para crear una imagen nueva, se debe generar una </a:t>
            </a:r>
            <a:r>
              <a:rPr lang="es-MX" sz="900" kern="1200" dirty="0" err="1" smtClean="0">
                <a:solidFill>
                  <a:schemeClr val="tx1"/>
                </a:solidFill>
                <a:effectLst/>
                <a:latin typeface="Segoe UI" pitchFamily="34" charset="0"/>
                <a:ea typeface="+mn-ea"/>
                <a:cs typeface="+mn-cs"/>
              </a:rPr>
              <a:t>intancia</a:t>
            </a:r>
            <a:r>
              <a:rPr lang="es-MX" sz="900" kern="1200" dirty="0" smtClean="0">
                <a:solidFill>
                  <a:schemeClr val="tx1"/>
                </a:solidFill>
                <a:effectLst/>
                <a:latin typeface="Segoe UI" pitchFamily="34" charset="0"/>
                <a:ea typeface="+mn-ea"/>
                <a:cs typeface="+mn-cs"/>
              </a:rPr>
              <a:t> de la clase </a:t>
            </a:r>
            <a:r>
              <a:rPr lang="es-MX" sz="900" kern="1200" dirty="0" err="1" smtClean="0">
                <a:solidFill>
                  <a:schemeClr val="tx1"/>
                </a:solidFill>
                <a:effectLst/>
                <a:latin typeface="Segoe UI" pitchFamily="34" charset="0"/>
                <a:ea typeface="+mn-ea"/>
                <a:cs typeface="+mn-cs"/>
              </a:rPr>
              <a:t>Bitmap</a:t>
            </a:r>
            <a:r>
              <a:rPr lang="es-MX" sz="900" kern="1200" dirty="0" smtClean="0">
                <a:solidFill>
                  <a:schemeClr val="tx1"/>
                </a:solidFill>
                <a:effectLst/>
                <a:latin typeface="Segoe UI" pitchFamily="34" charset="0"/>
                <a:ea typeface="+mn-ea"/>
                <a:cs typeface="+mn-cs"/>
              </a:rPr>
              <a:t> (uno de los constructores que no requiere una imagen existente, con el método </a:t>
            </a:r>
            <a:r>
              <a:rPr lang="es-MX" sz="900" kern="1200" dirty="0" err="1" smtClean="0">
                <a:solidFill>
                  <a:schemeClr val="tx1"/>
                </a:solidFill>
                <a:effectLst/>
                <a:latin typeface="Segoe UI" pitchFamily="34" charset="0"/>
                <a:ea typeface="+mn-ea"/>
                <a:cs typeface="+mn-cs"/>
              </a:rPr>
              <a:t>Bitmap.SetPixel</a:t>
            </a:r>
            <a:r>
              <a:rPr lang="es-MX" sz="900" kern="1200" dirty="0" smtClean="0">
                <a:solidFill>
                  <a:schemeClr val="tx1"/>
                </a:solidFill>
                <a:effectLst/>
                <a:latin typeface="Segoe UI" pitchFamily="34" charset="0"/>
                <a:ea typeface="+mn-ea"/>
                <a:cs typeface="+mn-cs"/>
              </a:rPr>
              <a:t> o editar una existente usando </a:t>
            </a:r>
            <a:r>
              <a:rPr lang="es-MX" sz="900" kern="1200" dirty="0" err="1" smtClean="0">
                <a:solidFill>
                  <a:schemeClr val="tx1"/>
                </a:solidFill>
                <a:effectLst/>
                <a:latin typeface="Segoe UI" pitchFamily="34" charset="0"/>
                <a:ea typeface="+mn-ea"/>
                <a:cs typeface="+mn-cs"/>
              </a:rPr>
              <a:t>Graphics.FromImage</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Para grabar una imagen, el </a:t>
            </a:r>
            <a:r>
              <a:rPr lang="es-MX" sz="900" kern="1200" dirty="0" err="1" smtClean="0">
                <a:solidFill>
                  <a:schemeClr val="tx1"/>
                </a:solidFill>
                <a:effectLst/>
                <a:latin typeface="Segoe UI" pitchFamily="34" charset="0"/>
                <a:ea typeface="+mn-ea"/>
                <a:cs typeface="+mn-cs"/>
              </a:rPr>
              <a:t>Bitmap</a:t>
            </a:r>
            <a:r>
              <a:rPr lang="es-MX" sz="900" kern="1200" dirty="0" smtClean="0">
                <a:solidFill>
                  <a:schemeClr val="tx1"/>
                </a:solidFill>
                <a:effectLst/>
                <a:latin typeface="Segoe UI" pitchFamily="34" charset="0"/>
                <a:ea typeface="+mn-ea"/>
                <a:cs typeface="+mn-cs"/>
              </a:rPr>
              <a:t> usa su método </a:t>
            </a:r>
            <a:r>
              <a:rPr lang="es-MX" sz="900" kern="1200" dirty="0" err="1" smtClean="0">
                <a:solidFill>
                  <a:schemeClr val="tx1"/>
                </a:solidFill>
                <a:effectLst/>
                <a:latin typeface="Segoe UI" pitchFamily="34" charset="0"/>
                <a:ea typeface="+mn-ea"/>
                <a:cs typeface="+mn-cs"/>
              </a:rPr>
              <a:t>Bitmap.Save</a:t>
            </a:r>
            <a:r>
              <a:rPr lang="es-MX" sz="900" kern="1200" dirty="0" smtClean="0">
                <a:solidFill>
                  <a:schemeClr val="tx1"/>
                </a:solidFill>
                <a:effectLst/>
                <a:latin typeface="Segoe UI" pitchFamily="34" charset="0"/>
                <a:ea typeface="+mn-ea"/>
                <a:cs typeface="+mn-cs"/>
              </a:rPr>
              <a:t>, ( que recibe como primer parámetro el nombre del archivo y como segundo el formato en que se desea almacenar la imagen). </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91750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kern="1200" dirty="0" smtClean="0">
                <a:solidFill>
                  <a:schemeClr val="tx1"/>
                </a:solidFill>
                <a:effectLst/>
                <a:latin typeface="Segoe UI" pitchFamily="34" charset="0"/>
                <a:ea typeface="+mn-ea"/>
                <a:cs typeface="+mn-cs"/>
              </a:rPr>
              <a:t>Los iconos son </a:t>
            </a:r>
            <a:r>
              <a:rPr lang="es-MX" sz="900" kern="1200" dirty="0" err="1" smtClean="0">
                <a:solidFill>
                  <a:schemeClr val="tx1"/>
                </a:solidFill>
                <a:effectLst/>
                <a:latin typeface="Segoe UI" pitchFamily="34" charset="0"/>
                <a:ea typeface="+mn-ea"/>
                <a:cs typeface="+mn-cs"/>
              </a:rPr>
              <a:t>bitmaps</a:t>
            </a:r>
            <a:r>
              <a:rPr lang="es-MX" sz="900" kern="1200" dirty="0" smtClean="0">
                <a:solidFill>
                  <a:schemeClr val="tx1"/>
                </a:solidFill>
                <a:effectLst/>
                <a:latin typeface="Segoe UI" pitchFamily="34" charset="0"/>
                <a:ea typeface="+mn-ea"/>
                <a:cs typeface="+mn-cs"/>
              </a:rPr>
              <a:t> transparentes, de un tamaño especifico, para expresar el estado en Windows. </a:t>
            </a:r>
          </a:p>
          <a:p>
            <a:r>
              <a:rPr lang="es-MX" sz="900" kern="1200" dirty="0" smtClean="0">
                <a:solidFill>
                  <a:schemeClr val="tx1"/>
                </a:solidFill>
                <a:effectLst/>
                <a:latin typeface="Segoe UI" pitchFamily="34" charset="0"/>
                <a:ea typeface="+mn-ea"/>
                <a:cs typeface="+mn-cs"/>
              </a:rPr>
              <a:t>Una forma simple de agregar iconos a un </a:t>
            </a:r>
            <a:r>
              <a:rPr lang="es-MX" sz="900" kern="1200" dirty="0" err="1" smtClean="0">
                <a:solidFill>
                  <a:schemeClr val="tx1"/>
                </a:solidFill>
                <a:effectLst/>
                <a:latin typeface="Segoe UI" pitchFamily="34" charset="0"/>
                <a:ea typeface="+mn-ea"/>
                <a:cs typeface="+mn-cs"/>
              </a:rPr>
              <a:t>form</a:t>
            </a:r>
            <a:r>
              <a:rPr lang="es-MX" sz="900" kern="1200" dirty="0" smtClean="0">
                <a:solidFill>
                  <a:schemeClr val="tx1"/>
                </a:solidFill>
                <a:effectLst/>
                <a:latin typeface="Segoe UI" pitchFamily="34" charset="0"/>
                <a:ea typeface="+mn-ea"/>
                <a:cs typeface="+mn-cs"/>
              </a:rPr>
              <a:t> es con los métodos </a:t>
            </a:r>
            <a:r>
              <a:rPr lang="es-MX" sz="900" kern="1200" dirty="0" err="1" smtClean="0">
                <a:solidFill>
                  <a:schemeClr val="tx1"/>
                </a:solidFill>
                <a:effectLst/>
                <a:latin typeface="Segoe UI" pitchFamily="34" charset="0"/>
                <a:ea typeface="+mn-ea"/>
                <a:cs typeface="+mn-cs"/>
              </a:rPr>
              <a:t>Graphics.DrawIcon</a:t>
            </a:r>
            <a:r>
              <a:rPr lang="es-MX" sz="900" kern="1200" dirty="0" smtClean="0">
                <a:solidFill>
                  <a:schemeClr val="tx1"/>
                </a:solidFill>
                <a:effectLst/>
                <a:latin typeface="Segoe UI" pitchFamily="34" charset="0"/>
                <a:ea typeface="+mn-ea"/>
                <a:cs typeface="+mn-cs"/>
              </a:rPr>
              <a:t> o </a:t>
            </a:r>
            <a:r>
              <a:rPr lang="es-MX" sz="900" kern="1200" dirty="0" err="1" smtClean="0">
                <a:solidFill>
                  <a:schemeClr val="tx1"/>
                </a:solidFill>
                <a:effectLst/>
                <a:latin typeface="Segoe UI" pitchFamily="34" charset="0"/>
                <a:ea typeface="+mn-ea"/>
                <a:cs typeface="+mn-cs"/>
              </a:rPr>
              <a:t>Graphics.DrawIconUnstretched</a:t>
            </a:r>
            <a:endParaRPr lang="es-MX" sz="900" kern="1200" dirty="0" smtClean="0">
              <a:solidFill>
                <a:schemeClr val="tx1"/>
              </a:solidFill>
              <a:effectLst/>
              <a:latin typeface="Segoe UI" pitchFamily="34" charset="0"/>
              <a:ea typeface="+mn-ea"/>
              <a:cs typeface="+mn-cs"/>
            </a:endParaRPr>
          </a:p>
          <a:p>
            <a:r>
              <a:rPr lang="es-MX" sz="900" kern="1200" dirty="0" smtClean="0">
                <a:solidFill>
                  <a:schemeClr val="tx1"/>
                </a:solidFill>
                <a:effectLst/>
                <a:latin typeface="Segoe UI" pitchFamily="34" charset="0"/>
                <a:ea typeface="+mn-ea"/>
                <a:cs typeface="+mn-cs"/>
              </a:rPr>
              <a:t>ó</a:t>
            </a:r>
          </a:p>
          <a:p>
            <a:r>
              <a:rPr lang="es-MX" sz="900" kern="1200" dirty="0" smtClean="0">
                <a:solidFill>
                  <a:schemeClr val="tx1"/>
                </a:solidFill>
                <a:effectLst/>
                <a:latin typeface="Segoe UI" pitchFamily="34" charset="0"/>
                <a:ea typeface="+mn-ea"/>
                <a:cs typeface="+mn-cs"/>
              </a:rPr>
              <a:t>Se puede editar un Icono, llamando al método </a:t>
            </a:r>
            <a:r>
              <a:rPr lang="es-MX" sz="900" kern="1200" dirty="0" err="1" smtClean="0">
                <a:solidFill>
                  <a:schemeClr val="tx1"/>
                </a:solidFill>
                <a:effectLst/>
                <a:latin typeface="Segoe UI" pitchFamily="34" charset="0"/>
                <a:ea typeface="+mn-ea"/>
                <a:cs typeface="+mn-cs"/>
              </a:rPr>
              <a:t>Icon.ToBitmap</a:t>
            </a:r>
            <a:r>
              <a:rPr lang="es-MX" sz="900" kern="1200" dirty="0" smtClean="0">
                <a:solidFill>
                  <a:schemeClr val="tx1"/>
                </a:solidFill>
                <a:effectLst/>
                <a:latin typeface="Segoe UI" pitchFamily="34" charset="0"/>
                <a:ea typeface="+mn-ea"/>
                <a:cs typeface="+mn-cs"/>
              </a:rPr>
              <a:t> para crear un </a:t>
            </a:r>
            <a:r>
              <a:rPr lang="es-MX" sz="900" kern="1200" dirty="0" err="1" smtClean="0">
                <a:solidFill>
                  <a:schemeClr val="tx1"/>
                </a:solidFill>
                <a:effectLst/>
                <a:latin typeface="Segoe UI" pitchFamily="34" charset="0"/>
                <a:ea typeface="+mn-ea"/>
                <a:cs typeface="+mn-cs"/>
              </a:rPr>
              <a:t>bitmap</a:t>
            </a:r>
            <a:r>
              <a:rPr lang="es-MX" sz="900" kern="1200" dirty="0" smtClean="0">
                <a:solidFill>
                  <a:schemeClr val="tx1"/>
                </a:solidFill>
                <a:effectLst/>
                <a:latin typeface="Segoe UI" pitchFamily="34" charset="0"/>
                <a:ea typeface="+mn-ea"/>
                <a:cs typeface="+mn-cs"/>
              </a:rPr>
              <a:t> que puede ser editado.</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908007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s-MX" sz="900" kern="1200" dirty="0" smtClean="0">
                <a:solidFill>
                  <a:schemeClr val="tx1"/>
                </a:solidFill>
                <a:effectLst/>
                <a:latin typeface="Segoe UI" pitchFamily="34" charset="0"/>
                <a:ea typeface="+mn-ea"/>
                <a:cs typeface="+mn-cs"/>
              </a:rPr>
              <a:t>Para agregar texto a una imagen, debemos: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1. Crear un objeto </a:t>
            </a:r>
            <a:r>
              <a:rPr lang="es-MX" sz="900" kern="1200" dirty="0" err="1" smtClean="0">
                <a:solidFill>
                  <a:schemeClr val="tx1"/>
                </a:solidFill>
                <a:effectLst/>
                <a:latin typeface="Segoe UI" pitchFamily="34" charset="0"/>
                <a:ea typeface="+mn-ea"/>
                <a:cs typeface="+mn-cs"/>
              </a:rPr>
              <a:t>graphics</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2. Crear un objeto Font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3. crear un objeto Brush (opcional)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4. Utilizar el método </a:t>
            </a:r>
            <a:r>
              <a:rPr lang="es-MX" sz="900" kern="1200" dirty="0" err="1" smtClean="0">
                <a:solidFill>
                  <a:schemeClr val="tx1"/>
                </a:solidFill>
                <a:effectLst/>
                <a:latin typeface="Segoe UI" pitchFamily="34" charset="0"/>
                <a:ea typeface="+mn-ea"/>
                <a:cs typeface="+mn-cs"/>
              </a:rPr>
              <a:t>Graphics.DrawString</a:t>
            </a:r>
            <a:r>
              <a:rPr lang="es-MX" sz="900" kern="1200" dirty="0" smtClean="0">
                <a:solidFill>
                  <a:schemeClr val="tx1"/>
                </a:solidFill>
                <a:effectLst/>
                <a:latin typeface="Segoe UI" pitchFamily="34" charset="0"/>
                <a:ea typeface="+mn-ea"/>
                <a:cs typeface="+mn-cs"/>
              </a:rPr>
              <a:t> y especificar la ubicación del texto.</a:t>
            </a:r>
            <a:endParaRPr lang="es-MX" sz="9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kern="1200" dirty="0" smtClean="0">
                <a:solidFill>
                  <a:schemeClr val="tx1"/>
                </a:solidFill>
                <a:effectLst/>
                <a:latin typeface="Segoe UI" pitchFamily="34" charset="0"/>
                <a:ea typeface="+mn-ea"/>
                <a:cs typeface="+mn-cs"/>
              </a:rPr>
              <a:t>La clase </a:t>
            </a:r>
            <a:r>
              <a:rPr lang="es-MX" sz="900" kern="1200" dirty="0" err="1" smtClean="0">
                <a:solidFill>
                  <a:schemeClr val="tx1"/>
                </a:solidFill>
                <a:effectLst/>
                <a:latin typeface="Segoe UI" pitchFamily="34" charset="0"/>
                <a:ea typeface="+mn-ea"/>
                <a:cs typeface="+mn-cs"/>
              </a:rPr>
              <a:t>fonts</a:t>
            </a:r>
            <a:r>
              <a:rPr lang="es-MX" sz="900" kern="1200" dirty="0" smtClean="0">
                <a:solidFill>
                  <a:schemeClr val="tx1"/>
                </a:solidFill>
                <a:effectLst/>
                <a:latin typeface="Segoe UI" pitchFamily="34" charset="0"/>
                <a:ea typeface="+mn-ea"/>
                <a:cs typeface="+mn-cs"/>
              </a:rPr>
              <a:t> tiene 13 sobrecargas de su </a:t>
            </a:r>
            <a:r>
              <a:rPr lang="es-MX" sz="900" kern="1200" dirty="0" err="1" smtClean="0">
                <a:solidFill>
                  <a:schemeClr val="tx1"/>
                </a:solidFill>
                <a:effectLst/>
                <a:latin typeface="Segoe UI" pitchFamily="34" charset="0"/>
                <a:ea typeface="+mn-ea"/>
                <a:cs typeface="+mn-cs"/>
              </a:rPr>
              <a:t>contructor</a:t>
            </a:r>
            <a:r>
              <a:rPr lang="es-MX" sz="900" kern="1200" dirty="0" smtClean="0">
                <a:solidFill>
                  <a:schemeClr val="tx1"/>
                </a:solidFill>
                <a:effectLst/>
                <a:latin typeface="Segoe UI" pitchFamily="34" charset="0"/>
                <a:ea typeface="+mn-ea"/>
                <a:cs typeface="+mn-cs"/>
              </a:rPr>
              <a:t>, el más simple es pasarle la familia de la fuente(</a:t>
            </a:r>
            <a:r>
              <a:rPr lang="es-MX" sz="900" kern="1200" dirty="0" err="1" smtClean="0">
                <a:solidFill>
                  <a:schemeClr val="tx1"/>
                </a:solidFill>
                <a:effectLst/>
                <a:latin typeface="Segoe UI" pitchFamily="34" charset="0"/>
                <a:ea typeface="+mn-ea"/>
                <a:cs typeface="+mn-cs"/>
              </a:rPr>
              <a:t>string</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ej</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arial</a:t>
            </a:r>
            <a:r>
              <a:rPr lang="es-MX" sz="900" kern="1200" dirty="0" smtClean="0">
                <a:solidFill>
                  <a:schemeClr val="tx1"/>
                </a:solidFill>
                <a:effectLst/>
                <a:latin typeface="Segoe UI" pitchFamily="34" charset="0"/>
                <a:ea typeface="+mn-ea"/>
                <a:cs typeface="+mn-cs"/>
              </a:rPr>
              <a:t>”, el tamaño (</a:t>
            </a:r>
            <a:r>
              <a:rPr lang="es-MX" sz="900" kern="1200" dirty="0" err="1" smtClean="0">
                <a:solidFill>
                  <a:schemeClr val="tx1"/>
                </a:solidFill>
                <a:effectLst/>
                <a:latin typeface="Segoe UI" pitchFamily="34" charset="0"/>
                <a:ea typeface="+mn-ea"/>
                <a:cs typeface="+mn-cs"/>
              </a:rPr>
              <a:t>float</a:t>
            </a:r>
            <a:r>
              <a:rPr lang="es-MX" sz="900" kern="1200" dirty="0" smtClean="0">
                <a:solidFill>
                  <a:schemeClr val="tx1"/>
                </a:solidFill>
                <a:effectLst/>
                <a:latin typeface="Segoe UI" pitchFamily="34" charset="0"/>
                <a:ea typeface="+mn-ea"/>
                <a:cs typeface="+mn-cs"/>
              </a:rPr>
              <a:t>/</a:t>
            </a:r>
            <a:r>
              <a:rPr lang="es-MX" sz="900" kern="1200" dirty="0" err="1" smtClean="0">
                <a:solidFill>
                  <a:schemeClr val="tx1"/>
                </a:solidFill>
                <a:effectLst/>
                <a:latin typeface="Segoe UI" pitchFamily="34" charset="0"/>
                <a:ea typeface="+mn-ea"/>
                <a:cs typeface="+mn-cs"/>
              </a:rPr>
              <a:t>int</a:t>
            </a:r>
            <a:r>
              <a:rPr lang="es-MX" sz="900" kern="1200" dirty="0" smtClean="0">
                <a:solidFill>
                  <a:schemeClr val="tx1"/>
                </a:solidFill>
                <a:effectLst/>
                <a:latin typeface="Segoe UI" pitchFamily="34" charset="0"/>
                <a:ea typeface="+mn-ea"/>
                <a:cs typeface="+mn-cs"/>
              </a:rPr>
              <a:t>)y el estilo (</a:t>
            </a:r>
            <a:r>
              <a:rPr lang="es-MX" sz="900" kern="1200" dirty="0" err="1" smtClean="0">
                <a:solidFill>
                  <a:schemeClr val="tx1"/>
                </a:solidFill>
                <a:effectLst/>
                <a:latin typeface="Segoe UI" pitchFamily="34" charset="0"/>
                <a:ea typeface="+mn-ea"/>
                <a:cs typeface="+mn-cs"/>
              </a:rPr>
              <a:t>fontStyle</a:t>
            </a:r>
            <a:r>
              <a:rPr lang="es-MX" sz="900" kern="1200" dirty="0" smtClean="0">
                <a:solidFill>
                  <a:schemeClr val="tx1"/>
                </a:solidFill>
                <a:effectLst/>
                <a:latin typeface="Segoe UI" pitchFamily="34" charset="0"/>
                <a:ea typeface="+mn-ea"/>
                <a:cs typeface="+mn-cs"/>
              </a:rPr>
              <a:t>).</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2011839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b="1" kern="1200" dirty="0" smtClean="0">
                <a:solidFill>
                  <a:schemeClr val="tx1"/>
                </a:solidFill>
                <a:effectLst/>
                <a:latin typeface="Segoe UI" pitchFamily="34" charset="0"/>
                <a:ea typeface="+mn-ea"/>
                <a:cs typeface="+mn-cs"/>
              </a:rPr>
              <a:t>Como escribir texto?</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Después de crear un objeto </a:t>
            </a:r>
            <a:r>
              <a:rPr lang="es-MX" sz="900" kern="1200" dirty="0" err="1" smtClean="0">
                <a:solidFill>
                  <a:schemeClr val="tx1"/>
                </a:solidFill>
                <a:effectLst/>
                <a:latin typeface="Segoe UI" pitchFamily="34" charset="0"/>
                <a:ea typeface="+mn-ea"/>
                <a:cs typeface="+mn-cs"/>
              </a:rPr>
              <a:t>font</a:t>
            </a:r>
            <a:r>
              <a:rPr lang="es-MX" sz="900" kern="1200" dirty="0" smtClean="0">
                <a:solidFill>
                  <a:schemeClr val="tx1"/>
                </a:solidFill>
                <a:effectLst/>
                <a:latin typeface="Segoe UI" pitchFamily="34" charset="0"/>
                <a:ea typeface="+mn-ea"/>
                <a:cs typeface="+mn-cs"/>
              </a:rPr>
              <a:t>, se debe crear un </a:t>
            </a:r>
            <a:r>
              <a:rPr lang="es-MX" sz="900" kern="1200" dirty="0" err="1" smtClean="0">
                <a:solidFill>
                  <a:schemeClr val="tx1"/>
                </a:solidFill>
                <a:effectLst/>
                <a:latin typeface="Segoe UI" pitchFamily="34" charset="0"/>
                <a:ea typeface="+mn-ea"/>
                <a:cs typeface="+mn-cs"/>
              </a:rPr>
              <a:t>brush</a:t>
            </a:r>
            <a:r>
              <a:rPr lang="es-MX" sz="900" kern="1200" dirty="0" smtClean="0">
                <a:solidFill>
                  <a:schemeClr val="tx1"/>
                </a:solidFill>
                <a:effectLst/>
                <a:latin typeface="Segoe UI" pitchFamily="34" charset="0"/>
                <a:ea typeface="+mn-ea"/>
                <a:cs typeface="+mn-cs"/>
              </a:rPr>
              <a:t> para definir cómo se va a rellenar el texto. Para agregar el texto a una imagen se llama a </a:t>
            </a:r>
            <a:r>
              <a:rPr lang="es-MX" sz="900" kern="1200" dirty="0" err="1" smtClean="0">
                <a:solidFill>
                  <a:schemeClr val="tx1"/>
                </a:solidFill>
                <a:effectLst/>
                <a:latin typeface="Segoe UI" pitchFamily="34" charset="0"/>
                <a:ea typeface="+mn-ea"/>
                <a:cs typeface="+mn-cs"/>
              </a:rPr>
              <a:t>Graphics.DrawString</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9862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kern="1200" dirty="0" smtClean="0">
                <a:solidFill>
                  <a:schemeClr val="tx1"/>
                </a:solidFill>
                <a:latin typeface="Segoe UI" pitchFamily="34" charset="0"/>
                <a:ea typeface="+mn-ea"/>
                <a:cs typeface="+mn-cs"/>
              </a:rPr>
              <a:t>Se puede usar gráficos para mejorar la interface de una aplicación, crear gráficos, reportes y editar imágenes.</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s-MX" sz="900" kern="1200" dirty="0" smtClean="0">
                <a:solidFill>
                  <a:schemeClr val="tx1"/>
                </a:solidFill>
                <a:effectLst/>
                <a:latin typeface="Segoe UI" pitchFamily="34" charset="0"/>
                <a:ea typeface="+mn-ea"/>
                <a:cs typeface="+mn-cs"/>
              </a:rPr>
              <a:t>El concepto básico de </a:t>
            </a:r>
            <a:r>
              <a:rPr lang="es-MX" sz="900" kern="1200" dirty="0" err="1" smtClean="0">
                <a:solidFill>
                  <a:schemeClr val="tx1"/>
                </a:solidFill>
                <a:effectLst/>
                <a:latin typeface="Segoe UI" pitchFamily="34" charset="0"/>
                <a:ea typeface="+mn-ea"/>
                <a:cs typeface="+mn-cs"/>
              </a:rPr>
              <a:t>threading</a:t>
            </a:r>
            <a:r>
              <a:rPr lang="es-MX" sz="900" kern="1200" dirty="0" smtClean="0">
                <a:solidFill>
                  <a:schemeClr val="tx1"/>
                </a:solidFill>
                <a:effectLst/>
                <a:latin typeface="Segoe UI" pitchFamily="34" charset="0"/>
                <a:ea typeface="+mn-ea"/>
                <a:cs typeface="+mn-cs"/>
              </a:rPr>
              <a:t> es el realizar múltiples operaciones de forma concurrente. Cada una de estas operaciones puede ser realizada en un hilo separado. Es muy útil cuando se tiene computadoras con múltiples procesadores. Cuando uno no utiliza </a:t>
            </a:r>
            <a:r>
              <a:rPr lang="es-MX" sz="900" kern="1200" dirty="0" err="1" smtClean="0">
                <a:solidFill>
                  <a:schemeClr val="tx1"/>
                </a:solidFill>
                <a:effectLst/>
                <a:latin typeface="Segoe UI" pitchFamily="34" charset="0"/>
                <a:ea typeface="+mn-ea"/>
                <a:cs typeface="+mn-cs"/>
              </a:rPr>
              <a:t>threading</a:t>
            </a:r>
            <a:r>
              <a:rPr lang="es-MX" sz="900" kern="1200" dirty="0" smtClean="0">
                <a:solidFill>
                  <a:schemeClr val="tx1"/>
                </a:solidFill>
                <a:effectLst/>
                <a:latin typeface="Segoe UI" pitchFamily="34" charset="0"/>
                <a:ea typeface="+mn-ea"/>
                <a:cs typeface="+mn-cs"/>
              </a:rPr>
              <a:t> en una aplicación, se está desaprovechando el procesador</a:t>
            </a:r>
            <a:endParaRPr lang="es-MX" dirty="0" smtClean="0"/>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kern="1200" dirty="0" err="1" smtClean="0">
                <a:solidFill>
                  <a:schemeClr val="tx1"/>
                </a:solidFill>
                <a:latin typeface="Segoe UI" pitchFamily="34" charset="0"/>
                <a:ea typeface="+mn-ea"/>
                <a:cs typeface="+mn-cs"/>
              </a:rPr>
              <a:t>System.Drawing</a:t>
            </a:r>
            <a:r>
              <a:rPr lang="es-MX" sz="900" kern="1200" dirty="0" smtClean="0">
                <a:solidFill>
                  <a:schemeClr val="tx1"/>
                </a:solidFill>
                <a:latin typeface="Segoe UI" pitchFamily="34" charset="0"/>
                <a:ea typeface="+mn-ea"/>
                <a:cs typeface="+mn-cs"/>
              </a:rPr>
              <a:t> permite crear gráficos o modificar imágenes. Cambiar de tamaño una imagen, crear círculos, líneas u otras formas, hacer zoom a imágenes, adherir copyright a logos o textos, </a:t>
            </a:r>
            <a:r>
              <a:rPr lang="es-MX" sz="900" kern="1200" dirty="0" err="1" smtClean="0">
                <a:solidFill>
                  <a:schemeClr val="tx1"/>
                </a:solidFill>
                <a:latin typeface="Segoe UI" pitchFamily="34" charset="0"/>
                <a:ea typeface="+mn-ea"/>
                <a:cs typeface="+mn-cs"/>
              </a:rPr>
              <a:t>etc</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kern="1200" dirty="0" smtClean="0">
                <a:solidFill>
                  <a:schemeClr val="tx1"/>
                </a:solidFill>
                <a:effectLst/>
                <a:latin typeface="Segoe UI" pitchFamily="34" charset="0"/>
                <a:ea typeface="+mn-ea"/>
                <a:cs typeface="+mn-cs"/>
              </a:rPr>
              <a:t>Se encuentra en el </a:t>
            </a:r>
            <a:r>
              <a:rPr lang="es-MX" sz="900" kern="1200" dirty="0" err="1" smtClean="0">
                <a:solidFill>
                  <a:schemeClr val="tx1"/>
                </a:solidFill>
                <a:effectLst/>
                <a:latin typeface="Segoe UI" pitchFamily="34" charset="0"/>
                <a:ea typeface="+mn-ea"/>
                <a:cs typeface="+mn-cs"/>
              </a:rPr>
              <a:t>namespace</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System.Threading</a:t>
            </a:r>
            <a:r>
              <a:rPr lang="es-MX" sz="900" kern="1200" dirty="0" smtClean="0">
                <a:solidFill>
                  <a:schemeClr val="tx1"/>
                </a:solidFill>
                <a:effectLst/>
                <a:latin typeface="Segoe UI" pitchFamily="34" charset="0"/>
                <a:ea typeface="+mn-ea"/>
                <a:cs typeface="+mn-cs"/>
              </a:rPr>
              <a:t> de </a:t>
            </a:r>
            <a:r>
              <a:rPr lang="es-MX" sz="900" kern="1200" dirty="0" err="1" smtClean="0">
                <a:solidFill>
                  <a:schemeClr val="tx1"/>
                </a:solidFill>
                <a:effectLst/>
                <a:latin typeface="Segoe UI" pitchFamily="34" charset="0"/>
                <a:ea typeface="+mn-ea"/>
                <a:cs typeface="+mn-cs"/>
              </a:rPr>
              <a:t>.Net</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framework</a:t>
            </a:r>
            <a:r>
              <a:rPr lang="es-MX" sz="900" kern="1200" dirty="0" smtClean="0">
                <a:solidFill>
                  <a:schemeClr val="tx1"/>
                </a:solidFill>
                <a:effectLst/>
                <a:latin typeface="Segoe UI" pitchFamily="34" charset="0"/>
                <a:ea typeface="+mn-ea"/>
                <a:cs typeface="+mn-cs"/>
              </a:rPr>
              <a:t> y tiene los tipos necesarios para crear y administrar hilos.</a:t>
            </a:r>
          </a:p>
          <a:p>
            <a:r>
              <a:rPr lang="es-MX" sz="900" b="1" kern="1200" dirty="0" smtClean="0">
                <a:solidFill>
                  <a:schemeClr val="tx1"/>
                </a:solidFill>
                <a:effectLst/>
                <a:latin typeface="Segoe UI" pitchFamily="34" charset="0"/>
                <a:ea typeface="+mn-ea"/>
                <a:cs typeface="+mn-cs"/>
              </a:rPr>
              <a:t>Hilos simples</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Métodos y propiedades más importantes de la clase </a:t>
            </a:r>
            <a:r>
              <a:rPr lang="es-MX" sz="900" kern="1200" dirty="0" err="1" smtClean="0">
                <a:solidFill>
                  <a:schemeClr val="tx1"/>
                </a:solidFill>
                <a:effectLst/>
                <a:latin typeface="Segoe UI" pitchFamily="34" charset="0"/>
                <a:ea typeface="+mn-ea"/>
                <a:cs typeface="+mn-cs"/>
              </a:rPr>
              <a:t>Thread</a:t>
            </a:r>
            <a:r>
              <a:rPr lang="es-MX" sz="900" kern="1200" dirty="0" smtClean="0">
                <a:solidFill>
                  <a:schemeClr val="tx1"/>
                </a:solidFill>
                <a:effectLst/>
                <a:latin typeface="Segoe UI" pitchFamily="34" charset="0"/>
                <a:ea typeface="+mn-ea"/>
                <a:cs typeface="+mn-cs"/>
              </a:rPr>
              <a:t>: </a:t>
            </a:r>
          </a:p>
          <a:p>
            <a:r>
              <a:rPr lang="es-MX" sz="900" b="1" kern="1200" dirty="0" smtClean="0">
                <a:solidFill>
                  <a:schemeClr val="tx1"/>
                </a:solidFill>
                <a:effectLst/>
                <a:latin typeface="Segoe UI" pitchFamily="34" charset="0"/>
                <a:ea typeface="+mn-ea"/>
                <a:cs typeface="+mn-cs"/>
              </a:rPr>
              <a:t>Hilos simples</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Métodos y propiedades más importantes de la clase </a:t>
            </a:r>
            <a:r>
              <a:rPr lang="es-MX" sz="900" kern="1200" dirty="0" err="1" smtClean="0">
                <a:solidFill>
                  <a:schemeClr val="tx1"/>
                </a:solidFill>
                <a:effectLst/>
                <a:latin typeface="Segoe UI" pitchFamily="34" charset="0"/>
                <a:ea typeface="+mn-ea"/>
                <a:cs typeface="+mn-cs"/>
              </a:rPr>
              <a:t>Thread</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b="1" kern="1200" dirty="0" err="1" smtClean="0">
                <a:solidFill>
                  <a:schemeClr val="tx1"/>
                </a:solidFill>
                <a:effectLst/>
                <a:latin typeface="Segoe UI" pitchFamily="34" charset="0"/>
                <a:ea typeface="+mn-ea"/>
                <a:cs typeface="+mn-cs"/>
              </a:rPr>
              <a:t>IsAlive</a:t>
            </a:r>
            <a:r>
              <a:rPr lang="es-MX" sz="900" b="1" kern="1200" dirty="0" smtClean="0">
                <a:solidFill>
                  <a:schemeClr val="tx1"/>
                </a:solidFill>
                <a:effectLst/>
                <a:latin typeface="Segoe UI" pitchFamily="34" charset="0"/>
                <a:ea typeface="+mn-ea"/>
                <a:cs typeface="+mn-cs"/>
              </a:rPr>
              <a:t>.</a:t>
            </a:r>
            <a:r>
              <a:rPr lang="es-MX" sz="900" kern="1200" dirty="0" smtClean="0">
                <a:solidFill>
                  <a:schemeClr val="tx1"/>
                </a:solidFill>
                <a:effectLst/>
                <a:latin typeface="Segoe UI" pitchFamily="34" charset="0"/>
                <a:ea typeface="+mn-ea"/>
                <a:cs typeface="+mn-cs"/>
              </a:rPr>
              <a:t> Indica si es hilo está ejecutándose actualmente </a:t>
            </a:r>
          </a:p>
          <a:p>
            <a:r>
              <a:rPr lang="es-MX" sz="900" b="1" kern="1200" dirty="0" err="1" smtClean="0">
                <a:solidFill>
                  <a:schemeClr val="tx1"/>
                </a:solidFill>
                <a:effectLst/>
                <a:latin typeface="Segoe UI" pitchFamily="34" charset="0"/>
                <a:ea typeface="+mn-ea"/>
                <a:cs typeface="+mn-cs"/>
              </a:rPr>
              <a:t>IsBackground</a:t>
            </a:r>
            <a:r>
              <a:rPr lang="es-MX" sz="900" b="1" kern="1200" dirty="0" smtClean="0">
                <a:solidFill>
                  <a:schemeClr val="tx1"/>
                </a:solidFill>
                <a:effectLst/>
                <a:latin typeface="Segoe UI" pitchFamily="34" charset="0"/>
                <a:ea typeface="+mn-ea"/>
                <a:cs typeface="+mn-cs"/>
              </a:rPr>
              <a:t>.</a:t>
            </a:r>
            <a:r>
              <a:rPr lang="es-MX" sz="900" kern="1200" dirty="0" smtClean="0">
                <a:solidFill>
                  <a:schemeClr val="tx1"/>
                </a:solidFill>
                <a:effectLst/>
                <a:latin typeface="Segoe UI" pitchFamily="34" charset="0"/>
                <a:ea typeface="+mn-ea"/>
                <a:cs typeface="+mn-cs"/>
              </a:rPr>
              <a:t> Indica si el hilo está ejecutándose como </a:t>
            </a:r>
            <a:r>
              <a:rPr lang="es-MX" sz="900" kern="1200" dirty="0" err="1" smtClean="0">
                <a:solidFill>
                  <a:schemeClr val="tx1"/>
                </a:solidFill>
                <a:effectLst/>
                <a:latin typeface="Segoe UI" pitchFamily="34" charset="0"/>
                <a:ea typeface="+mn-ea"/>
                <a:cs typeface="+mn-cs"/>
              </a:rPr>
              <a:t>background</a:t>
            </a:r>
            <a:r>
              <a:rPr lang="es-MX" sz="900" kern="1200" dirty="0" smtClean="0">
                <a:solidFill>
                  <a:schemeClr val="tx1"/>
                </a:solidFill>
                <a:effectLst/>
                <a:latin typeface="Segoe UI" pitchFamily="34" charset="0"/>
                <a:ea typeface="+mn-ea"/>
                <a:cs typeface="+mn-cs"/>
              </a:rPr>
              <a:t> </a:t>
            </a:r>
          </a:p>
          <a:p>
            <a:r>
              <a:rPr lang="es-MX" sz="900" b="1" kern="1200" dirty="0" err="1" smtClean="0">
                <a:solidFill>
                  <a:schemeClr val="tx1"/>
                </a:solidFill>
                <a:effectLst/>
                <a:latin typeface="Segoe UI" pitchFamily="34" charset="0"/>
                <a:ea typeface="+mn-ea"/>
                <a:cs typeface="+mn-cs"/>
              </a:rPr>
              <a:t>IsThreadPoolThread</a:t>
            </a:r>
            <a:r>
              <a:rPr lang="es-MX" sz="900" b="1" kern="1200" dirty="0" smtClean="0">
                <a:solidFill>
                  <a:schemeClr val="tx1"/>
                </a:solidFill>
                <a:effectLst/>
                <a:latin typeface="Segoe UI" pitchFamily="34" charset="0"/>
                <a:ea typeface="+mn-ea"/>
                <a:cs typeface="+mn-cs"/>
              </a:rPr>
              <a:t>.</a:t>
            </a:r>
            <a:r>
              <a:rPr lang="es-MX" sz="900" kern="1200" dirty="0" smtClean="0">
                <a:solidFill>
                  <a:schemeClr val="tx1"/>
                </a:solidFill>
                <a:effectLst/>
                <a:latin typeface="Segoe UI" pitchFamily="34" charset="0"/>
                <a:ea typeface="+mn-ea"/>
                <a:cs typeface="+mn-cs"/>
              </a:rPr>
              <a:t> Indica si el hilo se encuentra en el pool de hilos. </a:t>
            </a:r>
          </a:p>
          <a:p>
            <a:r>
              <a:rPr lang="es-MX" sz="900" b="1" kern="1200" dirty="0" err="1" smtClean="0">
                <a:solidFill>
                  <a:schemeClr val="tx1"/>
                </a:solidFill>
                <a:effectLst/>
                <a:latin typeface="Segoe UI" pitchFamily="34" charset="0"/>
                <a:ea typeface="+mn-ea"/>
                <a:cs typeface="+mn-cs"/>
              </a:rPr>
              <a:t>ManageThreadId</a:t>
            </a:r>
            <a:r>
              <a:rPr lang="es-MX" sz="900" b="1" kern="1200" dirty="0" smtClean="0">
                <a:solidFill>
                  <a:schemeClr val="tx1"/>
                </a:solidFill>
                <a:effectLst/>
                <a:latin typeface="Segoe UI" pitchFamily="34" charset="0"/>
                <a:ea typeface="+mn-ea"/>
                <a:cs typeface="+mn-cs"/>
              </a:rPr>
              <a:t>.</a:t>
            </a:r>
            <a:r>
              <a:rPr lang="es-MX" sz="900" kern="1200" dirty="0" smtClean="0">
                <a:solidFill>
                  <a:schemeClr val="tx1"/>
                </a:solidFill>
                <a:effectLst/>
                <a:latin typeface="Segoe UI" pitchFamily="34" charset="0"/>
                <a:ea typeface="+mn-ea"/>
                <a:cs typeface="+mn-cs"/>
              </a:rPr>
              <a:t> Obtiene un identificador del hilo actual. </a:t>
            </a:r>
          </a:p>
          <a:p>
            <a:r>
              <a:rPr lang="es-MX" sz="900" b="1" kern="1200" dirty="0" err="1" smtClean="0">
                <a:solidFill>
                  <a:schemeClr val="tx1"/>
                </a:solidFill>
                <a:effectLst/>
                <a:latin typeface="Segoe UI" pitchFamily="34" charset="0"/>
                <a:ea typeface="+mn-ea"/>
                <a:cs typeface="+mn-cs"/>
              </a:rPr>
              <a:t>Name</a:t>
            </a:r>
            <a:r>
              <a:rPr lang="es-MX" sz="900" b="1" kern="1200" dirty="0" smtClean="0">
                <a:solidFill>
                  <a:schemeClr val="tx1"/>
                </a:solidFill>
                <a:effectLst/>
                <a:latin typeface="Segoe UI" pitchFamily="34" charset="0"/>
                <a:ea typeface="+mn-ea"/>
                <a:cs typeface="+mn-cs"/>
              </a:rPr>
              <a:t>.</a:t>
            </a:r>
            <a:r>
              <a:rPr lang="es-MX" sz="900" kern="1200" dirty="0" smtClean="0">
                <a:solidFill>
                  <a:schemeClr val="tx1"/>
                </a:solidFill>
                <a:effectLst/>
                <a:latin typeface="Segoe UI" pitchFamily="34" charset="0"/>
                <a:ea typeface="+mn-ea"/>
                <a:cs typeface="+mn-cs"/>
              </a:rPr>
              <a:t> nombre asociado al hilo </a:t>
            </a:r>
          </a:p>
          <a:p>
            <a:r>
              <a:rPr lang="es-MX" sz="900" b="1" kern="1200" dirty="0" err="1" smtClean="0">
                <a:solidFill>
                  <a:schemeClr val="tx1"/>
                </a:solidFill>
                <a:effectLst/>
                <a:latin typeface="Segoe UI" pitchFamily="34" charset="0"/>
                <a:ea typeface="+mn-ea"/>
                <a:cs typeface="+mn-cs"/>
              </a:rPr>
              <a:t>Priority</a:t>
            </a:r>
            <a:r>
              <a:rPr lang="es-MX" sz="900" b="1" kern="1200" dirty="0" smtClean="0">
                <a:solidFill>
                  <a:schemeClr val="tx1"/>
                </a:solidFill>
                <a:effectLst/>
                <a:latin typeface="Segoe UI" pitchFamily="34" charset="0"/>
                <a:ea typeface="+mn-ea"/>
                <a:cs typeface="+mn-cs"/>
              </a:rPr>
              <a:t>.</a:t>
            </a:r>
            <a:r>
              <a:rPr lang="es-MX" sz="900" kern="1200" dirty="0" smtClean="0">
                <a:solidFill>
                  <a:schemeClr val="tx1"/>
                </a:solidFill>
                <a:effectLst/>
                <a:latin typeface="Segoe UI" pitchFamily="34" charset="0"/>
                <a:ea typeface="+mn-ea"/>
                <a:cs typeface="+mn-cs"/>
              </a:rPr>
              <a:t> Prioridad del hilo </a:t>
            </a:r>
          </a:p>
          <a:p>
            <a:r>
              <a:rPr lang="es-MX" sz="900" b="1" kern="1200" dirty="0" err="1" smtClean="0">
                <a:solidFill>
                  <a:schemeClr val="tx1"/>
                </a:solidFill>
                <a:effectLst/>
                <a:latin typeface="Segoe UI" pitchFamily="34" charset="0"/>
                <a:ea typeface="+mn-ea"/>
                <a:cs typeface="+mn-cs"/>
              </a:rPr>
              <a:t>ThreadState</a:t>
            </a:r>
            <a:r>
              <a:rPr lang="es-MX" sz="900" b="1" kern="1200" dirty="0" smtClean="0">
                <a:solidFill>
                  <a:schemeClr val="tx1"/>
                </a:solidFill>
                <a:effectLst/>
                <a:latin typeface="Segoe UI" pitchFamily="34" charset="0"/>
                <a:ea typeface="+mn-ea"/>
                <a:cs typeface="+mn-cs"/>
              </a:rPr>
              <a:t>.</a:t>
            </a:r>
            <a:r>
              <a:rPr lang="es-MX" sz="900" kern="1200" dirty="0" smtClean="0">
                <a:solidFill>
                  <a:schemeClr val="tx1"/>
                </a:solidFill>
                <a:effectLst/>
                <a:latin typeface="Segoe UI" pitchFamily="34" charset="0"/>
                <a:ea typeface="+mn-ea"/>
                <a:cs typeface="+mn-cs"/>
              </a:rPr>
              <a:t> Obtiene el estado del hilo </a:t>
            </a:r>
          </a:p>
          <a:p>
            <a:r>
              <a:rPr lang="es-MX" sz="900" b="1" kern="1200" dirty="0" err="1" smtClean="0">
                <a:solidFill>
                  <a:schemeClr val="tx1"/>
                </a:solidFill>
                <a:effectLst/>
                <a:latin typeface="Segoe UI" pitchFamily="34" charset="0"/>
                <a:ea typeface="+mn-ea"/>
                <a:cs typeface="+mn-cs"/>
              </a:rPr>
              <a:t>Abort</a:t>
            </a:r>
            <a:r>
              <a:rPr lang="es-MX" sz="900" b="1" kern="1200" dirty="0" smtClean="0">
                <a:solidFill>
                  <a:schemeClr val="tx1"/>
                </a:solidFill>
                <a:effectLst/>
                <a:latin typeface="Segoe UI" pitchFamily="34" charset="0"/>
                <a:ea typeface="+mn-ea"/>
                <a:cs typeface="+mn-cs"/>
              </a:rPr>
              <a:t>.</a:t>
            </a:r>
            <a:r>
              <a:rPr lang="es-MX" sz="900" kern="1200" dirty="0" smtClean="0">
                <a:solidFill>
                  <a:schemeClr val="tx1"/>
                </a:solidFill>
                <a:effectLst/>
                <a:latin typeface="Segoe UI" pitchFamily="34" charset="0"/>
                <a:ea typeface="+mn-ea"/>
                <a:cs typeface="+mn-cs"/>
              </a:rPr>
              <a:t> Levanta un </a:t>
            </a:r>
            <a:r>
              <a:rPr lang="es-MX" sz="900" kern="1200" dirty="0" err="1" smtClean="0">
                <a:solidFill>
                  <a:schemeClr val="tx1"/>
                </a:solidFill>
                <a:effectLst/>
                <a:latin typeface="Segoe UI" pitchFamily="34" charset="0"/>
                <a:ea typeface="+mn-ea"/>
                <a:cs typeface="+mn-cs"/>
              </a:rPr>
              <a:t>ThreadAbortException</a:t>
            </a:r>
            <a:r>
              <a:rPr lang="es-MX" sz="900" kern="1200" dirty="0" smtClean="0">
                <a:solidFill>
                  <a:schemeClr val="tx1"/>
                </a:solidFill>
                <a:effectLst/>
                <a:latin typeface="Segoe UI" pitchFamily="34" charset="0"/>
                <a:ea typeface="+mn-ea"/>
                <a:cs typeface="+mn-cs"/>
              </a:rPr>
              <a:t> para indicar que el hilo debe de ser abortado </a:t>
            </a:r>
          </a:p>
          <a:p>
            <a:r>
              <a:rPr lang="es-MX" sz="900" b="1" kern="1200" dirty="0" err="1" smtClean="0">
                <a:solidFill>
                  <a:schemeClr val="tx1"/>
                </a:solidFill>
                <a:effectLst/>
                <a:latin typeface="Segoe UI" pitchFamily="34" charset="0"/>
                <a:ea typeface="+mn-ea"/>
                <a:cs typeface="+mn-cs"/>
              </a:rPr>
              <a:t>Interrupt</a:t>
            </a:r>
            <a:r>
              <a:rPr lang="es-MX" sz="900" b="1" kern="1200" dirty="0" smtClean="0">
                <a:solidFill>
                  <a:schemeClr val="tx1"/>
                </a:solidFill>
                <a:effectLst/>
                <a:latin typeface="Segoe UI" pitchFamily="34" charset="0"/>
                <a:ea typeface="+mn-ea"/>
                <a:cs typeface="+mn-cs"/>
              </a:rPr>
              <a:t>.</a:t>
            </a:r>
            <a:r>
              <a:rPr lang="es-MX" sz="900" kern="1200" dirty="0" smtClean="0">
                <a:solidFill>
                  <a:schemeClr val="tx1"/>
                </a:solidFill>
                <a:effectLst/>
                <a:latin typeface="Segoe UI" pitchFamily="34" charset="0"/>
                <a:ea typeface="+mn-ea"/>
                <a:cs typeface="+mn-cs"/>
              </a:rPr>
              <a:t> Levanta un </a:t>
            </a:r>
            <a:r>
              <a:rPr lang="es-MX" sz="900" kern="1200" dirty="0" err="1" smtClean="0">
                <a:solidFill>
                  <a:schemeClr val="tx1"/>
                </a:solidFill>
                <a:effectLst/>
                <a:latin typeface="Segoe UI" pitchFamily="34" charset="0"/>
                <a:ea typeface="+mn-ea"/>
                <a:cs typeface="+mn-cs"/>
              </a:rPr>
              <a:t>ThreadInterruptedException</a:t>
            </a:r>
            <a:r>
              <a:rPr lang="es-MX" sz="900" kern="1200" dirty="0" smtClean="0">
                <a:solidFill>
                  <a:schemeClr val="tx1"/>
                </a:solidFill>
                <a:effectLst/>
                <a:latin typeface="Segoe UI" pitchFamily="34" charset="0"/>
                <a:ea typeface="+mn-ea"/>
                <a:cs typeface="+mn-cs"/>
              </a:rPr>
              <a:t> cuando un hilo está en estado bloqueado. </a:t>
            </a:r>
          </a:p>
          <a:p>
            <a:r>
              <a:rPr lang="es-MX" sz="900" b="1" kern="1200" dirty="0" err="1" smtClean="0">
                <a:solidFill>
                  <a:schemeClr val="tx1"/>
                </a:solidFill>
                <a:effectLst/>
                <a:latin typeface="Segoe UI" pitchFamily="34" charset="0"/>
                <a:ea typeface="+mn-ea"/>
                <a:cs typeface="+mn-cs"/>
              </a:rPr>
              <a:t>Join</a:t>
            </a:r>
            <a:r>
              <a:rPr lang="es-MX" sz="900" b="1" kern="1200" dirty="0" smtClean="0">
                <a:solidFill>
                  <a:schemeClr val="tx1"/>
                </a:solidFill>
                <a:effectLst/>
                <a:latin typeface="Segoe UI" pitchFamily="34" charset="0"/>
                <a:ea typeface="+mn-ea"/>
                <a:cs typeface="+mn-cs"/>
              </a:rPr>
              <a:t>.</a:t>
            </a:r>
            <a:r>
              <a:rPr lang="es-MX" sz="900" kern="1200" dirty="0" smtClean="0">
                <a:solidFill>
                  <a:schemeClr val="tx1"/>
                </a:solidFill>
                <a:effectLst/>
                <a:latin typeface="Segoe UI" pitchFamily="34" charset="0"/>
                <a:ea typeface="+mn-ea"/>
                <a:cs typeface="+mn-cs"/>
              </a:rPr>
              <a:t> Bloquea el actual hilo, hasta que el hilo termine. </a:t>
            </a:r>
          </a:p>
          <a:p>
            <a:r>
              <a:rPr lang="es-MX" sz="900" b="1" kern="1200" dirty="0" err="1" smtClean="0">
                <a:solidFill>
                  <a:schemeClr val="tx1"/>
                </a:solidFill>
                <a:effectLst/>
                <a:latin typeface="Segoe UI" pitchFamily="34" charset="0"/>
                <a:ea typeface="+mn-ea"/>
                <a:cs typeface="+mn-cs"/>
              </a:rPr>
              <a:t>Start</a:t>
            </a:r>
            <a:r>
              <a:rPr lang="es-MX" sz="900" b="1" kern="1200" dirty="0" smtClean="0">
                <a:solidFill>
                  <a:schemeClr val="tx1"/>
                </a:solidFill>
                <a:effectLst/>
                <a:latin typeface="Segoe UI" pitchFamily="34" charset="0"/>
                <a:ea typeface="+mn-ea"/>
                <a:cs typeface="+mn-cs"/>
              </a:rPr>
              <a:t>.</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Setea</a:t>
            </a:r>
            <a:r>
              <a:rPr lang="es-MX" sz="900" kern="1200" dirty="0" smtClean="0">
                <a:solidFill>
                  <a:schemeClr val="tx1"/>
                </a:solidFill>
                <a:effectLst/>
                <a:latin typeface="Segoe UI" pitchFamily="34" charset="0"/>
                <a:ea typeface="+mn-ea"/>
                <a:cs typeface="+mn-cs"/>
              </a:rPr>
              <a:t> el momento de </a:t>
            </a:r>
            <a:r>
              <a:rPr lang="es-MX" sz="900" kern="1200" dirty="0" err="1" smtClean="0">
                <a:solidFill>
                  <a:schemeClr val="tx1"/>
                </a:solidFill>
                <a:effectLst/>
                <a:latin typeface="Segoe UI" pitchFamily="34" charset="0"/>
                <a:ea typeface="+mn-ea"/>
                <a:cs typeface="+mn-cs"/>
              </a:rPr>
              <a:t>ejecución.Entre</a:t>
            </a:r>
            <a:r>
              <a:rPr lang="es-MX" sz="900" kern="1200" dirty="0" smtClean="0">
                <a:solidFill>
                  <a:schemeClr val="tx1"/>
                </a:solidFill>
                <a:effectLst/>
                <a:latin typeface="Segoe UI" pitchFamily="34" charset="0"/>
                <a:ea typeface="+mn-ea"/>
                <a:cs typeface="+mn-cs"/>
              </a:rPr>
              <a:t> sus propiedades estáticas de </a:t>
            </a:r>
            <a:r>
              <a:rPr lang="es-MX" sz="900" kern="1200" dirty="0" err="1" smtClean="0">
                <a:solidFill>
                  <a:schemeClr val="tx1"/>
                </a:solidFill>
                <a:effectLst/>
                <a:latin typeface="Segoe UI" pitchFamily="34" charset="0"/>
                <a:ea typeface="+mn-ea"/>
                <a:cs typeface="+mn-cs"/>
              </a:rPr>
              <a:t>Thread</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estan</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b="1" kern="1200" dirty="0" err="1" smtClean="0">
                <a:solidFill>
                  <a:schemeClr val="tx1"/>
                </a:solidFill>
                <a:effectLst/>
                <a:latin typeface="Segoe UI" pitchFamily="34" charset="0"/>
                <a:ea typeface="+mn-ea"/>
                <a:cs typeface="+mn-cs"/>
              </a:rPr>
              <a:t>CurrentContext</a:t>
            </a:r>
            <a:r>
              <a:rPr lang="es-MX" sz="900" b="1" kern="1200" dirty="0" smtClean="0">
                <a:solidFill>
                  <a:schemeClr val="tx1"/>
                </a:solidFill>
                <a:effectLst/>
                <a:latin typeface="Segoe UI" pitchFamily="34" charset="0"/>
                <a:ea typeface="+mn-ea"/>
                <a:cs typeface="+mn-cs"/>
              </a:rPr>
              <a:t>.</a:t>
            </a:r>
            <a:r>
              <a:rPr lang="es-MX" sz="900" kern="1200" dirty="0" smtClean="0">
                <a:solidFill>
                  <a:schemeClr val="tx1"/>
                </a:solidFill>
                <a:effectLst/>
                <a:latin typeface="Segoe UI" pitchFamily="34" charset="0"/>
                <a:ea typeface="+mn-ea"/>
                <a:cs typeface="+mn-cs"/>
              </a:rPr>
              <a:t> Obtiene el actual </a:t>
            </a:r>
            <a:r>
              <a:rPr lang="es-MX" sz="900" kern="1200" dirty="0" err="1" smtClean="0">
                <a:solidFill>
                  <a:schemeClr val="tx1"/>
                </a:solidFill>
                <a:effectLst/>
                <a:latin typeface="Segoe UI" pitchFamily="34" charset="0"/>
                <a:ea typeface="+mn-ea"/>
                <a:cs typeface="+mn-cs"/>
              </a:rPr>
              <a:t>ThreadContext</a:t>
            </a:r>
            <a:r>
              <a:rPr lang="es-MX" sz="900" kern="1200" dirty="0" smtClean="0">
                <a:solidFill>
                  <a:schemeClr val="tx1"/>
                </a:solidFill>
                <a:effectLst/>
                <a:latin typeface="Segoe UI" pitchFamily="34" charset="0"/>
                <a:ea typeface="+mn-ea"/>
                <a:cs typeface="+mn-cs"/>
              </a:rPr>
              <a:t> relacionado al hilo actual. </a:t>
            </a:r>
          </a:p>
          <a:p>
            <a:r>
              <a:rPr lang="es-MX" sz="900" b="1" kern="1200" dirty="0" err="1" smtClean="0">
                <a:solidFill>
                  <a:schemeClr val="tx1"/>
                </a:solidFill>
                <a:effectLst/>
                <a:latin typeface="Segoe UI" pitchFamily="34" charset="0"/>
                <a:ea typeface="+mn-ea"/>
                <a:cs typeface="+mn-cs"/>
              </a:rPr>
              <a:t>CurrentPrincipal</a:t>
            </a:r>
            <a:r>
              <a:rPr lang="es-MX" sz="900" b="1" kern="1200" dirty="0" smtClean="0">
                <a:solidFill>
                  <a:schemeClr val="tx1"/>
                </a:solidFill>
                <a:effectLst/>
                <a:latin typeface="Segoe UI" pitchFamily="34" charset="0"/>
                <a:ea typeface="+mn-ea"/>
                <a:cs typeface="+mn-cs"/>
              </a:rPr>
              <a:t>.</a:t>
            </a:r>
            <a:r>
              <a:rPr lang="es-MX" sz="900" kern="1200" dirty="0" smtClean="0">
                <a:solidFill>
                  <a:schemeClr val="tx1"/>
                </a:solidFill>
                <a:effectLst/>
                <a:latin typeface="Segoe UI" pitchFamily="34" charset="0"/>
                <a:ea typeface="+mn-ea"/>
                <a:cs typeface="+mn-cs"/>
              </a:rPr>
              <a:t> Obtiene el usuario asociado al hilo actual </a:t>
            </a:r>
          </a:p>
          <a:p>
            <a:r>
              <a:rPr lang="es-MX" sz="900" b="1" kern="1200" dirty="0" err="1" smtClean="0">
                <a:solidFill>
                  <a:schemeClr val="tx1"/>
                </a:solidFill>
                <a:effectLst/>
                <a:latin typeface="Segoe UI" pitchFamily="34" charset="0"/>
                <a:ea typeface="+mn-ea"/>
                <a:cs typeface="+mn-cs"/>
              </a:rPr>
              <a:t>CurrentThread</a:t>
            </a:r>
            <a:r>
              <a:rPr lang="es-MX" sz="900" kern="1200" dirty="0" smtClean="0">
                <a:solidFill>
                  <a:schemeClr val="tx1"/>
                </a:solidFill>
                <a:effectLst/>
                <a:latin typeface="Segoe UI" pitchFamily="34" charset="0"/>
                <a:ea typeface="+mn-ea"/>
                <a:cs typeface="+mn-cs"/>
              </a:rPr>
              <a:t> Obtiene el hilo que se ejecuta actualmente. </a:t>
            </a:r>
          </a:p>
          <a:p>
            <a:r>
              <a:rPr lang="es-MX" sz="900" b="1" kern="1200" dirty="0" err="1" smtClean="0">
                <a:solidFill>
                  <a:schemeClr val="tx1"/>
                </a:solidFill>
                <a:effectLst/>
                <a:latin typeface="Segoe UI" pitchFamily="34" charset="0"/>
                <a:ea typeface="+mn-ea"/>
                <a:cs typeface="+mn-cs"/>
              </a:rPr>
              <a:t>Abort</a:t>
            </a:r>
            <a:r>
              <a:rPr lang="es-MX" sz="900" kern="1200" dirty="0" smtClean="0">
                <a:solidFill>
                  <a:schemeClr val="tx1"/>
                </a:solidFill>
                <a:effectLst/>
                <a:latin typeface="Segoe UI" pitchFamily="34" charset="0"/>
                <a:ea typeface="+mn-ea"/>
                <a:cs typeface="+mn-cs"/>
              </a:rPr>
              <a:t> puede dejar un </a:t>
            </a:r>
            <a:r>
              <a:rPr lang="es-MX" sz="900" kern="1200" dirty="0" err="1" smtClean="0">
                <a:solidFill>
                  <a:schemeClr val="tx1"/>
                </a:solidFill>
                <a:effectLst/>
                <a:latin typeface="Segoe UI" pitchFamily="34" charset="0"/>
                <a:ea typeface="+mn-ea"/>
                <a:cs typeface="+mn-cs"/>
              </a:rPr>
              <a:t>AppDomain</a:t>
            </a:r>
            <a:r>
              <a:rPr lang="es-MX" sz="900" kern="1200" dirty="0" smtClean="0">
                <a:solidFill>
                  <a:schemeClr val="tx1"/>
                </a:solidFill>
                <a:effectLst/>
                <a:latin typeface="Segoe UI" pitchFamily="34" charset="0"/>
                <a:ea typeface="+mn-ea"/>
                <a:cs typeface="+mn-cs"/>
              </a:rPr>
              <a:t> con un estado no estable. </a:t>
            </a:r>
          </a:p>
          <a:p>
            <a:r>
              <a:rPr lang="es-MX" sz="900" b="1" kern="1200" dirty="0" err="1" smtClean="0">
                <a:solidFill>
                  <a:schemeClr val="tx1"/>
                </a:solidFill>
                <a:effectLst/>
                <a:latin typeface="Segoe UI" pitchFamily="34" charset="0"/>
                <a:ea typeface="+mn-ea"/>
                <a:cs typeface="+mn-cs"/>
              </a:rPr>
              <a:t>GetDomain</a:t>
            </a:r>
            <a:r>
              <a:rPr lang="es-MX" sz="900" kern="1200" dirty="0" smtClean="0">
                <a:solidFill>
                  <a:schemeClr val="tx1"/>
                </a:solidFill>
                <a:effectLst/>
                <a:latin typeface="Segoe UI" pitchFamily="34" charset="0"/>
                <a:ea typeface="+mn-ea"/>
                <a:cs typeface="+mn-cs"/>
              </a:rPr>
              <a:t> Obtiene el </a:t>
            </a:r>
            <a:r>
              <a:rPr lang="es-MX" sz="900" kern="1200" dirty="0" err="1" smtClean="0">
                <a:solidFill>
                  <a:schemeClr val="tx1"/>
                </a:solidFill>
                <a:effectLst/>
                <a:latin typeface="Segoe UI" pitchFamily="34" charset="0"/>
                <a:ea typeface="+mn-ea"/>
                <a:cs typeface="+mn-cs"/>
              </a:rPr>
              <a:t>AppDomain</a:t>
            </a:r>
            <a:r>
              <a:rPr lang="es-MX" sz="900" kern="1200" dirty="0" smtClean="0">
                <a:solidFill>
                  <a:schemeClr val="tx1"/>
                </a:solidFill>
                <a:effectLst/>
                <a:latin typeface="Segoe UI" pitchFamily="34" charset="0"/>
                <a:ea typeface="+mn-ea"/>
                <a:cs typeface="+mn-cs"/>
              </a:rPr>
              <a:t> asociado con el hilo. </a:t>
            </a:r>
          </a:p>
          <a:p>
            <a:r>
              <a:rPr lang="es-MX" sz="900" b="1" kern="1200" dirty="0" err="1" smtClean="0">
                <a:solidFill>
                  <a:schemeClr val="tx1"/>
                </a:solidFill>
                <a:effectLst/>
                <a:latin typeface="Segoe UI" pitchFamily="34" charset="0"/>
                <a:ea typeface="+mn-ea"/>
                <a:cs typeface="+mn-cs"/>
              </a:rPr>
              <a:t>GetDomainId</a:t>
            </a:r>
            <a:r>
              <a:rPr lang="es-MX" sz="900" b="1" kern="1200" dirty="0" smtClean="0">
                <a:solidFill>
                  <a:schemeClr val="tx1"/>
                </a:solidFill>
                <a:effectLst/>
                <a:latin typeface="Segoe UI" pitchFamily="34" charset="0"/>
                <a:ea typeface="+mn-ea"/>
                <a:cs typeface="+mn-cs"/>
              </a:rPr>
              <a:t>.</a:t>
            </a:r>
            <a:r>
              <a:rPr lang="es-MX" sz="900" kern="1200" dirty="0" smtClean="0">
                <a:solidFill>
                  <a:schemeClr val="tx1"/>
                </a:solidFill>
                <a:effectLst/>
                <a:latin typeface="Segoe UI" pitchFamily="34" charset="0"/>
                <a:ea typeface="+mn-ea"/>
                <a:cs typeface="+mn-cs"/>
              </a:rPr>
              <a:t> Obtiene un identificador para el </a:t>
            </a:r>
            <a:r>
              <a:rPr lang="es-MX" sz="900" kern="1200" dirty="0" err="1" smtClean="0">
                <a:solidFill>
                  <a:schemeClr val="tx1"/>
                </a:solidFill>
                <a:effectLst/>
                <a:latin typeface="Segoe UI" pitchFamily="34" charset="0"/>
                <a:ea typeface="+mn-ea"/>
                <a:cs typeface="+mn-cs"/>
              </a:rPr>
              <a:t>AppDomain</a:t>
            </a:r>
            <a:r>
              <a:rPr lang="es-MX" sz="900" kern="1200" dirty="0" smtClean="0">
                <a:solidFill>
                  <a:schemeClr val="tx1"/>
                </a:solidFill>
                <a:effectLst/>
                <a:latin typeface="Segoe UI" pitchFamily="34" charset="0"/>
                <a:ea typeface="+mn-ea"/>
                <a:cs typeface="+mn-cs"/>
              </a:rPr>
              <a:t> asociado con el hilo. </a:t>
            </a:r>
          </a:p>
          <a:p>
            <a:r>
              <a:rPr lang="es-MX" sz="900" b="1" kern="1200" dirty="0" err="1" smtClean="0">
                <a:solidFill>
                  <a:schemeClr val="tx1"/>
                </a:solidFill>
                <a:effectLst/>
                <a:latin typeface="Segoe UI" pitchFamily="34" charset="0"/>
                <a:ea typeface="+mn-ea"/>
                <a:cs typeface="+mn-cs"/>
              </a:rPr>
              <a:t>ResetAbort</a:t>
            </a:r>
            <a:r>
              <a:rPr lang="es-MX" sz="900" kern="1200" dirty="0" smtClean="0">
                <a:solidFill>
                  <a:schemeClr val="tx1"/>
                </a:solidFill>
                <a:effectLst/>
                <a:latin typeface="Segoe UI" pitchFamily="34" charset="0"/>
                <a:ea typeface="+mn-ea"/>
                <a:cs typeface="+mn-cs"/>
              </a:rPr>
              <a:t> Cancela un pedido de </a:t>
            </a:r>
            <a:r>
              <a:rPr lang="es-MX" sz="900" kern="1200" dirty="0" err="1" smtClean="0">
                <a:solidFill>
                  <a:schemeClr val="tx1"/>
                </a:solidFill>
                <a:effectLst/>
                <a:latin typeface="Segoe UI" pitchFamily="34" charset="0"/>
                <a:ea typeface="+mn-ea"/>
                <a:cs typeface="+mn-cs"/>
              </a:rPr>
              <a:t>Abort</a:t>
            </a:r>
            <a:r>
              <a:rPr lang="es-MX" sz="900" kern="1200" dirty="0" smtClean="0">
                <a:solidFill>
                  <a:schemeClr val="tx1"/>
                </a:solidFill>
                <a:effectLst/>
                <a:latin typeface="Segoe UI" pitchFamily="34" charset="0"/>
                <a:ea typeface="+mn-ea"/>
                <a:cs typeface="+mn-cs"/>
              </a:rPr>
              <a:t>. </a:t>
            </a:r>
          </a:p>
          <a:p>
            <a:r>
              <a:rPr lang="es-MX" sz="900" b="1" kern="1200" dirty="0" err="1" smtClean="0">
                <a:solidFill>
                  <a:schemeClr val="tx1"/>
                </a:solidFill>
                <a:effectLst/>
                <a:latin typeface="Segoe UI" pitchFamily="34" charset="0"/>
                <a:ea typeface="+mn-ea"/>
                <a:cs typeface="+mn-cs"/>
              </a:rPr>
              <a:t>Sleep</a:t>
            </a:r>
            <a:r>
              <a:rPr lang="es-MX" sz="900" kern="1200" dirty="0" smtClean="0">
                <a:solidFill>
                  <a:schemeClr val="tx1"/>
                </a:solidFill>
                <a:effectLst/>
                <a:latin typeface="Segoe UI" pitchFamily="34" charset="0"/>
                <a:ea typeface="+mn-ea"/>
                <a:cs typeface="+mn-cs"/>
              </a:rPr>
              <a:t> Bloquea un hilo por cierto tiempo (en milisegundos) </a:t>
            </a:r>
          </a:p>
          <a:p>
            <a:r>
              <a:rPr lang="es-MX" sz="900" b="1" kern="1200" dirty="0" err="1" smtClean="0">
                <a:solidFill>
                  <a:schemeClr val="tx1"/>
                </a:solidFill>
                <a:effectLst/>
                <a:latin typeface="Segoe UI" pitchFamily="34" charset="0"/>
                <a:ea typeface="+mn-ea"/>
                <a:cs typeface="+mn-cs"/>
              </a:rPr>
              <a:t>BeginCriticalRegion</a:t>
            </a:r>
            <a:r>
              <a:rPr lang="es-MX" sz="900" kern="1200" dirty="0" smtClean="0">
                <a:solidFill>
                  <a:schemeClr val="tx1"/>
                </a:solidFill>
                <a:effectLst/>
                <a:latin typeface="Segoe UI" pitchFamily="34" charset="0"/>
                <a:ea typeface="+mn-ea"/>
                <a:cs typeface="+mn-cs"/>
              </a:rPr>
              <a:t> Indica el inicio de una región crítica. </a:t>
            </a:r>
          </a:p>
          <a:p>
            <a:r>
              <a:rPr lang="es-MX" sz="900" b="1" kern="1200" dirty="0" err="1" smtClean="0">
                <a:solidFill>
                  <a:schemeClr val="tx1"/>
                </a:solidFill>
                <a:effectLst/>
                <a:latin typeface="Segoe UI" pitchFamily="34" charset="0"/>
                <a:ea typeface="+mn-ea"/>
                <a:cs typeface="+mn-cs"/>
              </a:rPr>
              <a:t>EndCriticalRegion</a:t>
            </a:r>
            <a:r>
              <a:rPr lang="es-MX" sz="900" kern="1200" dirty="0" smtClean="0">
                <a:solidFill>
                  <a:schemeClr val="tx1"/>
                </a:solidFill>
                <a:effectLst/>
                <a:latin typeface="Segoe UI" pitchFamily="34" charset="0"/>
                <a:ea typeface="+mn-ea"/>
                <a:cs typeface="+mn-cs"/>
              </a:rPr>
              <a:t> Indica el fin una región crítica, donde si ocurre un </a:t>
            </a:r>
            <a:r>
              <a:rPr lang="es-MX" sz="900" kern="1200" dirty="0" err="1" smtClean="0">
                <a:solidFill>
                  <a:schemeClr val="tx1"/>
                </a:solidFill>
                <a:effectLst/>
                <a:latin typeface="Segoe UI" pitchFamily="34" charset="0"/>
                <a:ea typeface="+mn-ea"/>
                <a:cs typeface="+mn-cs"/>
              </a:rPr>
              <a:t>Abort</a:t>
            </a:r>
            <a:r>
              <a:rPr lang="es-MX" sz="900" kern="1200" dirty="0" smtClean="0">
                <a:solidFill>
                  <a:schemeClr val="tx1"/>
                </a:solidFill>
                <a:effectLst/>
                <a:latin typeface="Segoe UI" pitchFamily="34" charset="0"/>
                <a:ea typeface="+mn-ea"/>
                <a:cs typeface="+mn-cs"/>
              </a:rPr>
              <a:t>, puede dejar un </a:t>
            </a:r>
            <a:r>
              <a:rPr lang="es-MX" sz="900" kern="1200" dirty="0" err="1" smtClean="0">
                <a:solidFill>
                  <a:schemeClr val="tx1"/>
                </a:solidFill>
                <a:effectLst/>
                <a:latin typeface="Segoe UI" pitchFamily="34" charset="0"/>
                <a:ea typeface="+mn-ea"/>
                <a:cs typeface="+mn-cs"/>
              </a:rPr>
              <a:t>AppDomain</a:t>
            </a:r>
            <a:r>
              <a:rPr lang="es-MX" sz="900" kern="1200" dirty="0" smtClean="0">
                <a:solidFill>
                  <a:schemeClr val="tx1"/>
                </a:solidFill>
                <a:effectLst/>
                <a:latin typeface="Segoe UI" pitchFamily="34" charset="0"/>
                <a:ea typeface="+mn-ea"/>
                <a:cs typeface="+mn-cs"/>
              </a:rPr>
              <a:t> con un estado no estable. </a:t>
            </a:r>
            <a:r>
              <a:rPr lang="es-MX" sz="900" b="1" kern="1200" dirty="0" err="1" smtClean="0">
                <a:solidFill>
                  <a:schemeClr val="tx1"/>
                </a:solidFill>
                <a:effectLst/>
                <a:latin typeface="Segoe UI" pitchFamily="34" charset="0"/>
                <a:ea typeface="+mn-ea"/>
                <a:cs typeface="+mn-cs"/>
              </a:rPr>
              <a:t>ResetAbort</a:t>
            </a:r>
            <a:r>
              <a:rPr lang="es-MX" sz="900" kern="1200" dirty="0" smtClean="0">
                <a:solidFill>
                  <a:schemeClr val="tx1"/>
                </a:solidFill>
                <a:effectLst/>
                <a:latin typeface="Segoe UI" pitchFamily="34" charset="0"/>
                <a:ea typeface="+mn-ea"/>
                <a:cs typeface="+mn-cs"/>
              </a:rPr>
              <a:t> Cancela un pedido de </a:t>
            </a:r>
            <a:r>
              <a:rPr lang="es-MX" sz="900" kern="1200" dirty="0" err="1" smtClean="0">
                <a:solidFill>
                  <a:schemeClr val="tx1"/>
                </a:solidFill>
                <a:effectLst/>
                <a:latin typeface="Segoe UI" pitchFamily="34" charset="0"/>
                <a:ea typeface="+mn-ea"/>
                <a:cs typeface="+mn-cs"/>
              </a:rPr>
              <a:t>Abort</a:t>
            </a:r>
            <a:r>
              <a:rPr lang="es-MX" sz="900" kern="1200" dirty="0" smtClean="0">
                <a:solidFill>
                  <a:schemeClr val="tx1"/>
                </a:solidFill>
                <a:effectLst/>
                <a:latin typeface="Segoe UI" pitchFamily="34" charset="0"/>
                <a:ea typeface="+mn-ea"/>
                <a:cs typeface="+mn-cs"/>
              </a:rPr>
              <a:t>.</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s-MX" sz="900" kern="1200" dirty="0" smtClean="0">
                <a:solidFill>
                  <a:schemeClr val="tx1"/>
                </a:solidFill>
                <a:effectLst/>
                <a:latin typeface="Segoe UI" pitchFamily="34" charset="0"/>
                <a:ea typeface="+mn-ea"/>
                <a:cs typeface="+mn-cs"/>
              </a:rPr>
              <a:t>Crear un método que no devuelva valor (</a:t>
            </a:r>
            <a:r>
              <a:rPr lang="es-MX" sz="900" kern="1200" dirty="0" err="1" smtClean="0">
                <a:solidFill>
                  <a:schemeClr val="tx1"/>
                </a:solidFill>
                <a:effectLst/>
                <a:latin typeface="Segoe UI" pitchFamily="34" charset="0"/>
                <a:ea typeface="+mn-ea"/>
                <a:cs typeface="+mn-cs"/>
              </a:rPr>
              <a:t>void</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2. crear un delegado </a:t>
            </a:r>
            <a:r>
              <a:rPr lang="es-MX" sz="900" kern="1200" dirty="0" err="1" smtClean="0">
                <a:solidFill>
                  <a:schemeClr val="tx1"/>
                </a:solidFill>
                <a:effectLst/>
                <a:latin typeface="Segoe UI" pitchFamily="34" charset="0"/>
                <a:ea typeface="+mn-ea"/>
                <a:cs typeface="+mn-cs"/>
              </a:rPr>
              <a:t>ThreadStart</a:t>
            </a:r>
            <a:r>
              <a:rPr lang="es-MX" sz="900" kern="1200" dirty="0" smtClean="0">
                <a:solidFill>
                  <a:schemeClr val="tx1"/>
                </a:solidFill>
                <a:effectLst/>
                <a:latin typeface="Segoe UI" pitchFamily="34" charset="0"/>
                <a:ea typeface="+mn-ea"/>
                <a:cs typeface="+mn-cs"/>
              </a:rPr>
              <a:t> y especificar el método creado en el paso 1.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3. Crear un objeto </a:t>
            </a:r>
            <a:r>
              <a:rPr lang="es-MX" sz="900" kern="1200" dirty="0" err="1" smtClean="0">
                <a:solidFill>
                  <a:schemeClr val="tx1"/>
                </a:solidFill>
                <a:effectLst/>
                <a:latin typeface="Segoe UI" pitchFamily="34" charset="0"/>
                <a:ea typeface="+mn-ea"/>
                <a:cs typeface="+mn-cs"/>
              </a:rPr>
              <a:t>Thread</a:t>
            </a:r>
            <a:r>
              <a:rPr lang="es-MX" sz="900" kern="1200" dirty="0" smtClean="0">
                <a:solidFill>
                  <a:schemeClr val="tx1"/>
                </a:solidFill>
                <a:effectLst/>
                <a:latin typeface="Segoe UI" pitchFamily="34" charset="0"/>
                <a:ea typeface="+mn-ea"/>
                <a:cs typeface="+mn-cs"/>
              </a:rPr>
              <a:t> y especificar el objeto </a:t>
            </a:r>
            <a:r>
              <a:rPr lang="es-MX" sz="900" kern="1200" dirty="0" err="1" smtClean="0">
                <a:solidFill>
                  <a:schemeClr val="tx1"/>
                </a:solidFill>
                <a:effectLst/>
                <a:latin typeface="Segoe UI" pitchFamily="34" charset="0"/>
                <a:ea typeface="+mn-ea"/>
                <a:cs typeface="+mn-cs"/>
              </a:rPr>
              <a:t>ThreadStart</a:t>
            </a:r>
            <a:r>
              <a:rPr lang="es-MX" sz="900" kern="1200" dirty="0" smtClean="0">
                <a:solidFill>
                  <a:schemeClr val="tx1"/>
                </a:solidFill>
                <a:effectLst/>
                <a:latin typeface="Segoe UI" pitchFamily="34" charset="0"/>
                <a:ea typeface="+mn-ea"/>
                <a:cs typeface="+mn-cs"/>
              </a:rPr>
              <a:t> creado en el paso 2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4. Llamar a </a:t>
            </a:r>
            <a:r>
              <a:rPr lang="es-MX" sz="900" kern="1200" dirty="0" err="1" smtClean="0">
                <a:solidFill>
                  <a:schemeClr val="tx1"/>
                </a:solidFill>
                <a:effectLst/>
                <a:latin typeface="Segoe UI" pitchFamily="34" charset="0"/>
                <a:ea typeface="+mn-ea"/>
                <a:cs typeface="+mn-cs"/>
              </a:rPr>
              <a:t>Thread.Start</a:t>
            </a:r>
            <a:r>
              <a:rPr lang="es-MX" sz="900" kern="1200" dirty="0" smtClean="0">
                <a:solidFill>
                  <a:schemeClr val="tx1"/>
                </a:solidFill>
                <a:effectLst/>
                <a:latin typeface="Segoe UI" pitchFamily="34" charset="0"/>
                <a:ea typeface="+mn-ea"/>
                <a:cs typeface="+mn-cs"/>
              </a:rPr>
              <a:t> para empezar la ejecución del nuevo hilo </a:t>
            </a:r>
          </a:p>
          <a:p>
            <a:pPr marL="228600" indent="-228600">
              <a:buAutoNum type="arabicPeriod"/>
            </a:pPr>
            <a:endParaRPr lang="es-MX" sz="900" kern="1200" dirty="0" smtClean="0">
              <a:solidFill>
                <a:schemeClr val="tx1"/>
              </a:solidFill>
              <a:effectLst/>
              <a:latin typeface="Segoe UI" pitchFamily="34" charset="0"/>
              <a:ea typeface="+mn-ea"/>
              <a:cs typeface="+mn-cs"/>
            </a:endParaRPr>
          </a:p>
          <a:p>
            <a:pPr marL="0" indent="0">
              <a:buNone/>
            </a:pPr>
            <a:r>
              <a:rPr lang="es-MX" sz="900" b="1" kern="1200" dirty="0" smtClean="0">
                <a:solidFill>
                  <a:schemeClr val="tx1"/>
                </a:solidFill>
                <a:effectLst/>
                <a:latin typeface="Segoe UI" pitchFamily="34" charset="0"/>
                <a:ea typeface="+mn-ea"/>
                <a:cs typeface="+mn-cs"/>
              </a:rPr>
              <a:t>Usando </a:t>
            </a:r>
            <a:r>
              <a:rPr lang="es-MX" sz="900" b="1" kern="1200" dirty="0" err="1" smtClean="0">
                <a:solidFill>
                  <a:schemeClr val="tx1"/>
                </a:solidFill>
                <a:effectLst/>
                <a:latin typeface="Segoe UI" pitchFamily="34" charset="0"/>
                <a:ea typeface="+mn-ea"/>
                <a:cs typeface="+mn-cs"/>
              </a:rPr>
              <a:t>Thread.Join</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El método </a:t>
            </a:r>
            <a:r>
              <a:rPr lang="es-MX" sz="900" kern="1200" dirty="0" err="1" smtClean="0">
                <a:solidFill>
                  <a:schemeClr val="tx1"/>
                </a:solidFill>
                <a:effectLst/>
                <a:latin typeface="Segoe UI" pitchFamily="34" charset="0"/>
                <a:ea typeface="+mn-ea"/>
                <a:cs typeface="+mn-cs"/>
              </a:rPr>
              <a:t>Join</a:t>
            </a:r>
            <a:r>
              <a:rPr lang="es-MX" sz="900" kern="1200" dirty="0" smtClean="0">
                <a:solidFill>
                  <a:schemeClr val="tx1"/>
                </a:solidFill>
                <a:effectLst/>
                <a:latin typeface="Segoe UI" pitchFamily="34" charset="0"/>
                <a:ea typeface="+mn-ea"/>
                <a:cs typeface="+mn-cs"/>
              </a:rPr>
              <a:t> de </a:t>
            </a:r>
            <a:r>
              <a:rPr lang="es-MX" sz="900" kern="1200" dirty="0" err="1" smtClean="0">
                <a:solidFill>
                  <a:schemeClr val="tx1"/>
                </a:solidFill>
                <a:effectLst/>
                <a:latin typeface="Segoe UI" pitchFamily="34" charset="0"/>
                <a:ea typeface="+mn-ea"/>
                <a:cs typeface="+mn-cs"/>
              </a:rPr>
              <a:t>Thread</a:t>
            </a:r>
            <a:r>
              <a:rPr lang="es-MX" sz="900" kern="1200" dirty="0" smtClean="0">
                <a:solidFill>
                  <a:schemeClr val="tx1"/>
                </a:solidFill>
                <a:effectLst/>
                <a:latin typeface="Segoe UI" pitchFamily="34" charset="0"/>
                <a:ea typeface="+mn-ea"/>
                <a:cs typeface="+mn-cs"/>
              </a:rPr>
              <a:t> nos permite esperar por un hilo. Es decir, hay que llamar al </a:t>
            </a:r>
            <a:r>
              <a:rPr lang="es-MX" sz="900" kern="1200" dirty="0" err="1" smtClean="0">
                <a:solidFill>
                  <a:schemeClr val="tx1"/>
                </a:solidFill>
                <a:effectLst/>
                <a:latin typeface="Segoe UI" pitchFamily="34" charset="0"/>
                <a:ea typeface="+mn-ea"/>
                <a:cs typeface="+mn-cs"/>
              </a:rPr>
              <a:t>Join</a:t>
            </a:r>
            <a:r>
              <a:rPr lang="es-MX" sz="900" kern="1200" dirty="0" smtClean="0">
                <a:solidFill>
                  <a:schemeClr val="tx1"/>
                </a:solidFill>
                <a:effectLst/>
                <a:latin typeface="Segoe UI" pitchFamily="34" charset="0"/>
                <a:ea typeface="+mn-ea"/>
                <a:cs typeface="+mn-cs"/>
              </a:rPr>
              <a:t> del hilo que se está ejecutando, para esperarlo.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
            </a:r>
            <a:br>
              <a:rPr lang="es-MX" sz="900" kern="1200" dirty="0" smtClean="0">
                <a:solidFill>
                  <a:schemeClr val="tx1"/>
                </a:solidFill>
                <a:effectLst/>
                <a:latin typeface="Segoe UI" pitchFamily="34" charset="0"/>
                <a:ea typeface="+mn-ea"/>
                <a:cs typeface="+mn-cs"/>
              </a:rPr>
            </a:br>
            <a:r>
              <a:rPr lang="es-MX" sz="900" b="1" kern="1200" dirty="0" err="1" smtClean="0">
                <a:solidFill>
                  <a:schemeClr val="tx1"/>
                </a:solidFill>
                <a:effectLst/>
                <a:latin typeface="Segoe UI" pitchFamily="34" charset="0"/>
                <a:ea typeface="+mn-ea"/>
                <a:cs typeface="+mn-cs"/>
              </a:rPr>
              <a:t>Thread</a:t>
            </a:r>
            <a:r>
              <a:rPr lang="es-MX" sz="900" b="1" kern="1200" dirty="0" smtClean="0">
                <a:solidFill>
                  <a:schemeClr val="tx1"/>
                </a:solidFill>
                <a:effectLst/>
                <a:latin typeface="Segoe UI" pitchFamily="34" charset="0"/>
                <a:ea typeface="+mn-ea"/>
                <a:cs typeface="+mn-cs"/>
              </a:rPr>
              <a:t> </a:t>
            </a:r>
            <a:r>
              <a:rPr lang="es-MX" sz="900" b="1" kern="1200" dirty="0" err="1" smtClean="0">
                <a:solidFill>
                  <a:schemeClr val="tx1"/>
                </a:solidFill>
                <a:effectLst/>
                <a:latin typeface="Segoe UI" pitchFamily="34" charset="0"/>
                <a:ea typeface="+mn-ea"/>
                <a:cs typeface="+mn-cs"/>
              </a:rPr>
              <a:t>Priority</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El enumerador </a:t>
            </a:r>
            <a:r>
              <a:rPr lang="es-MX" sz="900" kern="1200" dirty="0" err="1" smtClean="0">
                <a:solidFill>
                  <a:schemeClr val="tx1"/>
                </a:solidFill>
                <a:effectLst/>
                <a:latin typeface="Segoe UI" pitchFamily="34" charset="0"/>
                <a:ea typeface="+mn-ea"/>
                <a:cs typeface="+mn-cs"/>
              </a:rPr>
              <a:t>ThreadPriority</a:t>
            </a:r>
            <a:r>
              <a:rPr lang="es-MX" sz="900" kern="1200" dirty="0" smtClean="0">
                <a:solidFill>
                  <a:schemeClr val="tx1"/>
                </a:solidFill>
                <a:effectLst/>
                <a:latin typeface="Segoe UI" pitchFamily="34" charset="0"/>
                <a:ea typeface="+mn-ea"/>
                <a:cs typeface="+mn-cs"/>
              </a:rPr>
              <a:t> , indica la prioridad de cada </a:t>
            </a:r>
            <a:r>
              <a:rPr lang="es-MX" sz="900" kern="1200" dirty="0" err="1" smtClean="0">
                <a:solidFill>
                  <a:schemeClr val="tx1"/>
                </a:solidFill>
                <a:effectLst/>
                <a:latin typeface="Segoe UI" pitchFamily="34" charset="0"/>
                <a:ea typeface="+mn-ea"/>
                <a:cs typeface="+mn-cs"/>
              </a:rPr>
              <a:t>thread</a:t>
            </a:r>
            <a:r>
              <a:rPr lang="es-MX" sz="900" kern="1200" dirty="0" smtClean="0">
                <a:solidFill>
                  <a:schemeClr val="tx1"/>
                </a:solidFill>
                <a:effectLst/>
                <a:latin typeface="Segoe UI" pitchFamily="34" charset="0"/>
                <a:ea typeface="+mn-ea"/>
                <a:cs typeface="+mn-cs"/>
              </a:rPr>
              <a:t>, tiene los siguientes valores: </a:t>
            </a:r>
            <a:br>
              <a:rPr lang="es-MX" sz="900" kern="1200" dirty="0" smtClean="0">
                <a:solidFill>
                  <a:schemeClr val="tx1"/>
                </a:solidFill>
                <a:effectLst/>
                <a:latin typeface="Segoe UI" pitchFamily="34" charset="0"/>
                <a:ea typeface="+mn-ea"/>
                <a:cs typeface="+mn-cs"/>
              </a:rPr>
            </a:br>
            <a:r>
              <a:rPr lang="es-MX" sz="900" kern="1200" dirty="0" err="1" smtClean="0">
                <a:solidFill>
                  <a:schemeClr val="tx1"/>
                </a:solidFill>
                <a:effectLst/>
                <a:latin typeface="Segoe UI" pitchFamily="34" charset="0"/>
                <a:ea typeface="+mn-ea"/>
                <a:cs typeface="+mn-cs"/>
              </a:rPr>
              <a:t>Highes</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AboveNormal</a:t>
            </a:r>
            <a:r>
              <a:rPr lang="es-MX" sz="900" kern="1200" dirty="0" smtClean="0">
                <a:solidFill>
                  <a:schemeClr val="tx1"/>
                </a:solidFill>
                <a:effectLst/>
                <a:latin typeface="Segoe UI" pitchFamily="34" charset="0"/>
                <a:ea typeface="+mn-ea"/>
                <a:cs typeface="+mn-cs"/>
              </a:rPr>
              <a:t>, Normal, </a:t>
            </a:r>
            <a:r>
              <a:rPr lang="es-MX" sz="900" kern="1200" dirty="0" err="1" smtClean="0">
                <a:solidFill>
                  <a:schemeClr val="tx1"/>
                </a:solidFill>
                <a:effectLst/>
                <a:latin typeface="Segoe UI" pitchFamily="34" charset="0"/>
                <a:ea typeface="+mn-ea"/>
                <a:cs typeface="+mn-cs"/>
              </a:rPr>
              <a:t>BelowNormal</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Lowest</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Normalmente, cada hilo tiene su información asociada y ésta es usualmente propagada a nuevos hilos. Esta data incluye seguridad de información, </a:t>
            </a:r>
            <a:r>
              <a:rPr lang="es-MX" sz="900" kern="1200" dirty="0" err="1" smtClean="0">
                <a:solidFill>
                  <a:schemeClr val="tx1"/>
                </a:solidFill>
                <a:effectLst/>
                <a:latin typeface="Segoe UI" pitchFamily="34" charset="0"/>
                <a:ea typeface="+mn-ea"/>
                <a:cs typeface="+mn-cs"/>
              </a:rPr>
              <a:t>settings</a:t>
            </a:r>
            <a:r>
              <a:rPr lang="es-MX" sz="900" kern="1200" dirty="0" smtClean="0">
                <a:solidFill>
                  <a:schemeClr val="tx1"/>
                </a:solidFill>
                <a:effectLst/>
                <a:latin typeface="Segoe UI" pitchFamily="34" charset="0"/>
                <a:ea typeface="+mn-ea"/>
                <a:cs typeface="+mn-cs"/>
              </a:rPr>
              <a:t> de localización (como el Culture del </a:t>
            </a:r>
            <a:r>
              <a:rPr lang="es-MX" sz="900" kern="1200" dirty="0" err="1" smtClean="0">
                <a:solidFill>
                  <a:schemeClr val="tx1"/>
                </a:solidFill>
                <a:effectLst/>
                <a:latin typeface="Segoe UI" pitchFamily="34" charset="0"/>
                <a:ea typeface="+mn-ea"/>
                <a:cs typeface="+mn-cs"/>
              </a:rPr>
              <a:t>thread</a:t>
            </a:r>
            <a:r>
              <a:rPr lang="es-MX" sz="900" kern="1200" dirty="0" smtClean="0">
                <a:solidFill>
                  <a:schemeClr val="tx1"/>
                </a:solidFill>
                <a:effectLst/>
                <a:latin typeface="Segoe UI" pitchFamily="34" charset="0"/>
                <a:ea typeface="+mn-ea"/>
                <a:cs typeface="+mn-cs"/>
              </a:rPr>
              <a:t>) e información de transacción de </a:t>
            </a:r>
            <a:r>
              <a:rPr lang="es-MX" sz="900" kern="1200" dirty="0" err="1" smtClean="0">
                <a:solidFill>
                  <a:schemeClr val="tx1"/>
                </a:solidFill>
                <a:effectLst/>
                <a:latin typeface="Segoe UI" pitchFamily="34" charset="0"/>
                <a:ea typeface="+mn-ea"/>
                <a:cs typeface="+mn-cs"/>
              </a:rPr>
              <a:t>SystemTransactions</a:t>
            </a:r>
            <a:r>
              <a:rPr lang="es-MX" sz="900" kern="1200" dirty="0" smtClean="0">
                <a:solidFill>
                  <a:schemeClr val="tx1"/>
                </a:solidFill>
                <a:effectLst/>
                <a:latin typeface="Segoe UI" pitchFamily="34" charset="0"/>
                <a:ea typeface="+mn-ea"/>
                <a:cs typeface="+mn-cs"/>
              </a:rPr>
              <a:t>.</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kern="1200" dirty="0" smtClean="0">
                <a:solidFill>
                  <a:schemeClr val="tx1"/>
                </a:solidFill>
                <a:effectLst/>
                <a:latin typeface="Segoe UI" pitchFamily="34" charset="0"/>
                <a:ea typeface="+mn-ea"/>
                <a:cs typeface="+mn-cs"/>
              </a:rPr>
              <a:t>En la realidad cuando usamos los hilos, se necesita pasar información y eso se realiza mediante el uso de un delegado llamado </a:t>
            </a:r>
            <a:r>
              <a:rPr lang="es-MX" sz="900" kern="1200" dirty="0" err="1" smtClean="0">
                <a:solidFill>
                  <a:schemeClr val="tx1"/>
                </a:solidFill>
                <a:effectLst/>
                <a:latin typeface="Segoe UI" pitchFamily="34" charset="0"/>
                <a:ea typeface="+mn-ea"/>
                <a:cs typeface="+mn-cs"/>
              </a:rPr>
              <a:t>ParameterizedStartThread</a:t>
            </a:r>
            <a:r>
              <a:rPr lang="es-MX" sz="900" kern="1200" dirty="0" smtClean="0">
                <a:solidFill>
                  <a:schemeClr val="tx1"/>
                </a:solidFill>
                <a:effectLst/>
                <a:latin typeface="Segoe UI" pitchFamily="34" charset="0"/>
                <a:ea typeface="+mn-ea"/>
                <a:cs typeface="+mn-cs"/>
              </a:rPr>
              <a:t>, este delegado especifica un método que recibe un parámetro </a:t>
            </a:r>
            <a:r>
              <a:rPr lang="es-MX" sz="900" kern="1200" dirty="0" err="1" smtClean="0">
                <a:solidFill>
                  <a:schemeClr val="tx1"/>
                </a:solidFill>
                <a:effectLst/>
                <a:latin typeface="Segoe UI" pitchFamily="34" charset="0"/>
                <a:ea typeface="+mn-ea"/>
                <a:cs typeface="+mn-cs"/>
              </a:rPr>
              <a:t>object</a:t>
            </a:r>
            <a:r>
              <a:rPr lang="es-MX" sz="900" kern="1200" dirty="0" smtClean="0">
                <a:solidFill>
                  <a:schemeClr val="tx1"/>
                </a:solidFill>
                <a:effectLst/>
                <a:latin typeface="Segoe UI" pitchFamily="34" charset="0"/>
                <a:ea typeface="+mn-ea"/>
                <a:cs typeface="+mn-cs"/>
              </a:rPr>
              <a:t> y retorna </a:t>
            </a:r>
            <a:r>
              <a:rPr lang="es-MX" sz="900" kern="1200" dirty="0" err="1" smtClean="0">
                <a:solidFill>
                  <a:schemeClr val="tx1"/>
                </a:solidFill>
                <a:effectLst/>
                <a:latin typeface="Segoe UI" pitchFamily="34" charset="0"/>
                <a:ea typeface="+mn-ea"/>
                <a:cs typeface="+mn-cs"/>
              </a:rPr>
              <a:t>void</a:t>
            </a:r>
            <a:r>
              <a:rPr lang="es-MX" sz="900" kern="1200" dirty="0" smtClean="0">
                <a:solidFill>
                  <a:schemeClr val="tx1"/>
                </a:solidFill>
                <a:effectLst/>
                <a:latin typeface="Segoe UI" pitchFamily="34" charset="0"/>
                <a:ea typeface="+mn-ea"/>
                <a:cs typeface="+mn-cs"/>
              </a:rPr>
              <a:t>. </a:t>
            </a:r>
          </a:p>
          <a:p>
            <a:endParaRPr lang="es-MX" sz="900" kern="1200" dirty="0" smtClean="0">
              <a:solidFill>
                <a:schemeClr val="tx1"/>
              </a:solidFill>
              <a:effectLst/>
              <a:latin typeface="Segoe UI" pitchFamily="34" charset="0"/>
              <a:ea typeface="+mn-ea"/>
              <a:cs typeface="+mn-cs"/>
            </a:endParaRPr>
          </a:p>
          <a:p>
            <a:r>
              <a:rPr lang="es-MX" sz="900" kern="1200" dirty="0" smtClean="0">
                <a:solidFill>
                  <a:schemeClr val="tx1"/>
                </a:solidFill>
                <a:effectLst/>
                <a:latin typeface="Segoe UI" pitchFamily="34" charset="0"/>
                <a:ea typeface="+mn-ea"/>
                <a:cs typeface="+mn-cs"/>
              </a:rPr>
              <a:t>Para utilízalo como punto de partida de una llamada a un </a:t>
            </a:r>
            <a:r>
              <a:rPr lang="es-MX" sz="900" kern="1200" dirty="0" err="1" smtClean="0">
                <a:solidFill>
                  <a:schemeClr val="tx1"/>
                </a:solidFill>
                <a:effectLst/>
                <a:latin typeface="Segoe UI" pitchFamily="34" charset="0"/>
                <a:ea typeface="+mn-ea"/>
                <a:cs typeface="+mn-cs"/>
              </a:rPr>
              <a:t>thread</a:t>
            </a:r>
            <a:r>
              <a:rPr lang="es-MX" sz="900" kern="1200" dirty="0" smtClean="0">
                <a:solidFill>
                  <a:schemeClr val="tx1"/>
                </a:solidFill>
                <a:effectLst/>
                <a:latin typeface="Segoe UI" pitchFamily="34" charset="0"/>
                <a:ea typeface="+mn-ea"/>
                <a:cs typeface="+mn-cs"/>
              </a:rPr>
              <a:t> se debe crear un delegado </a:t>
            </a:r>
            <a:r>
              <a:rPr lang="es-MX" sz="900" kern="1200" dirty="0" err="1" smtClean="0">
                <a:solidFill>
                  <a:schemeClr val="tx1"/>
                </a:solidFill>
                <a:effectLst/>
                <a:latin typeface="Segoe UI" pitchFamily="34" charset="0"/>
                <a:ea typeface="+mn-ea"/>
                <a:cs typeface="+mn-cs"/>
              </a:rPr>
              <a:t>ParameterizedThreadStart</a:t>
            </a:r>
            <a:r>
              <a:rPr lang="es-MX" sz="900" kern="1200" dirty="0" smtClean="0">
                <a:solidFill>
                  <a:schemeClr val="tx1"/>
                </a:solidFill>
                <a:effectLst/>
                <a:latin typeface="Segoe UI" pitchFamily="34" charset="0"/>
                <a:ea typeface="+mn-ea"/>
                <a:cs typeface="+mn-cs"/>
              </a:rPr>
              <a:t> que apunte al método y usar la sobrecarga del método </a:t>
            </a:r>
            <a:r>
              <a:rPr lang="es-MX" sz="900" kern="1200" dirty="0" err="1" smtClean="0">
                <a:solidFill>
                  <a:schemeClr val="tx1"/>
                </a:solidFill>
                <a:effectLst/>
                <a:latin typeface="Segoe UI" pitchFamily="34" charset="0"/>
                <a:ea typeface="+mn-ea"/>
                <a:cs typeface="+mn-cs"/>
              </a:rPr>
              <a:t>Thread.Start</a:t>
            </a:r>
            <a:r>
              <a:rPr lang="es-MX" sz="900" kern="1200" dirty="0" smtClean="0">
                <a:solidFill>
                  <a:schemeClr val="tx1"/>
                </a:solidFill>
                <a:effectLst/>
                <a:latin typeface="Segoe UI" pitchFamily="34" charset="0"/>
                <a:ea typeface="+mn-ea"/>
                <a:cs typeface="+mn-cs"/>
              </a:rPr>
              <a:t> que un objeto como parámetro</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kern="1200" dirty="0" smtClean="0">
                <a:solidFill>
                  <a:schemeClr val="tx1"/>
                </a:solidFill>
                <a:effectLst/>
                <a:latin typeface="Segoe UI" pitchFamily="34" charset="0"/>
                <a:ea typeface="+mn-ea"/>
                <a:cs typeface="+mn-cs"/>
              </a:rPr>
              <a:t>El mecanismo primario para parar </a:t>
            </a:r>
            <a:r>
              <a:rPr lang="es-MX" sz="900" kern="1200" dirty="0" err="1" smtClean="0">
                <a:solidFill>
                  <a:schemeClr val="tx1"/>
                </a:solidFill>
                <a:effectLst/>
                <a:latin typeface="Segoe UI" pitchFamily="34" charset="0"/>
                <a:ea typeface="+mn-ea"/>
                <a:cs typeface="+mn-cs"/>
              </a:rPr>
              <a:t>threads</a:t>
            </a:r>
            <a:r>
              <a:rPr lang="es-MX" sz="900" kern="1200" dirty="0" smtClean="0">
                <a:solidFill>
                  <a:schemeClr val="tx1"/>
                </a:solidFill>
                <a:effectLst/>
                <a:latin typeface="Segoe UI" pitchFamily="34" charset="0"/>
                <a:ea typeface="+mn-ea"/>
                <a:cs typeface="+mn-cs"/>
              </a:rPr>
              <a:t> es usando el método </a:t>
            </a:r>
            <a:r>
              <a:rPr lang="es-MX" sz="900" kern="1200" dirty="0" err="1" smtClean="0">
                <a:solidFill>
                  <a:schemeClr val="tx1"/>
                </a:solidFill>
                <a:effectLst/>
                <a:latin typeface="Segoe UI" pitchFamily="34" charset="0"/>
                <a:ea typeface="+mn-ea"/>
                <a:cs typeface="+mn-cs"/>
              </a:rPr>
              <a:t>Thread.Abort</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Cuando se llama a este evento, el sistema se prepara para lanzar la excepción </a:t>
            </a:r>
            <a:r>
              <a:rPr lang="es-MX" sz="900" kern="1200" dirty="0" err="1" smtClean="0">
                <a:solidFill>
                  <a:schemeClr val="tx1"/>
                </a:solidFill>
                <a:effectLst/>
                <a:latin typeface="Segoe UI" pitchFamily="34" charset="0"/>
                <a:ea typeface="+mn-ea"/>
                <a:cs typeface="+mn-cs"/>
              </a:rPr>
              <a:t>ThreadAbortException</a:t>
            </a:r>
            <a:r>
              <a:rPr lang="es-MX" sz="900" kern="1200" dirty="0" smtClean="0">
                <a:solidFill>
                  <a:schemeClr val="tx1"/>
                </a:solidFill>
                <a:effectLst/>
                <a:latin typeface="Segoe UI" pitchFamily="34" charset="0"/>
                <a:ea typeface="+mn-ea"/>
                <a:cs typeface="+mn-cs"/>
              </a:rPr>
              <a:t> (se produzca o no).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kern="1200" dirty="0" smtClean="0">
                <a:solidFill>
                  <a:schemeClr val="tx1"/>
                </a:solidFill>
                <a:effectLst/>
                <a:latin typeface="Segoe UI" pitchFamily="34" charset="0"/>
                <a:ea typeface="+mn-ea"/>
                <a:cs typeface="+mn-cs"/>
              </a:rPr>
              <a:t>Cada hilo tiene su </a:t>
            </a:r>
            <a:r>
              <a:rPr lang="es-MX" sz="900" kern="1200" dirty="0" err="1" smtClean="0">
                <a:solidFill>
                  <a:schemeClr val="tx1"/>
                </a:solidFill>
                <a:effectLst/>
                <a:latin typeface="Segoe UI" pitchFamily="34" charset="0"/>
                <a:ea typeface="+mn-ea"/>
                <a:cs typeface="+mn-cs"/>
              </a:rPr>
              <a:t>informacion</a:t>
            </a:r>
            <a:r>
              <a:rPr lang="es-MX" sz="900" kern="1200" dirty="0" smtClean="0">
                <a:solidFill>
                  <a:schemeClr val="tx1"/>
                </a:solidFill>
                <a:effectLst/>
                <a:latin typeface="Segoe UI" pitchFamily="34" charset="0"/>
                <a:ea typeface="+mn-ea"/>
                <a:cs typeface="+mn-cs"/>
              </a:rPr>
              <a:t> asociada y ésta es usualmente propagada a nuevos hilos (información de seguridad, localización, de transacción (</a:t>
            </a:r>
            <a:r>
              <a:rPr lang="es-MX" sz="900" kern="1200" dirty="0" err="1" smtClean="0">
                <a:solidFill>
                  <a:schemeClr val="tx1"/>
                </a:solidFill>
                <a:effectLst/>
                <a:latin typeface="Segoe UI" pitchFamily="34" charset="0"/>
                <a:ea typeface="+mn-ea"/>
                <a:cs typeface="+mn-cs"/>
              </a:rPr>
              <a:t>SystemTransactions</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La clase </a:t>
            </a:r>
            <a:r>
              <a:rPr lang="es-MX" sz="900" kern="1200" dirty="0" err="1" smtClean="0">
                <a:solidFill>
                  <a:schemeClr val="tx1"/>
                </a:solidFill>
                <a:effectLst/>
                <a:latin typeface="Segoe UI" pitchFamily="34" charset="0"/>
                <a:ea typeface="+mn-ea"/>
                <a:cs typeface="+mn-cs"/>
              </a:rPr>
              <a:t>ExecutionContext</a:t>
            </a:r>
            <a:r>
              <a:rPr lang="es-MX" sz="900" kern="1200" dirty="0" smtClean="0">
                <a:solidFill>
                  <a:schemeClr val="tx1"/>
                </a:solidFill>
                <a:effectLst/>
                <a:latin typeface="Segoe UI" pitchFamily="34" charset="0"/>
                <a:ea typeface="+mn-ea"/>
                <a:cs typeface="+mn-cs"/>
              </a:rPr>
              <a:t> brinda métodos estáticos para controlar el flujo del contexto de la información.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Se puede suprimir el contexto con </a:t>
            </a:r>
            <a:r>
              <a:rPr lang="es-MX" sz="900" kern="1200" dirty="0" err="1" smtClean="0">
                <a:solidFill>
                  <a:schemeClr val="tx1"/>
                </a:solidFill>
                <a:effectLst/>
                <a:latin typeface="Segoe UI" pitchFamily="34" charset="0"/>
                <a:ea typeface="+mn-ea"/>
                <a:cs typeface="+mn-cs"/>
              </a:rPr>
              <a:t>ExecutionContext.SuppressFlow</a:t>
            </a:r>
            <a:r>
              <a:rPr lang="es-MX" sz="900" kern="1200" dirty="0" smtClean="0">
                <a:solidFill>
                  <a:schemeClr val="tx1"/>
                </a:solidFill>
                <a:effectLst/>
                <a:latin typeface="Segoe UI" pitchFamily="34" charset="0"/>
                <a:ea typeface="+mn-ea"/>
                <a:cs typeface="+mn-cs"/>
              </a:rPr>
              <a:t>, esto incrementa la performance, pero se pierde seguridad, cultura e información del contexto de transacciones</a:t>
            </a:r>
          </a:p>
          <a:p>
            <a:endParaRPr lang="es-MX" sz="900" kern="1200" dirty="0" smtClean="0">
              <a:solidFill>
                <a:schemeClr val="tx1"/>
              </a:solidFill>
              <a:effectLst/>
              <a:latin typeface="Segoe UI" pitchFamily="34" charset="0"/>
              <a:ea typeface="+mn-ea"/>
              <a:cs typeface="+mn-cs"/>
            </a:endParaRPr>
          </a:p>
          <a:p>
            <a:r>
              <a:rPr lang="es-MX" sz="900" kern="1200" dirty="0" smtClean="0">
                <a:solidFill>
                  <a:schemeClr val="tx1"/>
                </a:solidFill>
                <a:effectLst/>
                <a:latin typeface="Segoe UI" pitchFamily="34" charset="0"/>
                <a:ea typeface="+mn-ea"/>
                <a:cs typeface="+mn-cs"/>
              </a:rPr>
              <a:t>Para restaurar el contexto, se puede llamar </a:t>
            </a:r>
            <a:r>
              <a:rPr lang="es-MX" sz="900" kern="1200" dirty="0" err="1" smtClean="0">
                <a:solidFill>
                  <a:schemeClr val="tx1"/>
                </a:solidFill>
                <a:effectLst/>
                <a:latin typeface="Segoe UI" pitchFamily="34" charset="0"/>
                <a:ea typeface="+mn-ea"/>
                <a:cs typeface="+mn-cs"/>
              </a:rPr>
              <a:t>ExecutionContext.RestoreFlow</a:t>
            </a:r>
            <a:r>
              <a:rPr lang="es-MX" sz="900" kern="1200" dirty="0" smtClean="0">
                <a:solidFill>
                  <a:schemeClr val="tx1"/>
                </a:solidFill>
                <a:effectLst/>
                <a:latin typeface="Segoe UI" pitchFamily="34" charset="0"/>
                <a:ea typeface="+mn-ea"/>
                <a:cs typeface="+mn-cs"/>
              </a:rPr>
              <a:t> o </a:t>
            </a:r>
            <a:r>
              <a:rPr lang="es-MX" sz="900" kern="1200" dirty="0" err="1" smtClean="0">
                <a:solidFill>
                  <a:schemeClr val="tx1"/>
                </a:solidFill>
                <a:effectLst/>
                <a:latin typeface="Segoe UI" pitchFamily="34" charset="0"/>
                <a:ea typeface="+mn-ea"/>
                <a:cs typeface="+mn-cs"/>
              </a:rPr>
              <a:t>flujo.Undo</a:t>
            </a:r>
            <a:r>
              <a:rPr lang="es-MX" sz="900" kern="1200" dirty="0" smtClean="0">
                <a:solidFill>
                  <a:schemeClr val="tx1"/>
                </a:solidFill>
                <a:effectLst/>
                <a:latin typeface="Segoe UI" pitchFamily="34" charset="0"/>
                <a:ea typeface="+mn-ea"/>
                <a:cs typeface="+mn-cs"/>
              </a:rPr>
              <a:t>(): </a:t>
            </a:r>
          </a:p>
          <a:p>
            <a:endParaRPr lang="es-MX" sz="900" kern="1200" dirty="0" smtClean="0">
              <a:solidFill>
                <a:schemeClr val="tx1"/>
              </a:solidFill>
              <a:effectLst/>
              <a:latin typeface="Segoe UI" pitchFamily="34" charset="0"/>
              <a:ea typeface="+mn-ea"/>
              <a:cs typeface="+mn-cs"/>
            </a:endParaRPr>
          </a:p>
          <a:p>
            <a:r>
              <a:rPr lang="es-MX" sz="900" kern="1200" dirty="0" smtClean="0">
                <a:solidFill>
                  <a:schemeClr val="tx1"/>
                </a:solidFill>
                <a:effectLst/>
                <a:latin typeface="Segoe UI" pitchFamily="34" charset="0"/>
                <a:ea typeface="+mn-ea"/>
                <a:cs typeface="+mn-cs"/>
              </a:rPr>
              <a:t>Se puede llamar el método </a:t>
            </a:r>
            <a:r>
              <a:rPr lang="es-MX" sz="900" kern="1200" dirty="0" err="1" smtClean="0">
                <a:solidFill>
                  <a:schemeClr val="tx1"/>
                </a:solidFill>
                <a:effectLst/>
                <a:latin typeface="Segoe UI" pitchFamily="34" charset="0"/>
                <a:ea typeface="+mn-ea"/>
                <a:cs typeface="+mn-cs"/>
              </a:rPr>
              <a:t>Run</a:t>
            </a:r>
            <a:r>
              <a:rPr lang="es-MX" sz="900" kern="1200" dirty="0" smtClean="0">
                <a:solidFill>
                  <a:schemeClr val="tx1"/>
                </a:solidFill>
                <a:effectLst/>
                <a:latin typeface="Segoe UI" pitchFamily="34" charset="0"/>
                <a:ea typeface="+mn-ea"/>
                <a:cs typeface="+mn-cs"/>
              </a:rPr>
              <a:t> del </a:t>
            </a:r>
            <a:r>
              <a:rPr lang="es-MX" sz="900" kern="1200" dirty="0" err="1" smtClean="0">
                <a:solidFill>
                  <a:schemeClr val="tx1"/>
                </a:solidFill>
                <a:effectLst/>
                <a:latin typeface="Segoe UI" pitchFamily="34" charset="0"/>
                <a:ea typeface="+mn-ea"/>
                <a:cs typeface="+mn-cs"/>
              </a:rPr>
              <a:t>ExecutionContext</a:t>
            </a:r>
            <a:r>
              <a:rPr lang="es-MX" sz="900" kern="1200" dirty="0" smtClean="0">
                <a:solidFill>
                  <a:schemeClr val="tx1"/>
                </a:solidFill>
                <a:effectLst/>
                <a:latin typeface="Segoe UI" pitchFamily="34" charset="0"/>
                <a:ea typeface="+mn-ea"/>
                <a:cs typeface="+mn-cs"/>
              </a:rPr>
              <a:t>, que permite especificar código en ese </a:t>
            </a:r>
            <a:r>
              <a:rPr lang="es-MX" sz="900" kern="1200" dirty="0" err="1" smtClean="0">
                <a:solidFill>
                  <a:schemeClr val="tx1"/>
                </a:solidFill>
                <a:effectLst/>
                <a:latin typeface="Segoe UI" pitchFamily="34" charset="0"/>
                <a:ea typeface="+mn-ea"/>
                <a:cs typeface="+mn-cs"/>
              </a:rPr>
              <a:t>thread</a:t>
            </a:r>
            <a:r>
              <a:rPr lang="es-MX" sz="900" kern="1200" dirty="0" smtClean="0">
                <a:solidFill>
                  <a:schemeClr val="tx1"/>
                </a:solidFill>
                <a:effectLst/>
                <a:latin typeface="Segoe UI" pitchFamily="34" charset="0"/>
                <a:ea typeface="+mn-ea"/>
                <a:cs typeface="+mn-cs"/>
              </a:rPr>
              <a:t> e información de uso. Para usar el método </a:t>
            </a:r>
            <a:r>
              <a:rPr lang="es-MX" sz="900" kern="1200" dirty="0" err="1" smtClean="0">
                <a:solidFill>
                  <a:schemeClr val="tx1"/>
                </a:solidFill>
                <a:effectLst/>
                <a:latin typeface="Segoe UI" pitchFamily="34" charset="0"/>
                <a:ea typeface="+mn-ea"/>
                <a:cs typeface="+mn-cs"/>
              </a:rPr>
              <a:t>Run</a:t>
            </a:r>
            <a:r>
              <a:rPr lang="es-MX" sz="900" kern="1200" dirty="0" smtClean="0">
                <a:solidFill>
                  <a:schemeClr val="tx1"/>
                </a:solidFill>
                <a:effectLst/>
                <a:latin typeface="Segoe UI" pitchFamily="34" charset="0"/>
                <a:ea typeface="+mn-ea"/>
                <a:cs typeface="+mn-cs"/>
              </a:rPr>
              <a:t>, se debe tener una copia del </a:t>
            </a:r>
            <a:r>
              <a:rPr lang="es-MX" sz="900" kern="1200" dirty="0" err="1" smtClean="0">
                <a:solidFill>
                  <a:schemeClr val="tx1"/>
                </a:solidFill>
                <a:effectLst/>
                <a:latin typeface="Segoe UI" pitchFamily="34" charset="0"/>
                <a:ea typeface="+mn-ea"/>
                <a:cs typeface="+mn-cs"/>
              </a:rPr>
              <a:t>ExecutionContext</a:t>
            </a:r>
            <a:r>
              <a:rPr lang="es-MX" sz="900" kern="1200" dirty="0" smtClean="0">
                <a:solidFill>
                  <a:schemeClr val="tx1"/>
                </a:solidFill>
                <a:effectLst/>
                <a:latin typeface="Segoe UI" pitchFamily="34" charset="0"/>
                <a:ea typeface="+mn-ea"/>
                <a:cs typeface="+mn-cs"/>
              </a:rPr>
              <a:t> (se realiza con </a:t>
            </a:r>
            <a:r>
              <a:rPr lang="es-MX" sz="900" kern="1200" dirty="0" err="1" smtClean="0">
                <a:solidFill>
                  <a:schemeClr val="tx1"/>
                </a:solidFill>
                <a:effectLst/>
                <a:latin typeface="Segoe UI" pitchFamily="34" charset="0"/>
                <a:ea typeface="+mn-ea"/>
                <a:cs typeface="+mn-cs"/>
              </a:rPr>
              <a:t>ExecutionContext.Capture</a:t>
            </a:r>
            <a:r>
              <a:rPr lang="es-MX" sz="900" kern="1200" dirty="0" smtClean="0">
                <a:solidFill>
                  <a:schemeClr val="tx1"/>
                </a:solidFill>
                <a:effectLst/>
                <a:latin typeface="Segoe UI" pitchFamily="34" charset="0"/>
                <a:ea typeface="+mn-ea"/>
                <a:cs typeface="+mn-cs"/>
              </a:rPr>
              <a:t> ). </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kern="1200" dirty="0" smtClean="0">
                <a:solidFill>
                  <a:schemeClr val="tx1"/>
                </a:solidFill>
                <a:effectLst/>
                <a:latin typeface="Segoe UI" pitchFamily="34" charset="0"/>
                <a:ea typeface="+mn-ea"/>
                <a:cs typeface="+mn-cs"/>
              </a:rPr>
              <a:t>Uno de los mayores problemas al trabajar con </a:t>
            </a:r>
            <a:r>
              <a:rPr lang="es-MX" sz="900" kern="1200" dirty="0" err="1" smtClean="0">
                <a:solidFill>
                  <a:schemeClr val="tx1"/>
                </a:solidFill>
                <a:effectLst/>
                <a:latin typeface="Segoe UI" pitchFamily="34" charset="0"/>
                <a:ea typeface="+mn-ea"/>
                <a:cs typeface="+mn-cs"/>
              </a:rPr>
              <a:t>threads</a:t>
            </a:r>
            <a:r>
              <a:rPr lang="es-MX" sz="900" kern="1200" dirty="0" smtClean="0">
                <a:solidFill>
                  <a:schemeClr val="tx1"/>
                </a:solidFill>
                <a:effectLst/>
                <a:latin typeface="Segoe UI" pitchFamily="34" charset="0"/>
                <a:ea typeface="+mn-ea"/>
                <a:cs typeface="+mn-cs"/>
              </a:rPr>
              <a:t> es el compartir información entre múltiples hilos. </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kern="1200" dirty="0" smtClean="0">
                <a:solidFill>
                  <a:schemeClr val="tx1"/>
                </a:solidFill>
                <a:effectLst/>
                <a:latin typeface="Segoe UI" pitchFamily="34" charset="0"/>
                <a:ea typeface="+mn-ea"/>
                <a:cs typeface="+mn-cs"/>
              </a:rPr>
              <a:t>El problema clásico del contador, es que varios hilos pueden tener un mismo valor desde memoria y luego de eso, incrementarlo y registrarlo con el mismo valor.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Al compartir información, esto se puede resolver utilizando la clase </a:t>
            </a:r>
            <a:r>
              <a:rPr lang="es-MX" sz="900" kern="1200" dirty="0" err="1" smtClean="0">
                <a:solidFill>
                  <a:schemeClr val="tx1"/>
                </a:solidFill>
                <a:effectLst/>
                <a:latin typeface="Segoe UI" pitchFamily="34" charset="0"/>
                <a:ea typeface="+mn-ea"/>
                <a:cs typeface="+mn-cs"/>
              </a:rPr>
              <a:t>Interlocked</a:t>
            </a:r>
            <a:endParaRPr lang="es-MX" sz="900" kern="1200" dirty="0" smtClean="0">
              <a:solidFill>
                <a:schemeClr val="tx1"/>
              </a:solidFill>
              <a:effectLst/>
              <a:latin typeface="Segoe UI" pitchFamily="34" charset="0"/>
              <a:ea typeface="+mn-ea"/>
              <a:cs typeface="+mn-cs"/>
            </a:endParaRPr>
          </a:p>
          <a:p>
            <a:r>
              <a:rPr lang="es-MX" sz="900" kern="1200" dirty="0" smtClean="0">
                <a:solidFill>
                  <a:schemeClr val="tx1"/>
                </a:solidFill>
                <a:effectLst/>
                <a:latin typeface="Segoe UI" pitchFamily="34" charset="0"/>
                <a:ea typeface="+mn-ea"/>
                <a:cs typeface="+mn-cs"/>
              </a:rPr>
              <a:t>Métodos: </a:t>
            </a:r>
            <a:br>
              <a:rPr lang="es-MX" sz="900" kern="1200" dirty="0" smtClean="0">
                <a:solidFill>
                  <a:schemeClr val="tx1"/>
                </a:solidFill>
                <a:effectLst/>
                <a:latin typeface="Segoe UI" pitchFamily="34" charset="0"/>
                <a:ea typeface="+mn-ea"/>
                <a:cs typeface="+mn-cs"/>
              </a:rPr>
            </a:br>
            <a:r>
              <a:rPr lang="es-MX" sz="900" b="1" kern="1200" dirty="0" err="1" smtClean="0">
                <a:solidFill>
                  <a:schemeClr val="tx1"/>
                </a:solidFill>
                <a:effectLst/>
                <a:latin typeface="Segoe UI" pitchFamily="34" charset="0"/>
                <a:ea typeface="+mn-ea"/>
                <a:cs typeface="+mn-cs"/>
              </a:rPr>
              <a:t>Add</a:t>
            </a:r>
            <a:r>
              <a:rPr lang="es-MX" sz="900" b="1" kern="1200" dirty="0" smtClean="0">
                <a:solidFill>
                  <a:schemeClr val="tx1"/>
                </a:solidFill>
                <a:effectLst/>
                <a:latin typeface="Segoe UI" pitchFamily="34" charset="0"/>
                <a:ea typeface="+mn-ea"/>
                <a:cs typeface="+mn-cs"/>
              </a:rPr>
              <a:t>.</a:t>
            </a:r>
            <a:r>
              <a:rPr lang="es-MX" sz="900" kern="1200" dirty="0" smtClean="0">
                <a:solidFill>
                  <a:schemeClr val="tx1"/>
                </a:solidFill>
                <a:effectLst/>
                <a:latin typeface="Segoe UI" pitchFamily="34" charset="0"/>
                <a:ea typeface="+mn-ea"/>
                <a:cs typeface="+mn-cs"/>
              </a:rPr>
              <a:t> Suma 2 enteros en una operación atómica. </a:t>
            </a:r>
          </a:p>
          <a:p>
            <a:r>
              <a:rPr lang="es-MX" sz="900" b="1" kern="1200" dirty="0" err="1" smtClean="0">
                <a:solidFill>
                  <a:schemeClr val="tx1"/>
                </a:solidFill>
                <a:effectLst/>
                <a:latin typeface="Segoe UI" pitchFamily="34" charset="0"/>
                <a:ea typeface="+mn-ea"/>
                <a:cs typeface="+mn-cs"/>
              </a:rPr>
              <a:t>Decrement</a:t>
            </a:r>
            <a:r>
              <a:rPr lang="es-MX" sz="900" kern="1200" dirty="0" smtClean="0">
                <a:solidFill>
                  <a:schemeClr val="tx1"/>
                </a:solidFill>
                <a:effectLst/>
                <a:latin typeface="Segoe UI" pitchFamily="34" charset="0"/>
                <a:ea typeface="+mn-ea"/>
                <a:cs typeface="+mn-cs"/>
              </a:rPr>
              <a:t> Resta 2 valores en una operación atómica </a:t>
            </a:r>
          </a:p>
          <a:p>
            <a:r>
              <a:rPr lang="es-MX" sz="900" b="1" kern="1200" dirty="0" smtClean="0">
                <a:solidFill>
                  <a:schemeClr val="tx1"/>
                </a:solidFill>
                <a:effectLst/>
                <a:latin typeface="Segoe UI" pitchFamily="34" charset="0"/>
                <a:ea typeface="+mn-ea"/>
                <a:cs typeface="+mn-cs"/>
              </a:rPr>
              <a:t>Exchange</a:t>
            </a:r>
            <a:r>
              <a:rPr lang="es-MX" sz="900" kern="1200" dirty="0" smtClean="0">
                <a:solidFill>
                  <a:schemeClr val="tx1"/>
                </a:solidFill>
                <a:effectLst/>
                <a:latin typeface="Segoe UI" pitchFamily="34" charset="0"/>
                <a:ea typeface="+mn-ea"/>
                <a:cs typeface="+mn-cs"/>
              </a:rPr>
              <a:t> Intercambia 2 valores, de forma atómica. </a:t>
            </a:r>
          </a:p>
          <a:p>
            <a:r>
              <a:rPr lang="es-MX" sz="900" b="1" kern="1200" dirty="0" err="1" smtClean="0">
                <a:solidFill>
                  <a:schemeClr val="tx1"/>
                </a:solidFill>
                <a:effectLst/>
                <a:latin typeface="Segoe UI" pitchFamily="34" charset="0"/>
                <a:ea typeface="+mn-ea"/>
                <a:cs typeface="+mn-cs"/>
              </a:rPr>
              <a:t>Increment</a:t>
            </a:r>
            <a:r>
              <a:rPr lang="es-MX" sz="900" kern="1200" dirty="0" smtClean="0">
                <a:solidFill>
                  <a:schemeClr val="tx1"/>
                </a:solidFill>
                <a:effectLst/>
                <a:latin typeface="Segoe UI" pitchFamily="34" charset="0"/>
                <a:ea typeface="+mn-ea"/>
                <a:cs typeface="+mn-cs"/>
              </a:rPr>
              <a:t> Adhiere uno a un valor de forma atómica </a:t>
            </a:r>
          </a:p>
          <a:p>
            <a:r>
              <a:rPr lang="es-MX" sz="900" b="1" kern="1200" dirty="0" err="1" smtClean="0">
                <a:solidFill>
                  <a:schemeClr val="tx1"/>
                </a:solidFill>
                <a:effectLst/>
                <a:latin typeface="Segoe UI" pitchFamily="34" charset="0"/>
                <a:ea typeface="+mn-ea"/>
                <a:cs typeface="+mn-cs"/>
              </a:rPr>
              <a:t>Read</a:t>
            </a:r>
            <a:r>
              <a:rPr lang="es-MX" sz="900" b="1" kern="1200" dirty="0" smtClean="0">
                <a:solidFill>
                  <a:schemeClr val="tx1"/>
                </a:solidFill>
                <a:effectLst/>
                <a:latin typeface="Segoe UI" pitchFamily="34" charset="0"/>
                <a:ea typeface="+mn-ea"/>
                <a:cs typeface="+mn-cs"/>
              </a:rPr>
              <a:t>.</a:t>
            </a:r>
            <a:r>
              <a:rPr lang="es-MX" sz="900" kern="1200" dirty="0" smtClean="0">
                <a:solidFill>
                  <a:schemeClr val="tx1"/>
                </a:solidFill>
                <a:effectLst/>
                <a:latin typeface="Segoe UI" pitchFamily="34" charset="0"/>
                <a:ea typeface="+mn-ea"/>
                <a:cs typeface="+mn-cs"/>
              </a:rPr>
              <a:t> Lee un número de forma atómica (64 bits).</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kern="1200" dirty="0" smtClean="0">
                <a:solidFill>
                  <a:schemeClr val="tx1"/>
                </a:solidFill>
                <a:effectLst/>
                <a:latin typeface="Segoe UI" pitchFamily="34" charset="0"/>
                <a:ea typeface="+mn-ea"/>
                <a:cs typeface="+mn-cs"/>
              </a:rPr>
              <a:t>Permite sincronizar el acceso a los objetos en </a:t>
            </a:r>
            <a:r>
              <a:rPr lang="es-MX" sz="900" kern="1200" dirty="0" err="1" smtClean="0">
                <a:solidFill>
                  <a:schemeClr val="tx1"/>
                </a:solidFill>
                <a:effectLst/>
                <a:latin typeface="Segoe UI" pitchFamily="34" charset="0"/>
                <a:ea typeface="+mn-ea"/>
                <a:cs typeface="+mn-cs"/>
              </a:rPr>
              <a:t>.Net</a:t>
            </a:r>
            <a:r>
              <a:rPr lang="es-MX" sz="900" kern="1200" dirty="0" smtClean="0">
                <a:solidFill>
                  <a:schemeClr val="tx1"/>
                </a:solidFill>
                <a:effectLst/>
                <a:latin typeface="Segoe UI" pitchFamily="34" charset="0"/>
                <a:ea typeface="+mn-ea"/>
                <a:cs typeface="+mn-cs"/>
              </a:rPr>
              <a:t>. Para usarlo, se debe de colocar </a:t>
            </a:r>
            <a:r>
              <a:rPr lang="es-MX" sz="900" kern="1200" dirty="0" err="1" smtClean="0">
                <a:solidFill>
                  <a:schemeClr val="tx1"/>
                </a:solidFill>
                <a:effectLst/>
                <a:latin typeface="Segoe UI" pitchFamily="34" charset="0"/>
                <a:ea typeface="+mn-ea"/>
                <a:cs typeface="+mn-cs"/>
              </a:rPr>
              <a:t>lock</a:t>
            </a:r>
            <a:r>
              <a:rPr lang="es-MX" sz="900" kern="1200" dirty="0" smtClean="0">
                <a:solidFill>
                  <a:schemeClr val="tx1"/>
                </a:solidFill>
                <a:effectLst/>
                <a:latin typeface="Segoe UI" pitchFamily="34" charset="0"/>
                <a:ea typeface="+mn-ea"/>
                <a:cs typeface="+mn-cs"/>
              </a:rPr>
              <a:t>(</a:t>
            </a:r>
            <a:r>
              <a:rPr lang="es-MX" sz="900" kern="1200" dirty="0" err="1" smtClean="0">
                <a:solidFill>
                  <a:schemeClr val="tx1"/>
                </a:solidFill>
                <a:effectLst/>
                <a:latin typeface="Segoe UI" pitchFamily="34" charset="0"/>
                <a:ea typeface="+mn-ea"/>
                <a:cs typeface="+mn-cs"/>
              </a:rPr>
              <a:t>this</a:t>
            </a:r>
            <a:r>
              <a:rPr lang="es-MX" sz="900" kern="1200" dirty="0" smtClean="0">
                <a:solidFill>
                  <a:schemeClr val="tx1"/>
                </a:solidFill>
                <a:effectLst/>
                <a:latin typeface="Segoe UI" pitchFamily="34" charset="0"/>
                <a:ea typeface="+mn-ea"/>
                <a:cs typeface="+mn-cs"/>
              </a:rPr>
              <a:t>) en el método</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kern="1200" dirty="0" smtClean="0">
                <a:solidFill>
                  <a:schemeClr val="tx1"/>
                </a:solidFill>
                <a:effectLst/>
                <a:latin typeface="Segoe UI" pitchFamily="34" charset="0"/>
                <a:ea typeface="+mn-ea"/>
                <a:cs typeface="+mn-cs"/>
              </a:rPr>
              <a:t>Provee el mecanismo de bloqueo, muy parecido al Monitor, solo que tiene esa característica especial (bloquear datos a través del </a:t>
            </a:r>
            <a:r>
              <a:rPr lang="es-MX" sz="900" kern="1200" dirty="0" err="1" smtClean="0">
                <a:solidFill>
                  <a:schemeClr val="tx1"/>
                </a:solidFill>
                <a:effectLst/>
                <a:latin typeface="Segoe UI" pitchFamily="34" charset="0"/>
                <a:ea typeface="+mn-ea"/>
                <a:cs typeface="+mn-cs"/>
              </a:rPr>
              <a:t>AppDomain</a:t>
            </a:r>
            <a:r>
              <a:rPr lang="es-MX" sz="900" kern="1200" dirty="0" smtClean="0">
                <a:solidFill>
                  <a:schemeClr val="tx1"/>
                </a:solidFill>
                <a:effectLst/>
                <a:latin typeface="Segoe UI" pitchFamily="34" charset="0"/>
                <a:ea typeface="+mn-ea"/>
                <a:cs typeface="+mn-cs"/>
              </a:rPr>
              <a:t>). </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b="1" kern="1200" dirty="0" err="1" smtClean="0">
                <a:solidFill>
                  <a:schemeClr val="tx1"/>
                </a:solidFill>
                <a:latin typeface="Segoe UI" pitchFamily="34" charset="0"/>
                <a:ea typeface="+mn-ea"/>
                <a:cs typeface="+mn-cs"/>
              </a:rPr>
              <a:t>Bitmap</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Encapsula un mapa de bits de GDI+, formado por los datos de píxel de una imagen de gráficos y sus atributos. Un objeto </a:t>
            </a:r>
            <a:r>
              <a:rPr lang="es-MX" sz="900" kern="1200" dirty="0" err="1" smtClean="0">
                <a:solidFill>
                  <a:schemeClr val="tx1"/>
                </a:solidFill>
                <a:latin typeface="Segoe UI" pitchFamily="34" charset="0"/>
                <a:ea typeface="+mn-ea"/>
                <a:cs typeface="+mn-cs"/>
              </a:rPr>
              <a:t>Bitmap</a:t>
            </a:r>
            <a:r>
              <a:rPr lang="es-MX" sz="900" kern="1200" dirty="0" smtClean="0">
                <a:solidFill>
                  <a:schemeClr val="tx1"/>
                </a:solidFill>
                <a:latin typeface="Segoe UI" pitchFamily="34" charset="0"/>
                <a:ea typeface="+mn-ea"/>
                <a:cs typeface="+mn-cs"/>
              </a:rPr>
              <a:t> es utilizado para trabajar con imágenes definidas por datos de píxel.</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Brush</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Las clases derivadas de esta clase base abstracta definen objetos utilizados para rellenar el interior de formas gráficas, como rectángulos, elipses, gráficos circulares, polígonos y rutas.</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Brushes</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Pinceles de todos los colores estándar. No se puede heredar esta clase.</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ColorConverter</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Convierte colores de un tipo de datos a otro. Se tiene acceso a esta clase mediante </a:t>
            </a:r>
            <a:r>
              <a:rPr lang="es-MX" sz="900" kern="1200" dirty="0" err="1" smtClean="0">
                <a:solidFill>
                  <a:schemeClr val="tx1"/>
                </a:solidFill>
                <a:latin typeface="Segoe UI" pitchFamily="34" charset="0"/>
                <a:ea typeface="+mn-ea"/>
                <a:cs typeface="+mn-cs"/>
              </a:rPr>
              <a:t>TypeDescriptor</a:t>
            </a:r>
            <a:r>
              <a:rPr lang="es-MX" sz="900" kern="1200" dirty="0" smtClean="0">
                <a:solidFill>
                  <a:schemeClr val="tx1"/>
                </a:solidFill>
                <a:latin typeface="Segoe UI" pitchFamily="34" charset="0"/>
                <a:ea typeface="+mn-ea"/>
                <a:cs typeface="+mn-cs"/>
              </a:rPr>
              <a:t>.</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ColorTranslator</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Convierte colores a y de estructuras Color GDI+. No se puede heredar esta clase.</a:t>
            </a:r>
            <a:r>
              <a:rPr lang="es-MX" sz="900" b="1" kern="1200" dirty="0" smtClean="0">
                <a:solidFill>
                  <a:schemeClr val="tx1"/>
                </a:solidFill>
                <a:latin typeface="Segoe UI" pitchFamily="34" charset="0"/>
                <a:ea typeface="+mn-ea"/>
                <a:cs typeface="+mn-cs"/>
              </a:rPr>
              <a:t> </a:t>
            </a:r>
          </a:p>
          <a:p>
            <a:r>
              <a:rPr lang="es-MX" sz="900" b="1" kern="1200" dirty="0" smtClean="0">
                <a:solidFill>
                  <a:schemeClr val="tx1"/>
                </a:solidFill>
                <a:latin typeface="Segoe UI" pitchFamily="34" charset="0"/>
                <a:ea typeface="+mn-ea"/>
                <a:cs typeface="+mn-cs"/>
              </a:rPr>
              <a:t>Font </a:t>
            </a:r>
          </a:p>
          <a:p>
            <a:r>
              <a:rPr lang="es-MX" sz="900" kern="1200" dirty="0" smtClean="0">
                <a:solidFill>
                  <a:schemeClr val="tx1"/>
                </a:solidFill>
                <a:latin typeface="Segoe UI" pitchFamily="34" charset="0"/>
                <a:ea typeface="+mn-ea"/>
                <a:cs typeface="+mn-cs"/>
              </a:rPr>
              <a:t>Define un formato concreto para el texto, incluidos el nombre de fuente, el tamaño y los atributos de estilo. No se puede heredar esta clase.</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FontConverter</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Convierte objetos Font de un tipo de datos en otro. Se tiene acceso a la clase </a:t>
            </a:r>
            <a:r>
              <a:rPr lang="es-MX" sz="900" kern="1200" dirty="0" err="1" smtClean="0">
                <a:solidFill>
                  <a:schemeClr val="tx1"/>
                </a:solidFill>
                <a:latin typeface="Segoe UI" pitchFamily="34" charset="0"/>
                <a:ea typeface="+mn-ea"/>
                <a:cs typeface="+mn-cs"/>
              </a:rPr>
              <a:t>FontConverter</a:t>
            </a:r>
            <a:r>
              <a:rPr lang="es-MX" sz="900" kern="1200" dirty="0" smtClean="0">
                <a:solidFill>
                  <a:schemeClr val="tx1"/>
                </a:solidFill>
                <a:latin typeface="Segoe UI" pitchFamily="34" charset="0"/>
                <a:ea typeface="+mn-ea"/>
                <a:cs typeface="+mn-cs"/>
              </a:rPr>
              <a:t> mediante el objeto </a:t>
            </a:r>
            <a:r>
              <a:rPr lang="es-MX" sz="900" kern="1200" dirty="0" err="1" smtClean="0">
                <a:solidFill>
                  <a:schemeClr val="tx1"/>
                </a:solidFill>
                <a:latin typeface="Segoe UI" pitchFamily="34" charset="0"/>
                <a:ea typeface="+mn-ea"/>
                <a:cs typeface="+mn-cs"/>
              </a:rPr>
              <a:t>TypeDescriptor</a:t>
            </a:r>
            <a:r>
              <a:rPr lang="es-MX" sz="900" kern="1200" dirty="0" smtClean="0">
                <a:solidFill>
                  <a:schemeClr val="tx1"/>
                </a:solidFill>
                <a:latin typeface="Segoe UI" pitchFamily="34" charset="0"/>
                <a:ea typeface="+mn-ea"/>
                <a:cs typeface="+mn-cs"/>
              </a:rPr>
              <a:t>.</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FontFamily</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Define un grupo de tipos de letra que tienen un diseño básico parecido y algunas diferencias de estilo. No se puede heredar esta clase.</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Graphics</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Encapsula una superficie de dibujo GDI+. No se puede heredar esta clase.</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Icon</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Representa un icono de Windows, que es una pequeña imagen de mapa de bits utilizada para representar un objeto. Los iconos se pueden considerar como mapas de bits transparentes, aunque su tamaño lo determina el sistema.</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IconConverter</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Convierte objetos </a:t>
            </a:r>
            <a:r>
              <a:rPr lang="es-MX" sz="900" kern="1200" dirty="0" err="1" smtClean="0">
                <a:solidFill>
                  <a:schemeClr val="tx1"/>
                </a:solidFill>
                <a:latin typeface="Segoe UI" pitchFamily="34" charset="0"/>
                <a:ea typeface="+mn-ea"/>
                <a:cs typeface="+mn-cs"/>
              </a:rPr>
              <a:t>Icon</a:t>
            </a:r>
            <a:r>
              <a:rPr lang="es-MX" sz="900" kern="1200" dirty="0" smtClean="0">
                <a:solidFill>
                  <a:schemeClr val="tx1"/>
                </a:solidFill>
                <a:latin typeface="Segoe UI" pitchFamily="34" charset="0"/>
                <a:ea typeface="+mn-ea"/>
                <a:cs typeface="+mn-cs"/>
              </a:rPr>
              <a:t> de un tipo de datos en otro. Se tiene acceso a esta clase mediante el objeto </a:t>
            </a:r>
            <a:r>
              <a:rPr lang="es-MX" sz="900" kern="1200" dirty="0" err="1" smtClean="0">
                <a:solidFill>
                  <a:schemeClr val="tx1"/>
                </a:solidFill>
                <a:latin typeface="Segoe UI" pitchFamily="34" charset="0"/>
                <a:ea typeface="+mn-ea"/>
                <a:cs typeface="+mn-cs"/>
              </a:rPr>
              <a:t>TypeDescriptor</a:t>
            </a:r>
            <a:r>
              <a:rPr lang="es-MX" sz="900" kern="1200" dirty="0" smtClean="0">
                <a:solidFill>
                  <a:schemeClr val="tx1"/>
                </a:solidFill>
                <a:latin typeface="Segoe UI" pitchFamily="34" charset="0"/>
                <a:ea typeface="+mn-ea"/>
                <a:cs typeface="+mn-cs"/>
              </a:rPr>
              <a:t>.</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Image</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Clase base abstracta que proporciona funcionalidad para las clases descendentes </a:t>
            </a:r>
            <a:r>
              <a:rPr lang="es-MX" sz="900" kern="1200" dirty="0" err="1" smtClean="0">
                <a:solidFill>
                  <a:schemeClr val="tx1"/>
                </a:solidFill>
                <a:latin typeface="Segoe UI" pitchFamily="34" charset="0"/>
                <a:ea typeface="+mn-ea"/>
                <a:cs typeface="+mn-cs"/>
              </a:rPr>
              <a:t>Bitmap</a:t>
            </a:r>
            <a:r>
              <a:rPr lang="es-MX" sz="900" kern="1200" dirty="0" smtClean="0">
                <a:solidFill>
                  <a:schemeClr val="tx1"/>
                </a:solidFill>
                <a:latin typeface="Segoe UI" pitchFamily="34" charset="0"/>
                <a:ea typeface="+mn-ea"/>
                <a:cs typeface="+mn-cs"/>
              </a:rPr>
              <a:t> y </a:t>
            </a:r>
            <a:r>
              <a:rPr lang="es-MX" sz="900" kern="1200" dirty="0" err="1" smtClean="0">
                <a:solidFill>
                  <a:schemeClr val="tx1"/>
                </a:solidFill>
                <a:latin typeface="Segoe UI" pitchFamily="34" charset="0"/>
                <a:ea typeface="+mn-ea"/>
                <a:cs typeface="+mn-cs"/>
              </a:rPr>
              <a:t>Metafile</a:t>
            </a:r>
            <a:r>
              <a:rPr lang="es-MX" sz="900" kern="1200" dirty="0" smtClean="0">
                <a:solidFill>
                  <a:schemeClr val="tx1"/>
                </a:solidFill>
                <a:latin typeface="Segoe UI" pitchFamily="34" charset="0"/>
                <a:ea typeface="+mn-ea"/>
                <a:cs typeface="+mn-cs"/>
              </a:rPr>
              <a:t>.</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ImageAnimator</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Da animación a una imagen que tiene marcos basados en tiempo.</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ImageConverter</a:t>
            </a:r>
            <a:r>
              <a:rPr lang="es-MX" sz="900" b="1" kern="1200" dirty="0" smtClean="0">
                <a:solidFill>
                  <a:schemeClr val="tx1"/>
                </a:solidFill>
                <a:latin typeface="Segoe UI" pitchFamily="34" charset="0"/>
                <a:ea typeface="+mn-ea"/>
                <a:cs typeface="+mn-cs"/>
              </a:rPr>
              <a:t> </a:t>
            </a:r>
          </a:p>
          <a:p>
            <a:r>
              <a:rPr lang="es-MX" sz="900" kern="1200" dirty="0" err="1" smtClean="0">
                <a:solidFill>
                  <a:schemeClr val="tx1"/>
                </a:solidFill>
                <a:latin typeface="Segoe UI" pitchFamily="34" charset="0"/>
                <a:ea typeface="+mn-ea"/>
                <a:cs typeface="+mn-cs"/>
              </a:rPr>
              <a:t>ImageConverter</a:t>
            </a:r>
            <a:r>
              <a:rPr lang="es-MX" sz="900" kern="1200" dirty="0" smtClean="0">
                <a:solidFill>
                  <a:schemeClr val="tx1"/>
                </a:solidFill>
                <a:latin typeface="Segoe UI" pitchFamily="34" charset="0"/>
                <a:ea typeface="+mn-ea"/>
                <a:cs typeface="+mn-cs"/>
              </a:rPr>
              <a:t> es una clase que se puede utilizar para convertir objetos </a:t>
            </a:r>
            <a:r>
              <a:rPr lang="es-MX" sz="900" kern="1200" dirty="0" err="1" smtClean="0">
                <a:solidFill>
                  <a:schemeClr val="tx1"/>
                </a:solidFill>
                <a:latin typeface="Segoe UI" pitchFamily="34" charset="0"/>
                <a:ea typeface="+mn-ea"/>
                <a:cs typeface="+mn-cs"/>
              </a:rPr>
              <a:t>Image</a:t>
            </a:r>
            <a:r>
              <a:rPr lang="es-MX" sz="900" kern="1200" dirty="0" smtClean="0">
                <a:solidFill>
                  <a:schemeClr val="tx1"/>
                </a:solidFill>
                <a:latin typeface="Segoe UI" pitchFamily="34" charset="0"/>
                <a:ea typeface="+mn-ea"/>
                <a:cs typeface="+mn-cs"/>
              </a:rPr>
              <a:t> de un tipo de datos a otro. Se tiene acceso a esta clase mediante el objeto </a:t>
            </a:r>
            <a:r>
              <a:rPr lang="es-MX" sz="900" kern="1200" dirty="0" err="1" smtClean="0">
                <a:solidFill>
                  <a:schemeClr val="tx1"/>
                </a:solidFill>
                <a:latin typeface="Segoe UI" pitchFamily="34" charset="0"/>
                <a:ea typeface="+mn-ea"/>
                <a:cs typeface="+mn-cs"/>
              </a:rPr>
              <a:t>TypeDescriptor</a:t>
            </a:r>
            <a:r>
              <a:rPr lang="es-MX" sz="900"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ImageFormatConverter</a:t>
            </a:r>
            <a:r>
              <a:rPr lang="es-MX" sz="900" b="1" kern="1200" dirty="0" smtClean="0">
                <a:solidFill>
                  <a:schemeClr val="tx1"/>
                </a:solidFill>
                <a:latin typeface="Segoe UI" pitchFamily="34" charset="0"/>
                <a:ea typeface="+mn-ea"/>
                <a:cs typeface="+mn-cs"/>
              </a:rPr>
              <a:t> </a:t>
            </a:r>
          </a:p>
          <a:p>
            <a:r>
              <a:rPr lang="es-MX" sz="900" kern="1200" dirty="0" err="1" smtClean="0">
                <a:solidFill>
                  <a:schemeClr val="tx1"/>
                </a:solidFill>
                <a:latin typeface="Segoe UI" pitchFamily="34" charset="0"/>
                <a:ea typeface="+mn-ea"/>
                <a:cs typeface="+mn-cs"/>
              </a:rPr>
              <a:t>ImageFormatConverter</a:t>
            </a:r>
            <a:r>
              <a:rPr lang="es-MX" sz="900" kern="1200" dirty="0" smtClean="0">
                <a:solidFill>
                  <a:schemeClr val="tx1"/>
                </a:solidFill>
                <a:latin typeface="Segoe UI" pitchFamily="34" charset="0"/>
                <a:ea typeface="+mn-ea"/>
                <a:cs typeface="+mn-cs"/>
              </a:rPr>
              <a:t> es una clase que se puede utilizar para convertir colores de un tipo de datos a otro. Se tiene acceso a esta clase mediante el objeto </a:t>
            </a:r>
            <a:r>
              <a:rPr lang="es-MX" sz="900" kern="1200" dirty="0" err="1" smtClean="0">
                <a:solidFill>
                  <a:schemeClr val="tx1"/>
                </a:solidFill>
                <a:latin typeface="Segoe UI" pitchFamily="34" charset="0"/>
                <a:ea typeface="+mn-ea"/>
                <a:cs typeface="+mn-cs"/>
              </a:rPr>
              <a:t>TypeDescriptor</a:t>
            </a:r>
            <a:r>
              <a:rPr lang="es-MX" sz="900"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Pen</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Define un objeto utilizado para dibujar líneas y curvas. No se puede heredar esta clase.</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Pens</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Lápices de todos los colores estándar. No se puede heredar esta clase.</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PointConverter</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Convierte objetos Point de un tipo de datos en otro. Se tiene acceso a esta clase mediante el objeto </a:t>
            </a:r>
            <a:r>
              <a:rPr lang="es-MX" sz="900" kern="1200" dirty="0" err="1" smtClean="0">
                <a:solidFill>
                  <a:schemeClr val="tx1"/>
                </a:solidFill>
                <a:latin typeface="Segoe UI" pitchFamily="34" charset="0"/>
                <a:ea typeface="+mn-ea"/>
                <a:cs typeface="+mn-cs"/>
              </a:rPr>
              <a:t>TypeDescriptor</a:t>
            </a:r>
            <a:r>
              <a:rPr lang="es-MX" sz="900" kern="1200" dirty="0" smtClean="0">
                <a:solidFill>
                  <a:schemeClr val="tx1"/>
                </a:solidFill>
                <a:latin typeface="Segoe UI" pitchFamily="34" charset="0"/>
                <a:ea typeface="+mn-ea"/>
                <a:cs typeface="+mn-cs"/>
              </a:rPr>
              <a:t>.</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RectangleConverter</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Convierte rectángulos de un tipo en otro tipo. Se tiene acceso a esta clase mediante </a:t>
            </a:r>
            <a:r>
              <a:rPr lang="es-MX" sz="900" kern="1200" dirty="0" err="1" smtClean="0">
                <a:solidFill>
                  <a:schemeClr val="tx1"/>
                </a:solidFill>
                <a:latin typeface="Segoe UI" pitchFamily="34" charset="0"/>
                <a:ea typeface="+mn-ea"/>
                <a:cs typeface="+mn-cs"/>
              </a:rPr>
              <a:t>TypeDescriptor</a:t>
            </a:r>
            <a:r>
              <a:rPr lang="es-MX" sz="900"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Region</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Describe el interior de una forma gráfica formada por rectángulos y rutas. No se puede heredar esta clase.</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SizeConverter</a:t>
            </a:r>
            <a:r>
              <a:rPr lang="es-MX" sz="900" b="1" kern="1200" dirty="0" smtClean="0">
                <a:solidFill>
                  <a:schemeClr val="tx1"/>
                </a:solidFill>
                <a:latin typeface="Segoe UI" pitchFamily="34" charset="0"/>
                <a:ea typeface="+mn-ea"/>
                <a:cs typeface="+mn-cs"/>
              </a:rPr>
              <a:t> </a:t>
            </a:r>
          </a:p>
          <a:p>
            <a:r>
              <a:rPr lang="es-MX" sz="900" kern="1200" dirty="0" err="1" smtClean="0">
                <a:solidFill>
                  <a:schemeClr val="tx1"/>
                </a:solidFill>
                <a:latin typeface="Segoe UI" pitchFamily="34" charset="0"/>
                <a:ea typeface="+mn-ea"/>
                <a:cs typeface="+mn-cs"/>
              </a:rPr>
              <a:t>SizeConverter</a:t>
            </a:r>
            <a:r>
              <a:rPr lang="es-MX" sz="900" kern="1200" dirty="0" smtClean="0">
                <a:solidFill>
                  <a:schemeClr val="tx1"/>
                </a:solidFill>
                <a:latin typeface="Segoe UI" pitchFamily="34" charset="0"/>
                <a:ea typeface="+mn-ea"/>
                <a:cs typeface="+mn-cs"/>
              </a:rPr>
              <a:t> es una clase que se utiliza para convertir un tipo de datos en otro. Se tiene acceso a esta clase mediante el objeto </a:t>
            </a:r>
            <a:r>
              <a:rPr lang="es-MX" sz="900" kern="1200" dirty="0" err="1" smtClean="0">
                <a:solidFill>
                  <a:schemeClr val="tx1"/>
                </a:solidFill>
                <a:latin typeface="Segoe UI" pitchFamily="34" charset="0"/>
                <a:ea typeface="+mn-ea"/>
                <a:cs typeface="+mn-cs"/>
              </a:rPr>
              <a:t>TypeDescriptor</a:t>
            </a:r>
            <a:r>
              <a:rPr lang="es-MX" sz="900" kern="1200" dirty="0" smtClean="0">
                <a:solidFill>
                  <a:schemeClr val="tx1"/>
                </a:solidFill>
                <a:latin typeface="Segoe UI" pitchFamily="34" charset="0"/>
                <a:ea typeface="+mn-ea"/>
                <a:cs typeface="+mn-cs"/>
              </a:rPr>
              <a:t>.</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SolidBrush</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Define un pincel de un solo color. Los pinceles se utilizan para rellenar formas de gráficos, por ejemplo rectángulos, elipses, gráficos circulares y rutas. No se puede heredar esta clase.</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StringFormat</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Encapsula información de diseño del texto (como interlineado y alineación), manipulaciones de presentación (como inserción de puntos suspensivos y sustitución de dígitos nacional) y características de </a:t>
            </a:r>
            <a:r>
              <a:rPr lang="es-MX" sz="900" kern="1200" dirty="0" err="1" smtClean="0">
                <a:solidFill>
                  <a:schemeClr val="tx1"/>
                </a:solidFill>
                <a:latin typeface="Segoe UI" pitchFamily="34" charset="0"/>
                <a:ea typeface="+mn-ea"/>
                <a:cs typeface="+mn-cs"/>
              </a:rPr>
              <a:t>OpenType</a:t>
            </a:r>
            <a:r>
              <a:rPr lang="es-MX" sz="900" kern="1200" dirty="0" smtClean="0">
                <a:solidFill>
                  <a:schemeClr val="tx1"/>
                </a:solidFill>
                <a:latin typeface="Segoe UI" pitchFamily="34" charset="0"/>
                <a:ea typeface="+mn-ea"/>
                <a:cs typeface="+mn-cs"/>
              </a:rPr>
              <a:t>. No se puede heredar esta clase.</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SystemBrushes</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Cada una de las propiedades de la clase </a:t>
            </a:r>
            <a:r>
              <a:rPr lang="es-MX" sz="900" kern="1200" dirty="0" err="1" smtClean="0">
                <a:solidFill>
                  <a:schemeClr val="tx1"/>
                </a:solidFill>
                <a:latin typeface="Segoe UI" pitchFamily="34" charset="0"/>
                <a:ea typeface="+mn-ea"/>
                <a:cs typeface="+mn-cs"/>
              </a:rPr>
              <a:t>SystemBrushes</a:t>
            </a:r>
            <a:r>
              <a:rPr lang="es-MX" sz="900" kern="1200" dirty="0" smtClean="0">
                <a:solidFill>
                  <a:schemeClr val="tx1"/>
                </a:solidFill>
                <a:latin typeface="Segoe UI" pitchFamily="34" charset="0"/>
                <a:ea typeface="+mn-ea"/>
                <a:cs typeface="+mn-cs"/>
              </a:rPr>
              <a:t> es un objeto </a:t>
            </a:r>
            <a:r>
              <a:rPr lang="es-MX" sz="900" kern="1200" dirty="0" err="1" smtClean="0">
                <a:solidFill>
                  <a:schemeClr val="tx1"/>
                </a:solidFill>
                <a:latin typeface="Segoe UI" pitchFamily="34" charset="0"/>
                <a:ea typeface="+mn-ea"/>
                <a:cs typeface="+mn-cs"/>
              </a:rPr>
              <a:t>SolidBrush</a:t>
            </a:r>
            <a:r>
              <a:rPr lang="es-MX" sz="900" kern="1200" dirty="0" smtClean="0">
                <a:solidFill>
                  <a:schemeClr val="tx1"/>
                </a:solidFill>
                <a:latin typeface="Segoe UI" pitchFamily="34" charset="0"/>
                <a:ea typeface="+mn-ea"/>
                <a:cs typeface="+mn-cs"/>
              </a:rPr>
              <a:t> que es el color de un elemento de presentación de Windows.</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SystemColors</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Cada una de las propiedades de la clase </a:t>
            </a:r>
            <a:r>
              <a:rPr lang="es-MX" sz="900" kern="1200" dirty="0" err="1" smtClean="0">
                <a:solidFill>
                  <a:schemeClr val="tx1"/>
                </a:solidFill>
                <a:latin typeface="Segoe UI" pitchFamily="34" charset="0"/>
                <a:ea typeface="+mn-ea"/>
                <a:cs typeface="+mn-cs"/>
              </a:rPr>
              <a:t>SystemColors</a:t>
            </a:r>
            <a:r>
              <a:rPr lang="es-MX" sz="900" kern="1200" dirty="0" smtClean="0">
                <a:solidFill>
                  <a:schemeClr val="tx1"/>
                </a:solidFill>
                <a:latin typeface="Segoe UI" pitchFamily="34" charset="0"/>
                <a:ea typeface="+mn-ea"/>
                <a:cs typeface="+mn-cs"/>
              </a:rPr>
              <a:t> es una estructura Color que es el color de un elemento de presentación de Windows.</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SystemIcons</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Cada una de las propiedades de la clase </a:t>
            </a:r>
            <a:r>
              <a:rPr lang="es-MX" sz="900" kern="1200" dirty="0" err="1" smtClean="0">
                <a:solidFill>
                  <a:schemeClr val="tx1"/>
                </a:solidFill>
                <a:latin typeface="Segoe UI" pitchFamily="34" charset="0"/>
                <a:ea typeface="+mn-ea"/>
                <a:cs typeface="+mn-cs"/>
              </a:rPr>
              <a:t>SystemIcons</a:t>
            </a:r>
            <a:r>
              <a:rPr lang="es-MX" sz="900" kern="1200" dirty="0" smtClean="0">
                <a:solidFill>
                  <a:schemeClr val="tx1"/>
                </a:solidFill>
                <a:latin typeface="Segoe UI" pitchFamily="34" charset="0"/>
                <a:ea typeface="+mn-ea"/>
                <a:cs typeface="+mn-cs"/>
              </a:rPr>
              <a:t> es un objeto </a:t>
            </a:r>
            <a:r>
              <a:rPr lang="es-MX" sz="900" kern="1200" dirty="0" err="1" smtClean="0">
                <a:solidFill>
                  <a:schemeClr val="tx1"/>
                </a:solidFill>
                <a:latin typeface="Segoe UI" pitchFamily="34" charset="0"/>
                <a:ea typeface="+mn-ea"/>
                <a:cs typeface="+mn-cs"/>
              </a:rPr>
              <a:t>Icon</a:t>
            </a:r>
            <a:r>
              <a:rPr lang="es-MX" sz="900" kern="1200" dirty="0" smtClean="0">
                <a:solidFill>
                  <a:schemeClr val="tx1"/>
                </a:solidFill>
                <a:latin typeface="Segoe UI" pitchFamily="34" charset="0"/>
                <a:ea typeface="+mn-ea"/>
                <a:cs typeface="+mn-cs"/>
              </a:rPr>
              <a:t> de los iconos de todo del sistema de Windows. No se puede heredar esta clase.</a:t>
            </a:r>
            <a:r>
              <a:rPr lang="es-MX" sz="900" b="1" kern="1200" dirty="0" smtClean="0">
                <a:solidFill>
                  <a:schemeClr val="tx1"/>
                </a:solidFill>
                <a:latin typeface="Segoe UI" pitchFamily="34" charset="0"/>
                <a:ea typeface="+mn-ea"/>
                <a:cs typeface="+mn-cs"/>
              </a:rPr>
              <a:t> </a:t>
            </a:r>
            <a:r>
              <a:rPr lang="es-MX" sz="900" b="1" kern="1200" dirty="0" err="1" smtClean="0">
                <a:solidFill>
                  <a:schemeClr val="tx1"/>
                </a:solidFill>
                <a:latin typeface="Segoe UI" pitchFamily="34" charset="0"/>
                <a:ea typeface="+mn-ea"/>
                <a:cs typeface="+mn-cs"/>
              </a:rPr>
              <a:t>SystemPens</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Cada una de las propiedades de la clase </a:t>
            </a:r>
            <a:r>
              <a:rPr lang="es-MX" sz="900" kern="1200" dirty="0" err="1" smtClean="0">
                <a:solidFill>
                  <a:schemeClr val="tx1"/>
                </a:solidFill>
                <a:latin typeface="Segoe UI" pitchFamily="34" charset="0"/>
                <a:ea typeface="+mn-ea"/>
                <a:cs typeface="+mn-cs"/>
              </a:rPr>
              <a:t>SystemPens</a:t>
            </a:r>
            <a:r>
              <a:rPr lang="es-MX" sz="900" kern="1200" dirty="0" smtClean="0">
                <a:solidFill>
                  <a:schemeClr val="tx1"/>
                </a:solidFill>
                <a:latin typeface="Segoe UI" pitchFamily="34" charset="0"/>
                <a:ea typeface="+mn-ea"/>
                <a:cs typeface="+mn-cs"/>
              </a:rPr>
              <a:t> es un objeto </a:t>
            </a:r>
            <a:r>
              <a:rPr lang="es-MX" sz="900" kern="1200" dirty="0" err="1" smtClean="0">
                <a:solidFill>
                  <a:schemeClr val="tx1"/>
                </a:solidFill>
                <a:latin typeface="Segoe UI" pitchFamily="34" charset="0"/>
                <a:ea typeface="+mn-ea"/>
                <a:cs typeface="+mn-cs"/>
              </a:rPr>
              <a:t>Pen</a:t>
            </a:r>
            <a:r>
              <a:rPr lang="es-MX" sz="900" kern="1200" dirty="0" smtClean="0">
                <a:solidFill>
                  <a:schemeClr val="tx1"/>
                </a:solidFill>
                <a:latin typeface="Segoe UI" pitchFamily="34" charset="0"/>
                <a:ea typeface="+mn-ea"/>
                <a:cs typeface="+mn-cs"/>
              </a:rPr>
              <a:t> que es el color de un elemento de presentación de Windows y es un ancho de 1. </a:t>
            </a:r>
            <a:r>
              <a:rPr lang="es-MX" sz="900" b="1" kern="1200" dirty="0" err="1" smtClean="0">
                <a:solidFill>
                  <a:schemeClr val="tx1"/>
                </a:solidFill>
                <a:latin typeface="Segoe UI" pitchFamily="34" charset="0"/>
                <a:ea typeface="+mn-ea"/>
                <a:cs typeface="+mn-cs"/>
              </a:rPr>
              <a:t>TextureBrush</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Cada una de las propiedades de la clase </a:t>
            </a:r>
            <a:r>
              <a:rPr lang="es-MX" sz="900" kern="1200" dirty="0" err="1" smtClean="0">
                <a:solidFill>
                  <a:schemeClr val="tx1"/>
                </a:solidFill>
                <a:latin typeface="Segoe UI" pitchFamily="34" charset="0"/>
                <a:ea typeface="+mn-ea"/>
                <a:cs typeface="+mn-cs"/>
              </a:rPr>
              <a:t>TextureBrush</a:t>
            </a:r>
            <a:r>
              <a:rPr lang="es-MX" sz="900" kern="1200" dirty="0" smtClean="0">
                <a:solidFill>
                  <a:schemeClr val="tx1"/>
                </a:solidFill>
                <a:latin typeface="Segoe UI" pitchFamily="34" charset="0"/>
                <a:ea typeface="+mn-ea"/>
                <a:cs typeface="+mn-cs"/>
              </a:rPr>
              <a:t> es un objeto </a:t>
            </a:r>
            <a:r>
              <a:rPr lang="es-MX" sz="900" kern="1200" dirty="0" err="1" smtClean="0">
                <a:solidFill>
                  <a:schemeClr val="tx1"/>
                </a:solidFill>
                <a:latin typeface="Segoe UI" pitchFamily="34" charset="0"/>
                <a:ea typeface="+mn-ea"/>
                <a:cs typeface="+mn-cs"/>
              </a:rPr>
              <a:t>Brush</a:t>
            </a:r>
            <a:r>
              <a:rPr lang="es-MX" sz="900" kern="1200" dirty="0" smtClean="0">
                <a:solidFill>
                  <a:schemeClr val="tx1"/>
                </a:solidFill>
                <a:latin typeface="Segoe UI" pitchFamily="34" charset="0"/>
                <a:ea typeface="+mn-ea"/>
                <a:cs typeface="+mn-cs"/>
              </a:rPr>
              <a:t> que utiliza una imagen para rellenar el interior de una forma. No se puede heredar esta clase.</a:t>
            </a:r>
            <a:r>
              <a:rPr lang="es-MX" sz="900" b="1" kern="1200" dirty="0" smtClean="0">
                <a:solidFill>
                  <a:schemeClr val="tx1"/>
                </a:solidFill>
                <a:latin typeface="Segoe UI" pitchFamily="34" charset="0"/>
                <a:ea typeface="+mn-ea"/>
                <a:cs typeface="+mn-cs"/>
              </a:rPr>
              <a:t> </a:t>
            </a:r>
          </a:p>
          <a:p>
            <a:r>
              <a:rPr lang="es-MX" sz="900" b="1" kern="1200" dirty="0" err="1" smtClean="0">
                <a:solidFill>
                  <a:schemeClr val="tx1"/>
                </a:solidFill>
                <a:latin typeface="Segoe UI" pitchFamily="34" charset="0"/>
                <a:ea typeface="+mn-ea"/>
                <a:cs typeface="+mn-cs"/>
              </a:rPr>
              <a:t>ToolboxBitmapAttribute</a:t>
            </a:r>
            <a:r>
              <a:rPr lang="es-MX" sz="900" b="1"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Se puede aplicar un objeto. </a:t>
            </a:r>
            <a:r>
              <a:rPr lang="es-MX" sz="900" kern="1200" dirty="0" err="1" smtClean="0">
                <a:solidFill>
                  <a:schemeClr val="tx1"/>
                </a:solidFill>
                <a:latin typeface="Segoe UI" pitchFamily="34" charset="0"/>
                <a:ea typeface="+mn-ea"/>
                <a:cs typeface="+mn-cs"/>
              </a:rPr>
              <a:t>ToolboxBitmapAttribute</a:t>
            </a:r>
            <a:r>
              <a:rPr lang="es-MX" sz="900" kern="1200" dirty="0" smtClean="0">
                <a:solidFill>
                  <a:schemeClr val="tx1"/>
                </a:solidFill>
                <a:latin typeface="Segoe UI" pitchFamily="34" charset="0"/>
                <a:ea typeface="+mn-ea"/>
                <a:cs typeface="+mn-cs"/>
              </a:rPr>
              <a:t> a un control de manera que los contenedores, como el Diseñador de formularios de Microsoft Visual Studio, puedan recuperar un icono que represente el control. El mapa de bits del icono puede encontrarse en un archivo por sí solo o incrustado en el ensamblado que contiene el control.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El tamaño del mapa de bits que se incrusta en el ensamblado del control (o que se almacena en un archivo independiente) debe ser de 16 por 16. El método </a:t>
            </a:r>
            <a:r>
              <a:rPr lang="es-MX" sz="900" kern="1200" dirty="0" err="1" smtClean="0">
                <a:solidFill>
                  <a:schemeClr val="tx1"/>
                </a:solidFill>
                <a:latin typeface="Segoe UI" pitchFamily="34" charset="0"/>
                <a:ea typeface="+mn-ea"/>
                <a:cs typeface="+mn-cs"/>
              </a:rPr>
              <a:t>GetImage</a:t>
            </a:r>
            <a:r>
              <a:rPr lang="es-MX" sz="900" kern="1200" dirty="0" smtClean="0">
                <a:solidFill>
                  <a:schemeClr val="tx1"/>
                </a:solidFill>
                <a:latin typeface="Segoe UI" pitchFamily="34" charset="0"/>
                <a:ea typeface="+mn-ea"/>
                <a:cs typeface="+mn-cs"/>
              </a:rPr>
              <a:t> de un objeto </a:t>
            </a:r>
            <a:r>
              <a:rPr lang="es-MX" sz="900" kern="1200" dirty="0" err="1" smtClean="0">
                <a:solidFill>
                  <a:schemeClr val="tx1"/>
                </a:solidFill>
                <a:latin typeface="Segoe UI" pitchFamily="34" charset="0"/>
                <a:ea typeface="+mn-ea"/>
                <a:cs typeface="+mn-cs"/>
              </a:rPr>
              <a:t>ToolboxBitmapAttribute</a:t>
            </a:r>
            <a:r>
              <a:rPr lang="es-MX" sz="900" kern="1200" dirty="0" smtClean="0">
                <a:solidFill>
                  <a:schemeClr val="tx1"/>
                </a:solidFill>
                <a:latin typeface="Segoe UI" pitchFamily="34" charset="0"/>
                <a:ea typeface="+mn-ea"/>
                <a:cs typeface="+mn-cs"/>
              </a:rPr>
              <a:t> puede devolver la imagen pequeña de 16 por 16 o una imagen grande de 32 por 32 creada mediante un ajuste de escala de la imagen pequeña.</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kern="1200" dirty="0" smtClean="0">
                <a:solidFill>
                  <a:schemeClr val="tx1"/>
                </a:solidFill>
                <a:effectLst/>
                <a:latin typeface="Segoe UI" pitchFamily="34" charset="0"/>
                <a:ea typeface="+mn-ea"/>
                <a:cs typeface="+mn-cs"/>
              </a:rPr>
              <a:t>Es usada para acelerar el uso de recursos. Crea un objeto </a:t>
            </a:r>
            <a:r>
              <a:rPr lang="es-MX" sz="900" kern="1200" dirty="0" err="1" smtClean="0">
                <a:solidFill>
                  <a:schemeClr val="tx1"/>
                </a:solidFill>
                <a:effectLst/>
                <a:latin typeface="Segoe UI" pitchFamily="34" charset="0"/>
                <a:ea typeface="+mn-ea"/>
                <a:cs typeface="+mn-cs"/>
              </a:rPr>
              <a:t>kernel</a:t>
            </a:r>
            <a:r>
              <a:rPr lang="es-MX" sz="900" kern="1200" dirty="0" smtClean="0">
                <a:solidFill>
                  <a:schemeClr val="tx1"/>
                </a:solidFill>
                <a:effectLst/>
                <a:latin typeface="Segoe UI" pitchFamily="34" charset="0"/>
                <a:ea typeface="+mn-ea"/>
                <a:cs typeface="+mn-cs"/>
              </a:rPr>
              <a:t> que soporta un numero de slots válidos.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Creando un objeto semáforo, permite especificar el número de slots usados y el máximo permitido</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kern="1200" dirty="0" smtClean="0">
                <a:solidFill>
                  <a:schemeClr val="tx1"/>
                </a:solidFill>
                <a:effectLst/>
                <a:latin typeface="Segoe UI" pitchFamily="34" charset="0"/>
                <a:ea typeface="+mn-ea"/>
                <a:cs typeface="+mn-cs"/>
              </a:rPr>
              <a:t>Es un tipo de objeto </a:t>
            </a:r>
            <a:r>
              <a:rPr lang="es-MX" sz="900" kern="1200" dirty="0" err="1" smtClean="0">
                <a:solidFill>
                  <a:schemeClr val="tx1"/>
                </a:solidFill>
                <a:effectLst/>
                <a:latin typeface="Segoe UI" pitchFamily="34" charset="0"/>
                <a:ea typeface="+mn-ea"/>
                <a:cs typeface="+mn-cs"/>
              </a:rPr>
              <a:t>kernel</a:t>
            </a:r>
            <a:r>
              <a:rPr lang="es-MX" sz="900" kern="1200" dirty="0" smtClean="0">
                <a:solidFill>
                  <a:schemeClr val="tx1"/>
                </a:solidFill>
                <a:effectLst/>
                <a:latin typeface="Segoe UI" pitchFamily="34" charset="0"/>
                <a:ea typeface="+mn-ea"/>
                <a:cs typeface="+mn-cs"/>
              </a:rPr>
              <a:t> que posee 2 estados, </a:t>
            </a:r>
            <a:r>
              <a:rPr lang="es-MX" sz="900" kern="1200" dirty="0" err="1" smtClean="0">
                <a:solidFill>
                  <a:schemeClr val="tx1"/>
                </a:solidFill>
                <a:effectLst/>
                <a:latin typeface="Segoe UI" pitchFamily="34" charset="0"/>
                <a:ea typeface="+mn-ea"/>
                <a:cs typeface="+mn-cs"/>
              </a:rPr>
              <a:t>On</a:t>
            </a:r>
            <a:r>
              <a:rPr lang="es-MX" sz="900" kern="1200" dirty="0" smtClean="0">
                <a:solidFill>
                  <a:schemeClr val="tx1"/>
                </a:solidFill>
                <a:effectLst/>
                <a:latin typeface="Segoe UI" pitchFamily="34" charset="0"/>
                <a:ea typeface="+mn-ea"/>
                <a:cs typeface="+mn-cs"/>
              </a:rPr>
              <a:t> y off. Esos estados permiten a los hilos esperar hasta que un evento es señalado para hacer algo.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Hay 2 tipos de eventos: auto </a:t>
            </a:r>
            <a:r>
              <a:rPr lang="es-MX" sz="900" kern="1200" dirty="0" err="1" smtClean="0">
                <a:solidFill>
                  <a:schemeClr val="tx1"/>
                </a:solidFill>
                <a:effectLst/>
                <a:latin typeface="Segoe UI" pitchFamily="34" charset="0"/>
                <a:ea typeface="+mn-ea"/>
                <a:cs typeface="+mn-cs"/>
              </a:rPr>
              <a:t>reset</a:t>
            </a:r>
            <a:r>
              <a:rPr lang="es-MX" sz="900" kern="1200" dirty="0" smtClean="0">
                <a:solidFill>
                  <a:schemeClr val="tx1"/>
                </a:solidFill>
                <a:effectLst/>
                <a:latin typeface="Segoe UI" pitchFamily="34" charset="0"/>
                <a:ea typeface="+mn-ea"/>
                <a:cs typeface="+mn-cs"/>
              </a:rPr>
              <a:t> y manual </a:t>
            </a:r>
            <a:r>
              <a:rPr lang="es-MX" sz="900" kern="1200" dirty="0" err="1" smtClean="0">
                <a:solidFill>
                  <a:schemeClr val="tx1"/>
                </a:solidFill>
                <a:effectLst/>
                <a:latin typeface="Segoe UI" pitchFamily="34" charset="0"/>
                <a:ea typeface="+mn-ea"/>
                <a:cs typeface="+mn-cs"/>
              </a:rPr>
              <a:t>reset</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Cuando un evento auto </a:t>
            </a:r>
            <a:r>
              <a:rPr lang="es-MX" sz="900" kern="1200" dirty="0" err="1" smtClean="0">
                <a:solidFill>
                  <a:schemeClr val="tx1"/>
                </a:solidFill>
                <a:effectLst/>
                <a:latin typeface="Segoe UI" pitchFamily="34" charset="0"/>
                <a:ea typeface="+mn-ea"/>
                <a:cs typeface="+mn-cs"/>
              </a:rPr>
              <a:t>reset</a:t>
            </a:r>
            <a:r>
              <a:rPr lang="es-MX" sz="900" kern="1200" dirty="0" smtClean="0">
                <a:solidFill>
                  <a:schemeClr val="tx1"/>
                </a:solidFill>
                <a:effectLst/>
                <a:latin typeface="Segoe UI" pitchFamily="34" charset="0"/>
                <a:ea typeface="+mn-ea"/>
                <a:cs typeface="+mn-cs"/>
              </a:rPr>
              <a:t> es señalado, el primer objeto esperando por el evento se vuelve al estado no señalado. Un evento de </a:t>
            </a:r>
            <a:r>
              <a:rPr lang="es-MX" sz="900" kern="1200" dirty="0" err="1" smtClean="0">
                <a:solidFill>
                  <a:schemeClr val="tx1"/>
                </a:solidFill>
                <a:effectLst/>
                <a:latin typeface="Segoe UI" pitchFamily="34" charset="0"/>
                <a:ea typeface="+mn-ea"/>
                <a:cs typeface="+mn-cs"/>
              </a:rPr>
              <a:t>reset</a:t>
            </a:r>
            <a:r>
              <a:rPr lang="es-MX" sz="900" kern="1200" dirty="0" smtClean="0">
                <a:solidFill>
                  <a:schemeClr val="tx1"/>
                </a:solidFill>
                <a:effectLst/>
                <a:latin typeface="Segoe UI" pitchFamily="34" charset="0"/>
                <a:ea typeface="+mn-ea"/>
                <a:cs typeface="+mn-cs"/>
              </a:rPr>
              <a:t> manual permite a los hilos que esperan por éste para volverse desbloqueados hasta que manualmente resetee el evento a estado no señalado.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Estos eventos son: </a:t>
            </a:r>
            <a:r>
              <a:rPr lang="es-MX" sz="900" kern="1200" dirty="0" err="1" smtClean="0">
                <a:solidFill>
                  <a:schemeClr val="tx1"/>
                </a:solidFill>
                <a:effectLst/>
                <a:latin typeface="Segoe UI" pitchFamily="34" charset="0"/>
                <a:ea typeface="+mn-ea"/>
                <a:cs typeface="+mn-cs"/>
              </a:rPr>
              <a:t>AutoResetEvent</a:t>
            </a:r>
            <a:r>
              <a:rPr lang="es-MX" sz="900" kern="1200" dirty="0" smtClean="0">
                <a:solidFill>
                  <a:schemeClr val="tx1"/>
                </a:solidFill>
                <a:effectLst/>
                <a:latin typeface="Segoe UI" pitchFamily="34" charset="0"/>
                <a:ea typeface="+mn-ea"/>
                <a:cs typeface="+mn-cs"/>
              </a:rPr>
              <a:t> y </a:t>
            </a:r>
            <a:r>
              <a:rPr lang="es-MX" sz="900" kern="1200" dirty="0" err="1" smtClean="0">
                <a:solidFill>
                  <a:schemeClr val="tx1"/>
                </a:solidFill>
                <a:effectLst/>
                <a:latin typeface="Segoe UI" pitchFamily="34" charset="0"/>
                <a:ea typeface="+mn-ea"/>
                <a:cs typeface="+mn-cs"/>
              </a:rPr>
              <a:t>ManualResetEvent</a:t>
            </a:r>
            <a:r>
              <a:rPr lang="es-MX" sz="900" kern="1200" dirty="0" smtClean="0">
                <a:solidFill>
                  <a:schemeClr val="tx1"/>
                </a:solidFill>
                <a:effectLst/>
                <a:latin typeface="Segoe UI" pitchFamily="34" charset="0"/>
                <a:ea typeface="+mn-ea"/>
                <a:cs typeface="+mn-cs"/>
              </a:rPr>
              <a:t>. Ambas clases heredan de </a:t>
            </a:r>
            <a:r>
              <a:rPr lang="es-MX" sz="900" kern="1200" dirty="0" err="1" smtClean="0">
                <a:solidFill>
                  <a:schemeClr val="tx1"/>
                </a:solidFill>
                <a:effectLst/>
                <a:latin typeface="Segoe UI" pitchFamily="34" charset="0"/>
                <a:ea typeface="+mn-ea"/>
                <a:cs typeface="+mn-cs"/>
              </a:rPr>
              <a:t>EventWaitHandle</a:t>
            </a:r>
            <a:r>
              <a:rPr lang="es-MX" sz="900" kern="1200" dirty="0" smtClean="0">
                <a:solidFill>
                  <a:schemeClr val="tx1"/>
                </a:solidFill>
                <a:effectLst/>
                <a:latin typeface="Segoe UI" pitchFamily="34" charset="0"/>
                <a:ea typeface="+mn-ea"/>
                <a:cs typeface="+mn-cs"/>
              </a:rPr>
              <a:t>. Cuando se crea una de esas clases, se especifica el estado de la señal del evento</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b="1" kern="1200" dirty="0" smtClean="0">
                <a:solidFill>
                  <a:schemeClr val="tx1"/>
                </a:solidFill>
                <a:effectLst/>
                <a:latin typeface="Segoe UI" pitchFamily="34" charset="0"/>
                <a:ea typeface="+mn-ea"/>
                <a:cs typeface="+mn-cs"/>
              </a:rPr>
              <a:t>Entendiendo la programación asíncrona</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Permite que distintas partes de código sean ejecutadas en hilos separados.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En </a:t>
            </a:r>
            <a:r>
              <a:rPr lang="es-MX" sz="900" kern="1200" dirty="0" err="1" smtClean="0">
                <a:solidFill>
                  <a:schemeClr val="tx1"/>
                </a:solidFill>
                <a:effectLst/>
                <a:latin typeface="Segoe UI" pitchFamily="34" charset="0"/>
                <a:ea typeface="+mn-ea"/>
                <a:cs typeface="+mn-cs"/>
              </a:rPr>
              <a:t>.Net</a:t>
            </a:r>
            <a:r>
              <a:rPr lang="es-MX" sz="900" kern="1200" dirty="0" smtClean="0">
                <a:solidFill>
                  <a:schemeClr val="tx1"/>
                </a:solidFill>
                <a:effectLst/>
                <a:latin typeface="Segoe UI" pitchFamily="34" charset="0"/>
                <a:ea typeface="+mn-ea"/>
                <a:cs typeface="+mn-cs"/>
              </a:rPr>
              <a:t> Framework existen muchos métodos de la forma </a:t>
            </a:r>
            <a:r>
              <a:rPr lang="es-MX" sz="900" kern="1200" dirty="0" err="1" smtClean="0">
                <a:solidFill>
                  <a:schemeClr val="tx1"/>
                </a:solidFill>
                <a:effectLst/>
                <a:latin typeface="Segoe UI" pitchFamily="34" charset="0"/>
                <a:ea typeface="+mn-ea"/>
                <a:cs typeface="+mn-cs"/>
              </a:rPr>
              <a:t>BeginXXX</a:t>
            </a:r>
            <a:r>
              <a:rPr lang="es-MX" sz="900" kern="1200" dirty="0" smtClean="0">
                <a:solidFill>
                  <a:schemeClr val="tx1"/>
                </a:solidFill>
                <a:effectLst/>
                <a:latin typeface="Segoe UI" pitchFamily="34" charset="0"/>
                <a:ea typeface="+mn-ea"/>
                <a:cs typeface="+mn-cs"/>
              </a:rPr>
              <a:t> y </a:t>
            </a:r>
            <a:r>
              <a:rPr lang="es-MX" sz="900" kern="1200" dirty="0" err="1" smtClean="0">
                <a:solidFill>
                  <a:schemeClr val="tx1"/>
                </a:solidFill>
                <a:effectLst/>
                <a:latin typeface="Segoe UI" pitchFamily="34" charset="0"/>
                <a:ea typeface="+mn-ea"/>
                <a:cs typeface="+mn-cs"/>
              </a:rPr>
              <a:t>EndXXX</a:t>
            </a:r>
            <a:r>
              <a:rPr lang="es-MX" sz="900" kern="1200" dirty="0" smtClean="0">
                <a:solidFill>
                  <a:schemeClr val="tx1"/>
                </a:solidFill>
                <a:effectLst/>
                <a:latin typeface="Segoe UI" pitchFamily="34" charset="0"/>
                <a:ea typeface="+mn-ea"/>
                <a:cs typeface="+mn-cs"/>
              </a:rPr>
              <a:t> que trabajan de forma asíncrona para poder crear otro hilo que trabaje, mientras nosotros realizamos otras cosas en el programa</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kern="1200" dirty="0" smtClean="0">
                <a:solidFill>
                  <a:schemeClr val="tx1"/>
                </a:solidFill>
                <a:effectLst/>
                <a:latin typeface="Segoe UI" pitchFamily="34" charset="0"/>
                <a:ea typeface="+mn-ea"/>
                <a:cs typeface="+mn-cs"/>
              </a:rPr>
              <a:t>Existen</a:t>
            </a:r>
            <a:r>
              <a:rPr lang="es-MX" sz="900" kern="1200" baseline="0" dirty="0" smtClean="0">
                <a:solidFill>
                  <a:schemeClr val="tx1"/>
                </a:solidFill>
                <a:effectLst/>
                <a:latin typeface="Segoe UI" pitchFamily="34" charset="0"/>
                <a:ea typeface="+mn-ea"/>
                <a:cs typeface="+mn-cs"/>
              </a:rPr>
              <a:t> </a:t>
            </a:r>
            <a:r>
              <a:rPr lang="es-MX" sz="900" kern="1200" dirty="0" smtClean="0">
                <a:solidFill>
                  <a:schemeClr val="tx1"/>
                </a:solidFill>
                <a:effectLst/>
                <a:latin typeface="Segoe UI" pitchFamily="34" charset="0"/>
                <a:ea typeface="+mn-ea"/>
                <a:cs typeface="+mn-cs"/>
              </a:rPr>
              <a:t>3 estilos de programación asíncrona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
            </a:r>
            <a:br>
              <a:rPr lang="es-MX" sz="900" kern="1200" dirty="0" smtClean="0">
                <a:solidFill>
                  <a:schemeClr val="tx1"/>
                </a:solidFill>
                <a:effectLst/>
                <a:latin typeface="Segoe UI" pitchFamily="34" charset="0"/>
                <a:ea typeface="+mn-ea"/>
                <a:cs typeface="+mn-cs"/>
              </a:rPr>
            </a:br>
            <a:r>
              <a:rPr lang="es-MX" sz="900" b="1" kern="1200" dirty="0" err="1" smtClean="0">
                <a:solidFill>
                  <a:schemeClr val="tx1"/>
                </a:solidFill>
                <a:effectLst/>
                <a:latin typeface="Segoe UI" pitchFamily="34" charset="0"/>
                <a:ea typeface="+mn-ea"/>
                <a:cs typeface="+mn-cs"/>
              </a:rPr>
              <a:t>Wait</a:t>
            </a:r>
            <a:r>
              <a:rPr lang="es-MX" sz="900" b="1" kern="1200" dirty="0" smtClean="0">
                <a:solidFill>
                  <a:schemeClr val="tx1"/>
                </a:solidFill>
                <a:effectLst/>
                <a:latin typeface="Segoe UI" pitchFamily="34" charset="0"/>
                <a:ea typeface="+mn-ea"/>
                <a:cs typeface="+mn-cs"/>
              </a:rPr>
              <a:t>-</a:t>
            </a:r>
            <a:r>
              <a:rPr lang="es-MX" sz="900" b="1" kern="1200" dirty="0" err="1" smtClean="0">
                <a:solidFill>
                  <a:schemeClr val="tx1"/>
                </a:solidFill>
                <a:effectLst/>
                <a:latin typeface="Segoe UI" pitchFamily="34" charset="0"/>
                <a:ea typeface="+mn-ea"/>
                <a:cs typeface="+mn-cs"/>
              </a:rPr>
              <a:t>Until</a:t>
            </a:r>
            <a:r>
              <a:rPr lang="es-MX" sz="900" b="1" kern="1200" dirty="0" smtClean="0">
                <a:solidFill>
                  <a:schemeClr val="tx1"/>
                </a:solidFill>
                <a:effectLst/>
                <a:latin typeface="Segoe UI" pitchFamily="34" charset="0"/>
                <a:ea typeface="+mn-ea"/>
                <a:cs typeface="+mn-cs"/>
              </a:rPr>
              <a:t>-Done:</a:t>
            </a:r>
            <a:r>
              <a:rPr lang="es-MX" sz="900" kern="1200" dirty="0" smtClean="0">
                <a:solidFill>
                  <a:schemeClr val="tx1"/>
                </a:solidFill>
                <a:effectLst/>
                <a:latin typeface="Segoe UI" pitchFamily="34" charset="0"/>
                <a:ea typeface="+mn-ea"/>
                <a:cs typeface="+mn-cs"/>
              </a:rPr>
              <a:t> este modelo permite empezar una llamada asíncrona y realizar otro trabajo. una vez que se realizó lo que se deseaba, se debe colocar una llamada para bloquearse mientras se espera que la llamada asíncrona esté completa.</a:t>
            </a:r>
          </a:p>
          <a:p>
            <a:r>
              <a:rPr lang="es-MX" sz="900" b="1" kern="1200" dirty="0" err="1" smtClean="0">
                <a:solidFill>
                  <a:schemeClr val="tx1"/>
                </a:solidFill>
                <a:effectLst/>
                <a:latin typeface="Segoe UI" pitchFamily="34" charset="0"/>
                <a:ea typeface="+mn-ea"/>
                <a:cs typeface="+mn-cs"/>
              </a:rPr>
              <a:t>Polling</a:t>
            </a:r>
            <a:r>
              <a:rPr lang="es-MX" sz="900" b="1" kern="1200" dirty="0" smtClean="0">
                <a:solidFill>
                  <a:schemeClr val="tx1"/>
                </a:solidFill>
                <a:effectLst/>
                <a:latin typeface="Segoe UI" pitchFamily="34" charset="0"/>
                <a:ea typeface="+mn-ea"/>
                <a:cs typeface="+mn-cs"/>
              </a:rPr>
              <a:t>: </a:t>
            </a:r>
            <a:r>
              <a:rPr lang="es-MX" sz="900" kern="1200" dirty="0" smtClean="0">
                <a:solidFill>
                  <a:schemeClr val="tx1"/>
                </a:solidFill>
                <a:effectLst/>
                <a:latin typeface="Segoe UI" pitchFamily="34" charset="0"/>
                <a:ea typeface="+mn-ea"/>
                <a:cs typeface="+mn-cs"/>
              </a:rPr>
              <a:t>muy parecido al anterior, solo que la forma de revisar si se ha completado la llamada asíncrona, es mediante el objeto </a:t>
            </a:r>
            <a:r>
              <a:rPr lang="es-MX" sz="900" kern="1200" dirty="0" err="1" smtClean="0">
                <a:solidFill>
                  <a:schemeClr val="tx1"/>
                </a:solidFill>
                <a:effectLst/>
                <a:latin typeface="Segoe UI" pitchFamily="34" charset="0"/>
                <a:ea typeface="+mn-ea"/>
                <a:cs typeface="+mn-cs"/>
              </a:rPr>
              <a:t>IAsyncResult</a:t>
            </a:r>
            <a:r>
              <a:rPr lang="es-MX" sz="900" kern="1200" dirty="0" smtClean="0">
                <a:solidFill>
                  <a:schemeClr val="tx1"/>
                </a:solidFill>
                <a:effectLst/>
                <a:latin typeface="Segoe UI" pitchFamily="34" charset="0"/>
                <a:ea typeface="+mn-ea"/>
                <a:cs typeface="+mn-cs"/>
              </a:rPr>
              <a:t>, se debe consultar a su propiedad </a:t>
            </a:r>
            <a:r>
              <a:rPr lang="es-MX" sz="900" kern="1200" dirty="0" err="1" smtClean="0">
                <a:solidFill>
                  <a:schemeClr val="tx1"/>
                </a:solidFill>
                <a:effectLst/>
                <a:latin typeface="Segoe UI" pitchFamily="34" charset="0"/>
                <a:ea typeface="+mn-ea"/>
                <a:cs typeface="+mn-cs"/>
              </a:rPr>
              <a:t>IsCompleted</a:t>
            </a:r>
            <a:r>
              <a:rPr lang="es-MX" sz="900" kern="1200" dirty="0" smtClean="0">
                <a:solidFill>
                  <a:schemeClr val="tx1"/>
                </a:solidFill>
                <a:effectLst/>
                <a:latin typeface="Segoe UI" pitchFamily="34" charset="0"/>
                <a:ea typeface="+mn-ea"/>
                <a:cs typeface="+mn-cs"/>
              </a:rPr>
              <a:t>, para ver si se terminó o no</a:t>
            </a:r>
          </a:p>
          <a:p>
            <a:r>
              <a:rPr lang="es-MX" sz="900" b="1" kern="1200" dirty="0" err="1" smtClean="0">
                <a:solidFill>
                  <a:schemeClr val="tx1"/>
                </a:solidFill>
                <a:effectLst/>
                <a:latin typeface="Segoe UI" pitchFamily="34" charset="0"/>
                <a:ea typeface="+mn-ea"/>
                <a:cs typeface="+mn-cs"/>
              </a:rPr>
              <a:t>Callback</a:t>
            </a:r>
            <a:r>
              <a:rPr lang="es-MX" sz="900" b="1" kern="1200" dirty="0" smtClean="0">
                <a:solidFill>
                  <a:schemeClr val="tx1"/>
                </a:solidFill>
                <a:effectLst/>
                <a:latin typeface="Segoe UI" pitchFamily="34" charset="0"/>
                <a:ea typeface="+mn-ea"/>
                <a:cs typeface="+mn-cs"/>
              </a:rPr>
              <a:t> :</a:t>
            </a:r>
            <a:r>
              <a:rPr lang="es-MX" sz="900" kern="1200" dirty="0" smtClean="0">
                <a:solidFill>
                  <a:schemeClr val="tx1"/>
                </a:solidFill>
                <a:effectLst/>
                <a:latin typeface="Segoe UI" pitchFamily="34" charset="0"/>
                <a:ea typeface="+mn-ea"/>
                <a:cs typeface="+mn-cs"/>
              </a:rPr>
              <a:t> El modelo </a:t>
            </a:r>
            <a:r>
              <a:rPr lang="es-MX" sz="900" kern="1200" dirty="0" err="1" smtClean="0">
                <a:solidFill>
                  <a:schemeClr val="tx1"/>
                </a:solidFill>
                <a:effectLst/>
                <a:latin typeface="Segoe UI" pitchFamily="34" charset="0"/>
                <a:ea typeface="+mn-ea"/>
                <a:cs typeface="+mn-cs"/>
              </a:rPr>
              <a:t>callback</a:t>
            </a:r>
            <a:r>
              <a:rPr lang="es-MX" sz="900" kern="1200" dirty="0" smtClean="0">
                <a:solidFill>
                  <a:schemeClr val="tx1"/>
                </a:solidFill>
                <a:effectLst/>
                <a:latin typeface="Segoe UI" pitchFamily="34" charset="0"/>
                <a:ea typeface="+mn-ea"/>
                <a:cs typeface="+mn-cs"/>
              </a:rPr>
              <a:t> necesita que especifiquemos un método a llamar e incluir cualquier estado que nosotros necesitemos en el </a:t>
            </a:r>
            <a:r>
              <a:rPr lang="es-MX" sz="900" kern="1200" dirty="0" err="1" smtClean="0">
                <a:solidFill>
                  <a:schemeClr val="tx1"/>
                </a:solidFill>
                <a:effectLst/>
                <a:latin typeface="Segoe UI" pitchFamily="34" charset="0"/>
                <a:ea typeface="+mn-ea"/>
                <a:cs typeface="+mn-cs"/>
              </a:rPr>
              <a:t>metodo</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callback</a:t>
            </a:r>
            <a:r>
              <a:rPr lang="es-MX" sz="900" kern="1200" dirty="0" smtClean="0">
                <a:solidFill>
                  <a:schemeClr val="tx1"/>
                </a:solidFill>
                <a:effectLst/>
                <a:latin typeface="Segoe UI" pitchFamily="34" charset="0"/>
                <a:ea typeface="+mn-ea"/>
                <a:cs typeface="+mn-cs"/>
              </a:rPr>
              <a:t> para completar la llamada </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3250242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b="1" kern="1200" dirty="0" smtClean="0">
                <a:solidFill>
                  <a:schemeClr val="tx1"/>
                </a:solidFill>
                <a:effectLst/>
                <a:latin typeface="Segoe UI" pitchFamily="34" charset="0"/>
                <a:ea typeface="+mn-ea"/>
                <a:cs typeface="+mn-cs"/>
              </a:rPr>
              <a:t>Excepciones y APM (modelo de programación asíncrona)</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Cuando se usa APM, pueden surgir muchas excepciones. Si ocurre una excepción dentro de la llamada asíncrona, ésta es mostrada cuando se llama a </a:t>
            </a:r>
            <a:r>
              <a:rPr lang="es-MX" sz="900" kern="1200" dirty="0" err="1" smtClean="0">
                <a:solidFill>
                  <a:schemeClr val="tx1"/>
                </a:solidFill>
                <a:effectLst/>
                <a:latin typeface="Segoe UI" pitchFamily="34" charset="0"/>
                <a:ea typeface="+mn-ea"/>
                <a:cs typeface="+mn-cs"/>
              </a:rPr>
              <a:t>EndXXX</a:t>
            </a:r>
            <a:r>
              <a:rPr lang="es-MX" sz="900" kern="1200" dirty="0" smtClean="0">
                <a:solidFill>
                  <a:schemeClr val="tx1"/>
                </a:solidFill>
                <a:effectLst/>
                <a:latin typeface="Segoe UI" pitchFamily="34" charset="0"/>
                <a:ea typeface="+mn-ea"/>
                <a:cs typeface="+mn-cs"/>
              </a:rPr>
              <a:t> (se debe realizar try/catch)</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9253341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s-MX" sz="900" b="1" kern="1200" dirty="0" smtClean="0">
                <a:solidFill>
                  <a:schemeClr val="tx1"/>
                </a:solidFill>
                <a:effectLst/>
                <a:latin typeface="Segoe UI" pitchFamily="34" charset="0"/>
                <a:ea typeface="+mn-ea"/>
                <a:cs typeface="+mn-cs"/>
              </a:rPr>
              <a:t>Usando </a:t>
            </a:r>
            <a:r>
              <a:rPr lang="es-MX" sz="900" b="1" kern="1200" dirty="0" err="1" smtClean="0">
                <a:solidFill>
                  <a:schemeClr val="tx1"/>
                </a:solidFill>
                <a:effectLst/>
                <a:latin typeface="Segoe UI" pitchFamily="34" charset="0"/>
                <a:ea typeface="+mn-ea"/>
                <a:cs typeface="+mn-cs"/>
              </a:rPr>
              <a:t>ThreadPool</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En muchos casos, crear </a:t>
            </a:r>
            <a:r>
              <a:rPr lang="es-MX" sz="900" kern="1200" dirty="0" err="1" smtClean="0">
                <a:solidFill>
                  <a:schemeClr val="tx1"/>
                </a:solidFill>
                <a:effectLst/>
                <a:latin typeface="Segoe UI" pitchFamily="34" charset="0"/>
                <a:ea typeface="+mn-ea"/>
                <a:cs typeface="+mn-cs"/>
              </a:rPr>
              <a:t>threads</a:t>
            </a:r>
            <a:r>
              <a:rPr lang="es-MX" sz="900" kern="1200" dirty="0" smtClean="0">
                <a:solidFill>
                  <a:schemeClr val="tx1"/>
                </a:solidFill>
                <a:effectLst/>
                <a:latin typeface="Segoe UI" pitchFamily="34" charset="0"/>
                <a:ea typeface="+mn-ea"/>
                <a:cs typeface="+mn-cs"/>
              </a:rPr>
              <a:t> propios no es necesario o sugerido, </a:t>
            </a:r>
            <a:r>
              <a:rPr lang="es-MX" sz="900" kern="1200" dirty="0" err="1" smtClean="0">
                <a:solidFill>
                  <a:schemeClr val="tx1"/>
                </a:solidFill>
                <a:effectLst/>
                <a:latin typeface="Segoe UI" pitchFamily="34" charset="0"/>
                <a:ea typeface="+mn-ea"/>
                <a:cs typeface="+mn-cs"/>
              </a:rPr>
              <a:t>.Net</a:t>
            </a:r>
            <a:r>
              <a:rPr lang="es-MX" sz="900" kern="1200" dirty="0" smtClean="0">
                <a:solidFill>
                  <a:schemeClr val="tx1"/>
                </a:solidFill>
                <a:effectLst/>
                <a:latin typeface="Segoe UI" pitchFamily="34" charset="0"/>
                <a:ea typeface="+mn-ea"/>
                <a:cs typeface="+mn-cs"/>
              </a:rPr>
              <a:t> te soporta un pool de hilos que pueden ser usados en muchas situaciones donde se necesitan crear hilos propios</a:t>
            </a:r>
          </a:p>
          <a:p>
            <a:endParaRPr lang="es-MX" sz="900" kern="1200" dirty="0" smtClean="0">
              <a:solidFill>
                <a:schemeClr val="tx1"/>
              </a:solidFill>
              <a:effectLst/>
              <a:latin typeface="Segoe UI" pitchFamily="34" charset="0"/>
              <a:ea typeface="+mn-ea"/>
              <a:cs typeface="+mn-cs"/>
            </a:endParaRPr>
          </a:p>
          <a:p>
            <a:r>
              <a:rPr lang="es-MX" sz="900" kern="1200" dirty="0" err="1" smtClean="0">
                <a:solidFill>
                  <a:schemeClr val="tx1"/>
                </a:solidFill>
                <a:effectLst/>
                <a:latin typeface="Segoe UI" pitchFamily="34" charset="0"/>
                <a:ea typeface="+mn-ea"/>
                <a:cs typeface="+mn-cs"/>
              </a:rPr>
              <a:t>.Net</a:t>
            </a:r>
            <a:r>
              <a:rPr lang="es-MX" sz="900" kern="1200" dirty="0" smtClean="0">
                <a:solidFill>
                  <a:schemeClr val="tx1"/>
                </a:solidFill>
                <a:effectLst/>
                <a:latin typeface="Segoe UI" pitchFamily="34" charset="0"/>
                <a:ea typeface="+mn-ea"/>
                <a:cs typeface="+mn-cs"/>
              </a:rPr>
              <a:t> mantiene un conjunto de </a:t>
            </a:r>
            <a:r>
              <a:rPr lang="es-MX" sz="900" kern="1200" dirty="0" err="1" smtClean="0">
                <a:solidFill>
                  <a:schemeClr val="tx1"/>
                </a:solidFill>
                <a:effectLst/>
                <a:latin typeface="Segoe UI" pitchFamily="34" charset="0"/>
                <a:ea typeface="+mn-ea"/>
                <a:cs typeface="+mn-cs"/>
              </a:rPr>
              <a:t>threads</a:t>
            </a:r>
            <a:r>
              <a:rPr lang="es-MX" sz="900" kern="1200" dirty="0" smtClean="0">
                <a:solidFill>
                  <a:schemeClr val="tx1"/>
                </a:solidFill>
                <a:effectLst/>
                <a:latin typeface="Segoe UI" pitchFamily="34" charset="0"/>
                <a:ea typeface="+mn-ea"/>
                <a:cs typeface="+mn-cs"/>
              </a:rPr>
              <a:t> que pueden ser reusados para la aplicación.es más rápido porque se reúsa solo lo necesario.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La clase </a:t>
            </a:r>
            <a:r>
              <a:rPr lang="es-MX" sz="900" kern="1200" dirty="0" err="1" smtClean="0">
                <a:solidFill>
                  <a:schemeClr val="tx1"/>
                </a:solidFill>
                <a:effectLst/>
                <a:latin typeface="Segoe UI" pitchFamily="34" charset="0"/>
                <a:ea typeface="+mn-ea"/>
                <a:cs typeface="+mn-cs"/>
              </a:rPr>
              <a:t>ThreadPool</a:t>
            </a:r>
            <a:r>
              <a:rPr lang="es-MX" sz="900" kern="1200" dirty="0" smtClean="0">
                <a:solidFill>
                  <a:schemeClr val="tx1"/>
                </a:solidFill>
                <a:effectLst/>
                <a:latin typeface="Segoe UI" pitchFamily="34" charset="0"/>
                <a:ea typeface="+mn-ea"/>
                <a:cs typeface="+mn-cs"/>
              </a:rPr>
              <a:t> soporta métodos no solo para encolar trabajos (</a:t>
            </a:r>
            <a:r>
              <a:rPr lang="es-MX" sz="900" kern="1200" dirty="0" err="1" smtClean="0">
                <a:solidFill>
                  <a:schemeClr val="tx1"/>
                </a:solidFill>
                <a:effectLst/>
                <a:latin typeface="Segoe UI" pitchFamily="34" charset="0"/>
                <a:ea typeface="+mn-ea"/>
                <a:cs typeface="+mn-cs"/>
              </a:rPr>
              <a:t>queuing</a:t>
            </a:r>
            <a:r>
              <a:rPr lang="es-MX" sz="900" kern="1200" dirty="0" smtClean="0">
                <a:solidFill>
                  <a:schemeClr val="tx1"/>
                </a:solidFill>
                <a:effectLst/>
                <a:latin typeface="Segoe UI" pitchFamily="34" charset="0"/>
                <a:ea typeface="+mn-ea"/>
                <a:cs typeface="+mn-cs"/>
              </a:rPr>
              <a:t> up </a:t>
            </a:r>
            <a:r>
              <a:rPr lang="es-MX" sz="900" kern="1200" dirty="0" err="1" smtClean="0">
                <a:solidFill>
                  <a:schemeClr val="tx1"/>
                </a:solidFill>
                <a:effectLst/>
                <a:latin typeface="Segoe UI" pitchFamily="34" charset="0"/>
                <a:ea typeface="+mn-ea"/>
                <a:cs typeface="+mn-cs"/>
              </a:rPr>
              <a:t>work</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items</a:t>
            </a:r>
            <a:r>
              <a:rPr lang="es-MX" sz="900" kern="1200" dirty="0" smtClean="0">
                <a:solidFill>
                  <a:schemeClr val="tx1"/>
                </a:solidFill>
                <a:effectLst/>
                <a:latin typeface="Segoe UI" pitchFamily="34" charset="0"/>
                <a:ea typeface="+mn-ea"/>
                <a:cs typeface="+mn-cs"/>
              </a:rPr>
              <a:t>), sino además para administrar el </a:t>
            </a:r>
            <a:r>
              <a:rPr lang="es-MX" sz="900" kern="1200" dirty="0" err="1" smtClean="0">
                <a:solidFill>
                  <a:schemeClr val="tx1"/>
                </a:solidFill>
                <a:effectLst/>
                <a:latin typeface="Segoe UI" pitchFamily="34" charset="0"/>
                <a:ea typeface="+mn-ea"/>
                <a:cs typeface="+mn-cs"/>
              </a:rPr>
              <a:t>ThreadPool</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Métodos más importantes y usados son: </a:t>
            </a:r>
            <a:br>
              <a:rPr lang="es-MX" sz="900" kern="1200" dirty="0" smtClean="0">
                <a:solidFill>
                  <a:schemeClr val="tx1"/>
                </a:solidFill>
                <a:effectLst/>
                <a:latin typeface="Segoe UI" pitchFamily="34" charset="0"/>
                <a:ea typeface="+mn-ea"/>
                <a:cs typeface="+mn-cs"/>
              </a:rPr>
            </a:br>
            <a:r>
              <a:rPr lang="es-MX" sz="900" b="1" kern="1200" dirty="0" err="1" smtClean="0">
                <a:solidFill>
                  <a:schemeClr val="tx1"/>
                </a:solidFill>
                <a:effectLst/>
                <a:latin typeface="Segoe UI" pitchFamily="34" charset="0"/>
                <a:ea typeface="+mn-ea"/>
                <a:cs typeface="+mn-cs"/>
              </a:rPr>
              <a:t>GetAvailableThreads</a:t>
            </a:r>
            <a:r>
              <a:rPr lang="es-MX" sz="900" kern="1200" dirty="0" smtClean="0">
                <a:solidFill>
                  <a:schemeClr val="tx1"/>
                </a:solidFill>
                <a:effectLst/>
                <a:latin typeface="Segoe UI" pitchFamily="34" charset="0"/>
                <a:ea typeface="+mn-ea"/>
                <a:cs typeface="+mn-cs"/>
              </a:rPr>
              <a:t> número de hilos disponibles para uso en el pool </a:t>
            </a:r>
            <a:r>
              <a:rPr lang="es-MX" sz="900" b="1" kern="1200" dirty="0" err="1" smtClean="0">
                <a:solidFill>
                  <a:schemeClr val="tx1"/>
                </a:solidFill>
                <a:effectLst/>
                <a:latin typeface="Segoe UI" pitchFamily="34" charset="0"/>
                <a:ea typeface="+mn-ea"/>
                <a:cs typeface="+mn-cs"/>
              </a:rPr>
              <a:t>GetMaxThreads</a:t>
            </a:r>
            <a:r>
              <a:rPr lang="es-MX" sz="900" kern="1200" dirty="0" smtClean="0">
                <a:solidFill>
                  <a:schemeClr val="tx1"/>
                </a:solidFill>
                <a:effectLst/>
                <a:latin typeface="Segoe UI" pitchFamily="34" charset="0"/>
                <a:ea typeface="+mn-ea"/>
                <a:cs typeface="+mn-cs"/>
              </a:rPr>
              <a:t> Número máximo de hilos que puede soportar este </a:t>
            </a:r>
            <a:r>
              <a:rPr lang="es-MX" sz="900" kern="1200" dirty="0" err="1" smtClean="0">
                <a:solidFill>
                  <a:schemeClr val="tx1"/>
                </a:solidFill>
                <a:effectLst/>
                <a:latin typeface="Segoe UI" pitchFamily="34" charset="0"/>
                <a:ea typeface="+mn-ea"/>
                <a:cs typeface="+mn-cs"/>
              </a:rPr>
              <a:t>ThreadPool</a:t>
            </a:r>
            <a:r>
              <a:rPr lang="es-MX" sz="900" kern="1200" dirty="0" smtClean="0">
                <a:solidFill>
                  <a:schemeClr val="tx1"/>
                </a:solidFill>
                <a:effectLst/>
                <a:latin typeface="Segoe UI" pitchFamily="34" charset="0"/>
                <a:ea typeface="+mn-ea"/>
                <a:cs typeface="+mn-cs"/>
              </a:rPr>
              <a:t>. </a:t>
            </a:r>
            <a:r>
              <a:rPr lang="es-MX" sz="900" b="1" kern="1200" dirty="0" err="1" smtClean="0">
                <a:solidFill>
                  <a:schemeClr val="tx1"/>
                </a:solidFill>
                <a:effectLst/>
                <a:latin typeface="Segoe UI" pitchFamily="34" charset="0"/>
                <a:ea typeface="+mn-ea"/>
                <a:cs typeface="+mn-cs"/>
              </a:rPr>
              <a:t>GetMinThreads</a:t>
            </a:r>
            <a:r>
              <a:rPr lang="es-MX" sz="900" kern="1200" dirty="0" smtClean="0">
                <a:solidFill>
                  <a:schemeClr val="tx1"/>
                </a:solidFill>
                <a:effectLst/>
                <a:latin typeface="Segoe UI" pitchFamily="34" charset="0"/>
                <a:ea typeface="+mn-ea"/>
                <a:cs typeface="+mn-cs"/>
              </a:rPr>
              <a:t> Mínimo de hilos que son creados en cualquier momento. </a:t>
            </a:r>
            <a:r>
              <a:rPr lang="es-MX" sz="900" b="1" kern="1200" dirty="0" err="1" smtClean="0">
                <a:solidFill>
                  <a:schemeClr val="tx1"/>
                </a:solidFill>
                <a:effectLst/>
                <a:latin typeface="Segoe UI" pitchFamily="34" charset="0"/>
                <a:ea typeface="+mn-ea"/>
                <a:cs typeface="+mn-cs"/>
              </a:rPr>
              <a:t>QueueUserWorkItem</a:t>
            </a:r>
            <a:r>
              <a:rPr lang="es-MX" sz="900" kern="1200" dirty="0" smtClean="0">
                <a:solidFill>
                  <a:schemeClr val="tx1"/>
                </a:solidFill>
                <a:effectLst/>
                <a:latin typeface="Segoe UI" pitchFamily="34" charset="0"/>
                <a:ea typeface="+mn-ea"/>
                <a:cs typeface="+mn-cs"/>
              </a:rPr>
              <a:t> Agrega un trabajo al </a:t>
            </a:r>
            <a:r>
              <a:rPr lang="es-MX" sz="900" kern="1200" dirty="0" err="1" smtClean="0">
                <a:solidFill>
                  <a:schemeClr val="tx1"/>
                </a:solidFill>
                <a:effectLst/>
                <a:latin typeface="Segoe UI" pitchFamily="34" charset="0"/>
                <a:ea typeface="+mn-ea"/>
                <a:cs typeface="+mn-cs"/>
              </a:rPr>
              <a:t>thread</a:t>
            </a:r>
            <a:r>
              <a:rPr lang="es-MX" sz="900" kern="1200" dirty="0" smtClean="0">
                <a:solidFill>
                  <a:schemeClr val="tx1"/>
                </a:solidFill>
                <a:effectLst/>
                <a:latin typeface="Segoe UI" pitchFamily="34" charset="0"/>
                <a:ea typeface="+mn-ea"/>
                <a:cs typeface="+mn-cs"/>
              </a:rPr>
              <a:t> pool para ser ejecutado en un hilo disponible.</a:t>
            </a:r>
          </a:p>
          <a:p>
            <a:r>
              <a:rPr lang="es-MX" sz="900" kern="1200" dirty="0" smtClean="0">
                <a:solidFill>
                  <a:schemeClr val="tx1"/>
                </a:solidFill>
                <a:effectLst/>
                <a:latin typeface="Segoe UI" pitchFamily="34" charset="0"/>
                <a:ea typeface="+mn-ea"/>
                <a:cs typeface="+mn-cs"/>
              </a:rPr>
              <a:t>Si quieren consultar un poco más sobre esta clase y ver otros métodos usados, se puede hacer clic </a:t>
            </a:r>
            <a:r>
              <a:rPr lang="es-MX" sz="900" u="none" strike="noStrike" kern="1200" dirty="0" smtClean="0">
                <a:solidFill>
                  <a:schemeClr val="tx1"/>
                </a:solidFill>
                <a:effectLst/>
                <a:latin typeface="Segoe UI" pitchFamily="34" charset="0"/>
                <a:ea typeface="+mn-ea"/>
                <a:cs typeface="+mn-cs"/>
                <a:hlinkClick r:id="rId3"/>
              </a:rPr>
              <a:t>aquí</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
            </a:r>
            <a:br>
              <a:rPr lang="es-MX" sz="900" kern="1200" dirty="0" smtClean="0">
                <a:solidFill>
                  <a:schemeClr val="tx1"/>
                </a:solidFill>
                <a:effectLst/>
                <a:latin typeface="Segoe UI" pitchFamily="34" charset="0"/>
                <a:ea typeface="+mn-ea"/>
                <a:cs typeface="+mn-cs"/>
              </a:rPr>
            </a:br>
            <a:r>
              <a:rPr lang="es-MX" sz="900" b="1" kern="1200" dirty="0" smtClean="0">
                <a:solidFill>
                  <a:schemeClr val="tx1"/>
                </a:solidFill>
                <a:effectLst/>
                <a:latin typeface="Segoe UI" pitchFamily="34" charset="0"/>
                <a:ea typeface="+mn-ea"/>
                <a:cs typeface="+mn-cs"/>
              </a:rPr>
              <a:t>Limitando el número de </a:t>
            </a:r>
            <a:r>
              <a:rPr lang="es-MX" sz="900" b="1" kern="1200" dirty="0" err="1" smtClean="0">
                <a:solidFill>
                  <a:schemeClr val="tx1"/>
                </a:solidFill>
                <a:effectLst/>
                <a:latin typeface="Segoe UI" pitchFamily="34" charset="0"/>
                <a:ea typeface="+mn-ea"/>
                <a:cs typeface="+mn-cs"/>
              </a:rPr>
              <a:t>threads</a:t>
            </a:r>
            <a:r>
              <a:rPr lang="es-MX" sz="900" b="1" kern="1200" dirty="0" smtClean="0">
                <a:solidFill>
                  <a:schemeClr val="tx1"/>
                </a:solidFill>
                <a:effectLst/>
                <a:latin typeface="Segoe UI" pitchFamily="34" charset="0"/>
                <a:ea typeface="+mn-ea"/>
                <a:cs typeface="+mn-cs"/>
              </a:rPr>
              <a:t> en un </a:t>
            </a:r>
            <a:r>
              <a:rPr lang="es-MX" sz="900" b="1" kern="1200" dirty="0" err="1" smtClean="0">
                <a:solidFill>
                  <a:schemeClr val="tx1"/>
                </a:solidFill>
                <a:effectLst/>
                <a:latin typeface="Segoe UI" pitchFamily="34" charset="0"/>
                <a:ea typeface="+mn-ea"/>
                <a:cs typeface="+mn-cs"/>
              </a:rPr>
              <a:t>ThreadPool</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La clase </a:t>
            </a:r>
            <a:r>
              <a:rPr lang="es-MX" sz="900" kern="1200" dirty="0" err="1" smtClean="0">
                <a:solidFill>
                  <a:schemeClr val="tx1"/>
                </a:solidFill>
                <a:effectLst/>
                <a:latin typeface="Segoe UI" pitchFamily="34" charset="0"/>
                <a:ea typeface="+mn-ea"/>
                <a:cs typeface="+mn-cs"/>
              </a:rPr>
              <a:t>ThreadPool</a:t>
            </a:r>
            <a:r>
              <a:rPr lang="es-MX" sz="900" kern="1200" dirty="0" smtClean="0">
                <a:solidFill>
                  <a:schemeClr val="tx1"/>
                </a:solidFill>
                <a:effectLst/>
                <a:latin typeface="Segoe UI" pitchFamily="34" charset="0"/>
                <a:ea typeface="+mn-ea"/>
                <a:cs typeface="+mn-cs"/>
              </a:rPr>
              <a:t> soporta algunos métodos estáticos para limitar el mínimo y máximo de </a:t>
            </a:r>
            <a:r>
              <a:rPr lang="es-MX" sz="900" kern="1200" dirty="0" err="1" smtClean="0">
                <a:solidFill>
                  <a:schemeClr val="tx1"/>
                </a:solidFill>
                <a:effectLst/>
                <a:latin typeface="Segoe UI" pitchFamily="34" charset="0"/>
                <a:ea typeface="+mn-ea"/>
                <a:cs typeface="+mn-cs"/>
              </a:rPr>
              <a:t>threads</a:t>
            </a:r>
            <a:r>
              <a:rPr lang="es-MX" sz="900" kern="1200" dirty="0" smtClean="0">
                <a:solidFill>
                  <a:schemeClr val="tx1"/>
                </a:solidFill>
                <a:effectLst/>
                <a:latin typeface="Segoe UI" pitchFamily="34" charset="0"/>
                <a:ea typeface="+mn-ea"/>
                <a:cs typeface="+mn-cs"/>
              </a:rPr>
              <a:t> que se pueden usar.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Existen 2 situaciones donde se debe de cambiar el límite de hilos del </a:t>
            </a:r>
            <a:r>
              <a:rPr lang="es-MX" sz="900" kern="1200" dirty="0" err="1" smtClean="0">
                <a:solidFill>
                  <a:schemeClr val="tx1"/>
                </a:solidFill>
                <a:effectLst/>
                <a:latin typeface="Segoe UI" pitchFamily="34" charset="0"/>
                <a:ea typeface="+mn-ea"/>
                <a:cs typeface="+mn-cs"/>
              </a:rPr>
              <a:t>ThreadPool</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thread</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starvation</a:t>
            </a:r>
            <a:r>
              <a:rPr lang="es-MX" sz="900" kern="1200" dirty="0" smtClean="0">
                <a:solidFill>
                  <a:schemeClr val="tx1"/>
                </a:solidFill>
                <a:effectLst/>
                <a:latin typeface="Segoe UI" pitchFamily="34" charset="0"/>
                <a:ea typeface="+mn-ea"/>
                <a:cs typeface="+mn-cs"/>
              </a:rPr>
              <a:t>,(supongo que la traducción seria, Inanición de hilos o falta de hilos) y aumentar velocidad de hilos.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
            </a:r>
            <a:br>
              <a:rPr lang="es-MX" sz="900" kern="1200" dirty="0" smtClean="0">
                <a:solidFill>
                  <a:schemeClr val="tx1"/>
                </a:solidFill>
                <a:effectLst/>
                <a:latin typeface="Segoe UI" pitchFamily="34" charset="0"/>
                <a:ea typeface="+mn-ea"/>
                <a:cs typeface="+mn-cs"/>
              </a:rPr>
            </a:br>
            <a:r>
              <a:rPr lang="es-MX" sz="900" b="1" kern="1200" dirty="0" err="1" smtClean="0">
                <a:solidFill>
                  <a:schemeClr val="tx1"/>
                </a:solidFill>
                <a:effectLst/>
                <a:latin typeface="Segoe UI" pitchFamily="34" charset="0"/>
                <a:ea typeface="+mn-ea"/>
                <a:cs typeface="+mn-cs"/>
              </a:rPr>
              <a:t>Thread-starvation</a:t>
            </a:r>
            <a:r>
              <a:rPr lang="es-MX" sz="900" b="1" kern="1200" dirty="0" smtClean="0">
                <a:solidFill>
                  <a:schemeClr val="tx1"/>
                </a:solidFill>
                <a:effectLst/>
                <a:latin typeface="Segoe UI" pitchFamily="34" charset="0"/>
                <a:ea typeface="+mn-ea"/>
                <a:cs typeface="+mn-cs"/>
              </a:rPr>
              <a:t>:</a:t>
            </a:r>
            <a:r>
              <a:rPr lang="es-MX" sz="900" kern="1200" dirty="0" smtClean="0">
                <a:solidFill>
                  <a:schemeClr val="tx1"/>
                </a:solidFill>
                <a:effectLst/>
                <a:latin typeface="Segoe UI" pitchFamily="34" charset="0"/>
                <a:ea typeface="+mn-ea"/>
                <a:cs typeface="+mn-cs"/>
              </a:rPr>
              <a:t> cuando la aplicación necesita muchos hilos y sobrepasa la cantidad de </a:t>
            </a:r>
            <a:r>
              <a:rPr lang="es-MX" sz="900" kern="1200" dirty="0" err="1" smtClean="0">
                <a:solidFill>
                  <a:schemeClr val="tx1"/>
                </a:solidFill>
                <a:effectLst/>
                <a:latin typeface="Segoe UI" pitchFamily="34" charset="0"/>
                <a:ea typeface="+mn-ea"/>
                <a:cs typeface="+mn-cs"/>
              </a:rPr>
              <a:t>threads</a:t>
            </a:r>
            <a:r>
              <a:rPr lang="es-MX" sz="900" kern="1200" dirty="0" smtClean="0">
                <a:solidFill>
                  <a:schemeClr val="tx1"/>
                </a:solidFill>
                <a:effectLst/>
                <a:latin typeface="Segoe UI" pitchFamily="34" charset="0"/>
                <a:ea typeface="+mn-ea"/>
                <a:cs typeface="+mn-cs"/>
              </a:rPr>
              <a:t> que la </a:t>
            </a:r>
            <a:r>
              <a:rPr lang="es-MX" sz="900" kern="1200" dirty="0" err="1" smtClean="0">
                <a:solidFill>
                  <a:schemeClr val="tx1"/>
                </a:solidFill>
                <a:effectLst/>
                <a:latin typeface="Segoe UI" pitchFamily="34" charset="0"/>
                <a:ea typeface="+mn-ea"/>
                <a:cs typeface="+mn-cs"/>
              </a:rPr>
              <a:t>ThreadPool</a:t>
            </a:r>
            <a:r>
              <a:rPr lang="es-MX" sz="900" kern="1200" dirty="0" smtClean="0">
                <a:solidFill>
                  <a:schemeClr val="tx1"/>
                </a:solidFill>
                <a:effectLst/>
                <a:latin typeface="Segoe UI" pitchFamily="34" charset="0"/>
                <a:ea typeface="+mn-ea"/>
                <a:cs typeface="+mn-cs"/>
              </a:rPr>
              <a:t> contiene. Se usa </a:t>
            </a:r>
            <a:r>
              <a:rPr lang="es-MX" sz="900" kern="1200" dirty="0" err="1" smtClean="0">
                <a:solidFill>
                  <a:schemeClr val="tx1"/>
                </a:solidFill>
                <a:effectLst/>
                <a:latin typeface="Segoe UI" pitchFamily="34" charset="0"/>
                <a:ea typeface="+mn-ea"/>
                <a:cs typeface="+mn-cs"/>
              </a:rPr>
              <a:t>ThreadPool.SetMaxThreads</a:t>
            </a:r>
            <a:r>
              <a:rPr lang="es-MX" sz="900" kern="1200" dirty="0" smtClean="0">
                <a:solidFill>
                  <a:schemeClr val="tx1"/>
                </a:solidFill>
                <a:effectLst/>
                <a:latin typeface="Segoe UI" pitchFamily="34" charset="0"/>
                <a:ea typeface="+mn-ea"/>
                <a:cs typeface="+mn-cs"/>
              </a:rPr>
              <a:t> </a:t>
            </a:r>
          </a:p>
          <a:p>
            <a:endParaRPr lang="es-MX" sz="900" kern="1200" dirty="0" smtClean="0">
              <a:solidFill>
                <a:schemeClr val="tx1"/>
              </a:solidFill>
              <a:effectLst/>
              <a:latin typeface="Segoe UI" pitchFamily="34" charset="0"/>
              <a:ea typeface="+mn-ea"/>
              <a:cs typeface="+mn-cs"/>
            </a:endParaRPr>
          </a:p>
          <a:p>
            <a:r>
              <a:rPr lang="es-MX" sz="900" kern="1200" dirty="0" smtClean="0">
                <a:solidFill>
                  <a:schemeClr val="tx1"/>
                </a:solidFill>
                <a:effectLst/>
                <a:latin typeface="Segoe UI" pitchFamily="34" charset="0"/>
                <a:ea typeface="+mn-ea"/>
                <a:cs typeface="+mn-cs"/>
              </a:rPr>
              <a:t>Un </a:t>
            </a:r>
            <a:r>
              <a:rPr lang="es-MX" sz="900" kern="1200" dirty="0" err="1" smtClean="0">
                <a:solidFill>
                  <a:schemeClr val="tx1"/>
                </a:solidFill>
                <a:effectLst/>
                <a:latin typeface="Segoe UI" pitchFamily="34" charset="0"/>
                <a:ea typeface="+mn-ea"/>
                <a:cs typeface="+mn-cs"/>
              </a:rPr>
              <a:t>completion</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port</a:t>
            </a:r>
            <a:r>
              <a:rPr lang="es-MX" sz="900" kern="1200" dirty="0" smtClean="0">
                <a:solidFill>
                  <a:schemeClr val="tx1"/>
                </a:solidFill>
                <a:effectLst/>
                <a:latin typeface="Segoe UI" pitchFamily="34" charset="0"/>
                <a:ea typeface="+mn-ea"/>
                <a:cs typeface="+mn-cs"/>
              </a:rPr>
              <a:t> (puerto de finalización), es un hilo de nivel de </a:t>
            </a:r>
            <a:r>
              <a:rPr lang="es-MX" sz="900" kern="1200" dirty="0" err="1" smtClean="0">
                <a:solidFill>
                  <a:schemeClr val="tx1"/>
                </a:solidFill>
                <a:effectLst/>
                <a:latin typeface="Segoe UI" pitchFamily="34" charset="0"/>
                <a:ea typeface="+mn-ea"/>
                <a:cs typeface="+mn-cs"/>
              </a:rPr>
              <a:t>kernel</a:t>
            </a:r>
            <a:r>
              <a:rPr lang="es-MX" sz="900" kern="1200" dirty="0" smtClean="0">
                <a:solidFill>
                  <a:schemeClr val="tx1"/>
                </a:solidFill>
                <a:effectLst/>
                <a:latin typeface="Segoe UI" pitchFamily="34" charset="0"/>
                <a:ea typeface="+mn-ea"/>
                <a:cs typeface="+mn-cs"/>
              </a:rPr>
              <a:t> que es utilizado para hacer operaciones I/O a archivos. Normalmente hay más puerto de finalización que números de hilos administrados. </a:t>
            </a:r>
          </a:p>
          <a:p>
            <a:endParaRPr lang="es-MX" sz="900" kern="1200" dirty="0" smtClean="0">
              <a:solidFill>
                <a:schemeClr val="tx1"/>
              </a:solidFill>
              <a:effectLst/>
              <a:latin typeface="Segoe UI" pitchFamily="34" charset="0"/>
              <a:ea typeface="+mn-ea"/>
              <a:cs typeface="+mn-cs"/>
            </a:endParaRPr>
          </a:p>
          <a:p>
            <a:endParaRPr lang="es-MX" sz="900" kern="1200" dirty="0" smtClean="0">
              <a:solidFill>
                <a:schemeClr val="tx1"/>
              </a:solidFill>
              <a:effectLst/>
              <a:latin typeface="Segoe UI" pitchFamily="34" charset="0"/>
              <a:ea typeface="+mn-ea"/>
              <a:cs typeface="+mn-cs"/>
            </a:endParaRPr>
          </a:p>
          <a:p>
            <a:r>
              <a:rPr lang="es-MX" sz="900" b="1" kern="1200" dirty="0" smtClean="0">
                <a:solidFill>
                  <a:schemeClr val="tx1"/>
                </a:solidFill>
                <a:effectLst/>
                <a:latin typeface="Segoe UI" pitchFamily="34" charset="0"/>
                <a:ea typeface="+mn-ea"/>
                <a:cs typeface="+mn-cs"/>
              </a:rPr>
              <a:t>Elevar el número mínimo de hilos</a:t>
            </a:r>
            <a:r>
              <a:rPr lang="es-MX" sz="900" kern="1200" dirty="0" smtClean="0">
                <a:solidFill>
                  <a:schemeClr val="tx1"/>
                </a:solidFill>
                <a:effectLst/>
                <a:latin typeface="Segoe UI" pitchFamily="34" charset="0"/>
                <a:ea typeface="+mn-ea"/>
                <a:cs typeface="+mn-cs"/>
              </a:rPr>
              <a:t>, puede incrementar la performance y permite que la aplicación cree </a:t>
            </a:r>
            <a:r>
              <a:rPr lang="es-MX" sz="900" kern="1200" dirty="0" err="1" smtClean="0">
                <a:solidFill>
                  <a:schemeClr val="tx1"/>
                </a:solidFill>
                <a:effectLst/>
                <a:latin typeface="Segoe UI" pitchFamily="34" charset="0"/>
                <a:ea typeface="+mn-ea"/>
                <a:cs typeface="+mn-cs"/>
              </a:rPr>
              <a:t>threads</a:t>
            </a:r>
            <a:r>
              <a:rPr lang="es-MX" sz="900" kern="1200" dirty="0" smtClean="0">
                <a:solidFill>
                  <a:schemeClr val="tx1"/>
                </a:solidFill>
                <a:effectLst/>
                <a:latin typeface="Segoe UI" pitchFamily="34" charset="0"/>
                <a:ea typeface="+mn-ea"/>
                <a:cs typeface="+mn-cs"/>
              </a:rPr>
              <a:t> mas rápido.</a:t>
            </a:r>
          </a:p>
          <a:p>
            <a:endParaRPr lang="es-MX" sz="900" kern="1200" dirty="0" smtClean="0">
              <a:solidFill>
                <a:schemeClr val="tx1"/>
              </a:solidFill>
              <a:effectLst/>
              <a:latin typeface="Segoe UI" pitchFamily="34" charset="0"/>
              <a:ea typeface="+mn-ea"/>
              <a:cs typeface="+mn-cs"/>
            </a:endParaRPr>
          </a:p>
          <a:p>
            <a:r>
              <a:rPr lang="es-MX" sz="900" b="1" kern="1200" dirty="0" err="1" smtClean="0">
                <a:solidFill>
                  <a:schemeClr val="tx1"/>
                </a:solidFill>
                <a:effectLst/>
                <a:latin typeface="Segoe UI" pitchFamily="34" charset="0"/>
                <a:ea typeface="+mn-ea"/>
                <a:cs typeface="+mn-cs"/>
              </a:rPr>
              <a:t>ThreadPool</a:t>
            </a:r>
            <a:r>
              <a:rPr lang="es-MX" sz="900" b="1" kern="1200" dirty="0" smtClean="0">
                <a:solidFill>
                  <a:schemeClr val="tx1"/>
                </a:solidFill>
                <a:effectLst/>
                <a:latin typeface="Segoe UI" pitchFamily="34" charset="0"/>
                <a:ea typeface="+mn-ea"/>
                <a:cs typeface="+mn-cs"/>
              </a:rPr>
              <a:t> y </a:t>
            </a:r>
            <a:r>
              <a:rPr lang="es-MX" sz="900" b="1" kern="1200" dirty="0" err="1" smtClean="0">
                <a:solidFill>
                  <a:schemeClr val="tx1"/>
                </a:solidFill>
                <a:effectLst/>
                <a:latin typeface="Segoe UI" pitchFamily="34" charset="0"/>
                <a:ea typeface="+mn-ea"/>
                <a:cs typeface="+mn-cs"/>
              </a:rPr>
              <a:t>WaitHandle</a:t>
            </a:r>
            <a:r>
              <a:rPr lang="es-MX" sz="900" b="1" kern="1200" dirty="0" smtClean="0">
                <a:solidFill>
                  <a:schemeClr val="tx1"/>
                </a:solidFill>
                <a:effectLst/>
                <a:latin typeface="Segoe UI" pitchFamily="34" charset="0"/>
                <a:ea typeface="+mn-ea"/>
                <a:cs typeface="+mn-cs"/>
              </a:rPr>
              <a:t> (manejador de espera)</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El </a:t>
            </a:r>
            <a:r>
              <a:rPr lang="es-MX" sz="900" kern="1200" dirty="0" err="1" smtClean="0">
                <a:solidFill>
                  <a:schemeClr val="tx1"/>
                </a:solidFill>
                <a:effectLst/>
                <a:latin typeface="Segoe UI" pitchFamily="34" charset="0"/>
                <a:ea typeface="+mn-ea"/>
                <a:cs typeface="+mn-cs"/>
              </a:rPr>
              <a:t>threadPool</a:t>
            </a:r>
            <a:r>
              <a:rPr lang="es-MX" sz="900" kern="1200" dirty="0" smtClean="0">
                <a:solidFill>
                  <a:schemeClr val="tx1"/>
                </a:solidFill>
                <a:effectLst/>
                <a:latin typeface="Segoe UI" pitchFamily="34" charset="0"/>
                <a:ea typeface="+mn-ea"/>
                <a:cs typeface="+mn-cs"/>
              </a:rPr>
              <a:t> también provee mecanismos para que los </a:t>
            </a:r>
            <a:r>
              <a:rPr lang="es-MX" sz="900" kern="1200" dirty="0" err="1" smtClean="0">
                <a:solidFill>
                  <a:schemeClr val="tx1"/>
                </a:solidFill>
                <a:effectLst/>
                <a:latin typeface="Segoe UI" pitchFamily="34" charset="0"/>
                <a:ea typeface="+mn-ea"/>
                <a:cs typeface="+mn-cs"/>
              </a:rPr>
              <a:t>threads</a:t>
            </a:r>
            <a:r>
              <a:rPr lang="es-MX" sz="900" kern="1200" dirty="0" smtClean="0">
                <a:solidFill>
                  <a:schemeClr val="tx1"/>
                </a:solidFill>
                <a:effectLst/>
                <a:latin typeface="Segoe UI" pitchFamily="34" charset="0"/>
                <a:ea typeface="+mn-ea"/>
                <a:cs typeface="+mn-cs"/>
              </a:rPr>
              <a:t> esperen manejadores (</a:t>
            </a:r>
            <a:r>
              <a:rPr lang="es-MX" sz="900" kern="1200" dirty="0" err="1" smtClean="0">
                <a:solidFill>
                  <a:schemeClr val="tx1"/>
                </a:solidFill>
                <a:effectLst/>
                <a:latin typeface="Segoe UI" pitchFamily="34" charset="0"/>
                <a:ea typeface="+mn-ea"/>
                <a:cs typeface="+mn-cs"/>
              </a:rPr>
              <a:t>handles</a:t>
            </a:r>
            <a:r>
              <a:rPr lang="es-MX" sz="900" kern="1200" dirty="0" smtClean="0">
                <a:solidFill>
                  <a:schemeClr val="tx1"/>
                </a:solidFill>
                <a:effectLst/>
                <a:latin typeface="Segoe UI" pitchFamily="34" charset="0"/>
                <a:ea typeface="+mn-ea"/>
                <a:cs typeface="+mn-cs"/>
              </a:rPr>
              <a:t>) y llamen métodos cuando reciban una señal</a:t>
            </a:r>
          </a:p>
          <a:p>
            <a:endParaRPr lang="es-MX" sz="900" kern="1200" dirty="0" smtClean="0">
              <a:solidFill>
                <a:schemeClr val="tx1"/>
              </a:solidFill>
              <a:effectLst/>
              <a:latin typeface="Segoe UI" pitchFamily="34" charset="0"/>
              <a:ea typeface="+mn-ea"/>
              <a:cs typeface="+mn-cs"/>
            </a:endParaRPr>
          </a:p>
          <a:p>
            <a:r>
              <a:rPr lang="es-MX" sz="900" kern="1200" dirty="0" smtClean="0">
                <a:solidFill>
                  <a:schemeClr val="tx1"/>
                </a:solidFill>
                <a:effectLst/>
                <a:latin typeface="Segoe UI" pitchFamily="34" charset="0"/>
                <a:ea typeface="+mn-ea"/>
                <a:cs typeface="+mn-cs"/>
              </a:rPr>
              <a:t/>
            </a:r>
            <a:br>
              <a:rPr lang="es-MX" sz="900" kern="1200" dirty="0" smtClean="0">
                <a:solidFill>
                  <a:schemeClr val="tx1"/>
                </a:solidFill>
                <a:effectLst/>
                <a:latin typeface="Segoe UI" pitchFamily="34" charset="0"/>
                <a:ea typeface="+mn-ea"/>
                <a:cs typeface="+mn-cs"/>
              </a:rPr>
            </a:b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extLst>
      <p:ext uri="{BB962C8B-B14F-4D97-AF65-F5344CB8AC3E}">
        <p14:creationId xmlns:p14="http://schemas.microsoft.com/office/powerpoint/2010/main" val="4911701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kern="1200" dirty="0" smtClean="0">
                <a:solidFill>
                  <a:schemeClr val="tx1"/>
                </a:solidFill>
                <a:effectLst/>
                <a:latin typeface="Segoe UI" pitchFamily="34" charset="0"/>
                <a:ea typeface="+mn-ea"/>
                <a:cs typeface="+mn-cs"/>
              </a:rPr>
              <a:t>Existen diferentes modelos de hilos en Windows </a:t>
            </a:r>
            <a:r>
              <a:rPr lang="es-MX" sz="900" kern="1200" dirty="0" err="1" smtClean="0">
                <a:solidFill>
                  <a:schemeClr val="tx1"/>
                </a:solidFill>
                <a:effectLst/>
                <a:latin typeface="Segoe UI" pitchFamily="34" charset="0"/>
                <a:ea typeface="+mn-ea"/>
                <a:cs typeface="+mn-cs"/>
              </a:rPr>
              <a:t>Forms</a:t>
            </a:r>
            <a:r>
              <a:rPr lang="es-MX" sz="900" kern="1200" dirty="0" smtClean="0">
                <a:solidFill>
                  <a:schemeClr val="tx1"/>
                </a:solidFill>
                <a:effectLst/>
                <a:latin typeface="Segoe UI" pitchFamily="34" charset="0"/>
                <a:ea typeface="+mn-ea"/>
                <a:cs typeface="+mn-cs"/>
              </a:rPr>
              <a:t> que en ASP .NET.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Para tratar con estos modelos diferentes se debe trabajar con la clase </a:t>
            </a:r>
            <a:r>
              <a:rPr lang="es-MX" sz="900" kern="1200" dirty="0" err="1" smtClean="0">
                <a:solidFill>
                  <a:schemeClr val="tx1"/>
                </a:solidFill>
                <a:effectLst/>
                <a:latin typeface="Segoe UI" pitchFamily="34" charset="0"/>
                <a:ea typeface="+mn-ea"/>
                <a:cs typeface="+mn-cs"/>
              </a:rPr>
              <a:t>SynchronizationContext</a:t>
            </a:r>
            <a:r>
              <a:rPr lang="es-MX" sz="900" kern="1200" dirty="0" smtClean="0">
                <a:solidFill>
                  <a:schemeClr val="tx1"/>
                </a:solidFill>
                <a:effectLst/>
                <a:latin typeface="Segoe UI" pitchFamily="34" charset="0"/>
                <a:ea typeface="+mn-ea"/>
                <a:cs typeface="+mn-cs"/>
              </a:rPr>
              <a:t>, esta permite escribir código sin importar el modelo de hilos de la aplicación.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Para usar la clase </a:t>
            </a:r>
            <a:r>
              <a:rPr lang="es-MX" sz="900" kern="1200" dirty="0" err="1" smtClean="0">
                <a:solidFill>
                  <a:schemeClr val="tx1"/>
                </a:solidFill>
                <a:effectLst/>
                <a:latin typeface="Segoe UI" pitchFamily="34" charset="0"/>
                <a:ea typeface="+mn-ea"/>
                <a:cs typeface="+mn-cs"/>
              </a:rPr>
              <a:t>SynchronizationContext</a:t>
            </a:r>
            <a:r>
              <a:rPr lang="es-MX" sz="900" kern="1200" dirty="0" smtClean="0">
                <a:solidFill>
                  <a:schemeClr val="tx1"/>
                </a:solidFill>
                <a:effectLst/>
                <a:latin typeface="Segoe UI" pitchFamily="34" charset="0"/>
                <a:ea typeface="+mn-ea"/>
                <a:cs typeface="+mn-cs"/>
              </a:rPr>
              <a:t>, se debe crear una instancia, llamando a </a:t>
            </a:r>
            <a:r>
              <a:rPr lang="es-MX" sz="900" kern="1200" dirty="0" err="1" smtClean="0">
                <a:solidFill>
                  <a:schemeClr val="tx1"/>
                </a:solidFill>
                <a:effectLst/>
                <a:latin typeface="Segoe UI" pitchFamily="34" charset="0"/>
                <a:ea typeface="+mn-ea"/>
                <a:cs typeface="+mn-cs"/>
              </a:rPr>
              <a:t>SynchronizationContext.Current</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Después de esto se pueden realizar varias cosas</a:t>
            </a:r>
          </a:p>
          <a:p>
            <a:endParaRPr lang="es-MX" sz="900" kern="1200" dirty="0" smtClean="0">
              <a:solidFill>
                <a:schemeClr val="tx1"/>
              </a:solidFill>
              <a:effectLst/>
              <a:latin typeface="Segoe UI" pitchFamily="34" charset="0"/>
              <a:ea typeface="+mn-ea"/>
              <a:cs typeface="+mn-cs"/>
            </a:endParaRPr>
          </a:p>
          <a:p>
            <a:pPr marL="228600" indent="-228600">
              <a:buAutoNum type="arabicPeriod"/>
            </a:pPr>
            <a:r>
              <a:rPr lang="es-MX" sz="900" kern="1200" dirty="0" smtClean="0">
                <a:solidFill>
                  <a:schemeClr val="tx1"/>
                </a:solidFill>
                <a:effectLst/>
                <a:latin typeface="Segoe UI" pitchFamily="34" charset="0"/>
                <a:ea typeface="+mn-ea"/>
                <a:cs typeface="+mn-cs"/>
              </a:rPr>
              <a:t>Llamar al método </a:t>
            </a:r>
            <a:r>
              <a:rPr lang="es-MX" sz="900" kern="1200" dirty="0" err="1" smtClean="0">
                <a:solidFill>
                  <a:schemeClr val="tx1"/>
                </a:solidFill>
                <a:effectLst/>
                <a:latin typeface="Segoe UI" pitchFamily="34" charset="0"/>
                <a:ea typeface="+mn-ea"/>
                <a:cs typeface="+mn-cs"/>
              </a:rPr>
              <a:t>Send</a:t>
            </a:r>
            <a:r>
              <a:rPr lang="es-MX" sz="900" kern="1200" dirty="0" smtClean="0">
                <a:solidFill>
                  <a:schemeClr val="tx1"/>
                </a:solidFill>
                <a:effectLst/>
                <a:latin typeface="Segoe UI" pitchFamily="34" charset="0"/>
                <a:ea typeface="+mn-ea"/>
                <a:cs typeface="+mn-cs"/>
              </a:rPr>
              <a:t>, que ejecute un código y este se va a bloquear hasta que el código ejecutado retorne</a:t>
            </a:r>
          </a:p>
          <a:p>
            <a:pPr marL="228600" indent="-228600">
              <a:buAutoNum type="arabicPeriod"/>
            </a:pPr>
            <a:r>
              <a:rPr lang="es-MX" sz="900" kern="1200" dirty="0" smtClean="0">
                <a:solidFill>
                  <a:schemeClr val="tx1"/>
                </a:solidFill>
                <a:effectLst/>
                <a:latin typeface="Segoe UI" pitchFamily="34" charset="0"/>
                <a:ea typeface="+mn-ea"/>
                <a:cs typeface="+mn-cs"/>
              </a:rPr>
              <a:t>Ejecutar el método Post, llama a un código, encola el pedido y retorna inmediatamente si es posible</a:t>
            </a:r>
          </a:p>
          <a:p>
            <a:pPr marL="228600" indent="-228600">
              <a:buAutoNum type="arabicPeriod"/>
            </a:pP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40</a:t>
            </a:fld>
            <a:endParaRPr lang="en-US" dirty="0"/>
          </a:p>
        </p:txBody>
      </p:sp>
    </p:spTree>
    <p:extLst>
      <p:ext uri="{BB962C8B-B14F-4D97-AF65-F5344CB8AC3E}">
        <p14:creationId xmlns:p14="http://schemas.microsoft.com/office/powerpoint/2010/main" val="15148506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8/3/2011 11:06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982095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s-MX" sz="900" b="1" kern="1200" dirty="0" smtClean="0">
                <a:solidFill>
                  <a:schemeClr val="tx1"/>
                </a:solidFill>
                <a:effectLst/>
                <a:latin typeface="Segoe UI" pitchFamily="34" charset="0"/>
                <a:ea typeface="+mn-ea"/>
                <a:cs typeface="+mn-cs"/>
              </a:rPr>
              <a:t>Clear </a:t>
            </a:r>
          </a:p>
          <a:p>
            <a:r>
              <a:rPr lang="es-MX" sz="900" kern="1200" dirty="0" smtClean="0">
                <a:solidFill>
                  <a:schemeClr val="tx1"/>
                </a:solidFill>
                <a:effectLst/>
                <a:latin typeface="Segoe UI" pitchFamily="34" charset="0"/>
                <a:ea typeface="+mn-ea"/>
                <a:cs typeface="+mn-cs"/>
              </a:rPr>
              <a:t>Borra la superficie de dibujo y la rellena con el color de fondo especificado. </a:t>
            </a:r>
          </a:p>
          <a:p>
            <a:r>
              <a:rPr lang="es-MX" sz="900" b="1" kern="1200" dirty="0" err="1" smtClean="0">
                <a:solidFill>
                  <a:schemeClr val="tx1"/>
                </a:solidFill>
                <a:effectLst/>
                <a:latin typeface="Segoe UI" pitchFamily="34" charset="0"/>
                <a:ea typeface="+mn-ea"/>
                <a:cs typeface="+mn-cs"/>
              </a:rPr>
              <a:t>DrawEllipse</a:t>
            </a:r>
            <a:r>
              <a:rPr lang="es-MX" sz="900" b="1" kern="1200" dirty="0" smtClean="0">
                <a:solidFill>
                  <a:schemeClr val="tx1"/>
                </a:solidFill>
                <a:effectLst/>
                <a:latin typeface="Segoe UI" pitchFamily="34" charset="0"/>
                <a:ea typeface="+mn-ea"/>
                <a:cs typeface="+mn-cs"/>
              </a:rPr>
              <a:t> </a:t>
            </a:r>
          </a:p>
          <a:p>
            <a:r>
              <a:rPr lang="es-MX" sz="900" kern="1200" dirty="0" smtClean="0">
                <a:solidFill>
                  <a:schemeClr val="tx1"/>
                </a:solidFill>
                <a:effectLst/>
                <a:latin typeface="Segoe UI" pitchFamily="34" charset="0"/>
                <a:ea typeface="+mn-ea"/>
                <a:cs typeface="+mn-cs"/>
              </a:rPr>
              <a:t>Dibuja una elipse definida por un rectángulo delimitador especificado por un par de coordenadas, un valor de alto y un valor de ancho. </a:t>
            </a:r>
            <a:r>
              <a:rPr lang="es-MX" sz="900" b="1" kern="1200" dirty="0" err="1" smtClean="0">
                <a:solidFill>
                  <a:schemeClr val="tx1"/>
                </a:solidFill>
                <a:effectLst/>
                <a:latin typeface="Segoe UI" pitchFamily="34" charset="0"/>
                <a:ea typeface="+mn-ea"/>
                <a:cs typeface="+mn-cs"/>
              </a:rPr>
              <a:t>DrawIcon</a:t>
            </a:r>
            <a:r>
              <a:rPr lang="es-MX" sz="900" b="1" kern="1200" dirty="0" smtClean="0">
                <a:solidFill>
                  <a:schemeClr val="tx1"/>
                </a:solidFill>
                <a:effectLst/>
                <a:latin typeface="Segoe UI" pitchFamily="34" charset="0"/>
                <a:ea typeface="+mn-ea"/>
                <a:cs typeface="+mn-cs"/>
              </a:rPr>
              <a:t> </a:t>
            </a:r>
            <a:r>
              <a:rPr lang="es-MX" sz="900" kern="1200" dirty="0" smtClean="0">
                <a:solidFill>
                  <a:schemeClr val="tx1"/>
                </a:solidFill>
                <a:effectLst/>
                <a:latin typeface="Segoe UI" pitchFamily="34" charset="0"/>
                <a:ea typeface="+mn-ea"/>
                <a:cs typeface="+mn-cs"/>
              </a:rPr>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Dibuja la imagen representada por el </a:t>
            </a:r>
            <a:r>
              <a:rPr lang="es-MX" sz="900" u="none" strike="noStrike" kern="1200" dirty="0" err="1" smtClean="0">
                <a:solidFill>
                  <a:schemeClr val="tx1"/>
                </a:solidFill>
                <a:effectLst/>
                <a:latin typeface="Segoe UI" pitchFamily="34" charset="0"/>
                <a:ea typeface="+mn-ea"/>
                <a:cs typeface="+mn-cs"/>
                <a:hlinkClick r:id="rId3"/>
              </a:rPr>
              <a:t>Icon</a:t>
            </a:r>
            <a:r>
              <a:rPr lang="es-MX" sz="900" kern="1200" dirty="0" smtClean="0">
                <a:solidFill>
                  <a:schemeClr val="tx1"/>
                </a:solidFill>
                <a:effectLst/>
                <a:latin typeface="Segoe UI" pitchFamily="34" charset="0"/>
                <a:ea typeface="+mn-ea"/>
                <a:cs typeface="+mn-cs"/>
              </a:rPr>
              <a:t> especificado en las coordenadas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Señaladas. </a:t>
            </a:r>
          </a:p>
          <a:p>
            <a:r>
              <a:rPr lang="es-MX" sz="900" b="1" kern="1200" dirty="0" err="1" smtClean="0">
                <a:solidFill>
                  <a:schemeClr val="tx1"/>
                </a:solidFill>
                <a:effectLst/>
                <a:latin typeface="Segoe UI" pitchFamily="34" charset="0"/>
                <a:ea typeface="+mn-ea"/>
                <a:cs typeface="+mn-cs"/>
              </a:rPr>
              <a:t>DrawIconUnstretched</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Dibuja la imagen representada por el </a:t>
            </a:r>
            <a:r>
              <a:rPr lang="es-MX" sz="900" b="1" kern="1200" dirty="0" err="1" smtClean="0">
                <a:solidFill>
                  <a:schemeClr val="tx1"/>
                </a:solidFill>
                <a:effectLst/>
                <a:latin typeface="Segoe UI" pitchFamily="34" charset="0"/>
                <a:ea typeface="+mn-ea"/>
                <a:cs typeface="+mn-cs"/>
              </a:rPr>
              <a:t>Icon</a:t>
            </a:r>
            <a:r>
              <a:rPr lang="es-MX" sz="900" kern="1200" dirty="0" smtClean="0">
                <a:solidFill>
                  <a:schemeClr val="tx1"/>
                </a:solidFill>
                <a:effectLst/>
                <a:latin typeface="Segoe UI" pitchFamily="34" charset="0"/>
                <a:ea typeface="+mn-ea"/>
                <a:cs typeface="+mn-cs"/>
              </a:rPr>
              <a:t> especificado sin transformar a escala la imagen. </a:t>
            </a:r>
          </a:p>
          <a:p>
            <a:r>
              <a:rPr lang="es-MX" sz="900" b="1" kern="1200" dirty="0" err="1" smtClean="0">
                <a:solidFill>
                  <a:schemeClr val="tx1"/>
                </a:solidFill>
                <a:effectLst/>
                <a:latin typeface="Segoe UI" pitchFamily="34" charset="0"/>
                <a:ea typeface="+mn-ea"/>
                <a:cs typeface="+mn-cs"/>
              </a:rPr>
              <a:t>DrawImage</a:t>
            </a:r>
            <a:r>
              <a:rPr lang="es-MX" sz="900" b="1" kern="1200" dirty="0" smtClean="0">
                <a:solidFill>
                  <a:schemeClr val="tx1"/>
                </a:solidFill>
                <a:effectLst/>
                <a:latin typeface="Segoe UI" pitchFamily="34" charset="0"/>
                <a:ea typeface="+mn-ea"/>
                <a:cs typeface="+mn-cs"/>
              </a:rPr>
              <a:t> </a:t>
            </a:r>
          </a:p>
          <a:p>
            <a:r>
              <a:rPr lang="es-MX" sz="900" kern="1200" dirty="0" smtClean="0">
                <a:solidFill>
                  <a:schemeClr val="tx1"/>
                </a:solidFill>
                <a:effectLst/>
                <a:latin typeface="Segoe UI" pitchFamily="34" charset="0"/>
                <a:ea typeface="+mn-ea"/>
                <a:cs typeface="+mn-cs"/>
              </a:rPr>
              <a:t>Dibuja la </a:t>
            </a:r>
            <a:r>
              <a:rPr lang="es-MX" sz="900" u="none" strike="noStrike" kern="1200" dirty="0" err="1" smtClean="0">
                <a:solidFill>
                  <a:schemeClr val="tx1"/>
                </a:solidFill>
                <a:effectLst/>
                <a:latin typeface="Segoe UI" pitchFamily="34" charset="0"/>
                <a:ea typeface="+mn-ea"/>
                <a:cs typeface="+mn-cs"/>
                <a:hlinkClick r:id="rId4"/>
              </a:rPr>
              <a:t>Image</a:t>
            </a:r>
            <a:r>
              <a:rPr lang="es-MX" sz="900" kern="1200" dirty="0" smtClean="0">
                <a:solidFill>
                  <a:schemeClr val="tx1"/>
                </a:solidFill>
                <a:effectLst/>
                <a:latin typeface="Segoe UI" pitchFamily="34" charset="0"/>
                <a:ea typeface="+mn-ea"/>
                <a:cs typeface="+mn-cs"/>
              </a:rPr>
              <a:t> especificada en la ubicación que se indique y con el tamaño original. </a:t>
            </a:r>
          </a:p>
          <a:p>
            <a:r>
              <a:rPr lang="es-MX" sz="900" b="1" kern="1200" dirty="0" err="1" smtClean="0">
                <a:solidFill>
                  <a:schemeClr val="tx1"/>
                </a:solidFill>
                <a:effectLst/>
                <a:latin typeface="Segoe UI" pitchFamily="34" charset="0"/>
                <a:ea typeface="+mn-ea"/>
                <a:cs typeface="+mn-cs"/>
              </a:rPr>
              <a:t>DrawLine</a:t>
            </a:r>
            <a:r>
              <a:rPr lang="es-MX" sz="900" b="1" kern="1200" dirty="0" smtClean="0">
                <a:solidFill>
                  <a:schemeClr val="tx1"/>
                </a:solidFill>
                <a:effectLst/>
                <a:latin typeface="Segoe UI" pitchFamily="34" charset="0"/>
                <a:ea typeface="+mn-ea"/>
                <a:cs typeface="+mn-cs"/>
              </a:rPr>
              <a:t> </a:t>
            </a:r>
          </a:p>
          <a:p>
            <a:r>
              <a:rPr lang="es-MX" sz="900" kern="1200" dirty="0" smtClean="0">
                <a:solidFill>
                  <a:schemeClr val="tx1"/>
                </a:solidFill>
                <a:effectLst/>
                <a:latin typeface="Segoe UI" pitchFamily="34" charset="0"/>
                <a:ea typeface="+mn-ea"/>
                <a:cs typeface="+mn-cs"/>
              </a:rPr>
              <a:t>Dibuja una línea que conecta los dos puntos especificados por los pares de coordenadas. </a:t>
            </a:r>
          </a:p>
          <a:p>
            <a:r>
              <a:rPr lang="es-MX" sz="900" b="1" kern="1200" dirty="0" err="1" smtClean="0">
                <a:solidFill>
                  <a:schemeClr val="tx1"/>
                </a:solidFill>
                <a:effectLst/>
                <a:latin typeface="Segoe UI" pitchFamily="34" charset="0"/>
                <a:ea typeface="+mn-ea"/>
                <a:cs typeface="+mn-cs"/>
              </a:rPr>
              <a:t>DrawLines</a:t>
            </a:r>
            <a:r>
              <a:rPr lang="es-MX" sz="900" b="1" kern="1200" dirty="0" smtClean="0">
                <a:solidFill>
                  <a:schemeClr val="tx1"/>
                </a:solidFill>
                <a:effectLst/>
                <a:latin typeface="Segoe UI" pitchFamily="34" charset="0"/>
                <a:ea typeface="+mn-ea"/>
                <a:cs typeface="+mn-cs"/>
              </a:rPr>
              <a:t> </a:t>
            </a:r>
          </a:p>
          <a:p>
            <a:r>
              <a:rPr lang="es-MX" sz="900" kern="1200" dirty="0" smtClean="0">
                <a:solidFill>
                  <a:schemeClr val="tx1"/>
                </a:solidFill>
                <a:effectLst/>
                <a:latin typeface="Segoe UI" pitchFamily="34" charset="0"/>
                <a:ea typeface="+mn-ea"/>
                <a:cs typeface="+mn-cs"/>
              </a:rPr>
              <a:t>Dibuja una serie de segmentos de línea que conectan una matriz de estructuras </a:t>
            </a:r>
            <a:r>
              <a:rPr lang="es-MX" sz="900" b="1" kern="1200" dirty="0" smtClean="0">
                <a:solidFill>
                  <a:schemeClr val="tx1"/>
                </a:solidFill>
                <a:effectLst/>
                <a:latin typeface="Segoe UI" pitchFamily="34" charset="0"/>
                <a:ea typeface="+mn-ea"/>
                <a:cs typeface="+mn-cs"/>
              </a:rPr>
              <a:t>Point</a:t>
            </a:r>
            <a:r>
              <a:rPr lang="es-MX" sz="900" kern="1200" dirty="0" smtClean="0">
                <a:solidFill>
                  <a:schemeClr val="tx1"/>
                </a:solidFill>
                <a:effectLst/>
                <a:latin typeface="Segoe UI" pitchFamily="34" charset="0"/>
                <a:ea typeface="+mn-ea"/>
                <a:cs typeface="+mn-cs"/>
              </a:rPr>
              <a:t>. </a:t>
            </a:r>
          </a:p>
          <a:p>
            <a:r>
              <a:rPr lang="es-MX" sz="900" b="1" kern="1200" dirty="0" err="1" smtClean="0">
                <a:solidFill>
                  <a:schemeClr val="tx1"/>
                </a:solidFill>
                <a:effectLst/>
                <a:latin typeface="Segoe UI" pitchFamily="34" charset="0"/>
                <a:ea typeface="+mn-ea"/>
                <a:cs typeface="+mn-cs"/>
              </a:rPr>
              <a:t>DrawPath</a:t>
            </a:r>
            <a:r>
              <a:rPr lang="es-MX" sz="900" b="1" kern="1200" dirty="0" smtClean="0">
                <a:solidFill>
                  <a:schemeClr val="tx1"/>
                </a:solidFill>
                <a:effectLst/>
                <a:latin typeface="Segoe UI" pitchFamily="34" charset="0"/>
                <a:ea typeface="+mn-ea"/>
                <a:cs typeface="+mn-cs"/>
              </a:rPr>
              <a:t> </a:t>
            </a:r>
          </a:p>
          <a:p>
            <a:r>
              <a:rPr lang="es-MX" sz="900" kern="1200" dirty="0" smtClean="0">
                <a:solidFill>
                  <a:schemeClr val="tx1"/>
                </a:solidFill>
                <a:effectLst/>
                <a:latin typeface="Segoe UI" pitchFamily="34" charset="0"/>
                <a:ea typeface="+mn-ea"/>
                <a:cs typeface="+mn-cs"/>
              </a:rPr>
              <a:t>Dibuja un </a:t>
            </a:r>
            <a:r>
              <a:rPr lang="es-MX" sz="900" u="none" strike="noStrike" kern="1200" dirty="0" err="1" smtClean="0">
                <a:solidFill>
                  <a:schemeClr val="tx1"/>
                </a:solidFill>
                <a:effectLst/>
                <a:latin typeface="Segoe UI" pitchFamily="34" charset="0"/>
                <a:ea typeface="+mn-ea"/>
                <a:cs typeface="+mn-cs"/>
                <a:hlinkClick r:id="rId5"/>
              </a:rPr>
              <a:t>GraphicsPath</a:t>
            </a:r>
            <a:r>
              <a:rPr lang="es-MX" sz="900" kern="1200" dirty="0" smtClean="0">
                <a:solidFill>
                  <a:schemeClr val="tx1"/>
                </a:solidFill>
                <a:effectLst/>
                <a:latin typeface="Segoe UI" pitchFamily="34" charset="0"/>
                <a:ea typeface="+mn-ea"/>
                <a:cs typeface="+mn-cs"/>
              </a:rPr>
              <a:t>. </a:t>
            </a:r>
          </a:p>
          <a:p>
            <a:r>
              <a:rPr lang="es-MX" sz="900" b="1" kern="1200" dirty="0" err="1" smtClean="0">
                <a:solidFill>
                  <a:schemeClr val="tx1"/>
                </a:solidFill>
                <a:effectLst/>
                <a:latin typeface="Segoe UI" pitchFamily="34" charset="0"/>
                <a:ea typeface="+mn-ea"/>
                <a:cs typeface="+mn-cs"/>
              </a:rPr>
              <a:t>DrawPie</a:t>
            </a:r>
            <a:r>
              <a:rPr lang="es-MX" sz="900" b="1" kern="1200" dirty="0" smtClean="0">
                <a:solidFill>
                  <a:schemeClr val="tx1"/>
                </a:solidFill>
                <a:effectLst/>
                <a:latin typeface="Segoe UI" pitchFamily="34" charset="0"/>
                <a:ea typeface="+mn-ea"/>
                <a:cs typeface="+mn-cs"/>
              </a:rPr>
              <a:t> </a:t>
            </a:r>
          </a:p>
          <a:p>
            <a:r>
              <a:rPr lang="es-MX" sz="900" kern="1200" dirty="0" smtClean="0">
                <a:solidFill>
                  <a:schemeClr val="tx1"/>
                </a:solidFill>
                <a:effectLst/>
                <a:latin typeface="Segoe UI" pitchFamily="34" charset="0"/>
                <a:ea typeface="+mn-ea"/>
                <a:cs typeface="+mn-cs"/>
              </a:rPr>
              <a:t>Dibuja una forma circular definida por una elipse determinada por un par de coordenadas, unos valores de ancho y alto y dos líneas radiales. </a:t>
            </a:r>
            <a:r>
              <a:rPr lang="es-MX" sz="900" b="1" kern="1200" dirty="0" err="1" smtClean="0">
                <a:solidFill>
                  <a:schemeClr val="tx1"/>
                </a:solidFill>
                <a:effectLst/>
                <a:latin typeface="Segoe UI" pitchFamily="34" charset="0"/>
                <a:ea typeface="+mn-ea"/>
                <a:cs typeface="+mn-cs"/>
              </a:rPr>
              <a:t>DrawPolygon</a:t>
            </a:r>
            <a:r>
              <a:rPr lang="es-MX" sz="900" b="1" kern="1200" dirty="0" smtClean="0">
                <a:solidFill>
                  <a:schemeClr val="tx1"/>
                </a:solidFill>
                <a:effectLst/>
                <a:latin typeface="Segoe UI" pitchFamily="34" charset="0"/>
                <a:ea typeface="+mn-ea"/>
                <a:cs typeface="+mn-cs"/>
              </a:rPr>
              <a:t> </a:t>
            </a:r>
          </a:p>
          <a:p>
            <a:r>
              <a:rPr lang="es-MX" sz="900" kern="1200" dirty="0" smtClean="0">
                <a:solidFill>
                  <a:schemeClr val="tx1"/>
                </a:solidFill>
                <a:effectLst/>
                <a:latin typeface="Segoe UI" pitchFamily="34" charset="0"/>
                <a:ea typeface="+mn-ea"/>
                <a:cs typeface="+mn-cs"/>
              </a:rPr>
              <a:t>Dibuja un polígono definido por una matriz de estructuras </a:t>
            </a:r>
            <a:r>
              <a:rPr lang="es-MX" sz="900" b="1" kern="1200" dirty="0" smtClean="0">
                <a:solidFill>
                  <a:schemeClr val="tx1"/>
                </a:solidFill>
                <a:effectLst/>
                <a:latin typeface="Segoe UI" pitchFamily="34" charset="0"/>
                <a:ea typeface="+mn-ea"/>
                <a:cs typeface="+mn-cs"/>
              </a:rPr>
              <a:t>Point</a:t>
            </a:r>
            <a:r>
              <a:rPr lang="es-MX" sz="900" kern="1200" dirty="0" smtClean="0">
                <a:solidFill>
                  <a:schemeClr val="tx1"/>
                </a:solidFill>
                <a:effectLst/>
                <a:latin typeface="Segoe UI" pitchFamily="34" charset="0"/>
                <a:ea typeface="+mn-ea"/>
                <a:cs typeface="+mn-cs"/>
              </a:rPr>
              <a:t>. </a:t>
            </a:r>
          </a:p>
          <a:p>
            <a:r>
              <a:rPr lang="es-MX" sz="900" b="1" kern="1200" dirty="0" err="1" smtClean="0">
                <a:solidFill>
                  <a:schemeClr val="tx1"/>
                </a:solidFill>
                <a:effectLst/>
                <a:latin typeface="Segoe UI" pitchFamily="34" charset="0"/>
                <a:ea typeface="+mn-ea"/>
                <a:cs typeface="+mn-cs"/>
              </a:rPr>
              <a:t>DrawRectangle</a:t>
            </a:r>
            <a:r>
              <a:rPr lang="es-MX" sz="900" b="1" kern="1200" dirty="0" smtClean="0">
                <a:solidFill>
                  <a:schemeClr val="tx1"/>
                </a:solidFill>
                <a:effectLst/>
                <a:latin typeface="Segoe UI" pitchFamily="34" charset="0"/>
                <a:ea typeface="+mn-ea"/>
                <a:cs typeface="+mn-cs"/>
              </a:rPr>
              <a:t> </a:t>
            </a:r>
          </a:p>
          <a:p>
            <a:r>
              <a:rPr lang="es-MX" sz="900" kern="1200" dirty="0" smtClean="0">
                <a:solidFill>
                  <a:schemeClr val="tx1"/>
                </a:solidFill>
                <a:effectLst/>
                <a:latin typeface="Segoe UI" pitchFamily="34" charset="0"/>
                <a:ea typeface="+mn-ea"/>
                <a:cs typeface="+mn-cs"/>
              </a:rPr>
              <a:t>Dibuja un rectángulo especificado por un par de coordenadas, un valor de ancho y un valor de alto. </a:t>
            </a:r>
          </a:p>
          <a:p>
            <a:r>
              <a:rPr lang="es-MX" sz="900" b="1" kern="1200" dirty="0" err="1" smtClean="0">
                <a:solidFill>
                  <a:schemeClr val="tx1"/>
                </a:solidFill>
                <a:effectLst/>
                <a:latin typeface="Segoe UI" pitchFamily="34" charset="0"/>
                <a:ea typeface="+mn-ea"/>
                <a:cs typeface="+mn-cs"/>
              </a:rPr>
              <a:t>Drawrectangles</a:t>
            </a:r>
            <a:r>
              <a:rPr lang="es-MX" sz="900" b="1" kern="1200" dirty="0" smtClean="0">
                <a:solidFill>
                  <a:schemeClr val="tx1"/>
                </a:solidFill>
                <a:effectLst/>
                <a:latin typeface="Segoe UI" pitchFamily="34" charset="0"/>
                <a:ea typeface="+mn-ea"/>
                <a:cs typeface="+mn-cs"/>
              </a:rPr>
              <a:t> </a:t>
            </a:r>
          </a:p>
          <a:p>
            <a:r>
              <a:rPr lang="es-MX" sz="900" kern="1200" dirty="0" smtClean="0">
                <a:solidFill>
                  <a:schemeClr val="tx1"/>
                </a:solidFill>
                <a:effectLst/>
                <a:latin typeface="Segoe UI" pitchFamily="34" charset="0"/>
                <a:ea typeface="+mn-ea"/>
                <a:cs typeface="+mn-cs"/>
              </a:rPr>
              <a:t>Dibuja una serie de rectángulos especificados por las estructuras </a:t>
            </a:r>
            <a:r>
              <a:rPr lang="es-MX" sz="900" u="none" strike="noStrike" kern="1200" dirty="0" err="1" smtClean="0">
                <a:solidFill>
                  <a:schemeClr val="tx1"/>
                </a:solidFill>
                <a:effectLst/>
                <a:latin typeface="Segoe UI" pitchFamily="34" charset="0"/>
                <a:ea typeface="+mn-ea"/>
                <a:cs typeface="+mn-cs"/>
                <a:hlinkClick r:id="rId6"/>
              </a:rPr>
              <a:t>Rectangle</a:t>
            </a:r>
            <a:r>
              <a:rPr lang="es-MX" sz="900" kern="1200" dirty="0" smtClean="0">
                <a:solidFill>
                  <a:schemeClr val="tx1"/>
                </a:solidFill>
                <a:effectLst/>
                <a:latin typeface="Segoe UI" pitchFamily="34" charset="0"/>
                <a:ea typeface="+mn-ea"/>
                <a:cs typeface="+mn-cs"/>
              </a:rPr>
              <a:t>. </a:t>
            </a:r>
          </a:p>
          <a:p>
            <a:r>
              <a:rPr lang="es-MX" sz="900" b="1" kern="1200" dirty="0" err="1" smtClean="0">
                <a:solidFill>
                  <a:schemeClr val="tx1"/>
                </a:solidFill>
                <a:effectLst/>
                <a:latin typeface="Segoe UI" pitchFamily="34" charset="0"/>
                <a:ea typeface="+mn-ea"/>
                <a:cs typeface="+mn-cs"/>
              </a:rPr>
              <a:t>DrawString</a:t>
            </a:r>
            <a:r>
              <a:rPr lang="es-MX" sz="900" b="1" kern="1200" dirty="0" smtClean="0">
                <a:solidFill>
                  <a:schemeClr val="tx1"/>
                </a:solidFill>
                <a:effectLst/>
                <a:latin typeface="Segoe UI" pitchFamily="34" charset="0"/>
                <a:ea typeface="+mn-ea"/>
                <a:cs typeface="+mn-cs"/>
              </a:rPr>
              <a:t> </a:t>
            </a:r>
          </a:p>
          <a:p>
            <a:r>
              <a:rPr lang="es-MX" sz="900" kern="1200" dirty="0" smtClean="0">
                <a:solidFill>
                  <a:schemeClr val="tx1"/>
                </a:solidFill>
                <a:effectLst/>
                <a:latin typeface="Segoe UI" pitchFamily="34" charset="0"/>
                <a:ea typeface="+mn-ea"/>
                <a:cs typeface="+mn-cs"/>
              </a:rPr>
              <a:t>Dibuja la cadena de texto especificada en la ubicación especificada y con los objetos </a:t>
            </a:r>
            <a:r>
              <a:rPr lang="es-MX" sz="900" u="none" strike="noStrike" kern="1200" dirty="0" smtClean="0">
                <a:solidFill>
                  <a:schemeClr val="tx1"/>
                </a:solidFill>
                <a:effectLst/>
                <a:latin typeface="Segoe UI" pitchFamily="34" charset="0"/>
                <a:ea typeface="+mn-ea"/>
                <a:cs typeface="+mn-cs"/>
                <a:hlinkClick r:id="rId7"/>
              </a:rPr>
              <a:t>Brush</a:t>
            </a:r>
            <a:r>
              <a:rPr lang="es-MX" sz="900" kern="1200" dirty="0" smtClean="0">
                <a:solidFill>
                  <a:schemeClr val="tx1"/>
                </a:solidFill>
                <a:effectLst/>
                <a:latin typeface="Segoe UI" pitchFamily="34" charset="0"/>
                <a:ea typeface="+mn-ea"/>
                <a:cs typeface="+mn-cs"/>
              </a:rPr>
              <a:t> y </a:t>
            </a:r>
            <a:r>
              <a:rPr lang="es-MX" sz="900" u="none" strike="noStrike" kern="1200" dirty="0" smtClean="0">
                <a:solidFill>
                  <a:schemeClr val="tx1"/>
                </a:solidFill>
                <a:effectLst/>
                <a:latin typeface="Segoe UI" pitchFamily="34" charset="0"/>
                <a:ea typeface="+mn-ea"/>
                <a:cs typeface="+mn-cs"/>
                <a:hlinkClick r:id="rId8"/>
              </a:rPr>
              <a:t>Font</a:t>
            </a:r>
            <a:r>
              <a:rPr lang="es-MX" sz="900" kern="1200" dirty="0" smtClean="0">
                <a:solidFill>
                  <a:schemeClr val="tx1"/>
                </a:solidFill>
                <a:effectLst/>
                <a:latin typeface="Segoe UI" pitchFamily="34" charset="0"/>
                <a:ea typeface="+mn-ea"/>
                <a:cs typeface="+mn-cs"/>
              </a:rPr>
              <a:t> especificados.</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14561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kern="1200" dirty="0" smtClean="0">
                <a:solidFill>
                  <a:schemeClr val="tx1"/>
                </a:solidFill>
                <a:effectLst/>
                <a:latin typeface="Segoe UI" pitchFamily="34" charset="0"/>
                <a:ea typeface="+mn-ea"/>
                <a:cs typeface="+mn-cs"/>
              </a:rPr>
              <a:t>Para especificar cualquiera de esos métodos se debe proveer una instancia de la clase Pen. En el constructor de Pen (</a:t>
            </a:r>
            <a:r>
              <a:rPr lang="es-MX" sz="900" kern="1200" dirty="0" err="1" smtClean="0">
                <a:solidFill>
                  <a:schemeClr val="tx1"/>
                </a:solidFill>
                <a:effectLst/>
                <a:latin typeface="Segoe UI" pitchFamily="34" charset="0"/>
                <a:ea typeface="+mn-ea"/>
                <a:cs typeface="+mn-cs"/>
              </a:rPr>
              <a:t>lapiz</a:t>
            </a:r>
            <a:r>
              <a:rPr lang="es-MX" sz="900" kern="1200" dirty="0" smtClean="0">
                <a:solidFill>
                  <a:schemeClr val="tx1"/>
                </a:solidFill>
                <a:effectLst/>
                <a:latin typeface="Segoe UI" pitchFamily="34" charset="0"/>
                <a:ea typeface="+mn-ea"/>
                <a:cs typeface="+mn-cs"/>
              </a:rPr>
              <a:t>), se especifican el color y </a:t>
            </a:r>
            <a:r>
              <a:rPr lang="es-MX" sz="900" kern="1200" dirty="0" err="1" smtClean="0">
                <a:solidFill>
                  <a:schemeClr val="tx1"/>
                </a:solidFill>
                <a:effectLst/>
                <a:latin typeface="Segoe UI" pitchFamily="34" charset="0"/>
                <a:ea typeface="+mn-ea"/>
                <a:cs typeface="+mn-cs"/>
              </a:rPr>
              <a:t>width</a:t>
            </a:r>
            <a:r>
              <a:rPr lang="es-MX" sz="900" kern="1200" dirty="0" smtClean="0">
                <a:solidFill>
                  <a:schemeClr val="tx1"/>
                </a:solidFill>
                <a:effectLst/>
                <a:latin typeface="Segoe UI" pitchFamily="34" charset="0"/>
                <a:ea typeface="+mn-ea"/>
                <a:cs typeface="+mn-cs"/>
              </a:rPr>
              <a:t> en pixeles</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299855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MX" sz="900" kern="1200" dirty="0" smtClean="0">
                <a:solidFill>
                  <a:schemeClr val="tx1"/>
                </a:solidFill>
                <a:effectLst/>
                <a:latin typeface="Segoe UI" pitchFamily="34" charset="0"/>
                <a:ea typeface="+mn-ea"/>
                <a:cs typeface="+mn-cs"/>
              </a:rPr>
              <a:t>Además de controlar el color y el tamaño del pen (</a:t>
            </a:r>
            <a:r>
              <a:rPr lang="es-MX" sz="900" kern="1200" dirty="0" err="1" smtClean="0">
                <a:solidFill>
                  <a:schemeClr val="tx1"/>
                </a:solidFill>
                <a:effectLst/>
                <a:latin typeface="Segoe UI" pitchFamily="34" charset="0"/>
                <a:ea typeface="+mn-ea"/>
                <a:cs typeface="+mn-cs"/>
              </a:rPr>
              <a:t>lapiz</a:t>
            </a:r>
            <a:r>
              <a:rPr lang="es-MX" sz="900" kern="1200" dirty="0" smtClean="0">
                <a:solidFill>
                  <a:schemeClr val="tx1"/>
                </a:solidFill>
                <a:effectLst/>
                <a:latin typeface="Segoe UI" pitchFamily="34" charset="0"/>
                <a:ea typeface="+mn-ea"/>
                <a:cs typeface="+mn-cs"/>
              </a:rPr>
              <a:t>), que se especifican en el </a:t>
            </a:r>
            <a:r>
              <a:rPr lang="es-MX" sz="900" kern="1200" dirty="0" err="1" smtClean="0">
                <a:solidFill>
                  <a:schemeClr val="tx1"/>
                </a:solidFill>
                <a:effectLst/>
                <a:latin typeface="Segoe UI" pitchFamily="34" charset="0"/>
                <a:ea typeface="+mn-ea"/>
                <a:cs typeface="+mn-cs"/>
              </a:rPr>
              <a:t>contructor</a:t>
            </a:r>
            <a:r>
              <a:rPr lang="es-MX" sz="900" kern="1200" dirty="0" smtClean="0">
                <a:solidFill>
                  <a:schemeClr val="tx1"/>
                </a:solidFill>
                <a:effectLst/>
                <a:latin typeface="Segoe UI" pitchFamily="34" charset="0"/>
                <a:ea typeface="+mn-ea"/>
                <a:cs typeface="+mn-cs"/>
              </a:rPr>
              <a:t>, también se puede controlar el patrón y su </a:t>
            </a:r>
            <a:r>
              <a:rPr lang="es-MX" sz="900" kern="1200" dirty="0" err="1" smtClean="0">
                <a:solidFill>
                  <a:schemeClr val="tx1"/>
                </a:solidFill>
                <a:effectLst/>
                <a:latin typeface="Segoe UI" pitchFamily="34" charset="0"/>
                <a:ea typeface="+mn-ea"/>
                <a:cs typeface="+mn-cs"/>
              </a:rPr>
              <a:t>endcap</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Endcap</a:t>
            </a:r>
            <a:r>
              <a:rPr lang="es-MX" sz="900" kern="1200" dirty="0" smtClean="0">
                <a:solidFill>
                  <a:schemeClr val="tx1"/>
                </a:solidFill>
                <a:effectLst/>
                <a:latin typeface="Segoe UI" pitchFamily="34" charset="0"/>
                <a:ea typeface="+mn-ea"/>
                <a:cs typeface="+mn-cs"/>
              </a:rPr>
              <a:t> es el final de una línea, pueden ser utilizados para crear flechas.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Para crear un </a:t>
            </a:r>
            <a:r>
              <a:rPr lang="es-MX" sz="900" kern="1200" dirty="0" err="1" smtClean="0">
                <a:solidFill>
                  <a:schemeClr val="tx1"/>
                </a:solidFill>
                <a:effectLst/>
                <a:latin typeface="Segoe UI" pitchFamily="34" charset="0"/>
                <a:ea typeface="+mn-ea"/>
                <a:cs typeface="+mn-cs"/>
              </a:rPr>
              <a:t>lapiz</a:t>
            </a:r>
            <a:r>
              <a:rPr lang="es-MX" sz="900" kern="1200" dirty="0" smtClean="0">
                <a:solidFill>
                  <a:schemeClr val="tx1"/>
                </a:solidFill>
                <a:effectLst/>
                <a:latin typeface="Segoe UI" pitchFamily="34" charset="0"/>
                <a:ea typeface="+mn-ea"/>
                <a:cs typeface="+mn-cs"/>
              </a:rPr>
              <a:t> que dibuje líneas punteadas, se debería de </a:t>
            </a:r>
            <a:r>
              <a:rPr lang="es-MX" sz="900" kern="1200" dirty="0" err="1" smtClean="0">
                <a:solidFill>
                  <a:schemeClr val="tx1"/>
                </a:solidFill>
                <a:effectLst/>
                <a:latin typeface="Segoe UI" pitchFamily="34" charset="0"/>
                <a:ea typeface="+mn-ea"/>
                <a:cs typeface="+mn-cs"/>
              </a:rPr>
              <a:t>setear</a:t>
            </a:r>
            <a:r>
              <a:rPr lang="es-MX" sz="900" kern="1200" dirty="0" smtClean="0">
                <a:solidFill>
                  <a:schemeClr val="tx1"/>
                </a:solidFill>
                <a:effectLst/>
                <a:latin typeface="Segoe UI" pitchFamily="34" charset="0"/>
                <a:ea typeface="+mn-ea"/>
                <a:cs typeface="+mn-cs"/>
              </a:rPr>
              <a:t> la propiedad de </a:t>
            </a:r>
            <a:r>
              <a:rPr lang="es-MX" sz="900" kern="1200" dirty="0" err="1" smtClean="0">
                <a:solidFill>
                  <a:schemeClr val="tx1"/>
                </a:solidFill>
                <a:effectLst/>
                <a:latin typeface="Segoe UI" pitchFamily="34" charset="0"/>
                <a:ea typeface="+mn-ea"/>
                <a:cs typeface="+mn-cs"/>
              </a:rPr>
              <a:t>Pen.DashStyle</a:t>
            </a:r>
            <a:r>
              <a:rPr lang="es-MX" sz="900" kern="1200" dirty="0" smtClean="0">
                <a:solidFill>
                  <a:schemeClr val="tx1"/>
                </a:solidFill>
                <a:effectLst/>
                <a:latin typeface="Segoe UI" pitchFamily="34" charset="0"/>
                <a:ea typeface="+mn-ea"/>
                <a:cs typeface="+mn-cs"/>
              </a:rPr>
              <a:t> a uno de los siguientes valores: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DashStyle.Dash</a:t>
            </a:r>
            <a:r>
              <a:rPr lang="es-MX" sz="900" kern="1200" dirty="0" smtClean="0">
                <a:solidFill>
                  <a:schemeClr val="tx1"/>
                </a:solidFill>
                <a:effectLst/>
                <a:latin typeface="Segoe UI" pitchFamily="34" charset="0"/>
                <a:ea typeface="+mn-ea"/>
                <a:cs typeface="+mn-cs"/>
              </a:rPr>
              <a:t> (guion) </a:t>
            </a:r>
          </a:p>
          <a:p>
            <a:pPr rtl="0"/>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DashStyle.DashDot</a:t>
            </a:r>
            <a:r>
              <a:rPr lang="es-MX" sz="900" kern="1200" dirty="0" smtClean="0">
                <a:solidFill>
                  <a:schemeClr val="tx1"/>
                </a:solidFill>
                <a:effectLst/>
                <a:latin typeface="Segoe UI" pitchFamily="34" charset="0"/>
                <a:ea typeface="+mn-ea"/>
                <a:cs typeface="+mn-cs"/>
              </a:rPr>
              <a:t> (guion punto) </a:t>
            </a:r>
          </a:p>
          <a:p>
            <a:pPr rtl="0"/>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DashStyle.DashDotDot</a:t>
            </a:r>
            <a:r>
              <a:rPr lang="es-MX" sz="900" kern="1200" dirty="0" smtClean="0">
                <a:solidFill>
                  <a:schemeClr val="tx1"/>
                </a:solidFill>
                <a:effectLst/>
                <a:latin typeface="Segoe UI" pitchFamily="34" charset="0"/>
                <a:ea typeface="+mn-ea"/>
                <a:cs typeface="+mn-cs"/>
              </a:rPr>
              <a:t> (guion punto punto) </a:t>
            </a:r>
          </a:p>
          <a:p>
            <a:pPr rtl="0"/>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DashStyle.Dot</a:t>
            </a:r>
            <a:r>
              <a:rPr lang="es-MX" sz="900" kern="1200" dirty="0" smtClean="0">
                <a:solidFill>
                  <a:schemeClr val="tx1"/>
                </a:solidFill>
                <a:effectLst/>
                <a:latin typeface="Segoe UI" pitchFamily="34" charset="0"/>
                <a:ea typeface="+mn-ea"/>
                <a:cs typeface="+mn-cs"/>
              </a:rPr>
              <a:t> (punto) </a:t>
            </a:r>
          </a:p>
          <a:p>
            <a:pPr rtl="0"/>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DashStyle.Solid</a:t>
            </a:r>
            <a:r>
              <a:rPr lang="es-MX" sz="900" kern="1200" dirty="0" smtClean="0">
                <a:solidFill>
                  <a:schemeClr val="tx1"/>
                </a:solidFill>
                <a:effectLst/>
                <a:latin typeface="Segoe UI" pitchFamily="34" charset="0"/>
                <a:ea typeface="+mn-ea"/>
                <a:cs typeface="+mn-cs"/>
              </a:rPr>
              <a:t>. (solido) </a:t>
            </a: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981740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MX" sz="900" kern="1200" dirty="0" err="1" smtClean="0">
                <a:solidFill>
                  <a:schemeClr val="tx1"/>
                </a:solidFill>
                <a:effectLst/>
                <a:latin typeface="Segoe UI" pitchFamily="34" charset="0"/>
                <a:ea typeface="+mn-ea"/>
                <a:cs typeface="+mn-cs"/>
              </a:rPr>
              <a:t>Tambien</a:t>
            </a:r>
            <a:r>
              <a:rPr lang="es-MX" sz="900" kern="1200" dirty="0" smtClean="0">
                <a:solidFill>
                  <a:schemeClr val="tx1"/>
                </a:solidFill>
                <a:effectLst/>
                <a:latin typeface="Segoe UI" pitchFamily="34" charset="0"/>
                <a:ea typeface="+mn-ea"/>
                <a:cs typeface="+mn-cs"/>
              </a:rPr>
              <a:t> es posible utilizar </a:t>
            </a:r>
            <a:r>
              <a:rPr lang="es-MX" sz="900" kern="1200" dirty="0" err="1" smtClean="0">
                <a:solidFill>
                  <a:schemeClr val="tx1"/>
                </a:solidFill>
                <a:effectLst/>
                <a:latin typeface="Segoe UI" pitchFamily="34" charset="0"/>
                <a:ea typeface="+mn-ea"/>
                <a:cs typeface="+mn-cs"/>
              </a:rPr>
              <a:t>Pen.DashOffset</a:t>
            </a:r>
            <a:r>
              <a:rPr lang="es-MX" sz="900" kern="1200" dirty="0" smtClean="0">
                <a:solidFill>
                  <a:schemeClr val="tx1"/>
                </a:solidFill>
                <a:effectLst/>
                <a:latin typeface="Segoe UI" pitchFamily="34" charset="0"/>
                <a:ea typeface="+mn-ea"/>
                <a:cs typeface="+mn-cs"/>
              </a:rPr>
              <a:t> y </a:t>
            </a:r>
            <a:r>
              <a:rPr lang="es-MX" sz="900" kern="1200" dirty="0" err="1" smtClean="0">
                <a:solidFill>
                  <a:schemeClr val="tx1"/>
                </a:solidFill>
                <a:effectLst/>
                <a:latin typeface="Segoe UI" pitchFamily="34" charset="0"/>
                <a:ea typeface="+mn-ea"/>
                <a:cs typeface="+mn-cs"/>
              </a:rPr>
              <a:t>Pen.DashPattern</a:t>
            </a:r>
            <a:r>
              <a:rPr lang="es-MX" sz="900" kern="1200" dirty="0" smtClean="0">
                <a:solidFill>
                  <a:schemeClr val="tx1"/>
                </a:solidFill>
                <a:effectLst/>
                <a:latin typeface="Segoe UI" pitchFamily="34" charset="0"/>
                <a:ea typeface="+mn-ea"/>
                <a:cs typeface="+mn-cs"/>
              </a:rPr>
              <a:t> para definir patrones </a:t>
            </a:r>
            <a:r>
              <a:rPr lang="es-MX" sz="900" kern="1200" dirty="0" err="1" smtClean="0">
                <a:solidFill>
                  <a:schemeClr val="tx1"/>
                </a:solidFill>
                <a:effectLst/>
                <a:latin typeface="Segoe UI" pitchFamily="34" charset="0"/>
                <a:ea typeface="+mn-ea"/>
                <a:cs typeface="+mn-cs"/>
              </a:rPr>
              <a:t>dash</a:t>
            </a:r>
            <a:r>
              <a:rPr lang="es-MX" sz="900" kern="1200" dirty="0" smtClean="0">
                <a:solidFill>
                  <a:schemeClr val="tx1"/>
                </a:solidFill>
                <a:effectLst/>
                <a:latin typeface="Segoe UI" pitchFamily="34" charset="0"/>
                <a:ea typeface="+mn-ea"/>
                <a:cs typeface="+mn-cs"/>
              </a:rPr>
              <a:t>(guion).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Para crear flechas, uno debe de modificar las </a:t>
            </a:r>
            <a:r>
              <a:rPr lang="es-MX" sz="900" kern="1200" dirty="0" err="1" smtClean="0">
                <a:solidFill>
                  <a:schemeClr val="tx1"/>
                </a:solidFill>
                <a:effectLst/>
                <a:latin typeface="Segoe UI" pitchFamily="34" charset="0"/>
                <a:ea typeface="+mn-ea"/>
                <a:cs typeface="+mn-cs"/>
              </a:rPr>
              <a:t>propiedade</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Pen.StartCap</a:t>
            </a:r>
            <a:r>
              <a:rPr lang="es-MX" sz="900" kern="1200" dirty="0" smtClean="0">
                <a:solidFill>
                  <a:schemeClr val="tx1"/>
                </a:solidFill>
                <a:effectLst/>
                <a:latin typeface="Segoe UI" pitchFamily="34" charset="0"/>
                <a:ea typeface="+mn-ea"/>
                <a:cs typeface="+mn-cs"/>
              </a:rPr>
              <a:t> y </a:t>
            </a:r>
            <a:r>
              <a:rPr lang="es-MX" sz="900" kern="1200" dirty="0" err="1" smtClean="0">
                <a:solidFill>
                  <a:schemeClr val="tx1"/>
                </a:solidFill>
                <a:effectLst/>
                <a:latin typeface="Segoe UI" pitchFamily="34" charset="0"/>
                <a:ea typeface="+mn-ea"/>
                <a:cs typeface="+mn-cs"/>
              </a:rPr>
              <a:t>Pen.EndCap</a:t>
            </a:r>
            <a:r>
              <a:rPr lang="es-MX" sz="900" kern="1200" dirty="0" smtClean="0">
                <a:solidFill>
                  <a:schemeClr val="tx1"/>
                </a:solidFill>
                <a:effectLst/>
                <a:latin typeface="Segoe UI" pitchFamily="34" charset="0"/>
                <a:ea typeface="+mn-ea"/>
                <a:cs typeface="+mn-cs"/>
              </a:rPr>
              <a:t>, utilizando el enumerador </a:t>
            </a:r>
            <a:r>
              <a:rPr lang="es-MX" sz="900" kern="1200" dirty="0" err="1" smtClean="0">
                <a:solidFill>
                  <a:schemeClr val="tx1"/>
                </a:solidFill>
                <a:effectLst/>
                <a:latin typeface="Segoe UI" pitchFamily="34" charset="0"/>
                <a:ea typeface="+mn-ea"/>
                <a:cs typeface="+mn-cs"/>
              </a:rPr>
              <a:t>LineCap</a:t>
            </a:r>
            <a:r>
              <a:rPr lang="es-MX" sz="900" kern="1200" dirty="0" smtClean="0">
                <a:solidFill>
                  <a:schemeClr val="tx1"/>
                </a:solidFill>
                <a:effectLst/>
                <a:latin typeface="Segoe UI" pitchFamily="34" charset="0"/>
                <a:ea typeface="+mn-ea"/>
                <a:cs typeface="+mn-cs"/>
              </a:rPr>
              <a:t>, que tiene valores como: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LineCap.ArrowAnchor</a:t>
            </a:r>
            <a:r>
              <a:rPr lang="es-MX" sz="900" kern="1200" dirty="0" smtClean="0">
                <a:solidFill>
                  <a:schemeClr val="tx1"/>
                </a:solidFill>
                <a:effectLst/>
                <a:latin typeface="Segoe UI" pitchFamily="34" charset="0"/>
                <a:ea typeface="+mn-ea"/>
                <a:cs typeface="+mn-cs"/>
              </a:rPr>
              <a:t> </a:t>
            </a:r>
          </a:p>
          <a:p>
            <a:pPr rtl="0"/>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LineCap.DiamonAnchor</a:t>
            </a:r>
            <a:r>
              <a:rPr lang="es-MX" sz="900" kern="1200" dirty="0" smtClean="0">
                <a:solidFill>
                  <a:schemeClr val="tx1"/>
                </a:solidFill>
                <a:effectLst/>
                <a:latin typeface="Segoe UI" pitchFamily="34" charset="0"/>
                <a:ea typeface="+mn-ea"/>
                <a:cs typeface="+mn-cs"/>
              </a:rPr>
              <a:t> </a:t>
            </a:r>
          </a:p>
          <a:p>
            <a:pPr rtl="0"/>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LineCap.SquareAnchor</a:t>
            </a:r>
            <a:r>
              <a:rPr lang="es-MX" sz="900" kern="1200" dirty="0" smtClean="0">
                <a:solidFill>
                  <a:schemeClr val="tx1"/>
                </a:solidFill>
                <a:effectLst/>
                <a:latin typeface="Segoe UI" pitchFamily="34" charset="0"/>
                <a:ea typeface="+mn-ea"/>
                <a:cs typeface="+mn-cs"/>
              </a:rPr>
              <a:t> </a:t>
            </a:r>
          </a:p>
          <a:p>
            <a:pPr rtl="0"/>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LineCap.Triangle</a:t>
            </a:r>
            <a:r>
              <a:rPr lang="es-MX" sz="900" kern="1200" dirty="0" smtClean="0">
                <a:solidFill>
                  <a:schemeClr val="tx1"/>
                </a:solidFill>
                <a:effectLst/>
                <a:latin typeface="Segoe UI" pitchFamily="34" charset="0"/>
                <a:ea typeface="+mn-ea"/>
                <a:cs typeface="+mn-cs"/>
              </a:rPr>
              <a:t> </a:t>
            </a:r>
          </a:p>
          <a:p>
            <a:pPr rtl="0"/>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LineCap.Flat</a:t>
            </a:r>
            <a:r>
              <a:rPr lang="es-MX" sz="900" kern="1200" dirty="0" smtClean="0">
                <a:solidFill>
                  <a:schemeClr val="tx1"/>
                </a:solidFill>
                <a:effectLst/>
                <a:latin typeface="Segoe UI" pitchFamily="34" charset="0"/>
                <a:ea typeface="+mn-ea"/>
                <a:cs typeface="+mn-cs"/>
              </a:rPr>
              <a:t> </a:t>
            </a:r>
          </a:p>
          <a:p>
            <a:pPr rtl="0"/>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LineCap.Round</a:t>
            </a:r>
            <a:r>
              <a:rPr lang="es-MX" sz="900" kern="1200" dirty="0" smtClean="0">
                <a:solidFill>
                  <a:schemeClr val="tx1"/>
                </a:solidFill>
                <a:effectLst/>
                <a:latin typeface="Segoe UI" pitchFamily="34" charset="0"/>
                <a:ea typeface="+mn-ea"/>
                <a:cs typeface="+mn-cs"/>
              </a:rPr>
              <a:t> </a:t>
            </a:r>
          </a:p>
          <a:p>
            <a:pPr rtl="0"/>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LineCap.RoundAnchor</a:t>
            </a:r>
            <a:r>
              <a:rPr lang="es-MX" sz="900" kern="1200" dirty="0" smtClean="0">
                <a:solidFill>
                  <a:schemeClr val="tx1"/>
                </a:solidFill>
                <a:effectLst/>
                <a:latin typeface="Segoe UI" pitchFamily="34" charset="0"/>
                <a:ea typeface="+mn-ea"/>
                <a:cs typeface="+mn-cs"/>
              </a:rPr>
              <a:t> </a:t>
            </a:r>
          </a:p>
          <a:p>
            <a:pPr rtl="0"/>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LineCap.Square</a:t>
            </a:r>
            <a:r>
              <a:rPr lang="es-MX" sz="900" kern="1200" dirty="0" smtClean="0">
                <a:solidFill>
                  <a:schemeClr val="tx1"/>
                </a:solidFill>
                <a:effectLst/>
                <a:latin typeface="Segoe UI" pitchFamily="34" charset="0"/>
                <a:ea typeface="+mn-ea"/>
                <a:cs typeface="+mn-cs"/>
              </a:rPr>
              <a:t> </a:t>
            </a: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45330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kern="1200" dirty="0" smtClean="0">
                <a:solidFill>
                  <a:schemeClr val="tx1"/>
                </a:solidFill>
                <a:effectLst/>
                <a:latin typeface="Segoe UI" pitchFamily="34" charset="0"/>
                <a:ea typeface="+mn-ea"/>
                <a:cs typeface="+mn-cs"/>
              </a:rPr>
              <a:t>La mayoría de los métodos de la clase </a:t>
            </a:r>
            <a:r>
              <a:rPr lang="es-MX" sz="900" kern="1200" dirty="0" err="1" smtClean="0">
                <a:solidFill>
                  <a:schemeClr val="tx1"/>
                </a:solidFill>
                <a:effectLst/>
                <a:latin typeface="Segoe UI" pitchFamily="34" charset="0"/>
                <a:ea typeface="+mn-ea"/>
                <a:cs typeface="+mn-cs"/>
              </a:rPr>
              <a:t>grafics</a:t>
            </a:r>
            <a:r>
              <a:rPr lang="es-MX" sz="900" kern="1200" dirty="0" smtClean="0">
                <a:solidFill>
                  <a:schemeClr val="tx1"/>
                </a:solidFill>
                <a:effectLst/>
                <a:latin typeface="Segoe UI" pitchFamily="34" charset="0"/>
                <a:ea typeface="+mn-ea"/>
                <a:cs typeface="+mn-cs"/>
              </a:rPr>
              <a:t> tiene también un método llamado </a:t>
            </a:r>
            <a:r>
              <a:rPr lang="es-MX" sz="900" kern="1200" dirty="0" err="1" smtClean="0">
                <a:solidFill>
                  <a:schemeClr val="tx1"/>
                </a:solidFill>
                <a:effectLst/>
                <a:latin typeface="Segoe UI" pitchFamily="34" charset="0"/>
                <a:ea typeface="+mn-ea"/>
                <a:cs typeface="+mn-cs"/>
              </a:rPr>
              <a:t>fill</a:t>
            </a:r>
            <a:r>
              <a:rPr lang="es-MX" sz="900" kern="1200" dirty="0" smtClean="0">
                <a:solidFill>
                  <a:schemeClr val="tx1"/>
                </a:solidFill>
                <a:effectLst/>
                <a:latin typeface="Segoe UI" pitchFamily="34" charset="0"/>
                <a:ea typeface="+mn-ea"/>
                <a:cs typeface="+mn-cs"/>
              </a:rPr>
              <a:t> que dibuja una forma (</a:t>
            </a:r>
            <a:r>
              <a:rPr lang="es-MX" sz="900" kern="1200" dirty="0" err="1" smtClean="0">
                <a:solidFill>
                  <a:schemeClr val="tx1"/>
                </a:solidFill>
                <a:effectLst/>
                <a:latin typeface="Segoe UI" pitchFamily="34" charset="0"/>
                <a:ea typeface="+mn-ea"/>
                <a:cs typeface="+mn-cs"/>
              </a:rPr>
              <a:t>shape</a:t>
            </a:r>
            <a:r>
              <a:rPr lang="es-MX" sz="900" kern="1200" dirty="0" smtClean="0">
                <a:solidFill>
                  <a:schemeClr val="tx1"/>
                </a:solidFill>
                <a:effectLst/>
                <a:latin typeface="Segoe UI" pitchFamily="34" charset="0"/>
                <a:ea typeface="+mn-ea"/>
                <a:cs typeface="+mn-cs"/>
              </a:rPr>
              <a:t>) y la rellena. Estos métodos requieren una instancia de la clase Brush, la cual es abstracta, entonces se debe de instanciar una clase hija:</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
            </a:r>
            <a:br>
              <a:rPr lang="es-MX" sz="900" kern="1200" dirty="0" smtClean="0">
                <a:solidFill>
                  <a:schemeClr val="tx1"/>
                </a:solidFill>
                <a:effectLst/>
                <a:latin typeface="Segoe UI" pitchFamily="34" charset="0"/>
                <a:ea typeface="+mn-ea"/>
                <a:cs typeface="+mn-cs"/>
              </a:rPr>
            </a:br>
            <a:r>
              <a:rPr lang="es-MX" sz="900" b="1" kern="1200" dirty="0" smtClean="0">
                <a:solidFill>
                  <a:schemeClr val="tx1"/>
                </a:solidFill>
                <a:effectLst/>
                <a:latin typeface="Segoe UI" pitchFamily="34" charset="0"/>
                <a:ea typeface="+mn-ea"/>
                <a:cs typeface="+mn-cs"/>
              </a:rPr>
              <a:t>System.Drawing.Drawing2D.HatchBrush </a:t>
            </a:r>
          </a:p>
          <a:p>
            <a:r>
              <a:rPr lang="es-MX" sz="900" kern="1200" dirty="0" smtClean="0">
                <a:solidFill>
                  <a:schemeClr val="tx1"/>
                </a:solidFill>
                <a:effectLst/>
                <a:latin typeface="Segoe UI" pitchFamily="34" charset="0"/>
                <a:ea typeface="+mn-ea"/>
                <a:cs typeface="+mn-cs"/>
              </a:rPr>
              <a:t>define un rectangular </a:t>
            </a:r>
            <a:r>
              <a:rPr lang="es-MX" sz="900" kern="1200" dirty="0" err="1" smtClean="0">
                <a:solidFill>
                  <a:schemeClr val="tx1"/>
                </a:solidFill>
                <a:effectLst/>
                <a:latin typeface="Segoe UI" pitchFamily="34" charset="0"/>
                <a:ea typeface="+mn-ea"/>
                <a:cs typeface="+mn-cs"/>
              </a:rPr>
              <a:t>brush</a:t>
            </a:r>
            <a:r>
              <a:rPr lang="es-MX" sz="900" kern="1200" dirty="0" smtClean="0">
                <a:solidFill>
                  <a:schemeClr val="tx1"/>
                </a:solidFill>
                <a:effectLst/>
                <a:latin typeface="Segoe UI" pitchFamily="34" charset="0"/>
                <a:ea typeface="+mn-ea"/>
                <a:cs typeface="+mn-cs"/>
              </a:rPr>
              <a:t> con un estilo </a:t>
            </a:r>
            <a:r>
              <a:rPr lang="es-MX" sz="900" kern="1200" dirty="0" err="1" smtClean="0">
                <a:solidFill>
                  <a:schemeClr val="tx1"/>
                </a:solidFill>
                <a:effectLst/>
                <a:latin typeface="Segoe UI" pitchFamily="34" charset="0"/>
                <a:ea typeface="+mn-ea"/>
                <a:cs typeface="+mn-cs"/>
              </a:rPr>
              <a:t>hatch</a:t>
            </a:r>
            <a:r>
              <a:rPr lang="es-MX" sz="900" kern="1200" dirty="0" smtClean="0">
                <a:solidFill>
                  <a:schemeClr val="tx1"/>
                </a:solidFill>
                <a:effectLst/>
                <a:latin typeface="Segoe UI" pitchFamily="34" charset="0"/>
                <a:ea typeface="+mn-ea"/>
                <a:cs typeface="+mn-cs"/>
              </a:rPr>
              <a:t> </a:t>
            </a:r>
          </a:p>
          <a:p>
            <a:r>
              <a:rPr lang="es-MX" sz="900" b="1" kern="1200" dirty="0" smtClean="0">
                <a:solidFill>
                  <a:schemeClr val="tx1"/>
                </a:solidFill>
                <a:effectLst/>
                <a:latin typeface="Segoe UI" pitchFamily="34" charset="0"/>
                <a:ea typeface="+mn-ea"/>
                <a:cs typeface="+mn-cs"/>
              </a:rPr>
              <a:t>System.Drawig.Drawing2D.LinearGradientBrush </a:t>
            </a:r>
          </a:p>
          <a:p>
            <a:r>
              <a:rPr lang="es-MX" sz="900" kern="1200" dirty="0" smtClean="0">
                <a:solidFill>
                  <a:schemeClr val="tx1"/>
                </a:solidFill>
                <a:effectLst/>
                <a:latin typeface="Segoe UI" pitchFamily="34" charset="0"/>
                <a:ea typeface="+mn-ea"/>
                <a:cs typeface="+mn-cs"/>
              </a:rPr>
              <a:t>encapsula un </a:t>
            </a:r>
            <a:r>
              <a:rPr lang="es-MX" sz="900" kern="1200" dirty="0" err="1" smtClean="0">
                <a:solidFill>
                  <a:schemeClr val="tx1"/>
                </a:solidFill>
                <a:effectLst/>
                <a:latin typeface="Segoe UI" pitchFamily="34" charset="0"/>
                <a:ea typeface="+mn-ea"/>
                <a:cs typeface="+mn-cs"/>
              </a:rPr>
              <a:t>brush</a:t>
            </a:r>
            <a:r>
              <a:rPr lang="es-MX" sz="900" kern="1200" dirty="0" smtClean="0">
                <a:solidFill>
                  <a:schemeClr val="tx1"/>
                </a:solidFill>
                <a:effectLst/>
                <a:latin typeface="Segoe UI" pitchFamily="34" charset="0"/>
                <a:ea typeface="+mn-ea"/>
                <a:cs typeface="+mn-cs"/>
              </a:rPr>
              <a:t> con un gradiente lineal. </a:t>
            </a:r>
          </a:p>
          <a:p>
            <a:r>
              <a:rPr lang="es-MX" sz="900" b="1" kern="1200" dirty="0" smtClean="0">
                <a:solidFill>
                  <a:schemeClr val="tx1"/>
                </a:solidFill>
                <a:effectLst/>
                <a:latin typeface="Segoe UI" pitchFamily="34" charset="0"/>
                <a:ea typeface="+mn-ea"/>
                <a:cs typeface="+mn-cs"/>
              </a:rPr>
              <a:t>System.Drawing.Drawing2D.PathGradientBrush </a:t>
            </a:r>
          </a:p>
          <a:p>
            <a:r>
              <a:rPr lang="es-MX" sz="900" kern="1200" dirty="0" smtClean="0">
                <a:solidFill>
                  <a:schemeClr val="tx1"/>
                </a:solidFill>
                <a:effectLst/>
                <a:latin typeface="Segoe UI" pitchFamily="34" charset="0"/>
                <a:ea typeface="+mn-ea"/>
                <a:cs typeface="+mn-cs"/>
              </a:rPr>
              <a:t>igual que el anterior, solo que provee un llenado más complejo </a:t>
            </a:r>
          </a:p>
          <a:p>
            <a:r>
              <a:rPr lang="es-MX" sz="900" b="1" kern="1200" dirty="0" err="1" smtClean="0">
                <a:solidFill>
                  <a:schemeClr val="tx1"/>
                </a:solidFill>
                <a:effectLst/>
                <a:latin typeface="Segoe UI" pitchFamily="34" charset="0"/>
                <a:ea typeface="+mn-ea"/>
                <a:cs typeface="+mn-cs"/>
              </a:rPr>
              <a:t>System.Drawing.SolidBrush</a:t>
            </a:r>
            <a:r>
              <a:rPr lang="es-MX" sz="900" b="1" kern="1200" dirty="0" smtClean="0">
                <a:solidFill>
                  <a:schemeClr val="tx1"/>
                </a:solidFill>
                <a:effectLst/>
                <a:latin typeface="Segoe UI" pitchFamily="34" charset="0"/>
                <a:ea typeface="+mn-ea"/>
                <a:cs typeface="+mn-cs"/>
              </a:rPr>
              <a:t> </a:t>
            </a:r>
          </a:p>
          <a:p>
            <a:r>
              <a:rPr lang="es-MX" sz="900" kern="1200" dirty="0" smtClean="0">
                <a:solidFill>
                  <a:schemeClr val="tx1"/>
                </a:solidFill>
                <a:effectLst/>
                <a:latin typeface="Segoe UI" pitchFamily="34" charset="0"/>
                <a:ea typeface="+mn-ea"/>
                <a:cs typeface="+mn-cs"/>
              </a:rPr>
              <a:t>Define un Brush de un color simple. </a:t>
            </a:r>
          </a:p>
          <a:p>
            <a:r>
              <a:rPr lang="es-MX" sz="900" b="1" kern="1200" dirty="0" err="1" smtClean="0">
                <a:solidFill>
                  <a:schemeClr val="tx1"/>
                </a:solidFill>
                <a:effectLst/>
                <a:latin typeface="Segoe UI" pitchFamily="34" charset="0"/>
                <a:ea typeface="+mn-ea"/>
                <a:cs typeface="+mn-cs"/>
              </a:rPr>
              <a:t>System.Drawing.TextureBrush</a:t>
            </a:r>
            <a:r>
              <a:rPr lang="es-MX" sz="900" b="1" kern="1200" dirty="0" smtClean="0">
                <a:solidFill>
                  <a:schemeClr val="tx1"/>
                </a:solidFill>
                <a:effectLst/>
                <a:latin typeface="Segoe UI" pitchFamily="34" charset="0"/>
                <a:ea typeface="+mn-ea"/>
                <a:cs typeface="+mn-cs"/>
              </a:rPr>
              <a:t> </a:t>
            </a:r>
          </a:p>
          <a:p>
            <a:r>
              <a:rPr lang="es-MX" sz="900" kern="1200" dirty="0" smtClean="0">
                <a:solidFill>
                  <a:schemeClr val="tx1"/>
                </a:solidFill>
                <a:effectLst/>
                <a:latin typeface="Segoe UI" pitchFamily="34" charset="0"/>
                <a:ea typeface="+mn-ea"/>
                <a:cs typeface="+mn-cs"/>
              </a:rPr>
              <a:t>define un Brush desde una imagen</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4200734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14801" y="989284"/>
            <a:ext cx="5579613" cy="642310"/>
          </a:xfrm>
        </p:spPr>
        <p:txBody>
          <a:bodyPr>
            <a:noAutofit/>
          </a:bodyPr>
          <a:lstStyle>
            <a:lvl1pPr>
              <a:lnSpc>
                <a:spcPct val="90000"/>
              </a:lnSpc>
              <a:defRPr sz="4000">
                <a:gradFill flip="none" rotWithShape="1">
                  <a:gsLst>
                    <a:gs pos="36000">
                      <a:schemeClr val="tx1"/>
                    </a:gs>
                    <a:gs pos="86000">
                      <a:schemeClr val="tx1"/>
                    </a:gs>
                  </a:gsLst>
                  <a:lin ang="5400000" scaled="0"/>
                  <a:tileRect/>
                </a:gradFill>
              </a:defRPr>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517525" y="723545"/>
            <a:ext cx="2241549"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sp>
        <p:nvSpPr>
          <p:cNvPr id="12" name="Subtitle 2"/>
          <p:cNvSpPr>
            <a:spLocks noGrp="1"/>
          </p:cNvSpPr>
          <p:nvPr>
            <p:ph type="subTitle" idx="1"/>
          </p:nvPr>
        </p:nvSpPr>
        <p:spPr>
          <a:xfrm>
            <a:off x="517525" y="3681952"/>
            <a:ext cx="5576889"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descr="VS_h_rgb_r_2.png"/>
          <p:cNvPicPr>
            <a:picLocks noChangeAspect="1"/>
          </p:cNvPicPr>
          <p:nvPr userDrawn="1"/>
        </p:nvPicPr>
        <p:blipFill>
          <a:blip r:embed="rId3" cstate="email"/>
          <a:stretch>
            <a:fillRect/>
          </a:stretch>
        </p:blipFill>
        <p:spPr bwMode="black">
          <a:xfrm>
            <a:off x="8860774" y="420690"/>
            <a:ext cx="2807353" cy="412955"/>
          </a:xfrm>
          <a:prstGeom prst="rect">
            <a:avLst/>
          </a:prstGeom>
        </p:spPr>
      </p:pic>
      <p:pic>
        <p:nvPicPr>
          <p:cNvPr id="10" name="Picture 9" descr="VS Photo.png"/>
          <p:cNvPicPr>
            <a:picLocks noChangeAspect="1"/>
          </p:cNvPicPr>
          <p:nvPr userDrawn="1"/>
        </p:nvPicPr>
        <p:blipFill>
          <a:blip r:embed="rId4" cstate="email"/>
          <a:srcRect t="1813" b="1775"/>
          <a:stretch>
            <a:fillRect/>
          </a:stretch>
        </p:blipFill>
        <p:spPr>
          <a:xfrm>
            <a:off x="517526" y="1667437"/>
            <a:ext cx="2966037" cy="190564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16445" y="228602"/>
            <a:ext cx="11173090" cy="664797"/>
          </a:xfrm>
        </p:spPr>
        <p:txBody>
          <a:bodyPr/>
          <a:lstStyle>
            <a:lvl1pPr>
              <a:defRPr>
                <a:solidFill>
                  <a:schemeClr val="tx1"/>
                </a:solidFill>
                <a:effectLst/>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6445" y="1447800"/>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16445" y="228602"/>
            <a:ext cx="11173090" cy="664797"/>
          </a:xfrm>
        </p:spPr>
        <p:txBody>
          <a:bodyPr/>
          <a:lstStyle>
            <a:lvl1pPr>
              <a:defRPr>
                <a:solidFill>
                  <a:schemeClr val="tx1"/>
                </a:solidFill>
                <a:effectLst/>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6445" y="1447800"/>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414" y="1905001"/>
            <a:ext cx="1023988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973413" y="4344989"/>
            <a:ext cx="1023988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649805"/>
            <a:ext cx="9324523" cy="1523494"/>
          </a:xfrm>
        </p:spPr>
        <p:txBody>
          <a:bodyPr anchor="ctr" anchorCtr="0">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889124" y="4344989"/>
            <a:ext cx="9324171"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355850"/>
            <a:ext cx="10240158" cy="1384994"/>
          </a:xfrm>
        </p:spPr>
        <p:txBody>
          <a:bodyPr vert="horz" wrap="square" lIns="0" tIns="0" rIns="0" bIns="0" rtlCol="0" anchor="ctr" anchorCtr="0">
            <a:noAutofit/>
          </a:bodyPr>
          <a:lstStyle>
            <a:lvl1pPr marL="0" indent="0">
              <a:buFontTx/>
              <a:buNone/>
              <a:defRPr lang="en-US" sz="8800" dirty="0" smtClean="0"/>
            </a:lvl1pPr>
          </a:lstStyle>
          <a:p>
            <a:pPr lvl="0">
              <a:lnSpc>
                <a:spcPct val="90000"/>
              </a:lnSpc>
            </a:pPr>
            <a:r>
              <a:rPr lang="en-US" dirty="0" smtClean="0"/>
              <a:t>click to…</a:t>
            </a:r>
          </a:p>
        </p:txBody>
      </p:sp>
    </p:spTree>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7868" y="1411552"/>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flip="none" rotWithShape="1">
                  <a:gsLst>
                    <a:gs pos="0">
                      <a:schemeClr val="tx1"/>
                    </a:gs>
                    <a:gs pos="86000">
                      <a:schemeClr val="tx1"/>
                    </a:gs>
                  </a:gsLst>
                  <a:lin ang="5400000" scaled="0"/>
                  <a:tileRect/>
                </a:gra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07868" y="1412875"/>
            <a:ext cx="11173090" cy="2210862"/>
          </a:xfrm>
        </p:spPr>
        <p:txBody>
          <a:bodyPr/>
          <a:lstStyle>
            <a:lvl1pPr>
              <a:lnSpc>
                <a:spcPct val="90000"/>
              </a:lnSpc>
              <a:defRPr>
                <a:gradFill>
                  <a:gsLst>
                    <a:gs pos="0">
                      <a:schemeClr val="tx1"/>
                    </a:gs>
                    <a:gs pos="86000">
                      <a:schemeClr val="tx1"/>
                    </a:gs>
                  </a:gsLst>
                  <a:lin ang="5400000" scaled="0"/>
                </a:gradFill>
              </a:defRPr>
            </a:lvl1pPr>
            <a:lvl2pPr>
              <a:lnSpc>
                <a:spcPct val="90000"/>
              </a:lnSpc>
              <a:defRPr>
                <a:gradFill>
                  <a:gsLst>
                    <a:gs pos="0">
                      <a:schemeClr val="tx1"/>
                    </a:gs>
                    <a:gs pos="86000">
                      <a:schemeClr val="tx1"/>
                    </a:gs>
                  </a:gsLst>
                  <a:lin ang="5400000" scaled="0"/>
                </a:gradFill>
              </a:defRPr>
            </a:lvl2pPr>
            <a:lvl3pPr>
              <a:lnSpc>
                <a:spcPct val="90000"/>
              </a:lnSpc>
              <a:defRPr>
                <a:gradFill>
                  <a:gsLst>
                    <a:gs pos="0">
                      <a:schemeClr val="tx1"/>
                    </a:gs>
                    <a:gs pos="86000">
                      <a:schemeClr val="tx1"/>
                    </a:gs>
                  </a:gsLst>
                  <a:lin ang="5400000" scaled="0"/>
                </a:gradFill>
              </a:defRPr>
            </a:lvl3pPr>
            <a:lvl4pPr>
              <a:lnSpc>
                <a:spcPct val="90000"/>
              </a:lnSpc>
              <a:defRPr>
                <a:gradFill>
                  <a:gsLst>
                    <a:gs pos="0">
                      <a:schemeClr val="tx1"/>
                    </a:gs>
                    <a:gs pos="86000">
                      <a:schemeClr val="tx1"/>
                    </a:gs>
                  </a:gsLst>
                  <a:lin ang="5400000" scaled="0"/>
                </a:gradFill>
              </a:defRPr>
            </a:lvl4pPr>
            <a:lvl5pPr>
              <a:lnSpc>
                <a:spcPct val="90000"/>
              </a:lnSpc>
              <a:defRPr>
                <a:gradFill>
                  <a:gsLst>
                    <a:gs pos="0">
                      <a:schemeClr val="tx1"/>
                    </a:gs>
                    <a:gs pos="86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07868" y="1412875"/>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868" y="1411553"/>
            <a:ext cx="5484971"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11553"/>
            <a:ext cx="5484971"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7868" y="1411553"/>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74875"/>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29" y="1411553"/>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2174875"/>
            <a:ext cx="548920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7526" y="2170741"/>
            <a:ext cx="10239883" cy="642310"/>
          </a:xfrm>
        </p:spPr>
        <p:txBody>
          <a:bodyPr>
            <a:noAutofit/>
          </a:bodyPr>
          <a:lstStyle>
            <a:lvl1pPr>
              <a:lnSpc>
                <a:spcPct val="90000"/>
              </a:lnSpc>
              <a:defRPr sz="4000"/>
            </a:lvl1pPr>
          </a:lstStyle>
          <a:p>
            <a:r>
              <a:rPr lang="en-US" smtClean="0"/>
              <a:t>Click to edit Master title style</a:t>
            </a:r>
            <a:endParaRPr lang="en-US" dirty="0"/>
          </a:p>
        </p:txBody>
      </p:sp>
      <p:sp>
        <p:nvSpPr>
          <p:cNvPr id="9" name="Text Placeholder 6"/>
          <p:cNvSpPr>
            <a:spLocks noGrp="1"/>
          </p:cNvSpPr>
          <p:nvPr>
            <p:ph type="body" sz="quarter" idx="10" hasCustomPrompt="1"/>
          </p:nvPr>
        </p:nvSpPr>
        <p:spPr>
          <a:xfrm>
            <a:off x="520250" y="1905001"/>
            <a:ext cx="2241549"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sp>
        <p:nvSpPr>
          <p:cNvPr id="13" name="Subtitle 2"/>
          <p:cNvSpPr>
            <a:spLocks noGrp="1"/>
          </p:cNvSpPr>
          <p:nvPr>
            <p:ph type="subTitle" idx="1"/>
          </p:nvPr>
        </p:nvSpPr>
        <p:spPr>
          <a:xfrm>
            <a:off x="517526" y="2821340"/>
            <a:ext cx="1023988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VS_h_rgb_r_2.png"/>
          <p:cNvPicPr>
            <a:picLocks noChangeAspect="1"/>
          </p:cNvPicPr>
          <p:nvPr userDrawn="1"/>
        </p:nvPicPr>
        <p:blipFill>
          <a:blip r:embed="rId3" cstate="email"/>
          <a:stretch>
            <a:fillRect/>
          </a:stretch>
        </p:blipFill>
        <p:spPr bwMode="black">
          <a:xfrm>
            <a:off x="8860774" y="420690"/>
            <a:ext cx="2807353" cy="41295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5938" y="2162175"/>
            <a:ext cx="11165020" cy="914096"/>
          </a:xfrm>
        </p:spPr>
        <p:txBody>
          <a:bodyPr/>
          <a:lstStyle>
            <a:lvl1pPr>
              <a:defRPr sz="6600"/>
            </a:lvl1pPr>
          </a:lstStyle>
          <a:p>
            <a:r>
              <a:rPr lang="en-US" dirty="0" smtClean="0"/>
              <a:t>Click to edit Master title style</a:t>
            </a:r>
            <a:endParaRPr lang="en-US" dirty="0"/>
          </a:p>
        </p:txBody>
      </p:sp>
    </p:spTree>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1411553"/>
            <a:ext cx="11173090" cy="2200602"/>
          </a:xfrm>
        </p:spPr>
        <p:txBody>
          <a:bodyPr/>
          <a:lstStyle>
            <a:lvl1pPr>
              <a:buClr>
                <a:schemeClr val="tx1"/>
              </a:buClr>
              <a:buSzPct val="70000"/>
              <a:buFont typeface="Wingdings" pitchFamily="2" charset="2"/>
              <a:buChar char="l"/>
              <a:defRPr>
                <a:solidFill>
                  <a:srgbClr val="FFFFFF"/>
                </a:solidFill>
              </a:defRPr>
            </a:lvl1pPr>
            <a:lvl2pPr>
              <a:buClr>
                <a:schemeClr val="tx1"/>
              </a:buClr>
              <a:buSzPct val="70000"/>
              <a:buFont typeface="Wingdings" pitchFamily="2" charset="2"/>
              <a:buChar char="l"/>
              <a:defRPr>
                <a:solidFill>
                  <a:srgbClr val="FFFFFF"/>
                </a:solidFill>
              </a:defRPr>
            </a:lvl2pPr>
            <a:lvl3pPr>
              <a:buClr>
                <a:schemeClr val="tx1"/>
              </a:buClr>
              <a:buSzPct val="70000"/>
              <a:buFont typeface="Wingdings" pitchFamily="2" charset="2"/>
              <a:buChar char="l"/>
              <a:defRPr>
                <a:solidFill>
                  <a:srgbClr val="FFFFFF"/>
                </a:solidFill>
              </a:defRPr>
            </a:lvl3pPr>
            <a:lvl4pPr>
              <a:buClr>
                <a:schemeClr val="tx1"/>
              </a:buClr>
              <a:buSzPct val="70000"/>
              <a:buFont typeface="Wingdings" pitchFamily="2" charset="2"/>
              <a:buChar char="l"/>
              <a:defRPr>
                <a:solidFill>
                  <a:srgbClr val="FFFFFF"/>
                </a:solidFill>
              </a:defRPr>
            </a:lvl4pPr>
            <a:lvl5pPr>
              <a:buClr>
                <a:schemeClr val="tx1"/>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07868" y="1411553"/>
            <a:ext cx="11173090" cy="2200602"/>
          </a:xfrm>
        </p:spPr>
        <p:txBody>
          <a:bodyPr/>
          <a:lstStyle>
            <a:lvl1pPr>
              <a:buClr>
                <a:schemeClr val="tx1"/>
              </a:buClr>
              <a:buSzPct val="70000"/>
              <a:buFont typeface="Wingdings" pitchFamily="2" charset="2"/>
              <a:buChar char="l"/>
              <a:defRPr>
                <a:solidFill>
                  <a:srgbClr val="FFFFFF"/>
                </a:solidFill>
              </a:defRPr>
            </a:lvl1pPr>
            <a:lvl2pPr>
              <a:buClr>
                <a:schemeClr val="tx1"/>
              </a:buClr>
              <a:buSzPct val="70000"/>
              <a:buFont typeface="Wingdings" pitchFamily="2" charset="2"/>
              <a:buChar char="l"/>
              <a:defRPr>
                <a:solidFill>
                  <a:srgbClr val="FFFFFF"/>
                </a:solidFill>
              </a:defRPr>
            </a:lvl2pPr>
            <a:lvl3pPr>
              <a:buClr>
                <a:schemeClr val="tx1"/>
              </a:buClr>
              <a:buSzPct val="70000"/>
              <a:buFont typeface="Wingdings" pitchFamily="2" charset="2"/>
              <a:buChar char="l"/>
              <a:defRPr>
                <a:solidFill>
                  <a:srgbClr val="FFFFFF"/>
                </a:solidFill>
              </a:defRPr>
            </a:lvl3pPr>
            <a:lvl4pPr>
              <a:buClr>
                <a:schemeClr val="tx1"/>
              </a:buClr>
              <a:buSzPct val="70000"/>
              <a:buFont typeface="Wingdings" pitchFamily="2" charset="2"/>
              <a:buChar char="l"/>
              <a:defRPr>
                <a:solidFill>
                  <a:srgbClr val="FFFFFF"/>
                </a:solidFill>
              </a:defRPr>
            </a:lvl4pPr>
            <a:lvl5pPr>
              <a:buClr>
                <a:schemeClr val="tx1"/>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pitchFamily="34" charset="0"/>
              </a:defRPr>
            </a:lvl1pPr>
          </a:lstStyle>
          <a:p>
            <a:pPr lvl="0"/>
            <a:r>
              <a:rPr lang="en-US" dirty="0" smtClean="0"/>
              <a:t>Click to edit Master text styles</a:t>
            </a:r>
          </a:p>
        </p:txBody>
      </p:sp>
    </p:spTree>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517526" y="2170741"/>
            <a:ext cx="10239883" cy="642310"/>
          </a:xfrm>
        </p:spPr>
        <p:txBody>
          <a:bodyPr>
            <a:noAutofit/>
          </a:bodyPr>
          <a:lstStyle>
            <a:lvl1pPr>
              <a:lnSpc>
                <a:spcPct val="90000"/>
              </a:lnSpc>
              <a:defRPr sz="4000"/>
            </a:lvl1pPr>
          </a:lstStyle>
          <a:p>
            <a:r>
              <a:rPr lang="en-US" smtClean="0"/>
              <a:t>Click to edit Master title style</a:t>
            </a:r>
            <a:endParaRPr lang="en-US" dirty="0"/>
          </a:p>
        </p:txBody>
      </p:sp>
      <p:sp>
        <p:nvSpPr>
          <p:cNvPr id="5" name="Text Placeholder 6"/>
          <p:cNvSpPr>
            <a:spLocks noGrp="1"/>
          </p:cNvSpPr>
          <p:nvPr>
            <p:ph type="body" sz="quarter" idx="10" hasCustomPrompt="1"/>
          </p:nvPr>
        </p:nvSpPr>
        <p:spPr>
          <a:xfrm>
            <a:off x="520250" y="1905001"/>
            <a:ext cx="2241549"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sp>
        <p:nvSpPr>
          <p:cNvPr id="6" name="Subtitle 2"/>
          <p:cNvSpPr>
            <a:spLocks noGrp="1"/>
          </p:cNvSpPr>
          <p:nvPr>
            <p:ph type="subTitle" idx="1"/>
          </p:nvPr>
        </p:nvSpPr>
        <p:spPr>
          <a:xfrm>
            <a:off x="517526" y="2821340"/>
            <a:ext cx="1023988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VS_h_rgb_r_2.png"/>
          <p:cNvPicPr>
            <a:picLocks noChangeAspect="1"/>
          </p:cNvPicPr>
          <p:nvPr userDrawn="1"/>
        </p:nvPicPr>
        <p:blipFill>
          <a:blip r:embed="rId3" cstate="email"/>
          <a:stretch>
            <a:fillRect/>
          </a:stretch>
        </p:blipFill>
        <p:spPr bwMode="black">
          <a:xfrm>
            <a:off x="8860774" y="420690"/>
            <a:ext cx="2807353" cy="41295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79626" y="1905000"/>
            <a:ext cx="9388498" cy="1523494"/>
          </a:xfrm>
        </p:spPr>
        <p:txBody>
          <a:bodyPr anchor="ctr" anchorCtr="0">
            <a:noAutofit/>
          </a:bodyPr>
          <a:lstStyle>
            <a:lvl1pPr algn="r">
              <a:lnSpc>
                <a:spcPct val="90000"/>
              </a:lnSpc>
              <a:defRPr sz="4000">
                <a:gradFill flip="none" rotWithShape="1">
                  <a:gsLst>
                    <a:gs pos="36000">
                      <a:srgbClr val="FFFFFF"/>
                    </a:gs>
                    <a:gs pos="86000">
                      <a:srgbClr val="FFFFFF"/>
                    </a:gs>
                  </a:gsLst>
                  <a:lin ang="5400000" scaled="0"/>
                  <a:tileRect/>
                </a:gradFill>
                <a:effectLst/>
              </a:defRPr>
            </a:lvl1pPr>
          </a:lstStyle>
          <a:p>
            <a:r>
              <a:rPr lang="en-US" smtClean="0"/>
              <a:t>Click to edit Master title style</a:t>
            </a:r>
            <a:endParaRPr lang="en-US" dirty="0"/>
          </a:p>
        </p:txBody>
      </p:sp>
      <p:pic>
        <p:nvPicPr>
          <p:cNvPr id="4" name="Picture 3" descr="VS_h_rgb_r_2.png"/>
          <p:cNvPicPr>
            <a:picLocks noChangeAspect="1"/>
          </p:cNvPicPr>
          <p:nvPr userDrawn="1"/>
        </p:nvPicPr>
        <p:blipFill>
          <a:blip r:embed="rId3"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68" y="1443865"/>
            <a:ext cx="11173090" cy="476162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07868" y="1443865"/>
            <a:ext cx="1117309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869" y="1442290"/>
            <a:ext cx="5484971"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42290"/>
            <a:ext cx="5484971"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7869" y="1442291"/>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74876"/>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30" y="1442291"/>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2174876"/>
            <a:ext cx="548920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868" y="230191"/>
            <a:ext cx="1117309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07868" y="1443611"/>
            <a:ext cx="1117309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723" r:id="rId2"/>
    <p:sldLayoutId id="2147483722"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Lst>
  <p:transition>
    <p:fade/>
  </p:transition>
  <p:timing>
    <p:tnLst>
      <p:par>
        <p:cTn id="1" dur="indefinite" restart="never" nodeType="tmRoot"/>
      </p:par>
    </p:tnLst>
  </p:timing>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8" y="228600"/>
            <a:ext cx="1116502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5938" y="1420813"/>
            <a:ext cx="11165020" cy="212803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bg1"/>
              </a:gs>
              <a:gs pos="86000">
                <a:schemeClr val="bg1"/>
              </a:gs>
            </a:gsLst>
            <a:lin ang="5400000" scaled="0"/>
            <a:tileRect/>
          </a:gradFill>
          <a:effectLst/>
          <a:latin typeface="Segoe Light" pitchFamily="34" charset="0"/>
          <a:ea typeface="+mn-ea"/>
          <a:cs typeface="Arial" charset="0"/>
        </a:defRPr>
      </a:lvl1pPr>
    </p:titleStyle>
    <p:bodyStyle>
      <a:lvl1pPr marL="396875" indent="-396875" algn="l" defTabSz="914363" rtl="0" eaLnBrk="1" latinLnBrk="0" hangingPunct="1">
        <a:lnSpc>
          <a:spcPct val="90000"/>
        </a:lnSpc>
        <a:spcBef>
          <a:spcPct val="20000"/>
        </a:spcBef>
        <a:buClr>
          <a:srgbClr val="FFFFFF"/>
        </a:buClr>
        <a:buFont typeface="Wingdings" pitchFamily="2" charset="2"/>
        <a:buChar char=""/>
        <a:defRPr sz="3200" kern="1200">
          <a:gradFill>
            <a:gsLst>
              <a:gs pos="0">
                <a:schemeClr val="bg1"/>
              </a:gs>
              <a:gs pos="86000">
                <a:schemeClr val="bg1"/>
              </a:gs>
            </a:gsLst>
            <a:lin ang="5400000" scaled="0"/>
          </a:gradFill>
          <a:latin typeface="Segoe Light" pitchFamily="34" charset="0"/>
          <a:ea typeface="+mn-ea"/>
          <a:cs typeface="+mn-cs"/>
        </a:defRPr>
      </a:lvl1pPr>
      <a:lvl2pPr marL="914400" indent="-396875" algn="l" defTabSz="914363" rtl="0" eaLnBrk="1" latinLnBrk="0" hangingPunct="1">
        <a:lnSpc>
          <a:spcPct val="90000"/>
        </a:lnSpc>
        <a:spcBef>
          <a:spcPct val="20000"/>
        </a:spcBef>
        <a:buClr>
          <a:srgbClr val="FFFFFF"/>
        </a:buClr>
        <a:buFont typeface="Wingdings" pitchFamily="2" charset="2"/>
        <a:buChar char=""/>
        <a:defRPr sz="2800" kern="1200">
          <a:gradFill>
            <a:gsLst>
              <a:gs pos="0">
                <a:schemeClr val="bg1"/>
              </a:gs>
              <a:gs pos="86000">
                <a:schemeClr val="bg1"/>
              </a:gs>
            </a:gsLst>
            <a:lin ang="5400000" scaled="0"/>
          </a:gradFill>
          <a:latin typeface="Segoe Light" pitchFamily="34" charset="0"/>
          <a:ea typeface="+mn-ea"/>
          <a:cs typeface="+mn-cs"/>
        </a:defRPr>
      </a:lvl2pPr>
      <a:lvl3pPr marL="1258888" indent="-344488" algn="l" defTabSz="914363" rtl="0" eaLnBrk="1" latinLnBrk="0" hangingPunct="1">
        <a:lnSpc>
          <a:spcPct val="90000"/>
        </a:lnSpc>
        <a:spcBef>
          <a:spcPct val="20000"/>
        </a:spcBef>
        <a:buClr>
          <a:srgbClr val="FFFFFF"/>
        </a:buClr>
        <a:buFont typeface="Wingdings" pitchFamily="2" charset="2"/>
        <a:buChar char=""/>
        <a:defRPr sz="2400" kern="1200">
          <a:gradFill>
            <a:gsLst>
              <a:gs pos="0">
                <a:schemeClr val="bg1"/>
              </a:gs>
              <a:gs pos="86000">
                <a:schemeClr val="bg1"/>
              </a:gs>
            </a:gsLst>
            <a:lin ang="5400000" scaled="0"/>
          </a:gradFill>
          <a:latin typeface="Segoe Light" pitchFamily="34" charset="0"/>
          <a:ea typeface="+mn-ea"/>
          <a:cs typeface="+mn-cs"/>
        </a:defRPr>
      </a:lvl3pPr>
      <a:lvl4pPr marL="1604963" indent="-346075" algn="l" defTabSz="914363" rtl="0" eaLnBrk="1" latinLnBrk="0" hangingPunct="1">
        <a:lnSpc>
          <a:spcPct val="90000"/>
        </a:lnSpc>
        <a:spcBef>
          <a:spcPct val="20000"/>
        </a:spcBef>
        <a:buClr>
          <a:srgbClr val="FFFFFF"/>
        </a:buClr>
        <a:buFont typeface="Wingdings" pitchFamily="2" charset="2"/>
        <a:buChar char=""/>
        <a:defRPr sz="2400" kern="1200">
          <a:gradFill>
            <a:gsLst>
              <a:gs pos="0">
                <a:schemeClr val="bg1"/>
              </a:gs>
              <a:gs pos="86000">
                <a:schemeClr val="bg1"/>
              </a:gs>
            </a:gsLst>
            <a:lin ang="5400000" scaled="0"/>
          </a:gradFill>
          <a:latin typeface="Segoe Light" pitchFamily="34" charset="0"/>
          <a:ea typeface="+mn-ea"/>
          <a:cs typeface="+mn-cs"/>
        </a:defRPr>
      </a:lvl4pPr>
      <a:lvl5pPr marL="1941513" indent="-336550" algn="l" defTabSz="914363" rtl="0" eaLnBrk="1" latinLnBrk="0" hangingPunct="1">
        <a:lnSpc>
          <a:spcPct val="90000"/>
        </a:lnSpc>
        <a:spcBef>
          <a:spcPct val="20000"/>
        </a:spcBef>
        <a:buClr>
          <a:srgbClr val="FFFFFF"/>
        </a:buClr>
        <a:buFont typeface="Wingdings" pitchFamily="2" charset="2"/>
        <a:buChar char=""/>
        <a:defRPr sz="2400" kern="1200">
          <a:gradFill>
            <a:gsLst>
              <a:gs pos="0">
                <a:schemeClr val="bg1"/>
              </a:gs>
              <a:gs pos="86000">
                <a:schemeClr val="bg1"/>
              </a:gs>
            </a:gsLst>
            <a:lin ang="5400000" scaled="0"/>
          </a:gradFill>
          <a:latin typeface="Segoe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hyperlink" Target="http://msdn.microsoft.com/es-es/library/system.drawing.font(v=VS.80).aspx" TargetMode="External"/><Relationship Id="rId3" Type="http://schemas.openxmlformats.org/officeDocument/2006/relationships/hyperlink" Target="http://msdn.microsoft.com/es-es/library/system.drawing.icon(v=VS.80).aspx" TargetMode="External"/><Relationship Id="rId7" Type="http://schemas.openxmlformats.org/officeDocument/2006/relationships/hyperlink" Target="http://msdn.microsoft.com/es-es/library/system.drawing.brush(v=VS.80).aspx"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msdn.microsoft.com/es-es/library/system.drawing.rectangle(v=VS.80).aspx" TargetMode="External"/><Relationship Id="rId5" Type="http://schemas.openxmlformats.org/officeDocument/2006/relationships/hyperlink" Target="http://msdn.microsoft.com/es-es/library/system.drawing.drawing2d.graphicspath(v=VS.80).aspx" TargetMode="External"/><Relationship Id="rId4" Type="http://schemas.openxmlformats.org/officeDocument/2006/relationships/hyperlink" Target="http://msdn.microsoft.com/es-es/library/system.drawing.image(v=VS.80).aspx"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79453" y="2347634"/>
            <a:ext cx="10239883" cy="642310"/>
          </a:xfrm>
        </p:spPr>
        <p:txBody>
          <a:bodyPr/>
          <a:lstStyle/>
          <a:p>
            <a:pPr lvl="0"/>
            <a:r>
              <a:rPr lang="en-US" dirty="0" smtClean="0"/>
              <a:t>/*</a:t>
            </a:r>
            <a:r>
              <a:rPr lang="es-MX" dirty="0" smtClean="0"/>
              <a:t> </a:t>
            </a:r>
            <a:r>
              <a:rPr lang="es-MX" dirty="0" err="1" smtClean="0"/>
              <a:t>Graphics</a:t>
            </a:r>
            <a:r>
              <a:rPr lang="es-MX" dirty="0" smtClean="0"/>
              <a:t> </a:t>
            </a:r>
            <a:r>
              <a:rPr lang="en-US" dirty="0" smtClean="0"/>
              <a:t>*/</a:t>
            </a:r>
            <a:endParaRPr lang="en-US" dirty="0"/>
          </a:p>
        </p:txBody>
      </p:sp>
      <p:sp>
        <p:nvSpPr>
          <p:cNvPr id="3" name="TextBox 2"/>
          <p:cNvSpPr txBox="1"/>
          <p:nvPr/>
        </p:nvSpPr>
        <p:spPr>
          <a:xfrm>
            <a:off x="3342075" y="3060059"/>
            <a:ext cx="1355949" cy="369332"/>
          </a:xfrm>
          <a:prstGeom prst="rect">
            <a:avLst/>
          </a:prstGeom>
          <a:noFill/>
        </p:spPr>
        <p:txBody>
          <a:bodyPr wrap="none" lIns="0" tIns="0" rIns="0" bIns="0" rtlCol="0">
            <a:spAutoFit/>
          </a:bodyPr>
          <a:lstStyle/>
          <a:p>
            <a:r>
              <a:rPr lang="es-MX" sz="2400" b="1" dirty="0" smtClean="0"/>
              <a:t>Objetivos:</a:t>
            </a:r>
          </a:p>
        </p:txBody>
      </p:sp>
      <p:sp>
        <p:nvSpPr>
          <p:cNvPr id="4" name="TextBox 3"/>
          <p:cNvSpPr txBox="1"/>
          <p:nvPr/>
        </p:nvSpPr>
        <p:spPr>
          <a:xfrm>
            <a:off x="3770250" y="3566246"/>
            <a:ext cx="7552965" cy="553998"/>
          </a:xfrm>
          <a:prstGeom prst="rect">
            <a:avLst/>
          </a:prstGeom>
          <a:noFill/>
        </p:spPr>
        <p:txBody>
          <a:bodyPr wrap="none" lIns="0" tIns="0" rIns="0" bIns="0" rtlCol="0">
            <a:spAutoFit/>
          </a:bodyPr>
          <a:lstStyle/>
          <a:p>
            <a:r>
              <a:rPr lang="es-MX" dirty="0" smtClean="0"/>
              <a:t>Mejorar la interface de las aplicaciones desarrolladas con </a:t>
            </a:r>
            <a:r>
              <a:rPr lang="es-MX" dirty="0" err="1" smtClean="0"/>
              <a:t>.Net</a:t>
            </a:r>
            <a:r>
              <a:rPr lang="es-MX" dirty="0" smtClean="0"/>
              <a:t> utilizando el</a:t>
            </a:r>
          </a:p>
          <a:p>
            <a:r>
              <a:rPr lang="es-MX" dirty="0" err="1" smtClean="0"/>
              <a:t>Namespace</a:t>
            </a:r>
            <a:r>
              <a:rPr lang="es-MX" dirty="0" smtClean="0"/>
              <a:t> </a:t>
            </a:r>
            <a:r>
              <a:rPr lang="es-MX" dirty="0" err="1" smtClean="0"/>
              <a:t>System.Drawing</a:t>
            </a:r>
            <a:endParaRPr lang="es-MX" dirty="0" smtClean="0"/>
          </a:p>
        </p:txBody>
      </p:sp>
      <p:sp>
        <p:nvSpPr>
          <p:cNvPr id="5" name="TextBox 4"/>
          <p:cNvSpPr txBox="1"/>
          <p:nvPr/>
        </p:nvSpPr>
        <p:spPr>
          <a:xfrm>
            <a:off x="3770250" y="4258307"/>
            <a:ext cx="7746929" cy="276999"/>
          </a:xfrm>
          <a:prstGeom prst="rect">
            <a:avLst/>
          </a:prstGeom>
          <a:noFill/>
        </p:spPr>
        <p:txBody>
          <a:bodyPr wrap="none" lIns="0" tIns="0" rIns="0" bIns="0" rtlCol="0">
            <a:spAutoFit/>
          </a:bodyPr>
          <a:lstStyle/>
          <a:p>
            <a:r>
              <a:rPr lang="es-MX" dirty="0" smtClean="0"/>
              <a:t>Mejorar la interface del usuario utilizando Brochas, Plumas, colores y fuentes</a:t>
            </a:r>
          </a:p>
        </p:txBody>
      </p:sp>
      <p:sp>
        <p:nvSpPr>
          <p:cNvPr id="6" name="TextBox 5"/>
          <p:cNvSpPr txBox="1"/>
          <p:nvPr/>
        </p:nvSpPr>
        <p:spPr>
          <a:xfrm>
            <a:off x="3770250" y="4673369"/>
            <a:ext cx="7958332" cy="276999"/>
          </a:xfrm>
          <a:prstGeom prst="rect">
            <a:avLst/>
          </a:prstGeom>
          <a:noFill/>
        </p:spPr>
        <p:txBody>
          <a:bodyPr wrap="none" lIns="0" tIns="0" rIns="0" bIns="0" rtlCol="0">
            <a:spAutoFit/>
          </a:bodyPr>
          <a:lstStyle/>
          <a:p>
            <a:r>
              <a:rPr lang="es-MX" dirty="0" smtClean="0"/>
              <a:t>Mejorar la interface de usuario utilizando Graficas, imágenes, </a:t>
            </a:r>
            <a:r>
              <a:rPr lang="es-MX" dirty="0" err="1" smtClean="0"/>
              <a:t>Bitmaps</a:t>
            </a:r>
            <a:r>
              <a:rPr lang="es-MX" dirty="0" smtClean="0"/>
              <a:t> e iconos</a:t>
            </a:r>
          </a:p>
        </p:txBody>
      </p:sp>
      <p:sp>
        <p:nvSpPr>
          <p:cNvPr id="7" name="TextBox 6"/>
          <p:cNvSpPr txBox="1"/>
          <p:nvPr/>
        </p:nvSpPr>
        <p:spPr>
          <a:xfrm>
            <a:off x="3770250" y="5088430"/>
            <a:ext cx="4968283" cy="276999"/>
          </a:xfrm>
          <a:prstGeom prst="rect">
            <a:avLst/>
          </a:prstGeom>
          <a:noFill/>
        </p:spPr>
        <p:txBody>
          <a:bodyPr wrap="none" lIns="0" tIns="0" rIns="0" bIns="0" rtlCol="0">
            <a:spAutoFit/>
          </a:bodyPr>
          <a:lstStyle/>
          <a:p>
            <a:r>
              <a:rPr lang="es-MX" dirty="0" smtClean="0"/>
              <a:t>Mejorar la interface de usuario utilizando Formas</a:t>
            </a:r>
          </a:p>
        </p:txBody>
      </p:sp>
    </p:spTree>
    <p:extLst>
      <p:ext uri="{BB962C8B-B14F-4D97-AF65-F5344CB8AC3E}">
        <p14:creationId xmlns:p14="http://schemas.microsoft.com/office/powerpoint/2010/main" val="9068386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79167E-6 -3.7037E-7 L 0.5625 -3.7037E-7 " pathEditMode="relative" rAng="0" ptsTypes="AA">
                                      <p:cBhvr>
                                        <p:cTn id="6" dur="2000" fill="hold"/>
                                        <p:tgtEl>
                                          <p:spTgt spid="2"/>
                                        </p:tgtEl>
                                        <p:attrNameLst>
                                          <p:attrName>ppt_x</p:attrName>
                                          <p:attrName>ppt_y</p:attrName>
                                        </p:attrNameLst>
                                      </p:cBhvr>
                                      <p:rCtr x="281" y="0"/>
                                    </p:animMotion>
                                  </p:childTnLst>
                                </p:cTn>
                              </p:par>
                            </p:childTnLst>
                          </p:cTn>
                        </p:par>
                        <p:par>
                          <p:cTn id="7" fill="hold">
                            <p:stCondLst>
                              <p:cond delay="2000"/>
                            </p:stCondLst>
                            <p:childTnLst>
                              <p:par>
                                <p:cTn id="8" presetID="42"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par>
                          <p:cTn id="13" fill="hold">
                            <p:stCondLst>
                              <p:cond delay="3000"/>
                            </p:stCondLst>
                            <p:childTnLst>
                              <p:par>
                                <p:cTn id="14" presetID="39" presetClass="entr" presetSubtype="0" accel="10000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ppt_h</p:attrName>
                                        </p:attrNameLst>
                                      </p:cBhvr>
                                      <p:tavLst>
                                        <p:tav tm="0">
                                          <p:val>
                                            <p:strVal val="#ppt_h/20"/>
                                          </p:val>
                                        </p:tav>
                                        <p:tav tm="50000">
                                          <p:val>
                                            <p:strVal val="#ppt_h/20"/>
                                          </p:val>
                                        </p:tav>
                                        <p:tav tm="100000">
                                          <p:val>
                                            <p:strVal val="#ppt_h"/>
                                          </p:val>
                                        </p:tav>
                                      </p:tavLst>
                                    </p:anim>
                                    <p:anim calcmode="lin" valueType="num">
                                      <p:cBhvr>
                                        <p:cTn id="17" dur="500" fill="hold"/>
                                        <p:tgtEl>
                                          <p:spTgt spid="4"/>
                                        </p:tgtEl>
                                        <p:attrNameLst>
                                          <p:attrName>ppt_w</p:attrName>
                                        </p:attrNameLst>
                                      </p:cBhvr>
                                      <p:tavLst>
                                        <p:tav tm="0">
                                          <p:val>
                                            <p:strVal val="#ppt_w+.3"/>
                                          </p:val>
                                        </p:tav>
                                        <p:tav tm="50000">
                                          <p:val>
                                            <p:strVal val="#ppt_w+.3"/>
                                          </p:val>
                                        </p:tav>
                                        <p:tav tm="100000">
                                          <p:val>
                                            <p:strVal val="#ppt_w"/>
                                          </p:val>
                                        </p:tav>
                                      </p:tavLst>
                                    </p:anim>
                                    <p:anim calcmode="lin" valueType="num">
                                      <p:cBhvr>
                                        <p:cTn id="18" dur="500" fill="hold"/>
                                        <p:tgtEl>
                                          <p:spTgt spid="4"/>
                                        </p:tgtEl>
                                        <p:attrNameLst>
                                          <p:attrName>ppt_x</p:attrName>
                                        </p:attrNameLst>
                                      </p:cBhvr>
                                      <p:tavLst>
                                        <p:tav tm="0">
                                          <p:val>
                                            <p:strVal val="#ppt_x-.3"/>
                                          </p:val>
                                        </p:tav>
                                        <p:tav tm="5000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3500"/>
                            </p:stCondLst>
                            <p:childTnLst>
                              <p:par>
                                <p:cTn id="21" presetID="39" presetClass="entr" presetSubtype="0" accel="10000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39" presetClass="entr" presetSubtype="0" ac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31"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32"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33" dur="500" fill="hold"/>
                                        <p:tgtEl>
                                          <p:spTgt spid="6"/>
                                        </p:tgtEl>
                                        <p:attrNameLst>
                                          <p:attrName>ppt_y</p:attrName>
                                        </p:attrNameLst>
                                      </p:cBhvr>
                                      <p:tavLst>
                                        <p:tav tm="0">
                                          <p:val>
                                            <p:strVal val="#ppt_y"/>
                                          </p:val>
                                        </p:tav>
                                        <p:tav tm="100000">
                                          <p:val>
                                            <p:strVal val="#ppt_y"/>
                                          </p:val>
                                        </p:tav>
                                      </p:tavLst>
                                    </p:anim>
                                  </p:childTnLst>
                                </p:cTn>
                              </p:par>
                            </p:childTnLst>
                          </p:cTn>
                        </p:par>
                        <p:par>
                          <p:cTn id="34" fill="hold">
                            <p:stCondLst>
                              <p:cond delay="4500"/>
                            </p:stCondLst>
                            <p:childTnLst>
                              <p:par>
                                <p:cTn id="35" presetID="39" presetClass="entr" presetSubtype="0" accel="10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38"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39"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4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2140" y="1720840"/>
            <a:ext cx="9456420" cy="3139321"/>
          </a:xfrm>
          <a:prstGeom prst="rect">
            <a:avLst/>
          </a:prstGeom>
        </p:spPr>
        <p:txBody>
          <a:bodyPr wrap="square">
            <a:spAutoFit/>
          </a:bodyPr>
          <a:lstStyle/>
          <a:p>
            <a:r>
              <a:rPr lang="es-MX" dirty="0" err="1" smtClean="0"/>
              <a:t>System.Drawing.Graphics</a:t>
            </a:r>
            <a:r>
              <a:rPr lang="es-MX" dirty="0" smtClean="0"/>
              <a:t> g = </a:t>
            </a:r>
            <a:r>
              <a:rPr lang="es-MX" dirty="0" err="1" smtClean="0"/>
              <a:t>this.CreateGraphics</a:t>
            </a:r>
            <a:r>
              <a:rPr lang="es-MX" dirty="0" smtClean="0"/>
              <a:t>();</a:t>
            </a:r>
            <a:endParaRPr lang="es-MX" dirty="0"/>
          </a:p>
          <a:p>
            <a:r>
              <a:rPr lang="es-MX" dirty="0" err="1" smtClean="0"/>
              <a:t>System.Drawing.Brush</a:t>
            </a:r>
            <a:r>
              <a:rPr lang="es-MX" dirty="0" smtClean="0"/>
              <a:t> </a:t>
            </a:r>
            <a:r>
              <a:rPr lang="es-MX" dirty="0"/>
              <a:t>b = new </a:t>
            </a:r>
            <a:r>
              <a:rPr lang="es-MX" dirty="0" err="1" smtClean="0"/>
              <a:t>System.Drawing.SolidBrush</a:t>
            </a:r>
            <a:r>
              <a:rPr lang="es-MX" dirty="0" smtClean="0"/>
              <a:t>(</a:t>
            </a:r>
            <a:r>
              <a:rPr lang="es-MX" dirty="0" err="1" smtClean="0"/>
              <a:t>System.Drawing.Color.Black</a:t>
            </a:r>
            <a:r>
              <a:rPr lang="es-MX" dirty="0"/>
              <a:t>);</a:t>
            </a:r>
          </a:p>
          <a:p>
            <a:r>
              <a:rPr lang="es-MX" dirty="0" err="1" smtClean="0"/>
              <a:t>System.Drawing.Point</a:t>
            </a:r>
            <a:r>
              <a:rPr lang="es-MX" dirty="0"/>
              <a:t>[] puntos = new </a:t>
            </a:r>
            <a:r>
              <a:rPr lang="es-MX" dirty="0" err="1"/>
              <a:t>System.Drawing.Point</a:t>
            </a:r>
            <a:r>
              <a:rPr lang="es-MX" dirty="0"/>
              <a:t>[] </a:t>
            </a:r>
            <a:endParaRPr lang="es-MX" dirty="0" smtClean="0"/>
          </a:p>
          <a:p>
            <a:r>
              <a:rPr lang="es-MX" dirty="0" smtClean="0"/>
              <a:t>{ </a:t>
            </a:r>
            <a:endParaRPr lang="es-MX" dirty="0"/>
          </a:p>
          <a:p>
            <a:r>
              <a:rPr lang="es-MX" dirty="0"/>
              <a:t>            new </a:t>
            </a:r>
            <a:r>
              <a:rPr lang="es-MX" dirty="0" err="1"/>
              <a:t>System.Drawing.Point</a:t>
            </a:r>
            <a:r>
              <a:rPr lang="es-MX" dirty="0"/>
              <a:t>(10,10),</a:t>
            </a:r>
          </a:p>
          <a:p>
            <a:r>
              <a:rPr lang="es-MX" dirty="0"/>
              <a:t>            new </a:t>
            </a:r>
            <a:r>
              <a:rPr lang="es-MX" dirty="0" err="1"/>
              <a:t>System.Drawing.Point</a:t>
            </a:r>
            <a:r>
              <a:rPr lang="es-MX" dirty="0"/>
              <a:t>(10,100),</a:t>
            </a:r>
          </a:p>
          <a:p>
            <a:r>
              <a:rPr lang="es-MX" dirty="0"/>
              <a:t>            new </a:t>
            </a:r>
            <a:r>
              <a:rPr lang="es-MX" dirty="0" err="1"/>
              <a:t>System.Drawing.Point</a:t>
            </a:r>
            <a:r>
              <a:rPr lang="es-MX" dirty="0"/>
              <a:t>(50,65),</a:t>
            </a:r>
          </a:p>
          <a:p>
            <a:r>
              <a:rPr lang="es-MX" dirty="0"/>
              <a:t>            new </a:t>
            </a:r>
            <a:r>
              <a:rPr lang="es-MX" dirty="0" err="1"/>
              <a:t>System.Drawing.Point</a:t>
            </a:r>
            <a:r>
              <a:rPr lang="es-MX" dirty="0"/>
              <a:t>(100,100),</a:t>
            </a:r>
          </a:p>
          <a:p>
            <a:r>
              <a:rPr lang="es-MX" dirty="0"/>
              <a:t>            new </a:t>
            </a:r>
            <a:r>
              <a:rPr lang="es-MX" dirty="0" err="1"/>
              <a:t>System.Drawing.Point</a:t>
            </a:r>
            <a:r>
              <a:rPr lang="es-MX" dirty="0"/>
              <a:t>(85,40)</a:t>
            </a:r>
          </a:p>
          <a:p>
            <a:r>
              <a:rPr lang="es-MX" dirty="0" smtClean="0"/>
              <a:t>};</a:t>
            </a:r>
            <a:endParaRPr lang="es-MX" dirty="0"/>
          </a:p>
          <a:p>
            <a:r>
              <a:rPr lang="es-MX" dirty="0" err="1" smtClean="0"/>
              <a:t>g.FillPolygon</a:t>
            </a:r>
            <a:r>
              <a:rPr lang="es-MX" dirty="0" smtClean="0"/>
              <a:t>(b</a:t>
            </a:r>
            <a:r>
              <a:rPr lang="es-MX" dirty="0"/>
              <a:t>, puntos);</a:t>
            </a:r>
          </a:p>
        </p:txBody>
      </p:sp>
    </p:spTree>
    <p:extLst>
      <p:ext uri="{BB962C8B-B14F-4D97-AF65-F5344CB8AC3E}">
        <p14:creationId xmlns:p14="http://schemas.microsoft.com/office/powerpoint/2010/main" val="289411418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3884"/>
            <a:ext cx="12188825" cy="642310"/>
          </a:xfrm>
        </p:spPr>
        <p:txBody>
          <a:bodyPr/>
          <a:lstStyle/>
          <a:p>
            <a:pPr algn="ctr"/>
            <a:r>
              <a:rPr lang="es-MX" dirty="0" smtClean="0"/>
              <a:t>Lección 2 Trabajando Con </a:t>
            </a:r>
            <a:r>
              <a:rPr lang="es-MX" dirty="0" err="1" smtClean="0"/>
              <a:t>Imagenes</a:t>
            </a:r>
            <a:endParaRPr lang="es-MX" dirty="0"/>
          </a:p>
        </p:txBody>
      </p:sp>
      <p:sp>
        <p:nvSpPr>
          <p:cNvPr id="6" name="TextBox 5"/>
          <p:cNvSpPr txBox="1"/>
          <p:nvPr/>
        </p:nvSpPr>
        <p:spPr>
          <a:xfrm>
            <a:off x="9992133" y="6581001"/>
            <a:ext cx="2196692" cy="276999"/>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Tiempo 30 Min </a:t>
            </a:r>
            <a:r>
              <a:rPr lang="es-MX" dirty="0" err="1" smtClean="0">
                <a:gradFill>
                  <a:gsLst>
                    <a:gs pos="0">
                      <a:schemeClr val="tx1"/>
                    </a:gs>
                    <a:gs pos="100000">
                      <a:schemeClr val="tx1"/>
                    </a:gs>
                  </a:gsLst>
                  <a:lin ang="5400000" scaled="0"/>
                </a:gradFill>
              </a:rPr>
              <a:t>Aprox</a:t>
            </a:r>
            <a:endParaRPr lang="es-MX"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167349254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3717684" cy="461665"/>
          </a:xfrm>
          <a:prstGeom prst="rect">
            <a:avLst/>
          </a:prstGeom>
        </p:spPr>
        <p:txBody>
          <a:bodyPr wrap="none">
            <a:spAutoFit/>
          </a:bodyPr>
          <a:lstStyle/>
          <a:p>
            <a:r>
              <a:rPr lang="es-MX" sz="2400" b="1" dirty="0"/>
              <a:t>Como mostrar imágenes</a:t>
            </a:r>
          </a:p>
        </p:txBody>
      </p:sp>
      <p:sp>
        <p:nvSpPr>
          <p:cNvPr id="2" name="Rectangle 1"/>
          <p:cNvSpPr/>
          <p:nvPr/>
        </p:nvSpPr>
        <p:spPr>
          <a:xfrm>
            <a:off x="1356360" y="2407087"/>
            <a:ext cx="9140825" cy="923330"/>
          </a:xfrm>
          <a:prstGeom prst="rect">
            <a:avLst/>
          </a:prstGeom>
        </p:spPr>
        <p:txBody>
          <a:bodyPr wrap="square">
            <a:spAutoFit/>
          </a:bodyPr>
          <a:lstStyle/>
          <a:p>
            <a:r>
              <a:rPr lang="es-MX" dirty="0" err="1" smtClean="0"/>
              <a:t>string</a:t>
            </a:r>
            <a:r>
              <a:rPr lang="es-MX" dirty="0" smtClean="0"/>
              <a:t> </a:t>
            </a:r>
            <a:r>
              <a:rPr lang="es-MX" dirty="0" err="1"/>
              <a:t>strPathImg</a:t>
            </a:r>
            <a:r>
              <a:rPr lang="es-MX" dirty="0"/>
              <a:t> = @"C:\</a:t>
            </a:r>
            <a:r>
              <a:rPr lang="es-MX" dirty="0" err="1"/>
              <a:t>Users</a:t>
            </a:r>
            <a:r>
              <a:rPr lang="es-MX" dirty="0"/>
              <a:t>\Jonathan Romero\</a:t>
            </a:r>
            <a:r>
              <a:rPr lang="es-MX" dirty="0" err="1"/>
              <a:t>Pictures</a:t>
            </a:r>
            <a:r>
              <a:rPr lang="es-MX" dirty="0"/>
              <a:t>\AdrianMondragon.jpg";</a:t>
            </a:r>
          </a:p>
          <a:p>
            <a:r>
              <a:rPr lang="es-MX" dirty="0" err="1" smtClean="0"/>
              <a:t>Image</a:t>
            </a:r>
            <a:r>
              <a:rPr lang="es-MX" dirty="0" smtClean="0"/>
              <a:t> </a:t>
            </a:r>
            <a:r>
              <a:rPr lang="es-MX" dirty="0" err="1"/>
              <a:t>img</a:t>
            </a:r>
            <a:r>
              <a:rPr lang="es-MX" dirty="0"/>
              <a:t> = </a:t>
            </a:r>
            <a:r>
              <a:rPr lang="es-MX" dirty="0" err="1"/>
              <a:t>Image.FromFile</a:t>
            </a:r>
            <a:r>
              <a:rPr lang="es-MX" dirty="0"/>
              <a:t>(</a:t>
            </a:r>
            <a:r>
              <a:rPr lang="es-MX" dirty="0" err="1"/>
              <a:t>strPathImg</a:t>
            </a:r>
            <a:r>
              <a:rPr lang="es-MX" dirty="0"/>
              <a:t>);</a:t>
            </a:r>
          </a:p>
          <a:p>
            <a:r>
              <a:rPr lang="es-MX" dirty="0" smtClean="0"/>
              <a:t>pictureBox1.BackgroundImage </a:t>
            </a:r>
            <a:r>
              <a:rPr lang="es-MX" dirty="0"/>
              <a:t>= </a:t>
            </a:r>
            <a:r>
              <a:rPr lang="es-MX" dirty="0" err="1"/>
              <a:t>img</a:t>
            </a:r>
            <a:r>
              <a:rPr lang="es-MX" dirty="0"/>
              <a:t>;</a:t>
            </a:r>
          </a:p>
        </p:txBody>
      </p:sp>
      <p:sp>
        <p:nvSpPr>
          <p:cNvPr id="3" name="Rectangle 2"/>
          <p:cNvSpPr/>
          <p:nvPr/>
        </p:nvSpPr>
        <p:spPr>
          <a:xfrm>
            <a:off x="1356360" y="3785161"/>
            <a:ext cx="10832465" cy="923330"/>
          </a:xfrm>
          <a:prstGeom prst="rect">
            <a:avLst/>
          </a:prstGeom>
        </p:spPr>
        <p:txBody>
          <a:bodyPr wrap="square">
            <a:spAutoFit/>
          </a:bodyPr>
          <a:lstStyle/>
          <a:p>
            <a:r>
              <a:rPr lang="es-MX" dirty="0" err="1"/>
              <a:t>strPathImg</a:t>
            </a:r>
            <a:r>
              <a:rPr lang="es-MX" dirty="0"/>
              <a:t> = @"C:\</a:t>
            </a:r>
            <a:r>
              <a:rPr lang="es-MX" dirty="0" err="1"/>
              <a:t>Users</a:t>
            </a:r>
            <a:r>
              <a:rPr lang="es-MX" dirty="0"/>
              <a:t>\Jonathan Romero\</a:t>
            </a:r>
            <a:r>
              <a:rPr lang="es-MX" dirty="0" err="1"/>
              <a:t>Pictures</a:t>
            </a:r>
            <a:r>
              <a:rPr lang="es-MX" dirty="0"/>
              <a:t>\Ejemplo.bmp";</a:t>
            </a:r>
          </a:p>
          <a:p>
            <a:r>
              <a:rPr lang="es-MX" dirty="0" err="1" smtClean="0"/>
              <a:t>Bitmap</a:t>
            </a:r>
            <a:r>
              <a:rPr lang="es-MX" dirty="0" smtClean="0"/>
              <a:t> </a:t>
            </a:r>
            <a:r>
              <a:rPr lang="es-MX" dirty="0" err="1"/>
              <a:t>bmp</a:t>
            </a:r>
            <a:r>
              <a:rPr lang="es-MX" dirty="0"/>
              <a:t> = new </a:t>
            </a:r>
            <a:r>
              <a:rPr lang="es-MX" dirty="0" err="1"/>
              <a:t>Bitmap</a:t>
            </a:r>
            <a:r>
              <a:rPr lang="es-MX" dirty="0"/>
              <a:t>(</a:t>
            </a:r>
            <a:r>
              <a:rPr lang="es-MX" dirty="0" err="1"/>
              <a:t>strPathImg</a:t>
            </a:r>
            <a:r>
              <a:rPr lang="es-MX" dirty="0"/>
              <a:t>);</a:t>
            </a:r>
          </a:p>
          <a:p>
            <a:r>
              <a:rPr lang="es-MX" dirty="0" smtClean="0"/>
              <a:t>pictureBox1.BackgroundImage </a:t>
            </a:r>
            <a:r>
              <a:rPr lang="es-MX" dirty="0"/>
              <a:t>= </a:t>
            </a:r>
            <a:r>
              <a:rPr lang="es-MX" dirty="0" err="1"/>
              <a:t>bmp</a:t>
            </a:r>
            <a:r>
              <a:rPr lang="es-MX" dirty="0"/>
              <a:t>;</a:t>
            </a:r>
          </a:p>
        </p:txBody>
      </p:sp>
      <p:sp>
        <p:nvSpPr>
          <p:cNvPr id="4" name="Rectangle 3"/>
          <p:cNvSpPr/>
          <p:nvPr/>
        </p:nvSpPr>
        <p:spPr>
          <a:xfrm>
            <a:off x="1356360" y="5163235"/>
            <a:ext cx="10073640" cy="646331"/>
          </a:xfrm>
          <a:prstGeom prst="rect">
            <a:avLst/>
          </a:prstGeom>
        </p:spPr>
        <p:txBody>
          <a:bodyPr wrap="square">
            <a:spAutoFit/>
          </a:bodyPr>
          <a:lstStyle/>
          <a:p>
            <a:r>
              <a:rPr lang="es-MX" dirty="0" err="1" smtClean="0"/>
              <a:t>Graphics</a:t>
            </a:r>
            <a:r>
              <a:rPr lang="es-MX" dirty="0" smtClean="0"/>
              <a:t> </a:t>
            </a:r>
            <a:r>
              <a:rPr lang="es-MX" dirty="0" err="1"/>
              <a:t>gra</a:t>
            </a:r>
            <a:r>
              <a:rPr lang="es-MX" dirty="0"/>
              <a:t> = </a:t>
            </a:r>
            <a:r>
              <a:rPr lang="es-MX" dirty="0" err="1"/>
              <a:t>this.CreateGraphics</a:t>
            </a:r>
            <a:r>
              <a:rPr lang="es-MX" dirty="0"/>
              <a:t>();</a:t>
            </a:r>
          </a:p>
          <a:p>
            <a:r>
              <a:rPr lang="en-US" dirty="0" err="1" smtClean="0"/>
              <a:t>gra.DrawImage</a:t>
            </a:r>
            <a:r>
              <a:rPr lang="en-US" dirty="0" smtClean="0"/>
              <a:t>(bmp</a:t>
            </a:r>
            <a:r>
              <a:rPr lang="en-US" dirty="0"/>
              <a:t>, 1, 1, </a:t>
            </a:r>
            <a:r>
              <a:rPr lang="en-US" dirty="0" err="1"/>
              <a:t>this.Width</a:t>
            </a:r>
            <a:r>
              <a:rPr lang="en-US" dirty="0"/>
              <a:t>, </a:t>
            </a:r>
            <a:r>
              <a:rPr lang="en-US" dirty="0" err="1"/>
              <a:t>this.Height</a:t>
            </a:r>
            <a:r>
              <a:rPr lang="en-US" dirty="0"/>
              <a:t>);</a:t>
            </a:r>
            <a:endParaRPr lang="es-MX" dirty="0"/>
          </a:p>
        </p:txBody>
      </p:sp>
    </p:spTree>
    <p:extLst>
      <p:ext uri="{BB962C8B-B14F-4D97-AF65-F5344CB8AC3E}">
        <p14:creationId xmlns:p14="http://schemas.microsoft.com/office/powerpoint/2010/main" val="28941141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4935134" cy="461665"/>
          </a:xfrm>
          <a:prstGeom prst="rect">
            <a:avLst/>
          </a:prstGeom>
        </p:spPr>
        <p:txBody>
          <a:bodyPr wrap="none">
            <a:spAutoFit/>
          </a:bodyPr>
          <a:lstStyle/>
          <a:p>
            <a:r>
              <a:rPr lang="es-MX" sz="2400" b="1" dirty="0">
                <a:latin typeface="Segoe UI" pitchFamily="34" charset="0"/>
              </a:rPr>
              <a:t>Como crear y guardas imagines?</a:t>
            </a:r>
            <a:r>
              <a:rPr lang="es-MX" sz="2400" dirty="0">
                <a:latin typeface="Segoe UI" pitchFamily="34" charset="0"/>
              </a:rPr>
              <a:t> </a:t>
            </a:r>
            <a:endParaRPr lang="es-MX" sz="2400" b="1" dirty="0"/>
          </a:p>
        </p:txBody>
      </p:sp>
      <p:sp>
        <p:nvSpPr>
          <p:cNvPr id="2" name="Rectangle 1"/>
          <p:cNvSpPr/>
          <p:nvPr/>
        </p:nvSpPr>
        <p:spPr>
          <a:xfrm>
            <a:off x="1127760" y="1922561"/>
            <a:ext cx="10279380" cy="3693319"/>
          </a:xfrm>
          <a:prstGeom prst="rect">
            <a:avLst/>
          </a:prstGeom>
        </p:spPr>
        <p:txBody>
          <a:bodyPr wrap="square">
            <a:spAutoFit/>
          </a:bodyPr>
          <a:lstStyle/>
          <a:p>
            <a:r>
              <a:rPr lang="es-MX" dirty="0" err="1"/>
              <a:t>Bitmap</a:t>
            </a:r>
            <a:r>
              <a:rPr lang="es-MX" dirty="0"/>
              <a:t> </a:t>
            </a:r>
            <a:r>
              <a:rPr lang="es-MX" dirty="0" err="1"/>
              <a:t>imgBmp</a:t>
            </a:r>
            <a:r>
              <a:rPr lang="es-MX" dirty="0"/>
              <a:t> = new </a:t>
            </a:r>
            <a:r>
              <a:rPr lang="es-MX" dirty="0" err="1"/>
              <a:t>Bitmap</a:t>
            </a:r>
            <a:r>
              <a:rPr lang="es-MX" dirty="0"/>
              <a:t>(600,600);</a:t>
            </a:r>
          </a:p>
          <a:p>
            <a:r>
              <a:rPr lang="es-MX" dirty="0" err="1" smtClean="0"/>
              <a:t>Graphics</a:t>
            </a:r>
            <a:r>
              <a:rPr lang="es-MX" dirty="0" smtClean="0"/>
              <a:t> </a:t>
            </a:r>
            <a:r>
              <a:rPr lang="es-MX" dirty="0"/>
              <a:t>g = </a:t>
            </a:r>
            <a:r>
              <a:rPr lang="es-MX" dirty="0" err="1"/>
              <a:t>this.CreateGraphics</a:t>
            </a:r>
            <a:r>
              <a:rPr lang="es-MX" dirty="0"/>
              <a:t>();</a:t>
            </a:r>
          </a:p>
          <a:p>
            <a:r>
              <a:rPr lang="en-US" dirty="0" smtClean="0"/>
              <a:t>Brush </a:t>
            </a:r>
            <a:r>
              <a:rPr lang="en-US" dirty="0"/>
              <a:t>b = new </a:t>
            </a:r>
            <a:r>
              <a:rPr lang="en-US" dirty="0" err="1"/>
              <a:t>LinearGradientBrush</a:t>
            </a:r>
            <a:r>
              <a:rPr lang="en-US" dirty="0"/>
              <a:t>(new Point(1, 1), new Point(600, 600), </a:t>
            </a:r>
            <a:r>
              <a:rPr lang="en-US" dirty="0" err="1"/>
              <a:t>Color.White</a:t>
            </a:r>
            <a:r>
              <a:rPr lang="en-US" dirty="0"/>
              <a:t>, </a:t>
            </a:r>
            <a:r>
              <a:rPr lang="en-US" dirty="0" err="1"/>
              <a:t>Color.Red</a:t>
            </a:r>
            <a:r>
              <a:rPr lang="en-US" dirty="0"/>
              <a:t>);</a:t>
            </a:r>
          </a:p>
          <a:p>
            <a:r>
              <a:rPr lang="es-MX" dirty="0" smtClean="0"/>
              <a:t>Point</a:t>
            </a:r>
            <a:r>
              <a:rPr lang="es-MX" dirty="0"/>
              <a:t>[] puntos = new Point[] </a:t>
            </a:r>
          </a:p>
          <a:p>
            <a:r>
              <a:rPr lang="es-MX" dirty="0"/>
              <a:t>{ </a:t>
            </a:r>
          </a:p>
          <a:p>
            <a:r>
              <a:rPr lang="es-MX" dirty="0"/>
              <a:t>            new Point(10,10),</a:t>
            </a:r>
          </a:p>
          <a:p>
            <a:r>
              <a:rPr lang="es-MX" dirty="0"/>
              <a:t>            new Point(77,500),</a:t>
            </a:r>
          </a:p>
          <a:p>
            <a:r>
              <a:rPr lang="es-MX" dirty="0"/>
              <a:t>            new Point(590,100),</a:t>
            </a:r>
          </a:p>
          <a:p>
            <a:r>
              <a:rPr lang="es-MX" dirty="0"/>
              <a:t>            new Point(250,590),</a:t>
            </a:r>
          </a:p>
          <a:p>
            <a:r>
              <a:rPr lang="es-MX" dirty="0"/>
              <a:t>            new Point(300,410)</a:t>
            </a:r>
          </a:p>
          <a:p>
            <a:r>
              <a:rPr lang="es-MX" dirty="0"/>
              <a:t>};</a:t>
            </a:r>
          </a:p>
          <a:p>
            <a:r>
              <a:rPr lang="es-MX" dirty="0" err="1" smtClean="0"/>
              <a:t>g.FillPolygon</a:t>
            </a:r>
            <a:r>
              <a:rPr lang="es-MX" dirty="0" smtClean="0"/>
              <a:t>(b</a:t>
            </a:r>
            <a:r>
              <a:rPr lang="es-MX" dirty="0"/>
              <a:t>, puntos);</a:t>
            </a:r>
          </a:p>
          <a:p>
            <a:r>
              <a:rPr lang="es-MX" dirty="0" err="1" smtClean="0"/>
              <a:t>bmp.Save</a:t>
            </a:r>
            <a:r>
              <a:rPr lang="es-MX" dirty="0"/>
              <a:t>(@"C:\</a:t>
            </a:r>
            <a:r>
              <a:rPr lang="es-MX" dirty="0" err="1"/>
              <a:t>Users</a:t>
            </a:r>
            <a:r>
              <a:rPr lang="es-MX" dirty="0"/>
              <a:t>\Jonathan Romero\</a:t>
            </a:r>
            <a:r>
              <a:rPr lang="es-MX" dirty="0" err="1"/>
              <a:t>Pictures</a:t>
            </a:r>
            <a:r>
              <a:rPr lang="es-MX" dirty="0"/>
              <a:t>\MyEjemplo.bmp");</a:t>
            </a:r>
          </a:p>
        </p:txBody>
      </p:sp>
    </p:spTree>
    <p:extLst>
      <p:ext uri="{BB962C8B-B14F-4D97-AF65-F5344CB8AC3E}">
        <p14:creationId xmlns:p14="http://schemas.microsoft.com/office/powerpoint/2010/main" val="28941141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2752677" cy="461665"/>
          </a:xfrm>
          <a:prstGeom prst="rect">
            <a:avLst/>
          </a:prstGeom>
        </p:spPr>
        <p:txBody>
          <a:bodyPr wrap="none">
            <a:spAutoFit/>
          </a:bodyPr>
          <a:lstStyle/>
          <a:p>
            <a:r>
              <a:rPr lang="es-MX" sz="2400" b="1" dirty="0"/>
              <a:t>Como usar Iconos</a:t>
            </a:r>
          </a:p>
        </p:txBody>
      </p:sp>
      <p:sp>
        <p:nvSpPr>
          <p:cNvPr id="2" name="Rectangle 1"/>
          <p:cNvSpPr/>
          <p:nvPr/>
        </p:nvSpPr>
        <p:spPr>
          <a:xfrm>
            <a:off x="1667340" y="2537907"/>
            <a:ext cx="8199120" cy="369332"/>
          </a:xfrm>
          <a:prstGeom prst="rect">
            <a:avLst/>
          </a:prstGeom>
        </p:spPr>
        <p:txBody>
          <a:bodyPr wrap="square">
            <a:spAutoFit/>
          </a:bodyPr>
          <a:lstStyle/>
          <a:p>
            <a:r>
              <a:rPr lang="es-MX" dirty="0" err="1"/>
              <a:t>Graphics</a:t>
            </a:r>
            <a:r>
              <a:rPr lang="es-MX" dirty="0"/>
              <a:t> </a:t>
            </a:r>
            <a:r>
              <a:rPr lang="es-MX" dirty="0" err="1"/>
              <a:t>gIcon</a:t>
            </a:r>
            <a:r>
              <a:rPr lang="es-MX" dirty="0"/>
              <a:t> = </a:t>
            </a:r>
            <a:r>
              <a:rPr lang="es-MX" dirty="0" err="1"/>
              <a:t>this.CreateGraphics</a:t>
            </a:r>
            <a:r>
              <a:rPr lang="es-MX" dirty="0" smtClean="0"/>
              <a:t>();</a:t>
            </a:r>
            <a:endParaRPr lang="es-MX" dirty="0"/>
          </a:p>
        </p:txBody>
      </p:sp>
      <p:sp>
        <p:nvSpPr>
          <p:cNvPr id="3" name="Rectangle 2"/>
          <p:cNvSpPr/>
          <p:nvPr/>
        </p:nvSpPr>
        <p:spPr>
          <a:xfrm>
            <a:off x="1667340" y="3006984"/>
            <a:ext cx="8287385" cy="369332"/>
          </a:xfrm>
          <a:prstGeom prst="rect">
            <a:avLst/>
          </a:prstGeom>
        </p:spPr>
        <p:txBody>
          <a:bodyPr wrap="square">
            <a:spAutoFit/>
          </a:bodyPr>
          <a:lstStyle/>
          <a:p>
            <a:r>
              <a:rPr lang="es-MX" dirty="0" err="1"/>
              <a:t>gIcon.DrawIconUnstretched</a:t>
            </a:r>
            <a:r>
              <a:rPr lang="es-MX" dirty="0"/>
              <a:t>(</a:t>
            </a:r>
            <a:r>
              <a:rPr lang="es-MX" dirty="0" err="1"/>
              <a:t>SystemIcons.Question</a:t>
            </a:r>
            <a:r>
              <a:rPr lang="es-MX" dirty="0"/>
              <a:t>, new </a:t>
            </a:r>
            <a:r>
              <a:rPr lang="es-MX" dirty="0" err="1"/>
              <a:t>Rectangle</a:t>
            </a:r>
            <a:r>
              <a:rPr lang="es-MX" dirty="0"/>
              <a:t>(1, 1, 40, 40));</a:t>
            </a:r>
          </a:p>
        </p:txBody>
      </p:sp>
      <p:sp>
        <p:nvSpPr>
          <p:cNvPr id="4" name="Rectangle 3"/>
          <p:cNvSpPr/>
          <p:nvPr/>
        </p:nvSpPr>
        <p:spPr>
          <a:xfrm>
            <a:off x="1667340" y="3006537"/>
            <a:ext cx="4899996" cy="369332"/>
          </a:xfrm>
          <a:prstGeom prst="rect">
            <a:avLst/>
          </a:prstGeom>
        </p:spPr>
        <p:txBody>
          <a:bodyPr wrap="none">
            <a:spAutoFit/>
          </a:bodyPr>
          <a:lstStyle/>
          <a:p>
            <a:r>
              <a:rPr lang="es-MX" dirty="0" err="1"/>
              <a:t>gIcon.DrawIcon</a:t>
            </a:r>
            <a:r>
              <a:rPr lang="es-MX" dirty="0"/>
              <a:t>(</a:t>
            </a:r>
            <a:r>
              <a:rPr lang="es-MX" dirty="0" err="1"/>
              <a:t>SystemIcons.Question</a:t>
            </a:r>
            <a:r>
              <a:rPr lang="es-MX" dirty="0"/>
              <a:t>, 40, 40);</a:t>
            </a:r>
          </a:p>
        </p:txBody>
      </p:sp>
    </p:spTree>
    <p:extLst>
      <p:ext uri="{BB962C8B-B14F-4D97-AF65-F5344CB8AC3E}">
        <p14:creationId xmlns:p14="http://schemas.microsoft.com/office/powerpoint/2010/main" val="2211779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1" nodeType="clickEffect">
                                  <p:stCondLst>
                                    <p:cond delay="0"/>
                                  </p:stCondLst>
                                  <p:childTnLst>
                                    <p:animEffect transition="out" filter="fade">
                                      <p:cBhvr>
                                        <p:cTn id="20" dur="1000"/>
                                        <p:tgtEl>
                                          <p:spTgt spid="4"/>
                                        </p:tgtEl>
                                      </p:cBhvr>
                                    </p:animEffect>
                                    <p:anim calcmode="lin" valueType="num">
                                      <p:cBhvr>
                                        <p:cTn id="21" dur="1000"/>
                                        <p:tgtEl>
                                          <p:spTgt spid="4"/>
                                        </p:tgtEl>
                                        <p:attrNameLst>
                                          <p:attrName>ppt_x</p:attrName>
                                        </p:attrNameLst>
                                      </p:cBhvr>
                                      <p:tavLst>
                                        <p:tav tm="0">
                                          <p:val>
                                            <p:strVal val="ppt_x"/>
                                          </p:val>
                                        </p:tav>
                                        <p:tav tm="100000">
                                          <p:val>
                                            <p:strVal val="ppt_x"/>
                                          </p:val>
                                        </p:tav>
                                      </p:tavLst>
                                    </p:anim>
                                    <p:anim calcmode="lin" valueType="num">
                                      <p:cBhvr>
                                        <p:cTn id="22" dur="1000"/>
                                        <p:tgtEl>
                                          <p:spTgt spid="4"/>
                                        </p:tgtEl>
                                        <p:attrNameLst>
                                          <p:attrName>ppt_y</p:attrName>
                                        </p:attrNameLst>
                                      </p:cBhvr>
                                      <p:tavLst>
                                        <p:tav tm="0">
                                          <p:val>
                                            <p:strVal val="ppt_y"/>
                                          </p:val>
                                        </p:tav>
                                        <p:tav tm="100000">
                                          <p:val>
                                            <p:strVal val="ppt_y+.1"/>
                                          </p:val>
                                        </p:tav>
                                      </p:tavLst>
                                    </p:anim>
                                    <p:set>
                                      <p:cBhvr>
                                        <p:cTn id="23" dur="1" fill="hold">
                                          <p:stCondLst>
                                            <p:cond delay="999"/>
                                          </p:stCondLst>
                                        </p:cTn>
                                        <p:tgtEl>
                                          <p:spTgt spid="4"/>
                                        </p:tgtEl>
                                        <p:attrNameLst>
                                          <p:attrName>style.visibility</p:attrName>
                                        </p:attrNameLst>
                                      </p:cBhvr>
                                      <p:to>
                                        <p:strVal val="hidden"/>
                                      </p:to>
                                    </p:set>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3884"/>
            <a:ext cx="12188825" cy="642310"/>
          </a:xfrm>
        </p:spPr>
        <p:txBody>
          <a:bodyPr/>
          <a:lstStyle/>
          <a:p>
            <a:pPr algn="ctr"/>
            <a:r>
              <a:rPr lang="es-MX" dirty="0" smtClean="0"/>
              <a:t>Lección </a:t>
            </a:r>
            <a:r>
              <a:rPr lang="es-MX" dirty="0"/>
              <a:t>3</a:t>
            </a:r>
            <a:r>
              <a:rPr lang="es-MX" dirty="0" smtClean="0"/>
              <a:t> Formateo de Texto</a:t>
            </a:r>
            <a:endParaRPr lang="es-MX" dirty="0"/>
          </a:p>
        </p:txBody>
      </p:sp>
      <p:sp>
        <p:nvSpPr>
          <p:cNvPr id="6" name="TextBox 5"/>
          <p:cNvSpPr txBox="1"/>
          <p:nvPr/>
        </p:nvSpPr>
        <p:spPr>
          <a:xfrm>
            <a:off x="9992133" y="6581001"/>
            <a:ext cx="2196692" cy="276999"/>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Tiempo 30 Min </a:t>
            </a:r>
            <a:r>
              <a:rPr lang="es-MX" dirty="0" err="1" smtClean="0">
                <a:gradFill>
                  <a:gsLst>
                    <a:gs pos="0">
                      <a:schemeClr val="tx1"/>
                    </a:gs>
                    <a:gs pos="100000">
                      <a:schemeClr val="tx1"/>
                    </a:gs>
                  </a:gsLst>
                  <a:lin ang="5400000" scaled="0"/>
                </a:gradFill>
              </a:rPr>
              <a:t>Aprox</a:t>
            </a:r>
            <a:endParaRPr lang="es-MX"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195843666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4061496" cy="461665"/>
          </a:xfrm>
          <a:prstGeom prst="rect">
            <a:avLst/>
          </a:prstGeom>
        </p:spPr>
        <p:txBody>
          <a:bodyPr wrap="none">
            <a:spAutoFit/>
          </a:bodyPr>
          <a:lstStyle/>
          <a:p>
            <a:r>
              <a:rPr lang="es-MX" sz="2400" b="1" dirty="0"/>
              <a:t>Como crear un objeto Font</a:t>
            </a:r>
          </a:p>
        </p:txBody>
      </p:sp>
      <p:sp>
        <p:nvSpPr>
          <p:cNvPr id="2" name="Rectangle 1"/>
          <p:cNvSpPr/>
          <p:nvPr/>
        </p:nvSpPr>
        <p:spPr>
          <a:xfrm>
            <a:off x="3611880" y="2489954"/>
            <a:ext cx="4757008" cy="369332"/>
          </a:xfrm>
          <a:prstGeom prst="rect">
            <a:avLst/>
          </a:prstGeom>
        </p:spPr>
        <p:txBody>
          <a:bodyPr wrap="none">
            <a:spAutoFit/>
          </a:bodyPr>
          <a:lstStyle/>
          <a:p>
            <a:r>
              <a:rPr lang="fr-FR" dirty="0"/>
              <a:t>Font f = new Font("Arial", 12, </a:t>
            </a:r>
            <a:r>
              <a:rPr lang="fr-FR" dirty="0" err="1"/>
              <a:t>FontStyle.Italic</a:t>
            </a:r>
            <a:r>
              <a:rPr lang="fr-FR" dirty="0"/>
              <a:t>);</a:t>
            </a:r>
          </a:p>
        </p:txBody>
      </p:sp>
      <p:sp>
        <p:nvSpPr>
          <p:cNvPr id="3" name="Rectangle 2"/>
          <p:cNvSpPr/>
          <p:nvPr/>
        </p:nvSpPr>
        <p:spPr>
          <a:xfrm>
            <a:off x="3611880" y="3105835"/>
            <a:ext cx="6092825" cy="646331"/>
          </a:xfrm>
          <a:prstGeom prst="rect">
            <a:avLst/>
          </a:prstGeom>
        </p:spPr>
        <p:txBody>
          <a:bodyPr>
            <a:spAutoFit/>
          </a:bodyPr>
          <a:lstStyle/>
          <a:p>
            <a:r>
              <a:rPr lang="en-US" dirty="0" err="1"/>
              <a:t>FontFamily</a:t>
            </a:r>
            <a:r>
              <a:rPr lang="en-US" dirty="0"/>
              <a:t> </a:t>
            </a:r>
            <a:r>
              <a:rPr lang="en-US" dirty="0" err="1"/>
              <a:t>ff</a:t>
            </a:r>
            <a:r>
              <a:rPr lang="en-US" dirty="0"/>
              <a:t> = new </a:t>
            </a:r>
            <a:r>
              <a:rPr lang="en-US" dirty="0" err="1"/>
              <a:t>FontFamily</a:t>
            </a:r>
            <a:r>
              <a:rPr lang="en-US" dirty="0"/>
              <a:t>("Arial");</a:t>
            </a:r>
          </a:p>
          <a:p>
            <a:r>
              <a:rPr lang="fr-FR" dirty="0" smtClean="0"/>
              <a:t>Font </a:t>
            </a:r>
            <a:r>
              <a:rPr lang="fr-FR" dirty="0"/>
              <a:t>a = new Font(</a:t>
            </a:r>
            <a:r>
              <a:rPr lang="fr-FR" dirty="0" err="1"/>
              <a:t>ff</a:t>
            </a:r>
            <a:r>
              <a:rPr lang="fr-FR" dirty="0"/>
              <a:t>, 12);</a:t>
            </a:r>
          </a:p>
        </p:txBody>
      </p:sp>
    </p:spTree>
    <p:extLst>
      <p:ext uri="{BB962C8B-B14F-4D97-AF65-F5344CB8AC3E}">
        <p14:creationId xmlns:p14="http://schemas.microsoft.com/office/powerpoint/2010/main" val="2211779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3027175" cy="461665"/>
          </a:xfrm>
          <a:prstGeom prst="rect">
            <a:avLst/>
          </a:prstGeom>
        </p:spPr>
        <p:txBody>
          <a:bodyPr wrap="none">
            <a:spAutoFit/>
          </a:bodyPr>
          <a:lstStyle/>
          <a:p>
            <a:r>
              <a:rPr lang="es-MX" sz="2400" b="1" dirty="0"/>
              <a:t>Como escribir texto</a:t>
            </a:r>
          </a:p>
        </p:txBody>
      </p:sp>
      <p:sp>
        <p:nvSpPr>
          <p:cNvPr id="2" name="Rectangle 1"/>
          <p:cNvSpPr/>
          <p:nvPr/>
        </p:nvSpPr>
        <p:spPr>
          <a:xfrm>
            <a:off x="3048000" y="2967335"/>
            <a:ext cx="6092825" cy="923330"/>
          </a:xfrm>
          <a:prstGeom prst="rect">
            <a:avLst/>
          </a:prstGeom>
        </p:spPr>
        <p:txBody>
          <a:bodyPr>
            <a:spAutoFit/>
          </a:bodyPr>
          <a:lstStyle/>
          <a:p>
            <a:r>
              <a:rPr lang="es-MX" dirty="0" err="1"/>
              <a:t>Graphics</a:t>
            </a:r>
            <a:r>
              <a:rPr lang="es-MX" dirty="0"/>
              <a:t> gr = </a:t>
            </a:r>
            <a:r>
              <a:rPr lang="es-MX" dirty="0" err="1"/>
              <a:t>this.CreateGraphics</a:t>
            </a:r>
            <a:r>
              <a:rPr lang="es-MX" dirty="0"/>
              <a:t>();</a:t>
            </a:r>
          </a:p>
          <a:p>
            <a:r>
              <a:rPr lang="fr-FR" dirty="0" smtClean="0"/>
              <a:t>Font </a:t>
            </a:r>
            <a:r>
              <a:rPr lang="fr-FR" dirty="0"/>
              <a:t>f = new Font("Arial", 36, </a:t>
            </a:r>
            <a:r>
              <a:rPr lang="fr-FR" dirty="0" err="1"/>
              <a:t>FontStyle.Italic</a:t>
            </a:r>
            <a:r>
              <a:rPr lang="fr-FR" dirty="0"/>
              <a:t>);</a:t>
            </a:r>
          </a:p>
          <a:p>
            <a:r>
              <a:rPr lang="en-US" dirty="0" err="1" smtClean="0"/>
              <a:t>gr.DrawString</a:t>
            </a:r>
            <a:r>
              <a:rPr lang="en-US" dirty="0"/>
              <a:t>("</a:t>
            </a:r>
            <a:r>
              <a:rPr lang="en-US" dirty="0" err="1"/>
              <a:t>Hola</a:t>
            </a:r>
            <a:r>
              <a:rPr lang="en-US" dirty="0"/>
              <a:t> IDS", f, </a:t>
            </a:r>
            <a:r>
              <a:rPr lang="en-US" dirty="0" err="1"/>
              <a:t>Brushes.Red</a:t>
            </a:r>
            <a:r>
              <a:rPr lang="en-US" dirty="0"/>
              <a:t>, 10, 10);</a:t>
            </a:r>
          </a:p>
        </p:txBody>
      </p:sp>
    </p:spTree>
    <p:extLst>
      <p:ext uri="{BB962C8B-B14F-4D97-AF65-F5344CB8AC3E}">
        <p14:creationId xmlns:p14="http://schemas.microsoft.com/office/powerpoint/2010/main" val="2211779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Stock_000007055783Medium.jpg"/>
          <p:cNvPicPr>
            <a:picLocks noChangeAspect="1"/>
          </p:cNvPicPr>
          <p:nvPr/>
        </p:nvPicPr>
        <p:blipFill>
          <a:blip r:embed="rId3"/>
          <a:srcRect t="13449" r="33874" b="31250"/>
          <a:stretch>
            <a:fillRect/>
          </a:stretch>
        </p:blipFill>
        <p:spPr>
          <a:xfrm>
            <a:off x="0" y="0"/>
            <a:ext cx="12188825" cy="6858000"/>
          </a:xfrm>
          <a:prstGeom prst="rect">
            <a:avLst/>
          </a:prstGeom>
        </p:spPr>
      </p:pic>
      <p:sp>
        <p:nvSpPr>
          <p:cNvPr id="2" name="Title 1"/>
          <p:cNvSpPr>
            <a:spLocks noGrp="1"/>
          </p:cNvSpPr>
          <p:nvPr>
            <p:ph type="title"/>
          </p:nvPr>
        </p:nvSpPr>
        <p:spPr>
          <a:xfrm>
            <a:off x="6945993" y="0"/>
            <a:ext cx="5242832" cy="1329595"/>
          </a:xfrm>
        </p:spPr>
        <p:txBody>
          <a:bodyPr/>
          <a:lstStyle/>
          <a:p>
            <a:r>
              <a:rPr lang="en-US" b="1" spc="0" dirty="0" smtClean="0">
                <a:ln w="12700">
                  <a:solidFill>
                    <a:srgbClr val="7030A0"/>
                  </a:solidFill>
                  <a:prstDash val="solid"/>
                </a:ln>
                <a:solidFill>
                  <a:srgbClr val="7030A0"/>
                </a:solidFill>
                <a:effectLst>
                  <a:outerShdw blurRad="41275" dist="20320" dir="1800000" algn="tl" rotWithShape="0">
                    <a:srgbClr val="000000">
                      <a:alpha val="40000"/>
                    </a:srgbClr>
                  </a:outerShdw>
                </a:effectLst>
              </a:rPr>
              <a:t>No los </a:t>
            </a:r>
            <a:r>
              <a:rPr lang="en-US" b="1" spc="0" dirty="0" err="1" smtClean="0">
                <a:ln w="12700">
                  <a:solidFill>
                    <a:srgbClr val="7030A0"/>
                  </a:solidFill>
                  <a:prstDash val="solid"/>
                </a:ln>
                <a:solidFill>
                  <a:srgbClr val="7030A0"/>
                </a:solidFill>
                <a:effectLst>
                  <a:outerShdw blurRad="41275" dist="20320" dir="1800000" algn="tl" rotWithShape="0">
                    <a:srgbClr val="000000">
                      <a:alpha val="40000"/>
                    </a:srgbClr>
                  </a:outerShdw>
                </a:effectLst>
              </a:rPr>
              <a:t>queremos</a:t>
            </a:r>
            <a:r>
              <a:rPr lang="en-US" b="1" spc="0" dirty="0" smtClean="0">
                <a:ln w="12700">
                  <a:solidFill>
                    <a:srgbClr val="7030A0"/>
                  </a:solidFill>
                  <a:prstDash val="solid"/>
                </a:ln>
                <a:solidFill>
                  <a:srgbClr val="7030A0"/>
                </a:solidFill>
                <a:effectLst>
                  <a:outerShdw blurRad="41275" dist="20320" dir="1800000" algn="tl" rotWithShape="0">
                    <a:srgbClr val="000000">
                      <a:alpha val="40000"/>
                    </a:srgbClr>
                  </a:outerShdw>
                </a:effectLst>
              </a:rPr>
              <a:t> </a:t>
            </a:r>
            <a:br>
              <a:rPr lang="en-US" b="1" spc="0" dirty="0" smtClean="0">
                <a:ln w="12700">
                  <a:solidFill>
                    <a:srgbClr val="7030A0"/>
                  </a:solidFill>
                  <a:prstDash val="solid"/>
                </a:ln>
                <a:solidFill>
                  <a:srgbClr val="7030A0"/>
                </a:solidFill>
                <a:effectLst>
                  <a:outerShdw blurRad="41275" dist="20320" dir="1800000" algn="tl" rotWithShape="0">
                    <a:srgbClr val="000000">
                      <a:alpha val="40000"/>
                    </a:srgbClr>
                  </a:outerShdw>
                </a:effectLst>
              </a:rPr>
            </a:br>
            <a:r>
              <a:rPr lang="en-US" b="1" spc="0" dirty="0" err="1" smtClean="0">
                <a:ln w="12700">
                  <a:solidFill>
                    <a:srgbClr val="7030A0"/>
                  </a:solidFill>
                  <a:prstDash val="solid"/>
                </a:ln>
                <a:solidFill>
                  <a:srgbClr val="7030A0"/>
                </a:solidFill>
                <a:effectLst>
                  <a:outerShdw blurRad="41275" dist="20320" dir="1800000" algn="tl" rotWithShape="0">
                    <a:srgbClr val="000000">
                      <a:alpha val="40000"/>
                    </a:srgbClr>
                  </a:outerShdw>
                </a:effectLst>
              </a:rPr>
              <a:t>ver</a:t>
            </a:r>
            <a:r>
              <a:rPr lang="en-US" b="1" spc="0" dirty="0" smtClean="0">
                <a:ln w="12700">
                  <a:solidFill>
                    <a:srgbClr val="7030A0"/>
                  </a:solidFill>
                  <a:prstDash val="solid"/>
                </a:ln>
                <a:solidFill>
                  <a:srgbClr val="7030A0"/>
                </a:solidFill>
                <a:effectLst>
                  <a:outerShdw blurRad="41275" dist="20320" dir="1800000" algn="tl" rotWithShape="0">
                    <a:srgbClr val="000000">
                      <a:alpha val="40000"/>
                    </a:srgbClr>
                  </a:outerShdw>
                </a:effectLst>
              </a:rPr>
              <a:t>  </a:t>
            </a:r>
            <a:r>
              <a:rPr lang="en-US" b="1" spc="0" dirty="0" err="1" smtClean="0">
                <a:ln w="12700">
                  <a:solidFill>
                    <a:srgbClr val="7030A0"/>
                  </a:solidFill>
                  <a:prstDash val="solid"/>
                </a:ln>
                <a:solidFill>
                  <a:srgbClr val="7030A0"/>
                </a:solidFill>
                <a:effectLst>
                  <a:outerShdw blurRad="41275" dist="20320" dir="1800000" algn="tl" rotWithShape="0">
                    <a:srgbClr val="000000">
                      <a:alpha val="40000"/>
                    </a:srgbClr>
                  </a:outerShdw>
                </a:effectLst>
              </a:rPr>
              <a:t>asi</a:t>
            </a:r>
            <a:r>
              <a:rPr lang="en-US" b="1" spc="0" dirty="0" smtClean="0">
                <a:ln w="12700">
                  <a:solidFill>
                    <a:srgbClr val="7030A0"/>
                  </a:solidFill>
                  <a:prstDash val="solid"/>
                </a:ln>
                <a:solidFill>
                  <a:srgbClr val="7030A0"/>
                </a:solidFill>
                <a:effectLst>
                  <a:outerShdw blurRad="41275" dist="20320" dir="1800000" algn="tl" rotWithShape="0">
                    <a:srgbClr val="000000">
                      <a:alpha val="40000"/>
                    </a:srgbClr>
                  </a:outerShdw>
                </a:effectLst>
              </a:rPr>
              <a:t>!!!</a:t>
            </a:r>
            <a:endParaRPr lang="en-US" b="1" spc="0" dirty="0">
              <a:ln w="12700">
                <a:solidFill>
                  <a:srgbClr val="7030A0"/>
                </a:solidFill>
                <a:prstDash val="solid"/>
              </a:ln>
              <a:solidFill>
                <a:srgbClr val="7030A0"/>
              </a:solidFill>
              <a:effectLst>
                <a:outerShdw blurRad="41275" dist="20320" dir="1800000" algn="tl" rotWithShape="0">
                  <a:srgbClr val="000000">
                    <a:alpha val="40000"/>
                  </a:srgbClr>
                </a:outerShdw>
              </a:effectLst>
            </a:endParaRPr>
          </a:p>
        </p:txBody>
      </p:sp>
      <p:sp>
        <p:nvSpPr>
          <p:cNvPr id="4" name="Title 1"/>
          <p:cNvSpPr txBox="1">
            <a:spLocks/>
          </p:cNvSpPr>
          <p:nvPr/>
        </p:nvSpPr>
        <p:spPr>
          <a:xfrm>
            <a:off x="0" y="6193203"/>
            <a:ext cx="10472056"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50" normalizeH="0" baseline="0" noProof="0" dirty="0" err="1"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Por</a:t>
            </a: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 </a:t>
            </a:r>
            <a:r>
              <a:rPr kumimoji="0" lang="en-US" sz="4800" b="0" i="0" u="none" strike="noStrike" kern="1200" cap="none" spc="-150" normalizeH="0" baseline="0" noProof="0" dirty="0" err="1"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eso</a:t>
            </a: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 </a:t>
            </a:r>
            <a:r>
              <a:rPr kumimoji="0" lang="en-US" sz="4800" b="0" i="0" u="none" strike="noStrike" kern="1200" cap="none" spc="-150" normalizeH="0" baseline="0" noProof="0" dirty="0" err="1"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tendremos</a:t>
            </a: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 un</a:t>
            </a:r>
            <a:r>
              <a:rPr kumimoji="0" lang="en-US" sz="4800" b="0" i="0" u="none" strike="noStrike" kern="1200" cap="none" spc="-150" normalizeH="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 </a:t>
            </a: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Break de 15 Min. !!! </a:t>
            </a:r>
            <a:endParaRPr kumimoji="0" lang="en-US" sz="4800" b="0" i="0" u="none" strike="noStrike" kern="1200" cap="none" spc="-150" normalizeH="0" baseline="0" noProof="0" dirty="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79453" y="2347634"/>
            <a:ext cx="10239883" cy="642310"/>
          </a:xfrm>
        </p:spPr>
        <p:txBody>
          <a:bodyPr/>
          <a:lstStyle/>
          <a:p>
            <a:pPr lvl="0"/>
            <a:r>
              <a:rPr lang="en-US" dirty="0" smtClean="0"/>
              <a:t>/*</a:t>
            </a:r>
            <a:r>
              <a:rPr lang="es-MX" dirty="0" smtClean="0"/>
              <a:t> </a:t>
            </a:r>
            <a:r>
              <a:rPr lang="es-MX" dirty="0" err="1" smtClean="0"/>
              <a:t>Threading</a:t>
            </a:r>
            <a:r>
              <a:rPr lang="es-MX" dirty="0" smtClean="0"/>
              <a:t> </a:t>
            </a:r>
            <a:r>
              <a:rPr lang="en-US" dirty="0" smtClean="0"/>
              <a:t>*/</a:t>
            </a:r>
            <a:endParaRPr lang="en-US" dirty="0"/>
          </a:p>
        </p:txBody>
      </p:sp>
      <p:sp>
        <p:nvSpPr>
          <p:cNvPr id="3" name="TextBox 2"/>
          <p:cNvSpPr txBox="1"/>
          <p:nvPr/>
        </p:nvSpPr>
        <p:spPr>
          <a:xfrm>
            <a:off x="3342075" y="3060059"/>
            <a:ext cx="1355949" cy="369332"/>
          </a:xfrm>
          <a:prstGeom prst="rect">
            <a:avLst/>
          </a:prstGeom>
          <a:noFill/>
        </p:spPr>
        <p:txBody>
          <a:bodyPr wrap="none" lIns="0" tIns="0" rIns="0" bIns="0" rtlCol="0">
            <a:spAutoFit/>
          </a:bodyPr>
          <a:lstStyle/>
          <a:p>
            <a:r>
              <a:rPr lang="es-MX" sz="2400" b="1" dirty="0" smtClean="0"/>
              <a:t>Objetivos:</a:t>
            </a:r>
          </a:p>
        </p:txBody>
      </p:sp>
      <p:sp>
        <p:nvSpPr>
          <p:cNvPr id="4" name="TextBox 3"/>
          <p:cNvSpPr txBox="1"/>
          <p:nvPr/>
        </p:nvSpPr>
        <p:spPr>
          <a:xfrm>
            <a:off x="3770250" y="3566246"/>
            <a:ext cx="3453061" cy="276999"/>
          </a:xfrm>
          <a:prstGeom prst="rect">
            <a:avLst/>
          </a:prstGeom>
          <a:noFill/>
        </p:spPr>
        <p:txBody>
          <a:bodyPr wrap="none" lIns="0" tIns="0" rIns="0" bIns="0" rtlCol="0">
            <a:spAutoFit/>
          </a:bodyPr>
          <a:lstStyle/>
          <a:p>
            <a:r>
              <a:rPr lang="es-MX" dirty="0" smtClean="0"/>
              <a:t>Desarrollar aplicaciones </a:t>
            </a:r>
            <a:r>
              <a:rPr lang="es-MX" dirty="0" err="1" smtClean="0"/>
              <a:t>multihilos</a:t>
            </a:r>
            <a:endParaRPr lang="es-MX" dirty="0" smtClean="0"/>
          </a:p>
        </p:txBody>
      </p:sp>
    </p:spTree>
    <p:extLst>
      <p:ext uri="{BB962C8B-B14F-4D97-AF65-F5344CB8AC3E}">
        <p14:creationId xmlns:p14="http://schemas.microsoft.com/office/powerpoint/2010/main" val="9068386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79167E-6 -3.7037E-7 L 0.5625 -3.7037E-7 " pathEditMode="relative" rAng="0" ptsTypes="AA">
                                      <p:cBhvr>
                                        <p:cTn id="6" dur="2000" fill="hold"/>
                                        <p:tgtEl>
                                          <p:spTgt spid="2"/>
                                        </p:tgtEl>
                                        <p:attrNameLst>
                                          <p:attrName>ppt_x</p:attrName>
                                          <p:attrName>ppt_y</p:attrName>
                                        </p:attrNameLst>
                                      </p:cBhvr>
                                      <p:rCtr x="281" y="0"/>
                                    </p:animMotion>
                                  </p:childTnLst>
                                </p:cTn>
                              </p:par>
                            </p:childTnLst>
                          </p:cTn>
                        </p:par>
                        <p:par>
                          <p:cTn id="7" fill="hold">
                            <p:stCondLst>
                              <p:cond delay="2000"/>
                            </p:stCondLst>
                            <p:childTnLst>
                              <p:par>
                                <p:cTn id="8" presetID="42"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par>
                          <p:cTn id="13" fill="hold">
                            <p:stCondLst>
                              <p:cond delay="3000"/>
                            </p:stCondLst>
                            <p:childTnLst>
                              <p:par>
                                <p:cTn id="14" presetID="39" presetClass="entr" presetSubtype="0" accel="10000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ppt_h</p:attrName>
                                        </p:attrNameLst>
                                      </p:cBhvr>
                                      <p:tavLst>
                                        <p:tav tm="0">
                                          <p:val>
                                            <p:strVal val="#ppt_h/20"/>
                                          </p:val>
                                        </p:tav>
                                        <p:tav tm="50000">
                                          <p:val>
                                            <p:strVal val="#ppt_h/20"/>
                                          </p:val>
                                        </p:tav>
                                        <p:tav tm="100000">
                                          <p:val>
                                            <p:strVal val="#ppt_h"/>
                                          </p:val>
                                        </p:tav>
                                      </p:tavLst>
                                    </p:anim>
                                    <p:anim calcmode="lin" valueType="num">
                                      <p:cBhvr>
                                        <p:cTn id="17" dur="500" fill="hold"/>
                                        <p:tgtEl>
                                          <p:spTgt spid="4"/>
                                        </p:tgtEl>
                                        <p:attrNameLst>
                                          <p:attrName>ppt_w</p:attrName>
                                        </p:attrNameLst>
                                      </p:cBhvr>
                                      <p:tavLst>
                                        <p:tav tm="0">
                                          <p:val>
                                            <p:strVal val="#ppt_w+.3"/>
                                          </p:val>
                                        </p:tav>
                                        <p:tav tm="50000">
                                          <p:val>
                                            <p:strVal val="#ppt_w+.3"/>
                                          </p:val>
                                        </p:tav>
                                        <p:tav tm="100000">
                                          <p:val>
                                            <p:strVal val="#ppt_w"/>
                                          </p:val>
                                        </p:tav>
                                      </p:tavLst>
                                    </p:anim>
                                    <p:anim calcmode="lin" valueType="num">
                                      <p:cBhvr>
                                        <p:cTn id="18" dur="500" fill="hold"/>
                                        <p:tgtEl>
                                          <p:spTgt spid="4"/>
                                        </p:tgtEl>
                                        <p:attrNameLst>
                                          <p:attrName>ppt_x</p:attrName>
                                        </p:attrNameLst>
                                      </p:cBhvr>
                                      <p:tavLst>
                                        <p:tav tm="0">
                                          <p:val>
                                            <p:strVal val="#ppt_x-.3"/>
                                          </p:val>
                                        </p:tav>
                                        <p:tav tm="5000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3884"/>
            <a:ext cx="12188825" cy="642310"/>
          </a:xfrm>
        </p:spPr>
        <p:txBody>
          <a:bodyPr/>
          <a:lstStyle/>
          <a:p>
            <a:pPr algn="ctr"/>
            <a:r>
              <a:rPr lang="es-MX" dirty="0" smtClean="0"/>
              <a:t>Lección 1 Dibujando </a:t>
            </a:r>
            <a:r>
              <a:rPr lang="es-MX" dirty="0" err="1" smtClean="0"/>
              <a:t>Graficos</a:t>
            </a:r>
            <a:endParaRPr lang="es-MX" dirty="0"/>
          </a:p>
        </p:txBody>
      </p:sp>
      <p:sp>
        <p:nvSpPr>
          <p:cNvPr id="6" name="TextBox 5"/>
          <p:cNvSpPr txBox="1"/>
          <p:nvPr/>
        </p:nvSpPr>
        <p:spPr>
          <a:xfrm>
            <a:off x="9992133" y="6581001"/>
            <a:ext cx="2196692" cy="276999"/>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Tiempo 30 Min </a:t>
            </a:r>
            <a:r>
              <a:rPr lang="es-MX" dirty="0" err="1" smtClean="0">
                <a:gradFill>
                  <a:gsLst>
                    <a:gs pos="0">
                      <a:schemeClr val="tx1"/>
                    </a:gs>
                    <a:gs pos="100000">
                      <a:schemeClr val="tx1"/>
                    </a:gs>
                  </a:gsLst>
                  <a:lin ang="5400000" scaled="0"/>
                </a:gradFill>
              </a:rPr>
              <a:t>Aprox</a:t>
            </a:r>
            <a:endParaRPr lang="es-MX" dirty="0" smtClean="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3884"/>
            <a:ext cx="12188825" cy="642310"/>
          </a:xfrm>
        </p:spPr>
        <p:txBody>
          <a:bodyPr/>
          <a:lstStyle/>
          <a:p>
            <a:pPr algn="ctr"/>
            <a:r>
              <a:rPr lang="es-MX" dirty="0" smtClean="0"/>
              <a:t>Lección 1 Iniciando con </a:t>
            </a:r>
            <a:r>
              <a:rPr lang="es-MX" dirty="0" err="1" smtClean="0"/>
              <a:t>Multiples</a:t>
            </a:r>
            <a:r>
              <a:rPr lang="es-MX" dirty="0" smtClean="0"/>
              <a:t> Hilos</a:t>
            </a:r>
            <a:endParaRPr lang="es-MX" dirty="0"/>
          </a:p>
        </p:txBody>
      </p:sp>
      <p:sp>
        <p:nvSpPr>
          <p:cNvPr id="6" name="TextBox 5"/>
          <p:cNvSpPr txBox="1"/>
          <p:nvPr/>
        </p:nvSpPr>
        <p:spPr>
          <a:xfrm>
            <a:off x="9992133" y="6581001"/>
            <a:ext cx="2196692" cy="276999"/>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Tiempo 30 Min </a:t>
            </a:r>
            <a:r>
              <a:rPr lang="es-MX" dirty="0" err="1" smtClean="0">
                <a:gradFill>
                  <a:gsLst>
                    <a:gs pos="0">
                      <a:schemeClr val="tx1"/>
                    </a:gs>
                    <a:gs pos="100000">
                      <a:schemeClr val="tx1"/>
                    </a:gs>
                  </a:gsLst>
                  <a:lin ang="5400000" scaled="0"/>
                </a:gradFill>
              </a:rPr>
              <a:t>Aprox</a:t>
            </a:r>
            <a:endParaRPr lang="es-MX" dirty="0" smtClean="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54391"/>
            <a:ext cx="2248116" cy="461665"/>
          </a:xfrm>
          <a:prstGeom prst="rect">
            <a:avLst/>
          </a:prstGeom>
        </p:spPr>
        <p:txBody>
          <a:bodyPr wrap="none">
            <a:spAutoFit/>
          </a:bodyPr>
          <a:lstStyle/>
          <a:p>
            <a:r>
              <a:rPr lang="es-MX" sz="2400" b="1" dirty="0"/>
              <a:t>Creando hilos</a:t>
            </a:r>
            <a:r>
              <a:rPr lang="es-MX" sz="2400" dirty="0"/>
              <a:t> </a:t>
            </a:r>
            <a:endParaRPr lang="es-MX" sz="2400" b="1" dirty="0"/>
          </a:p>
        </p:txBody>
      </p:sp>
      <p:graphicFrame>
        <p:nvGraphicFramePr>
          <p:cNvPr id="4" name="Table 3"/>
          <p:cNvGraphicFramePr>
            <a:graphicFrameLocks noGrp="1"/>
          </p:cNvGraphicFramePr>
          <p:nvPr>
            <p:extLst>
              <p:ext uri="{D42A27DB-BD31-4B8C-83A1-F6EECF244321}">
                <p14:modId xmlns:p14="http://schemas.microsoft.com/office/powerpoint/2010/main" val="3707354407"/>
              </p:ext>
            </p:extLst>
          </p:nvPr>
        </p:nvGraphicFramePr>
        <p:xfrm>
          <a:off x="1311275" y="2357438"/>
          <a:ext cx="10877550" cy="2176945"/>
        </p:xfrm>
        <a:graphic>
          <a:graphicData uri="http://schemas.openxmlformats.org/drawingml/2006/table">
            <a:tbl>
              <a:tblPr/>
              <a:tblGrid>
                <a:gridCol w="2760246"/>
                <a:gridCol w="8117304"/>
              </a:tblGrid>
              <a:tr h="190651">
                <a:tc>
                  <a:txBody>
                    <a:bodyPr/>
                    <a:lstStyle/>
                    <a:p>
                      <a:r>
                        <a:rPr lang="es-MX" sz="1200" b="1" dirty="0" err="1">
                          <a:solidFill>
                            <a:schemeClr val="tx1"/>
                          </a:solidFill>
                          <a:effectLst/>
                          <a:latin typeface="Arial"/>
                        </a:rPr>
                        <a:t>CurrentContext</a:t>
                      </a:r>
                      <a:r>
                        <a:rPr lang="es-MX" sz="1200" b="1" dirty="0">
                          <a:solidFill>
                            <a:schemeClr val="tx1"/>
                          </a:solidFill>
                          <a:effectLst/>
                          <a:latin typeface="Arial"/>
                        </a:rPr>
                        <a:t>.</a:t>
                      </a:r>
                      <a:endParaRPr lang="es-MX" sz="1200" dirty="0">
                        <a:solidFill>
                          <a:schemeClr val="tx1"/>
                        </a:solidFill>
                        <a:effectLst/>
                        <a:latin typeface="Arial"/>
                      </a:endParaRPr>
                    </a:p>
                  </a:txBody>
                  <a:tcPr marL="0" marR="0" marT="0" marB="0">
                    <a:lnL>
                      <a:noFill/>
                    </a:lnL>
                    <a:lnR>
                      <a:noFill/>
                    </a:lnR>
                    <a:lnT>
                      <a:noFill/>
                    </a:lnT>
                    <a:lnB>
                      <a:noFill/>
                    </a:lnB>
                  </a:tcPr>
                </a:tc>
                <a:tc>
                  <a:txBody>
                    <a:bodyPr/>
                    <a:lstStyle/>
                    <a:p>
                      <a:r>
                        <a:rPr lang="es-MX" sz="1200" dirty="0">
                          <a:solidFill>
                            <a:schemeClr val="tx1"/>
                          </a:solidFill>
                          <a:effectLst/>
                          <a:latin typeface="Arial"/>
                        </a:rPr>
                        <a:t>Obtiene el actual </a:t>
                      </a:r>
                      <a:r>
                        <a:rPr lang="es-MX" sz="1200" dirty="0" err="1">
                          <a:solidFill>
                            <a:schemeClr val="tx1"/>
                          </a:solidFill>
                          <a:effectLst/>
                          <a:latin typeface="Arial"/>
                        </a:rPr>
                        <a:t>ThreadContext</a:t>
                      </a:r>
                      <a:r>
                        <a:rPr lang="es-MX" sz="1200" dirty="0">
                          <a:solidFill>
                            <a:schemeClr val="tx1"/>
                          </a:solidFill>
                          <a:effectLst/>
                          <a:latin typeface="Arial"/>
                        </a:rPr>
                        <a:t> relacionado al hilo actual.</a:t>
                      </a:r>
                    </a:p>
                  </a:txBody>
                  <a:tcPr marL="0" marR="0" marT="0" marB="0">
                    <a:lnL>
                      <a:noFill/>
                    </a:lnL>
                    <a:lnR>
                      <a:noFill/>
                    </a:lnR>
                    <a:lnT>
                      <a:noFill/>
                    </a:lnT>
                    <a:lnB>
                      <a:noFill/>
                    </a:lnB>
                  </a:tcPr>
                </a:tc>
              </a:tr>
              <a:tr h="190651">
                <a:tc>
                  <a:txBody>
                    <a:bodyPr/>
                    <a:lstStyle/>
                    <a:p>
                      <a:r>
                        <a:rPr lang="es-MX" sz="1200" b="1">
                          <a:solidFill>
                            <a:schemeClr val="tx1"/>
                          </a:solidFill>
                          <a:effectLst/>
                          <a:latin typeface="Arial"/>
                        </a:rPr>
                        <a:t>CurrentPrincipal.</a:t>
                      </a:r>
                      <a:endParaRPr lang="es-MX" sz="1200">
                        <a:solidFill>
                          <a:schemeClr val="tx1"/>
                        </a:solidFill>
                        <a:effectLst/>
                        <a:latin typeface="Arial"/>
                      </a:endParaRPr>
                    </a:p>
                  </a:txBody>
                  <a:tcPr marL="0" marR="0" marT="0" marB="0">
                    <a:lnL>
                      <a:noFill/>
                    </a:lnL>
                    <a:lnR>
                      <a:noFill/>
                    </a:lnR>
                    <a:lnT>
                      <a:noFill/>
                    </a:lnT>
                    <a:lnB>
                      <a:noFill/>
                    </a:lnB>
                  </a:tcPr>
                </a:tc>
                <a:tc>
                  <a:txBody>
                    <a:bodyPr/>
                    <a:lstStyle/>
                    <a:p>
                      <a:r>
                        <a:rPr lang="es-MX" sz="1200" dirty="0">
                          <a:solidFill>
                            <a:schemeClr val="tx1"/>
                          </a:solidFill>
                          <a:effectLst/>
                          <a:latin typeface="Arial"/>
                        </a:rPr>
                        <a:t>Obtiene el usuario asociado al hilo actual</a:t>
                      </a:r>
                    </a:p>
                  </a:txBody>
                  <a:tcPr marL="0" marR="0" marT="0" marB="0">
                    <a:lnL>
                      <a:noFill/>
                    </a:lnL>
                    <a:lnR>
                      <a:noFill/>
                    </a:lnR>
                    <a:lnT>
                      <a:noFill/>
                    </a:lnT>
                    <a:lnB>
                      <a:noFill/>
                    </a:lnB>
                  </a:tcPr>
                </a:tc>
              </a:tr>
              <a:tr h="190651">
                <a:tc>
                  <a:txBody>
                    <a:bodyPr/>
                    <a:lstStyle/>
                    <a:p>
                      <a:r>
                        <a:rPr lang="es-MX" sz="1200" b="1">
                          <a:solidFill>
                            <a:schemeClr val="tx1"/>
                          </a:solidFill>
                          <a:effectLst/>
                          <a:latin typeface="Arial"/>
                        </a:rPr>
                        <a:t>CurrentThread</a:t>
                      </a:r>
                      <a:endParaRPr lang="es-MX" sz="1200">
                        <a:solidFill>
                          <a:schemeClr val="tx1"/>
                        </a:solidFill>
                        <a:effectLst/>
                        <a:latin typeface="Arial"/>
                      </a:endParaRPr>
                    </a:p>
                  </a:txBody>
                  <a:tcPr marL="0" marR="0" marT="0" marB="0">
                    <a:lnL>
                      <a:noFill/>
                    </a:lnL>
                    <a:lnR>
                      <a:noFill/>
                    </a:lnR>
                    <a:lnT>
                      <a:noFill/>
                    </a:lnT>
                    <a:lnB>
                      <a:noFill/>
                    </a:lnB>
                  </a:tcPr>
                </a:tc>
                <a:tc>
                  <a:txBody>
                    <a:bodyPr/>
                    <a:lstStyle/>
                    <a:p>
                      <a:r>
                        <a:rPr lang="es-MX" sz="1200" dirty="0">
                          <a:solidFill>
                            <a:schemeClr val="tx1"/>
                          </a:solidFill>
                          <a:effectLst/>
                          <a:latin typeface="Arial"/>
                        </a:rPr>
                        <a:t>Obtiene el hilo que se ejecuta actualmente.</a:t>
                      </a:r>
                    </a:p>
                  </a:txBody>
                  <a:tcPr marL="0" marR="0" marT="0" marB="0">
                    <a:lnL>
                      <a:noFill/>
                    </a:lnL>
                    <a:lnR>
                      <a:noFill/>
                    </a:lnR>
                    <a:lnT>
                      <a:noFill/>
                    </a:lnT>
                    <a:lnB>
                      <a:noFill/>
                    </a:lnB>
                  </a:tcPr>
                </a:tc>
              </a:tr>
              <a:tr h="190651">
                <a:tc>
                  <a:txBody>
                    <a:bodyPr/>
                    <a:lstStyle/>
                    <a:p>
                      <a:r>
                        <a:rPr lang="es-MX" sz="1200" b="1">
                          <a:solidFill>
                            <a:schemeClr val="tx1"/>
                          </a:solidFill>
                          <a:effectLst/>
                          <a:latin typeface="Arial"/>
                        </a:rPr>
                        <a:t>Abort</a:t>
                      </a:r>
                      <a:endParaRPr lang="es-MX" sz="1200">
                        <a:solidFill>
                          <a:schemeClr val="tx1"/>
                        </a:solidFill>
                        <a:effectLst/>
                        <a:latin typeface="Arial"/>
                      </a:endParaRPr>
                    </a:p>
                  </a:txBody>
                  <a:tcPr marL="0" marR="0" marT="0" marB="0">
                    <a:lnL>
                      <a:noFill/>
                    </a:lnL>
                    <a:lnR>
                      <a:noFill/>
                    </a:lnR>
                    <a:lnT>
                      <a:noFill/>
                    </a:lnT>
                    <a:lnB>
                      <a:noFill/>
                    </a:lnB>
                  </a:tcPr>
                </a:tc>
                <a:tc>
                  <a:txBody>
                    <a:bodyPr/>
                    <a:lstStyle/>
                    <a:p>
                      <a:r>
                        <a:rPr lang="es-MX" sz="1200" dirty="0">
                          <a:solidFill>
                            <a:schemeClr val="tx1"/>
                          </a:solidFill>
                          <a:effectLst/>
                          <a:latin typeface="Arial"/>
                        </a:rPr>
                        <a:t>puede dejar un </a:t>
                      </a:r>
                      <a:r>
                        <a:rPr lang="es-MX" sz="1200" dirty="0" err="1">
                          <a:solidFill>
                            <a:schemeClr val="tx1"/>
                          </a:solidFill>
                          <a:effectLst/>
                          <a:latin typeface="Arial"/>
                        </a:rPr>
                        <a:t>AppDomain</a:t>
                      </a:r>
                      <a:r>
                        <a:rPr lang="es-MX" sz="1200" dirty="0">
                          <a:solidFill>
                            <a:schemeClr val="tx1"/>
                          </a:solidFill>
                          <a:effectLst/>
                          <a:latin typeface="Arial"/>
                        </a:rPr>
                        <a:t> con un estado no estable.</a:t>
                      </a:r>
                    </a:p>
                  </a:txBody>
                  <a:tcPr marL="0" marR="0" marT="0" marB="0">
                    <a:lnL>
                      <a:noFill/>
                    </a:lnL>
                    <a:lnR>
                      <a:noFill/>
                    </a:lnR>
                    <a:lnT>
                      <a:noFill/>
                    </a:lnT>
                    <a:lnB>
                      <a:noFill/>
                    </a:lnB>
                  </a:tcPr>
                </a:tc>
              </a:tr>
              <a:tr h="190651">
                <a:tc>
                  <a:txBody>
                    <a:bodyPr/>
                    <a:lstStyle/>
                    <a:p>
                      <a:r>
                        <a:rPr lang="es-MX" sz="1200" b="1">
                          <a:solidFill>
                            <a:schemeClr val="tx1"/>
                          </a:solidFill>
                          <a:effectLst/>
                          <a:latin typeface="Arial"/>
                        </a:rPr>
                        <a:t>GetDomain</a:t>
                      </a:r>
                      <a:endParaRPr lang="es-MX" sz="1200">
                        <a:solidFill>
                          <a:schemeClr val="tx1"/>
                        </a:solidFill>
                        <a:effectLst/>
                        <a:latin typeface="Arial"/>
                      </a:endParaRPr>
                    </a:p>
                  </a:txBody>
                  <a:tcPr marL="0" marR="0" marT="0" marB="0">
                    <a:lnL>
                      <a:noFill/>
                    </a:lnL>
                    <a:lnR>
                      <a:noFill/>
                    </a:lnR>
                    <a:lnT>
                      <a:noFill/>
                    </a:lnT>
                    <a:lnB>
                      <a:noFill/>
                    </a:lnB>
                  </a:tcPr>
                </a:tc>
                <a:tc>
                  <a:txBody>
                    <a:bodyPr/>
                    <a:lstStyle/>
                    <a:p>
                      <a:r>
                        <a:rPr lang="es-MX" sz="1200" dirty="0">
                          <a:solidFill>
                            <a:schemeClr val="tx1"/>
                          </a:solidFill>
                          <a:effectLst/>
                          <a:latin typeface="Arial"/>
                        </a:rPr>
                        <a:t>Obtiene el </a:t>
                      </a:r>
                      <a:r>
                        <a:rPr lang="es-MX" sz="1200" dirty="0" err="1">
                          <a:solidFill>
                            <a:schemeClr val="tx1"/>
                          </a:solidFill>
                          <a:effectLst/>
                          <a:latin typeface="Arial"/>
                        </a:rPr>
                        <a:t>AppDomain</a:t>
                      </a:r>
                      <a:r>
                        <a:rPr lang="es-MX" sz="1200" dirty="0">
                          <a:solidFill>
                            <a:schemeClr val="tx1"/>
                          </a:solidFill>
                          <a:effectLst/>
                          <a:latin typeface="Arial"/>
                        </a:rPr>
                        <a:t> asociado con el hilo.</a:t>
                      </a:r>
                    </a:p>
                  </a:txBody>
                  <a:tcPr marL="0" marR="0" marT="0" marB="0">
                    <a:lnL>
                      <a:noFill/>
                    </a:lnL>
                    <a:lnR>
                      <a:noFill/>
                    </a:lnR>
                    <a:lnT>
                      <a:noFill/>
                    </a:lnT>
                    <a:lnB>
                      <a:noFill/>
                    </a:lnB>
                  </a:tcPr>
                </a:tc>
              </a:tr>
              <a:tr h="190651">
                <a:tc>
                  <a:txBody>
                    <a:bodyPr/>
                    <a:lstStyle/>
                    <a:p>
                      <a:r>
                        <a:rPr lang="es-MX" sz="1200" b="1">
                          <a:solidFill>
                            <a:schemeClr val="tx1"/>
                          </a:solidFill>
                          <a:effectLst/>
                          <a:latin typeface="Arial"/>
                        </a:rPr>
                        <a:t>GetDomainId.</a:t>
                      </a:r>
                      <a:endParaRPr lang="es-MX" sz="1200">
                        <a:solidFill>
                          <a:schemeClr val="tx1"/>
                        </a:solidFill>
                        <a:effectLst/>
                        <a:latin typeface="Arial"/>
                      </a:endParaRPr>
                    </a:p>
                  </a:txBody>
                  <a:tcPr marL="0" marR="0" marT="0" marB="0">
                    <a:lnL>
                      <a:noFill/>
                    </a:lnL>
                    <a:lnR>
                      <a:noFill/>
                    </a:lnR>
                    <a:lnT>
                      <a:noFill/>
                    </a:lnT>
                    <a:lnB>
                      <a:noFill/>
                    </a:lnB>
                  </a:tcPr>
                </a:tc>
                <a:tc>
                  <a:txBody>
                    <a:bodyPr/>
                    <a:lstStyle/>
                    <a:p>
                      <a:r>
                        <a:rPr lang="es-MX" sz="1200" dirty="0">
                          <a:solidFill>
                            <a:schemeClr val="tx1"/>
                          </a:solidFill>
                          <a:effectLst/>
                          <a:latin typeface="Arial"/>
                        </a:rPr>
                        <a:t>Obtiene un identificador para el </a:t>
                      </a:r>
                      <a:r>
                        <a:rPr lang="es-MX" sz="1200" dirty="0" err="1">
                          <a:solidFill>
                            <a:schemeClr val="tx1"/>
                          </a:solidFill>
                          <a:effectLst/>
                          <a:latin typeface="Arial"/>
                        </a:rPr>
                        <a:t>AppDomain</a:t>
                      </a:r>
                      <a:r>
                        <a:rPr lang="es-MX" sz="1200" dirty="0">
                          <a:solidFill>
                            <a:schemeClr val="tx1"/>
                          </a:solidFill>
                          <a:effectLst/>
                          <a:latin typeface="Arial"/>
                        </a:rPr>
                        <a:t> asociado con el hilo.</a:t>
                      </a:r>
                    </a:p>
                  </a:txBody>
                  <a:tcPr marL="0" marR="0" marT="0" marB="0">
                    <a:lnL>
                      <a:noFill/>
                    </a:lnL>
                    <a:lnR>
                      <a:noFill/>
                    </a:lnR>
                    <a:lnT>
                      <a:noFill/>
                    </a:lnT>
                    <a:lnB>
                      <a:noFill/>
                    </a:lnB>
                  </a:tcPr>
                </a:tc>
              </a:tr>
              <a:tr h="95326">
                <a:tc>
                  <a:txBody>
                    <a:bodyPr/>
                    <a:lstStyle/>
                    <a:p>
                      <a:r>
                        <a:rPr lang="es-MX" sz="1200" b="1">
                          <a:solidFill>
                            <a:schemeClr val="tx1"/>
                          </a:solidFill>
                          <a:effectLst/>
                          <a:latin typeface="Arial"/>
                        </a:rPr>
                        <a:t>ResetAbort</a:t>
                      </a:r>
                      <a:endParaRPr lang="es-MX" sz="1200">
                        <a:solidFill>
                          <a:schemeClr val="tx1"/>
                        </a:solidFill>
                        <a:effectLst/>
                        <a:latin typeface="Arial"/>
                      </a:endParaRPr>
                    </a:p>
                  </a:txBody>
                  <a:tcPr marL="0" marR="0" marT="0" marB="0">
                    <a:lnL>
                      <a:noFill/>
                    </a:lnL>
                    <a:lnR>
                      <a:noFill/>
                    </a:lnR>
                    <a:lnT>
                      <a:noFill/>
                    </a:lnT>
                    <a:lnB>
                      <a:noFill/>
                    </a:lnB>
                  </a:tcPr>
                </a:tc>
                <a:tc>
                  <a:txBody>
                    <a:bodyPr/>
                    <a:lstStyle/>
                    <a:p>
                      <a:r>
                        <a:rPr lang="es-MX" sz="1200" dirty="0">
                          <a:solidFill>
                            <a:schemeClr val="tx1"/>
                          </a:solidFill>
                          <a:effectLst/>
                          <a:latin typeface="Arial"/>
                        </a:rPr>
                        <a:t>Cancela un pedido de </a:t>
                      </a:r>
                      <a:r>
                        <a:rPr lang="es-MX" sz="1200" dirty="0" err="1">
                          <a:solidFill>
                            <a:schemeClr val="tx1"/>
                          </a:solidFill>
                          <a:effectLst/>
                          <a:latin typeface="Arial"/>
                        </a:rPr>
                        <a:t>Abort</a:t>
                      </a:r>
                      <a:r>
                        <a:rPr lang="es-MX" sz="1200" dirty="0">
                          <a:solidFill>
                            <a:schemeClr val="tx1"/>
                          </a:solidFill>
                          <a:effectLst/>
                          <a:latin typeface="Arial"/>
                        </a:rPr>
                        <a:t>.</a:t>
                      </a:r>
                    </a:p>
                  </a:txBody>
                  <a:tcPr marL="0" marR="0" marT="0" marB="0">
                    <a:lnL>
                      <a:noFill/>
                    </a:lnL>
                    <a:lnR>
                      <a:noFill/>
                    </a:lnR>
                    <a:lnT>
                      <a:noFill/>
                    </a:lnT>
                    <a:lnB>
                      <a:noFill/>
                    </a:lnB>
                  </a:tcPr>
                </a:tc>
              </a:tr>
              <a:tr h="190651">
                <a:tc>
                  <a:txBody>
                    <a:bodyPr/>
                    <a:lstStyle/>
                    <a:p>
                      <a:r>
                        <a:rPr lang="es-MX" sz="1200" b="1">
                          <a:solidFill>
                            <a:schemeClr val="tx1"/>
                          </a:solidFill>
                          <a:effectLst/>
                          <a:latin typeface="Arial"/>
                        </a:rPr>
                        <a:t>Sleep</a:t>
                      </a:r>
                      <a:endParaRPr lang="es-MX" sz="1200">
                        <a:solidFill>
                          <a:schemeClr val="tx1"/>
                        </a:solidFill>
                        <a:effectLst/>
                        <a:latin typeface="Arial"/>
                      </a:endParaRPr>
                    </a:p>
                  </a:txBody>
                  <a:tcPr marL="0" marR="0" marT="0" marB="0">
                    <a:lnL>
                      <a:noFill/>
                    </a:lnL>
                    <a:lnR>
                      <a:noFill/>
                    </a:lnR>
                    <a:lnT>
                      <a:noFill/>
                    </a:lnT>
                    <a:lnB>
                      <a:noFill/>
                    </a:lnB>
                  </a:tcPr>
                </a:tc>
                <a:tc>
                  <a:txBody>
                    <a:bodyPr/>
                    <a:lstStyle/>
                    <a:p>
                      <a:r>
                        <a:rPr lang="es-MX" sz="1200" dirty="0">
                          <a:solidFill>
                            <a:schemeClr val="tx1"/>
                          </a:solidFill>
                          <a:effectLst/>
                          <a:latin typeface="Arial"/>
                        </a:rPr>
                        <a:t>Bloquea un hilo por cierto tiempo (en milisegundos)</a:t>
                      </a:r>
                    </a:p>
                  </a:txBody>
                  <a:tcPr marL="0" marR="0" marT="0" marB="0">
                    <a:lnL>
                      <a:noFill/>
                    </a:lnL>
                    <a:lnR>
                      <a:noFill/>
                    </a:lnR>
                    <a:lnT>
                      <a:noFill/>
                    </a:lnT>
                    <a:lnB>
                      <a:noFill/>
                    </a:lnB>
                  </a:tcPr>
                </a:tc>
              </a:tr>
              <a:tr h="190651">
                <a:tc>
                  <a:txBody>
                    <a:bodyPr/>
                    <a:lstStyle/>
                    <a:p>
                      <a:r>
                        <a:rPr lang="es-MX" sz="1200" b="1">
                          <a:solidFill>
                            <a:schemeClr val="tx1"/>
                          </a:solidFill>
                          <a:effectLst/>
                          <a:latin typeface="Arial"/>
                        </a:rPr>
                        <a:t>BeginCriticalRegion</a:t>
                      </a:r>
                      <a:endParaRPr lang="es-MX" sz="1200">
                        <a:solidFill>
                          <a:schemeClr val="tx1"/>
                        </a:solidFill>
                        <a:effectLst/>
                        <a:latin typeface="Arial"/>
                      </a:endParaRPr>
                    </a:p>
                  </a:txBody>
                  <a:tcPr marL="0" marR="0" marT="0" marB="0">
                    <a:lnL>
                      <a:noFill/>
                    </a:lnL>
                    <a:lnR>
                      <a:noFill/>
                    </a:lnR>
                    <a:lnT>
                      <a:noFill/>
                    </a:lnT>
                    <a:lnB>
                      <a:noFill/>
                    </a:lnB>
                  </a:tcPr>
                </a:tc>
                <a:tc>
                  <a:txBody>
                    <a:bodyPr/>
                    <a:lstStyle/>
                    <a:p>
                      <a:r>
                        <a:rPr lang="es-MX" sz="1200" dirty="0">
                          <a:solidFill>
                            <a:schemeClr val="tx1"/>
                          </a:solidFill>
                          <a:effectLst/>
                          <a:latin typeface="Arial"/>
                        </a:rPr>
                        <a:t>Indica el inicio de una región crítica.</a:t>
                      </a:r>
                    </a:p>
                  </a:txBody>
                  <a:tcPr marL="0" marR="0" marT="0" marB="0">
                    <a:lnL>
                      <a:noFill/>
                    </a:lnL>
                    <a:lnR>
                      <a:noFill/>
                    </a:lnR>
                    <a:lnT>
                      <a:noFill/>
                    </a:lnT>
                    <a:lnB>
                      <a:noFill/>
                    </a:lnB>
                  </a:tcPr>
                </a:tc>
              </a:tr>
              <a:tr h="285977">
                <a:tc>
                  <a:txBody>
                    <a:bodyPr/>
                    <a:lstStyle/>
                    <a:p>
                      <a:r>
                        <a:rPr lang="es-MX" sz="1200" b="1">
                          <a:solidFill>
                            <a:schemeClr val="tx1"/>
                          </a:solidFill>
                          <a:effectLst/>
                          <a:latin typeface="Arial"/>
                        </a:rPr>
                        <a:t>EndCriticalRegion</a:t>
                      </a:r>
                      <a:endParaRPr lang="es-MX" sz="1200">
                        <a:solidFill>
                          <a:schemeClr val="tx1"/>
                        </a:solidFill>
                        <a:effectLst/>
                        <a:latin typeface="Arial"/>
                      </a:endParaRPr>
                    </a:p>
                  </a:txBody>
                  <a:tcPr marL="0" marR="0" marT="0" marB="0">
                    <a:lnL>
                      <a:noFill/>
                    </a:lnL>
                    <a:lnR>
                      <a:noFill/>
                    </a:lnR>
                    <a:lnT>
                      <a:noFill/>
                    </a:lnT>
                    <a:lnB>
                      <a:noFill/>
                    </a:lnB>
                  </a:tcPr>
                </a:tc>
                <a:tc>
                  <a:txBody>
                    <a:bodyPr/>
                    <a:lstStyle/>
                    <a:p>
                      <a:r>
                        <a:rPr lang="es-MX" sz="1200" dirty="0">
                          <a:solidFill>
                            <a:schemeClr val="tx1"/>
                          </a:solidFill>
                          <a:effectLst/>
                          <a:latin typeface="Arial"/>
                        </a:rPr>
                        <a:t>Indica el fin una región crítica, donde si ocurre un </a:t>
                      </a:r>
                      <a:r>
                        <a:rPr lang="es-MX" sz="1200" dirty="0" err="1">
                          <a:solidFill>
                            <a:schemeClr val="tx1"/>
                          </a:solidFill>
                          <a:effectLst/>
                          <a:latin typeface="Arial"/>
                        </a:rPr>
                        <a:t>Abort</a:t>
                      </a:r>
                      <a:r>
                        <a:rPr lang="es-MX" sz="1200" dirty="0">
                          <a:solidFill>
                            <a:schemeClr val="tx1"/>
                          </a:solidFill>
                          <a:effectLst/>
                          <a:latin typeface="Arial"/>
                        </a:rPr>
                        <a:t>, puede dejar un </a:t>
                      </a:r>
                      <a:r>
                        <a:rPr lang="es-MX" sz="1200" dirty="0" err="1">
                          <a:solidFill>
                            <a:schemeClr val="tx1"/>
                          </a:solidFill>
                          <a:effectLst/>
                          <a:latin typeface="Arial"/>
                        </a:rPr>
                        <a:t>AppDomain</a:t>
                      </a:r>
                      <a:r>
                        <a:rPr lang="es-MX" sz="1200" dirty="0">
                          <a:solidFill>
                            <a:schemeClr val="tx1"/>
                          </a:solidFill>
                          <a:effectLst/>
                          <a:latin typeface="Arial"/>
                        </a:rPr>
                        <a:t> con un estado no estable.</a:t>
                      </a:r>
                    </a:p>
                  </a:txBody>
                  <a:tcPr marL="0" marR="0" marT="0" marB="0">
                    <a:lnL>
                      <a:noFill/>
                    </a:lnL>
                    <a:lnR>
                      <a:noFill/>
                    </a:lnR>
                    <a:lnT>
                      <a:noFill/>
                    </a:lnT>
                    <a:lnB>
                      <a:noFill/>
                    </a:lnB>
                  </a:tcPr>
                </a:tc>
              </a:tr>
              <a:tr h="95326">
                <a:tc>
                  <a:txBody>
                    <a:bodyPr/>
                    <a:lstStyle/>
                    <a:p>
                      <a:r>
                        <a:rPr lang="es-MX" sz="1200" b="1" dirty="0" err="1">
                          <a:solidFill>
                            <a:schemeClr val="tx1"/>
                          </a:solidFill>
                          <a:effectLst/>
                          <a:latin typeface="Arial"/>
                        </a:rPr>
                        <a:t>ResetAbort</a:t>
                      </a:r>
                      <a:endParaRPr lang="es-MX" sz="1200" dirty="0">
                        <a:solidFill>
                          <a:schemeClr val="tx1"/>
                        </a:solidFill>
                        <a:effectLst/>
                        <a:latin typeface="Arial"/>
                      </a:endParaRPr>
                    </a:p>
                  </a:txBody>
                  <a:tcPr marL="0" marR="0" marT="0" marB="0">
                    <a:lnL>
                      <a:noFill/>
                    </a:lnL>
                    <a:lnR>
                      <a:noFill/>
                    </a:lnR>
                    <a:lnT>
                      <a:noFill/>
                    </a:lnT>
                    <a:lnB>
                      <a:noFill/>
                    </a:lnB>
                  </a:tcPr>
                </a:tc>
                <a:tc>
                  <a:txBody>
                    <a:bodyPr/>
                    <a:lstStyle/>
                    <a:p>
                      <a:r>
                        <a:rPr lang="es-MX" sz="1200" dirty="0">
                          <a:solidFill>
                            <a:schemeClr val="tx1"/>
                          </a:solidFill>
                          <a:effectLst/>
                          <a:latin typeface="Arial"/>
                        </a:rPr>
                        <a:t>Cancela un pedido de </a:t>
                      </a:r>
                      <a:r>
                        <a:rPr lang="es-MX" sz="1200" dirty="0" err="1">
                          <a:solidFill>
                            <a:schemeClr val="tx1"/>
                          </a:solidFill>
                          <a:effectLst/>
                          <a:latin typeface="Arial"/>
                        </a:rPr>
                        <a:t>Abort</a:t>
                      </a:r>
                      <a:r>
                        <a:rPr lang="es-MX" sz="1200" dirty="0">
                          <a:solidFill>
                            <a:schemeClr val="tx1"/>
                          </a:solidFill>
                          <a:effectLst/>
                          <a:latin typeface="Arial"/>
                        </a:rPr>
                        <a:t>.</a:t>
                      </a:r>
                    </a:p>
                  </a:txBody>
                  <a:tcPr marL="0" marR="0" marT="0" marB="0">
                    <a:lnL>
                      <a:noFill/>
                    </a:lnL>
                    <a:lnR>
                      <a:noFill/>
                    </a:lnR>
                    <a:lnT>
                      <a:noFill/>
                    </a:lnT>
                    <a:lnB>
                      <a:noFill/>
                    </a:lnB>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54391"/>
            <a:ext cx="2485360" cy="461665"/>
          </a:xfrm>
          <a:prstGeom prst="rect">
            <a:avLst/>
          </a:prstGeom>
        </p:spPr>
        <p:txBody>
          <a:bodyPr wrap="none">
            <a:spAutoFit/>
          </a:bodyPr>
          <a:lstStyle/>
          <a:p>
            <a:r>
              <a:rPr lang="es-MX" sz="2400" b="1" dirty="0"/>
              <a:t>Creando </a:t>
            </a:r>
            <a:r>
              <a:rPr lang="es-MX" sz="2400" b="1" dirty="0" smtClean="0"/>
              <a:t>un hilo</a:t>
            </a:r>
            <a:endParaRPr lang="es-MX" sz="2400" b="1" dirty="0"/>
          </a:p>
        </p:txBody>
      </p:sp>
      <p:sp>
        <p:nvSpPr>
          <p:cNvPr id="3" name="Rectangle 2"/>
          <p:cNvSpPr/>
          <p:nvPr/>
        </p:nvSpPr>
        <p:spPr>
          <a:xfrm>
            <a:off x="252566" y="1486585"/>
            <a:ext cx="11655425" cy="369332"/>
          </a:xfrm>
          <a:prstGeom prst="rect">
            <a:avLst/>
          </a:prstGeom>
        </p:spPr>
        <p:txBody>
          <a:bodyPr wrap="square">
            <a:spAutoFit/>
          </a:bodyPr>
          <a:lstStyle/>
          <a:p>
            <a:r>
              <a:rPr lang="es-MX" dirty="0" err="1"/>
              <a:t>Console.WriteLine</a:t>
            </a:r>
            <a:r>
              <a:rPr lang="es-MX" dirty="0"/>
              <a:t>("El hilo que se esta </a:t>
            </a:r>
            <a:r>
              <a:rPr lang="es-MX" dirty="0" err="1"/>
              <a:t>ejcutando</a:t>
            </a:r>
            <a:r>
              <a:rPr lang="es-MX" dirty="0"/>
              <a:t> es:{0}", </a:t>
            </a:r>
            <a:r>
              <a:rPr lang="es-MX" dirty="0" err="1"/>
              <a:t>Thread.CurrentThread.ManagedThreadId</a:t>
            </a:r>
            <a:r>
              <a:rPr lang="es-MX" dirty="0"/>
              <a:t>);</a:t>
            </a:r>
          </a:p>
        </p:txBody>
      </p:sp>
      <p:sp>
        <p:nvSpPr>
          <p:cNvPr id="4" name="Rectangle 3"/>
          <p:cNvSpPr/>
          <p:nvPr/>
        </p:nvSpPr>
        <p:spPr>
          <a:xfrm>
            <a:off x="651027" y="2652236"/>
            <a:ext cx="11560175" cy="1200329"/>
          </a:xfrm>
          <a:prstGeom prst="rect">
            <a:avLst/>
          </a:prstGeom>
        </p:spPr>
        <p:txBody>
          <a:bodyPr wrap="square">
            <a:spAutoFit/>
          </a:bodyPr>
          <a:lstStyle/>
          <a:p>
            <a:r>
              <a:rPr lang="es-MX" dirty="0" err="1"/>
              <a:t>static</a:t>
            </a:r>
            <a:r>
              <a:rPr lang="es-MX" dirty="0"/>
              <a:t> </a:t>
            </a:r>
            <a:r>
              <a:rPr lang="es-MX" dirty="0" err="1"/>
              <a:t>void</a:t>
            </a:r>
            <a:r>
              <a:rPr lang="es-MX" dirty="0"/>
              <a:t> </a:t>
            </a:r>
            <a:r>
              <a:rPr lang="es-MX" dirty="0" err="1"/>
              <a:t>trabajoHilo</a:t>
            </a:r>
            <a:r>
              <a:rPr lang="es-MX" dirty="0"/>
              <a:t>()</a:t>
            </a:r>
          </a:p>
          <a:p>
            <a:r>
              <a:rPr lang="es-MX" dirty="0" smtClean="0"/>
              <a:t>{</a:t>
            </a:r>
            <a:endParaRPr lang="es-MX" dirty="0"/>
          </a:p>
          <a:p>
            <a:r>
              <a:rPr lang="es-MX" dirty="0"/>
              <a:t>            </a:t>
            </a:r>
            <a:r>
              <a:rPr lang="es-MX" dirty="0" err="1"/>
              <a:t>Console.WriteLine</a:t>
            </a:r>
            <a:r>
              <a:rPr lang="es-MX" dirty="0"/>
              <a:t>("El hilo que se esta </a:t>
            </a:r>
            <a:r>
              <a:rPr lang="es-MX" dirty="0" err="1"/>
              <a:t>ejcutando</a:t>
            </a:r>
            <a:r>
              <a:rPr lang="es-MX" dirty="0"/>
              <a:t> es:{0}", </a:t>
            </a:r>
            <a:r>
              <a:rPr lang="es-MX" dirty="0" err="1"/>
              <a:t>Thread.CurrentThread.ManagedThreadId</a:t>
            </a:r>
            <a:r>
              <a:rPr lang="es-MX" dirty="0"/>
              <a:t>);</a:t>
            </a:r>
          </a:p>
          <a:p>
            <a:r>
              <a:rPr lang="es-MX" dirty="0" smtClean="0"/>
              <a:t>}</a:t>
            </a:r>
            <a:endParaRPr lang="es-MX" dirty="0"/>
          </a:p>
        </p:txBody>
      </p:sp>
      <p:sp>
        <p:nvSpPr>
          <p:cNvPr id="5" name="Rectangle 4"/>
          <p:cNvSpPr/>
          <p:nvPr/>
        </p:nvSpPr>
        <p:spPr>
          <a:xfrm>
            <a:off x="651027" y="4192190"/>
            <a:ext cx="8001001" cy="923330"/>
          </a:xfrm>
          <a:prstGeom prst="rect">
            <a:avLst/>
          </a:prstGeom>
        </p:spPr>
        <p:txBody>
          <a:bodyPr wrap="square">
            <a:spAutoFit/>
          </a:bodyPr>
          <a:lstStyle/>
          <a:p>
            <a:r>
              <a:rPr lang="es-MX" dirty="0" err="1" smtClean="0"/>
              <a:t>ThreadStart</a:t>
            </a:r>
            <a:r>
              <a:rPr lang="es-MX" dirty="0" smtClean="0"/>
              <a:t> </a:t>
            </a:r>
            <a:r>
              <a:rPr lang="es-MX" dirty="0" err="1"/>
              <a:t>ts</a:t>
            </a:r>
            <a:r>
              <a:rPr lang="es-MX" dirty="0"/>
              <a:t> = new </a:t>
            </a:r>
            <a:r>
              <a:rPr lang="es-MX" dirty="0" err="1"/>
              <a:t>ThreadStart</a:t>
            </a:r>
            <a:r>
              <a:rPr lang="es-MX" dirty="0"/>
              <a:t>(</a:t>
            </a:r>
            <a:r>
              <a:rPr lang="es-MX" dirty="0" err="1"/>
              <a:t>trabajoHilo</a:t>
            </a:r>
            <a:r>
              <a:rPr lang="es-MX" dirty="0"/>
              <a:t>);</a:t>
            </a:r>
          </a:p>
          <a:p>
            <a:r>
              <a:rPr lang="es-MX" dirty="0" err="1" smtClean="0"/>
              <a:t>Thread</a:t>
            </a:r>
            <a:r>
              <a:rPr lang="es-MX" dirty="0" smtClean="0"/>
              <a:t> </a:t>
            </a:r>
            <a:r>
              <a:rPr lang="es-MX" dirty="0"/>
              <a:t>Hilo = new </a:t>
            </a:r>
            <a:r>
              <a:rPr lang="es-MX" dirty="0" err="1"/>
              <a:t>Thread</a:t>
            </a:r>
            <a:r>
              <a:rPr lang="es-MX" dirty="0"/>
              <a:t>(</a:t>
            </a:r>
            <a:r>
              <a:rPr lang="es-MX" dirty="0" err="1"/>
              <a:t>ts</a:t>
            </a:r>
            <a:r>
              <a:rPr lang="es-MX" dirty="0"/>
              <a:t>);</a:t>
            </a:r>
          </a:p>
          <a:p>
            <a:r>
              <a:rPr lang="es-MX" dirty="0" err="1" smtClean="0"/>
              <a:t>Hilo.Start</a:t>
            </a:r>
            <a:r>
              <a:rPr lang="es-MX" dirty="0"/>
              <a:t>();</a:t>
            </a:r>
          </a:p>
        </p:txBody>
      </p:sp>
    </p:spTree>
    <p:extLst>
      <p:ext uri="{BB962C8B-B14F-4D97-AF65-F5344CB8AC3E}">
        <p14:creationId xmlns:p14="http://schemas.microsoft.com/office/powerpoint/2010/main" val="4040593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6" presetClass="entr" presetSubtype="0" fill="hold" grpId="0" nodeType="clickEffect">
                                  <p:stCondLst>
                                    <p:cond delay="0"/>
                                  </p:stCondLst>
                                  <p:iterate type="lt">
                                    <p:tmPct val="10000"/>
                                  </p:iterate>
                                  <p:childTnLst>
                                    <p:set>
                                      <p:cBhvr>
                                        <p:cTn id="20" dur="1" fill="hold">
                                          <p:stCondLst>
                                            <p:cond delay="0"/>
                                          </p:stCondLst>
                                        </p:cTn>
                                        <p:tgtEl>
                                          <p:spTgt spid="5"/>
                                        </p:tgtEl>
                                        <p:attrNameLst>
                                          <p:attrName>style.visibility</p:attrName>
                                        </p:attrNameLst>
                                      </p:cBhvr>
                                      <p:to>
                                        <p:strVal val="visible"/>
                                      </p:to>
                                    </p:set>
                                    <p:anim by="(-#ppt_w*2)" calcmode="lin" valueType="num">
                                      <p:cBhvr rctx="PPT">
                                        <p:cTn id="21" dur="500" autoRev="1" fill="hold">
                                          <p:stCondLst>
                                            <p:cond delay="0"/>
                                          </p:stCondLst>
                                        </p:cTn>
                                        <p:tgtEl>
                                          <p:spTgt spid="5"/>
                                        </p:tgtEl>
                                        <p:attrNameLst>
                                          <p:attrName>ppt_w</p:attrName>
                                        </p:attrNameLst>
                                      </p:cBhvr>
                                    </p:anim>
                                    <p:anim by="(#ppt_w*0.50)" calcmode="lin" valueType="num">
                                      <p:cBhvr>
                                        <p:cTn id="22" dur="500" decel="50000" autoRev="1" fill="hold">
                                          <p:stCondLst>
                                            <p:cond delay="0"/>
                                          </p:stCondLst>
                                        </p:cTn>
                                        <p:tgtEl>
                                          <p:spTgt spid="5"/>
                                        </p:tgtEl>
                                        <p:attrNameLst>
                                          <p:attrName>ppt_x</p:attrName>
                                        </p:attrNameLst>
                                      </p:cBhvr>
                                    </p:anim>
                                    <p:anim from="(-#ppt_h/2)" to="(#ppt_y)" calcmode="lin" valueType="num">
                                      <p:cBhvr>
                                        <p:cTn id="23" dur="1000" fill="hold">
                                          <p:stCondLst>
                                            <p:cond delay="0"/>
                                          </p:stCondLst>
                                        </p:cTn>
                                        <p:tgtEl>
                                          <p:spTgt spid="5"/>
                                        </p:tgtEl>
                                        <p:attrNameLst>
                                          <p:attrName>ppt_y</p:attrName>
                                        </p:attrNameLst>
                                      </p:cBhvr>
                                    </p:anim>
                                    <p:animRot by="21600000">
                                      <p:cBhvr>
                                        <p:cTn id="24"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54391"/>
            <a:ext cx="6236387" cy="461665"/>
          </a:xfrm>
          <a:prstGeom prst="rect">
            <a:avLst/>
          </a:prstGeom>
        </p:spPr>
        <p:txBody>
          <a:bodyPr wrap="none">
            <a:spAutoFit/>
          </a:bodyPr>
          <a:lstStyle/>
          <a:p>
            <a:r>
              <a:rPr lang="en-US" sz="2400" b="1" dirty="0" err="1"/>
              <a:t>Usando</a:t>
            </a:r>
            <a:r>
              <a:rPr lang="en-US" sz="2400" b="1" dirty="0"/>
              <a:t> </a:t>
            </a:r>
            <a:r>
              <a:rPr lang="en-US" sz="2400" b="1" dirty="0" err="1"/>
              <a:t>hilos</a:t>
            </a:r>
            <a:r>
              <a:rPr lang="en-US" sz="2400" b="1" dirty="0"/>
              <a:t> multiples (Multiple Threads)</a:t>
            </a:r>
            <a:endParaRPr lang="es-MX" sz="2400" b="1" dirty="0"/>
          </a:p>
        </p:txBody>
      </p:sp>
      <p:sp>
        <p:nvSpPr>
          <p:cNvPr id="3" name="Rectangle 2"/>
          <p:cNvSpPr/>
          <p:nvPr/>
        </p:nvSpPr>
        <p:spPr>
          <a:xfrm>
            <a:off x="3048000" y="2690336"/>
            <a:ext cx="6092825" cy="1477328"/>
          </a:xfrm>
          <a:prstGeom prst="rect">
            <a:avLst/>
          </a:prstGeom>
        </p:spPr>
        <p:txBody>
          <a:bodyPr>
            <a:spAutoFit/>
          </a:bodyPr>
          <a:lstStyle/>
          <a:p>
            <a:r>
              <a:rPr lang="nn-NO" dirty="0"/>
              <a:t>for (int i = 0; i &lt; 5; i++)</a:t>
            </a:r>
          </a:p>
          <a:p>
            <a:r>
              <a:rPr lang="es-MX" dirty="0" smtClean="0"/>
              <a:t> </a:t>
            </a:r>
            <a:r>
              <a:rPr lang="es-MX" dirty="0"/>
              <a:t>{</a:t>
            </a:r>
          </a:p>
          <a:p>
            <a:r>
              <a:rPr lang="es-MX" dirty="0"/>
              <a:t>                </a:t>
            </a:r>
            <a:r>
              <a:rPr lang="es-MX" dirty="0" err="1"/>
              <a:t>Thread</a:t>
            </a:r>
            <a:r>
              <a:rPr lang="es-MX" dirty="0"/>
              <a:t> Hilo = new </a:t>
            </a:r>
            <a:r>
              <a:rPr lang="es-MX" dirty="0" err="1"/>
              <a:t>Thread</a:t>
            </a:r>
            <a:r>
              <a:rPr lang="es-MX" dirty="0"/>
              <a:t>(</a:t>
            </a:r>
            <a:r>
              <a:rPr lang="es-MX" dirty="0" err="1"/>
              <a:t>ts</a:t>
            </a:r>
            <a:r>
              <a:rPr lang="es-MX" dirty="0"/>
              <a:t>);</a:t>
            </a:r>
          </a:p>
          <a:p>
            <a:r>
              <a:rPr lang="es-MX" dirty="0"/>
              <a:t>                </a:t>
            </a:r>
            <a:r>
              <a:rPr lang="es-MX" dirty="0" err="1"/>
              <a:t>Hilo.Start</a:t>
            </a:r>
            <a:r>
              <a:rPr lang="es-MX" dirty="0"/>
              <a:t>();</a:t>
            </a:r>
          </a:p>
          <a:p>
            <a:r>
              <a:rPr lang="es-MX" dirty="0" smtClean="0"/>
              <a:t>}</a:t>
            </a:r>
            <a:endParaRPr lang="es-MX" dirty="0"/>
          </a:p>
        </p:txBody>
      </p:sp>
    </p:spTree>
    <p:extLst>
      <p:ext uri="{BB962C8B-B14F-4D97-AF65-F5344CB8AC3E}">
        <p14:creationId xmlns:p14="http://schemas.microsoft.com/office/powerpoint/2010/main" val="404059391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54391"/>
            <a:ext cx="3703963" cy="461665"/>
          </a:xfrm>
          <a:prstGeom prst="rect">
            <a:avLst/>
          </a:prstGeom>
        </p:spPr>
        <p:txBody>
          <a:bodyPr wrap="none">
            <a:spAutoFit/>
          </a:bodyPr>
          <a:lstStyle/>
          <a:p>
            <a:r>
              <a:rPr lang="es-MX" sz="2400" b="1" dirty="0"/>
              <a:t>Pasando datos a un hilo</a:t>
            </a:r>
            <a:r>
              <a:rPr lang="es-MX" sz="2400" dirty="0"/>
              <a:t> </a:t>
            </a:r>
            <a:endParaRPr lang="es-MX" sz="2400" b="1" dirty="0"/>
          </a:p>
        </p:txBody>
      </p:sp>
      <p:sp>
        <p:nvSpPr>
          <p:cNvPr id="3" name="Rectangle 2"/>
          <p:cNvSpPr/>
          <p:nvPr/>
        </p:nvSpPr>
        <p:spPr>
          <a:xfrm>
            <a:off x="0" y="1298139"/>
            <a:ext cx="12188825" cy="2308324"/>
          </a:xfrm>
          <a:prstGeom prst="rect">
            <a:avLst/>
          </a:prstGeom>
        </p:spPr>
        <p:txBody>
          <a:bodyPr wrap="square">
            <a:spAutoFit/>
          </a:bodyPr>
          <a:lstStyle/>
          <a:p>
            <a:r>
              <a:rPr lang="es-MX" dirty="0" err="1" smtClean="0"/>
              <a:t>static</a:t>
            </a:r>
            <a:r>
              <a:rPr lang="es-MX" dirty="0" smtClean="0"/>
              <a:t> </a:t>
            </a:r>
            <a:r>
              <a:rPr lang="es-MX" dirty="0" err="1"/>
              <a:t>void</a:t>
            </a:r>
            <a:r>
              <a:rPr lang="es-MX" dirty="0"/>
              <a:t> </a:t>
            </a:r>
            <a:r>
              <a:rPr lang="es-MX" dirty="0" err="1"/>
              <a:t>trabajoHilo</a:t>
            </a:r>
            <a:r>
              <a:rPr lang="es-MX" dirty="0"/>
              <a:t>(</a:t>
            </a:r>
            <a:r>
              <a:rPr lang="es-MX" dirty="0" err="1"/>
              <a:t>object</a:t>
            </a:r>
            <a:r>
              <a:rPr lang="es-MX" dirty="0"/>
              <a:t> o)</a:t>
            </a:r>
          </a:p>
          <a:p>
            <a:r>
              <a:rPr lang="es-MX" dirty="0" smtClean="0"/>
              <a:t>{</a:t>
            </a:r>
            <a:endParaRPr lang="es-MX" dirty="0"/>
          </a:p>
          <a:p>
            <a:r>
              <a:rPr lang="es-MX" dirty="0"/>
              <a:t>            </a:t>
            </a:r>
            <a:r>
              <a:rPr lang="es-MX" dirty="0" err="1"/>
              <a:t>string</a:t>
            </a:r>
            <a:r>
              <a:rPr lang="es-MX" dirty="0"/>
              <a:t> dato = (</a:t>
            </a:r>
            <a:r>
              <a:rPr lang="es-MX" dirty="0" err="1"/>
              <a:t>string</a:t>
            </a:r>
            <a:r>
              <a:rPr lang="es-MX" dirty="0"/>
              <a:t>)o;</a:t>
            </a:r>
          </a:p>
          <a:p>
            <a:r>
              <a:rPr lang="nn-NO" dirty="0"/>
              <a:t>            for (int i = 0; i &lt; 20; i++)</a:t>
            </a:r>
          </a:p>
          <a:p>
            <a:r>
              <a:rPr lang="es-MX" dirty="0"/>
              <a:t>            {</a:t>
            </a:r>
          </a:p>
          <a:p>
            <a:r>
              <a:rPr lang="es-MX" dirty="0"/>
              <a:t>                </a:t>
            </a:r>
            <a:r>
              <a:rPr lang="es-MX" dirty="0" err="1"/>
              <a:t>Console.WriteLine</a:t>
            </a:r>
            <a:r>
              <a:rPr lang="es-MX" dirty="0"/>
              <a:t>("{0}, {1}",dato, </a:t>
            </a:r>
            <a:r>
              <a:rPr lang="es-MX" dirty="0" err="1"/>
              <a:t>Thread.CurrentThread.ManagedThreadId</a:t>
            </a:r>
            <a:r>
              <a:rPr lang="es-MX" dirty="0"/>
              <a:t>);</a:t>
            </a:r>
          </a:p>
          <a:p>
            <a:r>
              <a:rPr lang="es-MX" dirty="0"/>
              <a:t>            }</a:t>
            </a:r>
          </a:p>
          <a:p>
            <a:r>
              <a:rPr lang="es-MX" dirty="0" smtClean="0"/>
              <a:t>}</a:t>
            </a:r>
            <a:endParaRPr lang="es-MX" dirty="0"/>
          </a:p>
        </p:txBody>
      </p:sp>
      <p:sp>
        <p:nvSpPr>
          <p:cNvPr id="4" name="Rectangle 3"/>
          <p:cNvSpPr/>
          <p:nvPr/>
        </p:nvSpPr>
        <p:spPr>
          <a:xfrm>
            <a:off x="495300" y="4220528"/>
            <a:ext cx="11693525" cy="923330"/>
          </a:xfrm>
          <a:prstGeom prst="rect">
            <a:avLst/>
          </a:prstGeom>
        </p:spPr>
        <p:txBody>
          <a:bodyPr wrap="square">
            <a:spAutoFit/>
          </a:bodyPr>
          <a:lstStyle/>
          <a:p>
            <a:r>
              <a:rPr lang="es-MX" dirty="0" err="1"/>
              <a:t>ParameterizedThreadStart</a:t>
            </a:r>
            <a:r>
              <a:rPr lang="es-MX" dirty="0"/>
              <a:t> </a:t>
            </a:r>
            <a:r>
              <a:rPr lang="es-MX" dirty="0" err="1"/>
              <a:t>pts</a:t>
            </a:r>
            <a:r>
              <a:rPr lang="es-MX" dirty="0"/>
              <a:t> = new </a:t>
            </a:r>
            <a:r>
              <a:rPr lang="es-MX" dirty="0" err="1"/>
              <a:t>ParameterizedThreadStart</a:t>
            </a:r>
            <a:r>
              <a:rPr lang="es-MX" dirty="0"/>
              <a:t>(</a:t>
            </a:r>
            <a:r>
              <a:rPr lang="es-MX" dirty="0" err="1"/>
              <a:t>trabajoHilo</a:t>
            </a:r>
            <a:r>
              <a:rPr lang="es-MX" dirty="0"/>
              <a:t>);</a:t>
            </a:r>
          </a:p>
          <a:p>
            <a:r>
              <a:rPr lang="es-MX" dirty="0" err="1" smtClean="0"/>
              <a:t>Thread</a:t>
            </a:r>
            <a:r>
              <a:rPr lang="es-MX" dirty="0" smtClean="0"/>
              <a:t> </a:t>
            </a:r>
            <a:r>
              <a:rPr lang="es-MX" dirty="0"/>
              <a:t>hilo = new </a:t>
            </a:r>
            <a:r>
              <a:rPr lang="es-MX" dirty="0" err="1"/>
              <a:t>Thread</a:t>
            </a:r>
            <a:r>
              <a:rPr lang="es-MX" dirty="0"/>
              <a:t>(</a:t>
            </a:r>
            <a:r>
              <a:rPr lang="es-MX" dirty="0" err="1"/>
              <a:t>pts</a:t>
            </a:r>
            <a:r>
              <a:rPr lang="es-MX" dirty="0"/>
              <a:t>);</a:t>
            </a:r>
          </a:p>
          <a:p>
            <a:r>
              <a:rPr lang="es-MX" dirty="0" err="1" smtClean="0"/>
              <a:t>hilo.Start</a:t>
            </a:r>
            <a:r>
              <a:rPr lang="es-MX" dirty="0"/>
              <a:t>("Saludos IDS");</a:t>
            </a:r>
          </a:p>
        </p:txBody>
      </p:sp>
    </p:spTree>
    <p:extLst>
      <p:ext uri="{BB962C8B-B14F-4D97-AF65-F5344CB8AC3E}">
        <p14:creationId xmlns:p14="http://schemas.microsoft.com/office/powerpoint/2010/main" val="4040593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54391"/>
            <a:ext cx="2193614" cy="461665"/>
          </a:xfrm>
          <a:prstGeom prst="rect">
            <a:avLst/>
          </a:prstGeom>
        </p:spPr>
        <p:txBody>
          <a:bodyPr wrap="none">
            <a:spAutoFit/>
          </a:bodyPr>
          <a:lstStyle/>
          <a:p>
            <a:r>
              <a:rPr lang="es-MX" sz="2400" b="1" dirty="0">
                <a:latin typeface="Segoe UI" pitchFamily="34" charset="0"/>
              </a:rPr>
              <a:t>Detener hilos</a:t>
            </a:r>
            <a:r>
              <a:rPr lang="es-MX" sz="2400" dirty="0">
                <a:latin typeface="Segoe UI" pitchFamily="34" charset="0"/>
              </a:rPr>
              <a:t> </a:t>
            </a:r>
            <a:endParaRPr lang="es-MX" sz="2400" b="1" dirty="0"/>
          </a:p>
        </p:txBody>
      </p:sp>
      <p:sp>
        <p:nvSpPr>
          <p:cNvPr id="3" name="Rectangle 2"/>
          <p:cNvSpPr/>
          <p:nvPr/>
        </p:nvSpPr>
        <p:spPr>
          <a:xfrm>
            <a:off x="4913312" y="3264932"/>
            <a:ext cx="1383969" cy="369332"/>
          </a:xfrm>
          <a:prstGeom prst="rect">
            <a:avLst/>
          </a:prstGeom>
        </p:spPr>
        <p:txBody>
          <a:bodyPr wrap="none">
            <a:spAutoFit/>
          </a:bodyPr>
          <a:lstStyle/>
          <a:p>
            <a:r>
              <a:rPr lang="es-MX" dirty="0" err="1"/>
              <a:t>hilo.Abort</a:t>
            </a:r>
            <a:r>
              <a:rPr lang="es-MX" dirty="0"/>
              <a:t>();</a:t>
            </a:r>
          </a:p>
        </p:txBody>
      </p:sp>
    </p:spTree>
    <p:extLst>
      <p:ext uri="{BB962C8B-B14F-4D97-AF65-F5344CB8AC3E}">
        <p14:creationId xmlns:p14="http://schemas.microsoft.com/office/powerpoint/2010/main" val="4040593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54391"/>
            <a:ext cx="2736583" cy="461665"/>
          </a:xfrm>
          <a:prstGeom prst="rect">
            <a:avLst/>
          </a:prstGeom>
        </p:spPr>
        <p:txBody>
          <a:bodyPr wrap="none">
            <a:spAutoFit/>
          </a:bodyPr>
          <a:lstStyle/>
          <a:p>
            <a:r>
              <a:rPr lang="es-MX" sz="2400" b="1" dirty="0" err="1" smtClean="0"/>
              <a:t>ExecutionContext</a:t>
            </a:r>
            <a:endParaRPr lang="es-MX" sz="2400" b="1" dirty="0"/>
          </a:p>
        </p:txBody>
      </p:sp>
      <p:sp>
        <p:nvSpPr>
          <p:cNvPr id="3" name="Rectangle 2"/>
          <p:cNvSpPr/>
          <p:nvPr/>
        </p:nvSpPr>
        <p:spPr>
          <a:xfrm>
            <a:off x="742950" y="3429000"/>
            <a:ext cx="3415935" cy="369332"/>
          </a:xfrm>
          <a:prstGeom prst="rect">
            <a:avLst/>
          </a:prstGeom>
        </p:spPr>
        <p:txBody>
          <a:bodyPr wrap="none">
            <a:spAutoFit/>
          </a:bodyPr>
          <a:lstStyle/>
          <a:p>
            <a:r>
              <a:rPr lang="es-MX" dirty="0" err="1"/>
              <a:t>ExecutionContext.RestoreFlow</a:t>
            </a:r>
            <a:r>
              <a:rPr lang="es-MX" dirty="0"/>
              <a:t>();</a:t>
            </a:r>
          </a:p>
        </p:txBody>
      </p:sp>
      <p:sp>
        <p:nvSpPr>
          <p:cNvPr id="4" name="Rectangle 3"/>
          <p:cNvSpPr/>
          <p:nvPr/>
        </p:nvSpPr>
        <p:spPr>
          <a:xfrm>
            <a:off x="742950" y="1582341"/>
            <a:ext cx="10325100" cy="1477328"/>
          </a:xfrm>
          <a:prstGeom prst="rect">
            <a:avLst/>
          </a:prstGeom>
        </p:spPr>
        <p:txBody>
          <a:bodyPr wrap="square">
            <a:spAutoFit/>
          </a:bodyPr>
          <a:lstStyle/>
          <a:p>
            <a:r>
              <a:rPr lang="es-MX" dirty="0"/>
              <a:t> </a:t>
            </a:r>
            <a:r>
              <a:rPr lang="es-MX" dirty="0" err="1"/>
              <a:t>AsyncFlowControl</a:t>
            </a:r>
            <a:r>
              <a:rPr lang="es-MX" dirty="0"/>
              <a:t> </a:t>
            </a:r>
            <a:r>
              <a:rPr lang="es-MX" dirty="0" err="1"/>
              <a:t>flow</a:t>
            </a:r>
            <a:r>
              <a:rPr lang="es-MX" dirty="0"/>
              <a:t> = </a:t>
            </a:r>
            <a:r>
              <a:rPr lang="es-MX" dirty="0" err="1"/>
              <a:t>ExecutionContext.SuppressFlow</a:t>
            </a:r>
            <a:r>
              <a:rPr lang="es-MX" dirty="0"/>
              <a:t>();</a:t>
            </a:r>
          </a:p>
          <a:p>
            <a:endParaRPr lang="es-MX" dirty="0"/>
          </a:p>
          <a:p>
            <a:r>
              <a:rPr lang="en-US" dirty="0" smtClean="0"/>
              <a:t>Thread </a:t>
            </a:r>
            <a:r>
              <a:rPr lang="en-US" dirty="0"/>
              <a:t>Hilo = new Thread(new </a:t>
            </a:r>
            <a:r>
              <a:rPr lang="en-US" dirty="0" err="1"/>
              <a:t>ThreadStart</a:t>
            </a:r>
            <a:r>
              <a:rPr lang="en-US" dirty="0"/>
              <a:t>(</a:t>
            </a:r>
            <a:r>
              <a:rPr lang="en-US" dirty="0" err="1"/>
              <a:t>trabajoHilo</a:t>
            </a:r>
            <a:r>
              <a:rPr lang="en-US" dirty="0"/>
              <a:t>));            </a:t>
            </a:r>
          </a:p>
          <a:p>
            <a:r>
              <a:rPr lang="es-MX" dirty="0" err="1" smtClean="0"/>
              <a:t>Hilo.Start</a:t>
            </a:r>
            <a:r>
              <a:rPr lang="es-MX" dirty="0"/>
              <a:t>();</a:t>
            </a:r>
          </a:p>
          <a:p>
            <a:r>
              <a:rPr lang="es-MX" dirty="0" err="1" smtClean="0"/>
              <a:t>Hilo.Join</a:t>
            </a:r>
            <a:r>
              <a:rPr lang="es-MX" dirty="0"/>
              <a:t>();</a:t>
            </a:r>
          </a:p>
        </p:txBody>
      </p:sp>
      <p:sp>
        <p:nvSpPr>
          <p:cNvPr id="5" name="Rectangle 4"/>
          <p:cNvSpPr/>
          <p:nvPr/>
        </p:nvSpPr>
        <p:spPr>
          <a:xfrm>
            <a:off x="819150" y="3429000"/>
            <a:ext cx="1399486" cy="369332"/>
          </a:xfrm>
          <a:prstGeom prst="rect">
            <a:avLst/>
          </a:prstGeom>
        </p:spPr>
        <p:txBody>
          <a:bodyPr wrap="none">
            <a:spAutoFit/>
          </a:bodyPr>
          <a:lstStyle/>
          <a:p>
            <a:r>
              <a:rPr lang="es-MX" dirty="0" err="1"/>
              <a:t>flow.Undo</a:t>
            </a:r>
            <a:r>
              <a:rPr lang="es-MX" dirty="0"/>
              <a:t>();</a:t>
            </a:r>
          </a:p>
        </p:txBody>
      </p:sp>
      <p:sp>
        <p:nvSpPr>
          <p:cNvPr id="6" name="Rectangle 5"/>
          <p:cNvSpPr/>
          <p:nvPr/>
        </p:nvSpPr>
        <p:spPr>
          <a:xfrm>
            <a:off x="819150" y="4076880"/>
            <a:ext cx="10248900" cy="923330"/>
          </a:xfrm>
          <a:prstGeom prst="rect">
            <a:avLst/>
          </a:prstGeom>
        </p:spPr>
        <p:txBody>
          <a:bodyPr wrap="square">
            <a:spAutoFit/>
          </a:bodyPr>
          <a:lstStyle/>
          <a:p>
            <a:r>
              <a:rPr lang="es-MX" dirty="0" err="1"/>
              <a:t>ExecutionContext</a:t>
            </a:r>
            <a:r>
              <a:rPr lang="es-MX" dirty="0"/>
              <a:t> </a:t>
            </a:r>
            <a:r>
              <a:rPr lang="es-MX" dirty="0" err="1"/>
              <a:t>ecc</a:t>
            </a:r>
            <a:r>
              <a:rPr lang="es-MX" dirty="0"/>
              <a:t> = </a:t>
            </a:r>
            <a:r>
              <a:rPr lang="es-MX" dirty="0" err="1"/>
              <a:t>ExecutionContext.Capture</a:t>
            </a:r>
            <a:r>
              <a:rPr lang="es-MX" dirty="0"/>
              <a:t>();</a:t>
            </a:r>
          </a:p>
          <a:p>
            <a:r>
              <a:rPr lang="es-MX" dirty="0" err="1" smtClean="0"/>
              <a:t>ExecutionContext.Run</a:t>
            </a:r>
            <a:r>
              <a:rPr lang="es-MX" dirty="0" smtClean="0"/>
              <a:t>(</a:t>
            </a:r>
            <a:r>
              <a:rPr lang="es-MX" dirty="0" err="1" smtClean="0"/>
              <a:t>ecc</a:t>
            </a:r>
            <a:r>
              <a:rPr lang="es-MX" dirty="0"/>
              <a:t>, new </a:t>
            </a:r>
            <a:r>
              <a:rPr lang="es-MX" dirty="0" err="1"/>
              <a:t>ContextCallback</a:t>
            </a:r>
            <a:r>
              <a:rPr lang="es-MX" dirty="0"/>
              <a:t>(</a:t>
            </a:r>
            <a:r>
              <a:rPr lang="es-MX" dirty="0" err="1"/>
              <a:t>trabajoHilo</a:t>
            </a:r>
            <a:r>
              <a:rPr lang="es-MX" dirty="0"/>
              <a:t>), </a:t>
            </a:r>
            <a:r>
              <a:rPr lang="es-MX" dirty="0" err="1"/>
              <a:t>null</a:t>
            </a:r>
            <a:r>
              <a:rPr lang="es-MX" dirty="0"/>
              <a:t>);</a:t>
            </a:r>
          </a:p>
          <a:p>
            <a:endParaRPr lang="es-MX" dirty="0"/>
          </a:p>
        </p:txBody>
      </p:sp>
    </p:spTree>
    <p:extLst>
      <p:ext uri="{BB962C8B-B14F-4D97-AF65-F5344CB8AC3E}">
        <p14:creationId xmlns:p14="http://schemas.microsoft.com/office/powerpoint/2010/main" val="4040593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1" nodeType="clickEffect">
                                  <p:stCondLst>
                                    <p:cond delay="0"/>
                                  </p:stCondLst>
                                  <p:childTnLst>
                                    <p:animEffect transition="out" filter="fade">
                                      <p:cBhvr>
                                        <p:cTn id="20" dur="1000"/>
                                        <p:tgtEl>
                                          <p:spTgt spid="3"/>
                                        </p:tgtEl>
                                      </p:cBhvr>
                                    </p:animEffect>
                                    <p:anim calcmode="lin" valueType="num">
                                      <p:cBhvr>
                                        <p:cTn id="21" dur="1000"/>
                                        <p:tgtEl>
                                          <p:spTgt spid="3"/>
                                        </p:tgtEl>
                                        <p:attrNameLst>
                                          <p:attrName>ppt_x</p:attrName>
                                        </p:attrNameLst>
                                      </p:cBhvr>
                                      <p:tavLst>
                                        <p:tav tm="0">
                                          <p:val>
                                            <p:strVal val="ppt_x"/>
                                          </p:val>
                                        </p:tav>
                                        <p:tav tm="100000">
                                          <p:val>
                                            <p:strVal val="ppt_x"/>
                                          </p:val>
                                        </p:tav>
                                      </p:tavLst>
                                    </p:anim>
                                    <p:anim calcmode="lin" valueType="num">
                                      <p:cBhvr>
                                        <p:cTn id="22" dur="1000"/>
                                        <p:tgtEl>
                                          <p:spTgt spid="3"/>
                                        </p:tgtEl>
                                        <p:attrNameLst>
                                          <p:attrName>ppt_y</p:attrName>
                                        </p:attrNameLst>
                                      </p:cBhvr>
                                      <p:tavLst>
                                        <p:tav tm="0">
                                          <p:val>
                                            <p:strVal val="ppt_y"/>
                                          </p:val>
                                        </p:tav>
                                        <p:tav tm="100000">
                                          <p:val>
                                            <p:strVal val="ppt_y+.1"/>
                                          </p:val>
                                        </p:tav>
                                      </p:tavLst>
                                    </p:anim>
                                    <p:set>
                                      <p:cBhvr>
                                        <p:cTn id="23" dur="1" fill="hold">
                                          <p:stCondLst>
                                            <p:cond delay="999"/>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3884"/>
            <a:ext cx="12188825" cy="642310"/>
          </a:xfrm>
        </p:spPr>
        <p:txBody>
          <a:bodyPr/>
          <a:lstStyle/>
          <a:p>
            <a:pPr algn="ctr"/>
            <a:r>
              <a:rPr lang="es-MX" dirty="0" smtClean="0"/>
              <a:t>Lección 2 Compartiendo Datos</a:t>
            </a:r>
            <a:endParaRPr lang="es-MX" dirty="0"/>
          </a:p>
        </p:txBody>
      </p:sp>
      <p:sp>
        <p:nvSpPr>
          <p:cNvPr id="6" name="TextBox 5"/>
          <p:cNvSpPr txBox="1"/>
          <p:nvPr/>
        </p:nvSpPr>
        <p:spPr>
          <a:xfrm>
            <a:off x="9992133" y="6581001"/>
            <a:ext cx="2196692" cy="276999"/>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Tiempo 30 Min </a:t>
            </a:r>
            <a:r>
              <a:rPr lang="es-MX" dirty="0" err="1" smtClean="0">
                <a:gradFill>
                  <a:gsLst>
                    <a:gs pos="0">
                      <a:schemeClr val="tx1"/>
                    </a:gs>
                    <a:gs pos="100000">
                      <a:schemeClr val="tx1"/>
                    </a:gs>
                  </a:gsLst>
                  <a:lin ang="5400000" scaled="0"/>
                </a:gradFill>
              </a:rPr>
              <a:t>Aprox</a:t>
            </a:r>
            <a:endParaRPr lang="es-MX"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106118248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54391"/>
            <a:ext cx="3076483" cy="461665"/>
          </a:xfrm>
          <a:prstGeom prst="rect">
            <a:avLst/>
          </a:prstGeom>
        </p:spPr>
        <p:txBody>
          <a:bodyPr wrap="none">
            <a:spAutoFit/>
          </a:bodyPr>
          <a:lstStyle/>
          <a:p>
            <a:r>
              <a:rPr lang="es-MX" sz="2400" b="1" dirty="0"/>
              <a:t>Evitando Colisiones</a:t>
            </a:r>
            <a:r>
              <a:rPr lang="es-MX" sz="2400" dirty="0"/>
              <a:t> </a:t>
            </a:r>
            <a:endParaRPr lang="es-MX" sz="2400" b="1" dirty="0"/>
          </a:p>
        </p:txBody>
      </p:sp>
      <p:graphicFrame>
        <p:nvGraphicFramePr>
          <p:cNvPr id="3" name="Table 2"/>
          <p:cNvGraphicFramePr>
            <a:graphicFrameLocks noGrp="1"/>
          </p:cNvGraphicFramePr>
          <p:nvPr>
            <p:extLst>
              <p:ext uri="{D42A27DB-BD31-4B8C-83A1-F6EECF244321}">
                <p14:modId xmlns:p14="http://schemas.microsoft.com/office/powerpoint/2010/main" val="3746776889"/>
              </p:ext>
            </p:extLst>
          </p:nvPr>
        </p:nvGraphicFramePr>
        <p:xfrm>
          <a:off x="2651125" y="2973546"/>
          <a:ext cx="7178675" cy="1371600"/>
        </p:xfrm>
        <a:graphic>
          <a:graphicData uri="http://schemas.openxmlformats.org/drawingml/2006/table">
            <a:tbl>
              <a:tblPr/>
              <a:tblGrid>
                <a:gridCol w="1450116"/>
                <a:gridCol w="5728559"/>
              </a:tblGrid>
              <a:tr h="0">
                <a:tc>
                  <a:txBody>
                    <a:bodyPr/>
                    <a:lstStyle/>
                    <a:p>
                      <a:r>
                        <a:rPr lang="es-MX" b="1">
                          <a:solidFill>
                            <a:schemeClr val="tx1"/>
                          </a:solidFill>
                          <a:effectLst/>
                          <a:latin typeface="Arial"/>
                        </a:rPr>
                        <a:t>Add.</a:t>
                      </a:r>
                      <a:endParaRPr lang="es-MX">
                        <a:solidFill>
                          <a:schemeClr val="tx1"/>
                        </a:solidFill>
                        <a:effectLst/>
                        <a:latin typeface="Arial"/>
                      </a:endParaRPr>
                    </a:p>
                  </a:txBody>
                  <a:tcPr marL="0" marR="0" marT="0" marB="0">
                    <a:lnL>
                      <a:noFill/>
                    </a:lnL>
                    <a:lnR>
                      <a:noFill/>
                    </a:lnR>
                    <a:lnT>
                      <a:noFill/>
                    </a:lnT>
                    <a:lnB>
                      <a:noFill/>
                    </a:lnB>
                  </a:tcPr>
                </a:tc>
                <a:tc>
                  <a:txBody>
                    <a:bodyPr/>
                    <a:lstStyle/>
                    <a:p>
                      <a:r>
                        <a:rPr lang="es-MX" dirty="0">
                          <a:solidFill>
                            <a:schemeClr val="tx1"/>
                          </a:solidFill>
                          <a:effectLst/>
                          <a:latin typeface="Arial"/>
                        </a:rPr>
                        <a:t>Suma 2 enteros en una operación atómica.</a:t>
                      </a:r>
                    </a:p>
                  </a:txBody>
                  <a:tcPr marL="0" marR="0" marT="0" marB="0">
                    <a:lnL>
                      <a:noFill/>
                    </a:lnL>
                    <a:lnR>
                      <a:noFill/>
                    </a:lnR>
                    <a:lnT>
                      <a:noFill/>
                    </a:lnT>
                    <a:lnB>
                      <a:noFill/>
                    </a:lnB>
                  </a:tcPr>
                </a:tc>
              </a:tr>
              <a:tr h="0">
                <a:tc>
                  <a:txBody>
                    <a:bodyPr/>
                    <a:lstStyle/>
                    <a:p>
                      <a:r>
                        <a:rPr lang="es-MX" b="1">
                          <a:solidFill>
                            <a:schemeClr val="tx1"/>
                          </a:solidFill>
                          <a:effectLst/>
                          <a:latin typeface="Arial"/>
                        </a:rPr>
                        <a:t>Decrement</a:t>
                      </a:r>
                      <a:endParaRPr lang="es-MX">
                        <a:solidFill>
                          <a:schemeClr val="tx1"/>
                        </a:solidFill>
                        <a:effectLst/>
                        <a:latin typeface="Arial"/>
                      </a:endParaRPr>
                    </a:p>
                  </a:txBody>
                  <a:tcPr marL="0" marR="0" marT="0" marB="0">
                    <a:lnL>
                      <a:noFill/>
                    </a:lnL>
                    <a:lnR>
                      <a:noFill/>
                    </a:lnR>
                    <a:lnT>
                      <a:noFill/>
                    </a:lnT>
                    <a:lnB>
                      <a:noFill/>
                    </a:lnB>
                  </a:tcPr>
                </a:tc>
                <a:tc>
                  <a:txBody>
                    <a:bodyPr/>
                    <a:lstStyle/>
                    <a:p>
                      <a:r>
                        <a:rPr lang="es-MX" dirty="0">
                          <a:solidFill>
                            <a:schemeClr val="tx1"/>
                          </a:solidFill>
                          <a:effectLst/>
                          <a:latin typeface="Arial"/>
                        </a:rPr>
                        <a:t>Resta 2 valores en una operación atómica</a:t>
                      </a:r>
                    </a:p>
                  </a:txBody>
                  <a:tcPr marL="0" marR="0" marT="0" marB="0">
                    <a:lnL>
                      <a:noFill/>
                    </a:lnL>
                    <a:lnR>
                      <a:noFill/>
                    </a:lnR>
                    <a:lnT>
                      <a:noFill/>
                    </a:lnT>
                    <a:lnB>
                      <a:noFill/>
                    </a:lnB>
                  </a:tcPr>
                </a:tc>
              </a:tr>
              <a:tr h="0">
                <a:tc>
                  <a:txBody>
                    <a:bodyPr/>
                    <a:lstStyle/>
                    <a:p>
                      <a:r>
                        <a:rPr lang="es-MX" b="1">
                          <a:solidFill>
                            <a:schemeClr val="tx1"/>
                          </a:solidFill>
                          <a:effectLst/>
                          <a:latin typeface="Arial"/>
                        </a:rPr>
                        <a:t>Exchange</a:t>
                      </a:r>
                      <a:endParaRPr lang="es-MX">
                        <a:solidFill>
                          <a:schemeClr val="tx1"/>
                        </a:solidFill>
                        <a:effectLst/>
                        <a:latin typeface="Arial"/>
                      </a:endParaRPr>
                    </a:p>
                  </a:txBody>
                  <a:tcPr marL="0" marR="0" marT="0" marB="0">
                    <a:lnL>
                      <a:noFill/>
                    </a:lnL>
                    <a:lnR>
                      <a:noFill/>
                    </a:lnR>
                    <a:lnT>
                      <a:noFill/>
                    </a:lnT>
                    <a:lnB>
                      <a:noFill/>
                    </a:lnB>
                  </a:tcPr>
                </a:tc>
                <a:tc>
                  <a:txBody>
                    <a:bodyPr/>
                    <a:lstStyle/>
                    <a:p>
                      <a:r>
                        <a:rPr lang="es-MX" dirty="0">
                          <a:solidFill>
                            <a:schemeClr val="tx1"/>
                          </a:solidFill>
                          <a:effectLst/>
                          <a:latin typeface="Arial"/>
                        </a:rPr>
                        <a:t>Intercambia 2 valores, de forma atómica.</a:t>
                      </a:r>
                    </a:p>
                  </a:txBody>
                  <a:tcPr marL="0" marR="0" marT="0" marB="0">
                    <a:lnL>
                      <a:noFill/>
                    </a:lnL>
                    <a:lnR>
                      <a:noFill/>
                    </a:lnR>
                    <a:lnT>
                      <a:noFill/>
                    </a:lnT>
                    <a:lnB>
                      <a:noFill/>
                    </a:lnB>
                  </a:tcPr>
                </a:tc>
              </a:tr>
              <a:tr h="0">
                <a:tc>
                  <a:txBody>
                    <a:bodyPr/>
                    <a:lstStyle/>
                    <a:p>
                      <a:r>
                        <a:rPr lang="es-MX" b="1">
                          <a:solidFill>
                            <a:schemeClr val="tx1"/>
                          </a:solidFill>
                          <a:effectLst/>
                          <a:latin typeface="Arial"/>
                        </a:rPr>
                        <a:t>Increment</a:t>
                      </a:r>
                      <a:endParaRPr lang="es-MX">
                        <a:solidFill>
                          <a:schemeClr val="tx1"/>
                        </a:solidFill>
                        <a:effectLst/>
                        <a:latin typeface="Arial"/>
                      </a:endParaRPr>
                    </a:p>
                  </a:txBody>
                  <a:tcPr marL="0" marR="0" marT="0" marB="0">
                    <a:lnL>
                      <a:noFill/>
                    </a:lnL>
                    <a:lnR>
                      <a:noFill/>
                    </a:lnR>
                    <a:lnT>
                      <a:noFill/>
                    </a:lnT>
                    <a:lnB>
                      <a:noFill/>
                    </a:lnB>
                  </a:tcPr>
                </a:tc>
                <a:tc>
                  <a:txBody>
                    <a:bodyPr/>
                    <a:lstStyle/>
                    <a:p>
                      <a:r>
                        <a:rPr lang="es-MX" dirty="0">
                          <a:solidFill>
                            <a:schemeClr val="tx1"/>
                          </a:solidFill>
                          <a:effectLst/>
                          <a:latin typeface="Arial"/>
                        </a:rPr>
                        <a:t>Adhiere uno a un valor de forma atómica</a:t>
                      </a:r>
                    </a:p>
                  </a:txBody>
                  <a:tcPr marL="0" marR="0" marT="0" marB="0">
                    <a:lnL>
                      <a:noFill/>
                    </a:lnL>
                    <a:lnR>
                      <a:noFill/>
                    </a:lnR>
                    <a:lnT>
                      <a:noFill/>
                    </a:lnT>
                    <a:lnB>
                      <a:noFill/>
                    </a:lnB>
                  </a:tcPr>
                </a:tc>
              </a:tr>
              <a:tr h="0">
                <a:tc>
                  <a:txBody>
                    <a:bodyPr/>
                    <a:lstStyle/>
                    <a:p>
                      <a:r>
                        <a:rPr lang="es-MX" b="1">
                          <a:solidFill>
                            <a:schemeClr val="tx1"/>
                          </a:solidFill>
                          <a:effectLst/>
                          <a:latin typeface="Arial"/>
                        </a:rPr>
                        <a:t>Read.</a:t>
                      </a:r>
                      <a:endParaRPr lang="es-MX">
                        <a:solidFill>
                          <a:schemeClr val="tx1"/>
                        </a:solidFill>
                        <a:effectLst/>
                        <a:latin typeface="Arial"/>
                      </a:endParaRPr>
                    </a:p>
                  </a:txBody>
                  <a:tcPr marL="0" marR="0" marT="0" marB="0">
                    <a:lnL>
                      <a:noFill/>
                    </a:lnL>
                    <a:lnR>
                      <a:noFill/>
                    </a:lnR>
                    <a:lnT>
                      <a:noFill/>
                    </a:lnT>
                    <a:lnB>
                      <a:noFill/>
                    </a:lnB>
                  </a:tcPr>
                </a:tc>
                <a:tc>
                  <a:txBody>
                    <a:bodyPr/>
                    <a:lstStyle/>
                    <a:p>
                      <a:r>
                        <a:rPr lang="es-MX" dirty="0">
                          <a:solidFill>
                            <a:schemeClr val="tx1"/>
                          </a:solidFill>
                          <a:effectLst/>
                          <a:latin typeface="Arial"/>
                        </a:rPr>
                        <a:t>Lee un número de forma atómica (64 bits).</a:t>
                      </a:r>
                    </a:p>
                  </a:txBody>
                  <a:tcPr marL="0" marR="0" marT="0" marB="0">
                    <a:lnL>
                      <a:noFill/>
                    </a:lnL>
                    <a:lnR>
                      <a:noFill/>
                    </a:lnR>
                    <a:lnT>
                      <a:noFill/>
                    </a:lnT>
                    <a:lnB>
                      <a:noFill/>
                    </a:lnB>
                  </a:tcPr>
                </a:tc>
              </a:tr>
            </a:tbl>
          </a:graphicData>
        </a:graphic>
      </p:graphicFrame>
    </p:spTree>
    <p:extLst>
      <p:ext uri="{BB962C8B-B14F-4D97-AF65-F5344CB8AC3E}">
        <p14:creationId xmlns:p14="http://schemas.microsoft.com/office/powerpoint/2010/main" val="404059391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54391"/>
            <a:ext cx="3479542" cy="461665"/>
          </a:xfrm>
          <a:prstGeom prst="rect">
            <a:avLst/>
          </a:prstGeom>
        </p:spPr>
        <p:txBody>
          <a:bodyPr wrap="none">
            <a:spAutoFit/>
          </a:bodyPr>
          <a:lstStyle/>
          <a:p>
            <a:r>
              <a:rPr lang="es-MX" sz="2400" b="1" dirty="0" err="1"/>
              <a:t>Synchronization</a:t>
            </a:r>
            <a:r>
              <a:rPr lang="es-MX" sz="2400" b="1" dirty="0"/>
              <a:t> </a:t>
            </a:r>
            <a:r>
              <a:rPr lang="es-MX" sz="2400" b="1" dirty="0" err="1"/>
              <a:t>Locks</a:t>
            </a:r>
            <a:r>
              <a:rPr lang="es-MX" sz="2400" dirty="0"/>
              <a:t> </a:t>
            </a:r>
            <a:endParaRPr lang="es-MX" sz="2400" b="1" dirty="0"/>
          </a:p>
        </p:txBody>
      </p:sp>
      <p:sp>
        <p:nvSpPr>
          <p:cNvPr id="4" name="Rectangle 3"/>
          <p:cNvSpPr/>
          <p:nvPr/>
        </p:nvSpPr>
        <p:spPr>
          <a:xfrm>
            <a:off x="252566" y="1443841"/>
            <a:ext cx="8888259" cy="3693319"/>
          </a:xfrm>
          <a:prstGeom prst="rect">
            <a:avLst/>
          </a:prstGeom>
        </p:spPr>
        <p:txBody>
          <a:bodyPr wrap="square">
            <a:spAutoFit/>
          </a:bodyPr>
          <a:lstStyle/>
          <a:p>
            <a:r>
              <a:rPr lang="es-MX" dirty="0" err="1"/>
              <a:t>ParameterizedThreadStart</a:t>
            </a:r>
            <a:r>
              <a:rPr lang="es-MX" dirty="0"/>
              <a:t> </a:t>
            </a:r>
            <a:r>
              <a:rPr lang="es-MX" dirty="0" err="1"/>
              <a:t>pts</a:t>
            </a:r>
            <a:r>
              <a:rPr lang="es-MX" dirty="0"/>
              <a:t> = new </a:t>
            </a:r>
            <a:r>
              <a:rPr lang="es-MX" dirty="0" err="1"/>
              <a:t>ParameterizedThreadStart</a:t>
            </a:r>
            <a:r>
              <a:rPr lang="es-MX" dirty="0"/>
              <a:t>(</a:t>
            </a:r>
            <a:r>
              <a:rPr lang="es-MX" dirty="0" err="1"/>
              <a:t>ActualizadorConteo</a:t>
            </a:r>
            <a:r>
              <a:rPr lang="es-MX" dirty="0"/>
              <a:t>);</a:t>
            </a:r>
          </a:p>
          <a:p>
            <a:r>
              <a:rPr lang="es-MX" dirty="0"/>
              <a:t>            </a:t>
            </a:r>
            <a:r>
              <a:rPr lang="es-MX" dirty="0" err="1"/>
              <a:t>Thread</a:t>
            </a:r>
            <a:r>
              <a:rPr lang="es-MX" dirty="0"/>
              <a:t>[] hilos = new </a:t>
            </a:r>
            <a:r>
              <a:rPr lang="es-MX" dirty="0" err="1"/>
              <a:t>Thread</a:t>
            </a:r>
            <a:r>
              <a:rPr lang="es-MX" dirty="0"/>
              <a:t>[10];</a:t>
            </a:r>
          </a:p>
          <a:p>
            <a:endParaRPr lang="es-MX" dirty="0"/>
          </a:p>
          <a:p>
            <a:r>
              <a:rPr lang="es-MX" dirty="0"/>
              <a:t>            </a:t>
            </a:r>
            <a:r>
              <a:rPr lang="es-MX" dirty="0" err="1"/>
              <a:t>for</a:t>
            </a:r>
            <a:r>
              <a:rPr lang="es-MX" dirty="0"/>
              <a:t> (</a:t>
            </a:r>
            <a:r>
              <a:rPr lang="es-MX" dirty="0" err="1"/>
              <a:t>int</a:t>
            </a:r>
            <a:r>
              <a:rPr lang="es-MX" dirty="0"/>
              <a:t> x = 0; x &lt; 10; x++)</a:t>
            </a:r>
          </a:p>
          <a:p>
            <a:r>
              <a:rPr lang="es-MX" dirty="0"/>
              <a:t>            {</a:t>
            </a:r>
          </a:p>
          <a:p>
            <a:r>
              <a:rPr lang="es-MX" dirty="0"/>
              <a:t>                hilos[x] = new </a:t>
            </a:r>
            <a:r>
              <a:rPr lang="es-MX" dirty="0" err="1"/>
              <a:t>Thread</a:t>
            </a:r>
            <a:r>
              <a:rPr lang="es-MX" dirty="0"/>
              <a:t>(</a:t>
            </a:r>
            <a:r>
              <a:rPr lang="es-MX" dirty="0" err="1"/>
              <a:t>pts</a:t>
            </a:r>
            <a:r>
              <a:rPr lang="es-MX" dirty="0"/>
              <a:t>);</a:t>
            </a:r>
          </a:p>
          <a:p>
            <a:r>
              <a:rPr lang="es-MX" dirty="0"/>
              <a:t>                hilos[x].</a:t>
            </a:r>
            <a:r>
              <a:rPr lang="es-MX" dirty="0" err="1"/>
              <a:t>Start</a:t>
            </a:r>
            <a:r>
              <a:rPr lang="es-MX" dirty="0"/>
              <a:t>(x);</a:t>
            </a:r>
          </a:p>
          <a:p>
            <a:r>
              <a:rPr lang="es-MX" dirty="0"/>
              <a:t>            }</a:t>
            </a:r>
          </a:p>
          <a:p>
            <a:endParaRPr lang="es-MX" dirty="0"/>
          </a:p>
          <a:p>
            <a:r>
              <a:rPr lang="en-US" dirty="0"/>
              <a:t>            </a:t>
            </a:r>
            <a:r>
              <a:rPr lang="en-US" dirty="0" err="1"/>
              <a:t>foreach</a:t>
            </a:r>
            <a:r>
              <a:rPr lang="en-US" dirty="0"/>
              <a:t> (Thread item in </a:t>
            </a:r>
            <a:r>
              <a:rPr lang="en-US" dirty="0" err="1"/>
              <a:t>hilos</a:t>
            </a:r>
            <a:r>
              <a:rPr lang="en-US" dirty="0"/>
              <a:t>)</a:t>
            </a:r>
          </a:p>
          <a:p>
            <a:r>
              <a:rPr lang="es-MX" dirty="0"/>
              <a:t>            {</a:t>
            </a:r>
          </a:p>
          <a:p>
            <a:r>
              <a:rPr lang="es-MX" dirty="0"/>
              <a:t>                </a:t>
            </a:r>
            <a:r>
              <a:rPr lang="es-MX" dirty="0" err="1"/>
              <a:t>item.Join</a:t>
            </a:r>
            <a:r>
              <a:rPr lang="es-MX" dirty="0"/>
              <a:t>();</a:t>
            </a:r>
          </a:p>
          <a:p>
            <a:r>
              <a:rPr lang="es-MX" dirty="0"/>
              <a:t>            }</a:t>
            </a:r>
          </a:p>
        </p:txBody>
      </p:sp>
      <p:sp>
        <p:nvSpPr>
          <p:cNvPr id="5" name="Rectangle 4"/>
          <p:cNvSpPr/>
          <p:nvPr/>
        </p:nvSpPr>
        <p:spPr>
          <a:xfrm>
            <a:off x="1040982" y="5137160"/>
            <a:ext cx="2220160" cy="369332"/>
          </a:xfrm>
          <a:prstGeom prst="rect">
            <a:avLst/>
          </a:prstGeom>
        </p:spPr>
        <p:txBody>
          <a:bodyPr wrap="none">
            <a:spAutoFit/>
          </a:bodyPr>
          <a:lstStyle/>
          <a:p>
            <a:r>
              <a:rPr lang="es-MX" dirty="0" err="1"/>
              <a:t>Monitor.Enter</a:t>
            </a:r>
            <a:r>
              <a:rPr lang="es-MX" dirty="0"/>
              <a:t>(hilos);</a:t>
            </a:r>
          </a:p>
        </p:txBody>
      </p:sp>
    </p:spTree>
    <p:extLst>
      <p:ext uri="{BB962C8B-B14F-4D97-AF65-F5344CB8AC3E}">
        <p14:creationId xmlns:p14="http://schemas.microsoft.com/office/powerpoint/2010/main" val="4040593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54391"/>
            <a:ext cx="2252540" cy="461665"/>
          </a:xfrm>
          <a:prstGeom prst="rect">
            <a:avLst/>
          </a:prstGeom>
        </p:spPr>
        <p:txBody>
          <a:bodyPr wrap="none">
            <a:spAutoFit/>
          </a:bodyPr>
          <a:lstStyle/>
          <a:p>
            <a:r>
              <a:rPr lang="es-MX" sz="2400" b="1" dirty="0" smtClean="0"/>
              <a:t>Clases </a:t>
            </a:r>
            <a:r>
              <a:rPr lang="es-MX" sz="2400" b="1" dirty="0" err="1" smtClean="0"/>
              <a:t>Drawing</a:t>
            </a:r>
            <a:endParaRPr lang="es-MX" sz="2400" b="1" dirty="0"/>
          </a:p>
        </p:txBody>
      </p:sp>
      <p:sp>
        <p:nvSpPr>
          <p:cNvPr id="4" name="Rectangle 3"/>
          <p:cNvSpPr/>
          <p:nvPr/>
        </p:nvSpPr>
        <p:spPr>
          <a:xfrm>
            <a:off x="866695" y="1701284"/>
            <a:ext cx="968535" cy="369332"/>
          </a:xfrm>
          <a:prstGeom prst="rect">
            <a:avLst/>
          </a:prstGeom>
        </p:spPr>
        <p:txBody>
          <a:bodyPr wrap="none">
            <a:spAutoFit/>
          </a:bodyPr>
          <a:lstStyle/>
          <a:p>
            <a:r>
              <a:rPr lang="es-MX" b="1" dirty="0" err="1" smtClean="0">
                <a:latin typeface="Segoe UI" pitchFamily="34" charset="0"/>
              </a:rPr>
              <a:t>Bitmap</a:t>
            </a:r>
            <a:r>
              <a:rPr lang="es-MX" b="1" dirty="0" smtClean="0">
                <a:latin typeface="Segoe UI" pitchFamily="34" charset="0"/>
              </a:rPr>
              <a:t> </a:t>
            </a:r>
            <a:endParaRPr lang="es-MX" dirty="0"/>
          </a:p>
        </p:txBody>
      </p:sp>
      <p:sp>
        <p:nvSpPr>
          <p:cNvPr id="6" name="Rectangle 5"/>
          <p:cNvSpPr/>
          <p:nvPr/>
        </p:nvSpPr>
        <p:spPr>
          <a:xfrm>
            <a:off x="5683082" y="3244334"/>
            <a:ext cx="822661" cy="369332"/>
          </a:xfrm>
          <a:prstGeom prst="rect">
            <a:avLst/>
          </a:prstGeom>
        </p:spPr>
        <p:txBody>
          <a:bodyPr wrap="none">
            <a:spAutoFit/>
          </a:bodyPr>
          <a:lstStyle/>
          <a:p>
            <a:r>
              <a:rPr lang="es-MX" b="1" dirty="0" err="1" smtClean="0">
                <a:latin typeface="Segoe UI" pitchFamily="34" charset="0"/>
              </a:rPr>
              <a:t>Brush</a:t>
            </a:r>
            <a:r>
              <a:rPr lang="es-MX" b="1" dirty="0" smtClean="0">
                <a:latin typeface="Segoe UI" pitchFamily="34" charset="0"/>
              </a:rPr>
              <a:t> </a:t>
            </a:r>
            <a:endParaRPr lang="es-MX" dirty="0"/>
          </a:p>
        </p:txBody>
      </p:sp>
      <p:sp>
        <p:nvSpPr>
          <p:cNvPr id="7" name="Rectangle 6"/>
          <p:cNvSpPr/>
          <p:nvPr/>
        </p:nvSpPr>
        <p:spPr>
          <a:xfrm>
            <a:off x="6469427" y="5206484"/>
            <a:ext cx="1040670" cy="369332"/>
          </a:xfrm>
          <a:prstGeom prst="rect">
            <a:avLst/>
          </a:prstGeom>
        </p:spPr>
        <p:txBody>
          <a:bodyPr wrap="none">
            <a:spAutoFit/>
          </a:bodyPr>
          <a:lstStyle/>
          <a:p>
            <a:r>
              <a:rPr lang="es-MX" b="1" dirty="0" err="1" smtClean="0">
                <a:latin typeface="Segoe UI" pitchFamily="34" charset="0"/>
              </a:rPr>
              <a:t>Brushes</a:t>
            </a:r>
            <a:r>
              <a:rPr lang="es-MX" b="1" dirty="0" smtClean="0">
                <a:latin typeface="Segoe UI" pitchFamily="34" charset="0"/>
              </a:rPr>
              <a:t> </a:t>
            </a:r>
            <a:endParaRPr lang="es-MX" dirty="0"/>
          </a:p>
        </p:txBody>
      </p:sp>
      <p:sp>
        <p:nvSpPr>
          <p:cNvPr id="8" name="Rectangle 7"/>
          <p:cNvSpPr/>
          <p:nvPr/>
        </p:nvSpPr>
        <p:spPr>
          <a:xfrm>
            <a:off x="1651507" y="4063484"/>
            <a:ext cx="1799210" cy="369332"/>
          </a:xfrm>
          <a:prstGeom prst="rect">
            <a:avLst/>
          </a:prstGeom>
        </p:spPr>
        <p:txBody>
          <a:bodyPr wrap="none">
            <a:spAutoFit/>
          </a:bodyPr>
          <a:lstStyle/>
          <a:p>
            <a:r>
              <a:rPr lang="es-MX" b="1" dirty="0" err="1" smtClean="0">
                <a:latin typeface="Segoe UI" pitchFamily="34" charset="0"/>
              </a:rPr>
              <a:t>ColorConverter</a:t>
            </a:r>
            <a:r>
              <a:rPr lang="es-MX" b="1" dirty="0" smtClean="0">
                <a:latin typeface="Segoe UI" pitchFamily="34" charset="0"/>
              </a:rPr>
              <a:t> </a:t>
            </a:r>
            <a:endParaRPr lang="es-MX" dirty="0"/>
          </a:p>
        </p:txBody>
      </p:sp>
      <p:sp>
        <p:nvSpPr>
          <p:cNvPr id="9" name="Rectangle 8"/>
          <p:cNvSpPr/>
          <p:nvPr/>
        </p:nvSpPr>
        <p:spPr>
          <a:xfrm>
            <a:off x="5328157" y="767834"/>
            <a:ext cx="1799210" cy="369332"/>
          </a:xfrm>
          <a:prstGeom prst="rect">
            <a:avLst/>
          </a:prstGeom>
        </p:spPr>
        <p:txBody>
          <a:bodyPr wrap="none">
            <a:spAutoFit/>
          </a:bodyPr>
          <a:lstStyle/>
          <a:p>
            <a:r>
              <a:rPr lang="es-MX" b="1" dirty="0" err="1" smtClean="0">
                <a:latin typeface="Segoe UI" pitchFamily="34" charset="0"/>
              </a:rPr>
              <a:t>ColorConverter</a:t>
            </a:r>
            <a:r>
              <a:rPr lang="es-MX" b="1" dirty="0" smtClean="0">
                <a:latin typeface="Segoe UI" pitchFamily="34" charset="0"/>
              </a:rPr>
              <a:t> </a:t>
            </a:r>
            <a:endParaRPr lang="es-MX" dirty="0"/>
          </a:p>
        </p:txBody>
      </p:sp>
      <p:sp>
        <p:nvSpPr>
          <p:cNvPr id="10" name="Rectangle 9"/>
          <p:cNvSpPr/>
          <p:nvPr/>
        </p:nvSpPr>
        <p:spPr>
          <a:xfrm>
            <a:off x="7599788" y="6197084"/>
            <a:ext cx="1789849" cy="369332"/>
          </a:xfrm>
          <a:prstGeom prst="rect">
            <a:avLst/>
          </a:prstGeom>
        </p:spPr>
        <p:txBody>
          <a:bodyPr wrap="none">
            <a:spAutoFit/>
          </a:bodyPr>
          <a:lstStyle/>
          <a:p>
            <a:r>
              <a:rPr lang="es-MX" b="1" dirty="0" err="1" smtClean="0">
                <a:latin typeface="Segoe UI" pitchFamily="34" charset="0"/>
              </a:rPr>
              <a:t>ColorTranslator</a:t>
            </a:r>
            <a:r>
              <a:rPr lang="es-MX" b="1" dirty="0" smtClean="0">
                <a:latin typeface="Segoe UI" pitchFamily="34" charset="0"/>
              </a:rPr>
              <a:t> </a:t>
            </a:r>
            <a:endParaRPr lang="es-MX" dirty="0"/>
          </a:p>
        </p:txBody>
      </p:sp>
      <p:sp>
        <p:nvSpPr>
          <p:cNvPr id="11" name="Rectangle 10"/>
          <p:cNvSpPr/>
          <p:nvPr/>
        </p:nvSpPr>
        <p:spPr>
          <a:xfrm>
            <a:off x="3798491" y="1110734"/>
            <a:ext cx="705642" cy="369332"/>
          </a:xfrm>
          <a:prstGeom prst="rect">
            <a:avLst/>
          </a:prstGeom>
        </p:spPr>
        <p:txBody>
          <a:bodyPr wrap="none">
            <a:spAutoFit/>
          </a:bodyPr>
          <a:lstStyle/>
          <a:p>
            <a:r>
              <a:rPr lang="es-MX" b="1" dirty="0" smtClean="0">
                <a:latin typeface="Segoe UI" pitchFamily="34" charset="0"/>
              </a:rPr>
              <a:t>Font </a:t>
            </a:r>
            <a:endParaRPr lang="es-MX" dirty="0"/>
          </a:p>
        </p:txBody>
      </p:sp>
      <p:sp>
        <p:nvSpPr>
          <p:cNvPr id="12" name="Rectangle 11"/>
          <p:cNvSpPr/>
          <p:nvPr/>
        </p:nvSpPr>
        <p:spPr>
          <a:xfrm>
            <a:off x="10117292" y="2463284"/>
            <a:ext cx="1707840" cy="369332"/>
          </a:xfrm>
          <a:prstGeom prst="rect">
            <a:avLst/>
          </a:prstGeom>
        </p:spPr>
        <p:txBody>
          <a:bodyPr wrap="none">
            <a:spAutoFit/>
          </a:bodyPr>
          <a:lstStyle/>
          <a:p>
            <a:r>
              <a:rPr lang="es-MX" b="1" dirty="0" err="1" smtClean="0">
                <a:latin typeface="Segoe UI" pitchFamily="34" charset="0"/>
              </a:rPr>
              <a:t>FontConverter</a:t>
            </a:r>
            <a:r>
              <a:rPr lang="es-MX" b="1" dirty="0" smtClean="0">
                <a:latin typeface="Segoe UI" pitchFamily="34" charset="0"/>
              </a:rPr>
              <a:t> </a:t>
            </a:r>
            <a:endParaRPr lang="es-MX" dirty="0"/>
          </a:p>
        </p:txBody>
      </p:sp>
      <p:sp>
        <p:nvSpPr>
          <p:cNvPr id="13" name="Rectangle 12"/>
          <p:cNvSpPr/>
          <p:nvPr/>
        </p:nvSpPr>
        <p:spPr>
          <a:xfrm>
            <a:off x="7743776" y="3244334"/>
            <a:ext cx="1349472" cy="369332"/>
          </a:xfrm>
          <a:prstGeom prst="rect">
            <a:avLst/>
          </a:prstGeom>
        </p:spPr>
        <p:txBody>
          <a:bodyPr wrap="none">
            <a:spAutoFit/>
          </a:bodyPr>
          <a:lstStyle/>
          <a:p>
            <a:r>
              <a:rPr lang="es-MX" b="1" dirty="0" err="1" smtClean="0">
                <a:latin typeface="Segoe UI" pitchFamily="34" charset="0"/>
              </a:rPr>
              <a:t>FontFamily</a:t>
            </a:r>
            <a:r>
              <a:rPr lang="es-MX" b="1" dirty="0" smtClean="0">
                <a:latin typeface="Segoe UI" pitchFamily="34" charset="0"/>
              </a:rPr>
              <a:t> </a:t>
            </a:r>
            <a:endParaRPr lang="es-MX" dirty="0"/>
          </a:p>
        </p:txBody>
      </p:sp>
      <p:sp>
        <p:nvSpPr>
          <p:cNvPr id="14" name="Rectangle 13"/>
          <p:cNvSpPr/>
          <p:nvPr/>
        </p:nvSpPr>
        <p:spPr>
          <a:xfrm>
            <a:off x="3641640" y="3339584"/>
            <a:ext cx="1133644" cy="369332"/>
          </a:xfrm>
          <a:prstGeom prst="rect">
            <a:avLst/>
          </a:prstGeom>
        </p:spPr>
        <p:txBody>
          <a:bodyPr wrap="none">
            <a:spAutoFit/>
          </a:bodyPr>
          <a:lstStyle/>
          <a:p>
            <a:r>
              <a:rPr lang="es-MX" b="1" dirty="0" err="1" smtClean="0">
                <a:latin typeface="Segoe UI" pitchFamily="34" charset="0"/>
              </a:rPr>
              <a:t>Graphics</a:t>
            </a:r>
            <a:r>
              <a:rPr lang="es-MX" b="1" dirty="0" smtClean="0">
                <a:latin typeface="Segoe UI" pitchFamily="34" charset="0"/>
              </a:rPr>
              <a:t> </a:t>
            </a:r>
            <a:endParaRPr lang="es-MX" dirty="0"/>
          </a:p>
        </p:txBody>
      </p:sp>
      <p:sp>
        <p:nvSpPr>
          <p:cNvPr id="15" name="Rectangle 14"/>
          <p:cNvSpPr/>
          <p:nvPr/>
        </p:nvSpPr>
        <p:spPr>
          <a:xfrm>
            <a:off x="10991562" y="5073134"/>
            <a:ext cx="683200" cy="369332"/>
          </a:xfrm>
          <a:prstGeom prst="rect">
            <a:avLst/>
          </a:prstGeom>
        </p:spPr>
        <p:txBody>
          <a:bodyPr wrap="none">
            <a:spAutoFit/>
          </a:bodyPr>
          <a:lstStyle/>
          <a:p>
            <a:r>
              <a:rPr lang="es-MX" b="1" dirty="0" err="1" smtClean="0">
                <a:latin typeface="Segoe UI" pitchFamily="34" charset="0"/>
              </a:rPr>
              <a:t>Icon</a:t>
            </a:r>
            <a:r>
              <a:rPr lang="es-MX" b="1" dirty="0" smtClean="0">
                <a:latin typeface="Segoe UI" pitchFamily="34" charset="0"/>
              </a:rPr>
              <a:t> </a:t>
            </a:r>
            <a:endParaRPr lang="es-MX" dirty="0"/>
          </a:p>
        </p:txBody>
      </p:sp>
      <p:sp>
        <p:nvSpPr>
          <p:cNvPr id="16" name="Rectangle 15"/>
          <p:cNvSpPr/>
          <p:nvPr/>
        </p:nvSpPr>
        <p:spPr>
          <a:xfrm>
            <a:off x="489213" y="2501384"/>
            <a:ext cx="1685398" cy="369332"/>
          </a:xfrm>
          <a:prstGeom prst="rect">
            <a:avLst/>
          </a:prstGeom>
        </p:spPr>
        <p:txBody>
          <a:bodyPr wrap="none">
            <a:spAutoFit/>
          </a:bodyPr>
          <a:lstStyle/>
          <a:p>
            <a:r>
              <a:rPr lang="es-MX" b="1" dirty="0" err="1" smtClean="0">
                <a:latin typeface="Segoe UI" pitchFamily="34" charset="0"/>
              </a:rPr>
              <a:t>IconConverter</a:t>
            </a:r>
            <a:r>
              <a:rPr lang="es-MX" b="1" dirty="0" smtClean="0">
                <a:latin typeface="Segoe UI" pitchFamily="34" charset="0"/>
              </a:rPr>
              <a:t> </a:t>
            </a:r>
            <a:endParaRPr lang="es-MX" dirty="0"/>
          </a:p>
        </p:txBody>
      </p:sp>
      <p:sp>
        <p:nvSpPr>
          <p:cNvPr id="17" name="Rectangle 16"/>
          <p:cNvSpPr/>
          <p:nvPr/>
        </p:nvSpPr>
        <p:spPr>
          <a:xfrm>
            <a:off x="10968376" y="1225034"/>
            <a:ext cx="881973" cy="369332"/>
          </a:xfrm>
          <a:prstGeom prst="rect">
            <a:avLst/>
          </a:prstGeom>
        </p:spPr>
        <p:txBody>
          <a:bodyPr wrap="none">
            <a:spAutoFit/>
          </a:bodyPr>
          <a:lstStyle/>
          <a:p>
            <a:r>
              <a:rPr lang="es-MX" b="1" dirty="0" err="1" smtClean="0">
                <a:latin typeface="Segoe UI" pitchFamily="34" charset="0"/>
              </a:rPr>
              <a:t>Image</a:t>
            </a:r>
            <a:r>
              <a:rPr lang="es-MX" b="1" dirty="0" smtClean="0">
                <a:latin typeface="Segoe UI" pitchFamily="34" charset="0"/>
              </a:rPr>
              <a:t> </a:t>
            </a:r>
            <a:endParaRPr lang="es-MX" dirty="0"/>
          </a:p>
        </p:txBody>
      </p:sp>
      <p:sp>
        <p:nvSpPr>
          <p:cNvPr id="18" name="Rectangle 17"/>
          <p:cNvSpPr/>
          <p:nvPr/>
        </p:nvSpPr>
        <p:spPr>
          <a:xfrm>
            <a:off x="1981038" y="6063734"/>
            <a:ext cx="1825949" cy="369332"/>
          </a:xfrm>
          <a:prstGeom prst="rect">
            <a:avLst/>
          </a:prstGeom>
        </p:spPr>
        <p:txBody>
          <a:bodyPr wrap="none">
            <a:spAutoFit/>
          </a:bodyPr>
          <a:lstStyle/>
          <a:p>
            <a:r>
              <a:rPr lang="es-MX" b="1" dirty="0" err="1" smtClean="0">
                <a:latin typeface="Segoe UI" pitchFamily="34" charset="0"/>
              </a:rPr>
              <a:t>ImageAnimator</a:t>
            </a:r>
            <a:r>
              <a:rPr lang="es-MX" b="1" dirty="0" smtClean="0">
                <a:latin typeface="Segoe UI" pitchFamily="34" charset="0"/>
              </a:rPr>
              <a:t> </a:t>
            </a:r>
            <a:endParaRPr lang="es-MX" dirty="0"/>
          </a:p>
        </p:txBody>
      </p:sp>
      <p:sp>
        <p:nvSpPr>
          <p:cNvPr id="19" name="Rectangle 18"/>
          <p:cNvSpPr/>
          <p:nvPr/>
        </p:nvSpPr>
        <p:spPr>
          <a:xfrm>
            <a:off x="4980877" y="4330184"/>
            <a:ext cx="1884170" cy="369332"/>
          </a:xfrm>
          <a:prstGeom prst="rect">
            <a:avLst/>
          </a:prstGeom>
        </p:spPr>
        <p:txBody>
          <a:bodyPr wrap="none">
            <a:spAutoFit/>
          </a:bodyPr>
          <a:lstStyle/>
          <a:p>
            <a:r>
              <a:rPr lang="es-MX" b="1" dirty="0" err="1" smtClean="0">
                <a:latin typeface="Segoe UI" pitchFamily="34" charset="0"/>
              </a:rPr>
              <a:t>ImageConverter</a:t>
            </a:r>
            <a:r>
              <a:rPr lang="es-MX" b="1" dirty="0" smtClean="0">
                <a:latin typeface="Segoe UI" pitchFamily="34" charset="0"/>
              </a:rPr>
              <a:t> </a:t>
            </a:r>
            <a:endParaRPr lang="es-MX" dirty="0"/>
          </a:p>
        </p:txBody>
      </p:sp>
      <p:sp>
        <p:nvSpPr>
          <p:cNvPr id="20" name="Rectangle 19"/>
          <p:cNvSpPr/>
          <p:nvPr/>
        </p:nvSpPr>
        <p:spPr>
          <a:xfrm>
            <a:off x="5477676" y="2501384"/>
            <a:ext cx="2605072" cy="369332"/>
          </a:xfrm>
          <a:prstGeom prst="rect">
            <a:avLst/>
          </a:prstGeom>
        </p:spPr>
        <p:txBody>
          <a:bodyPr wrap="none">
            <a:spAutoFit/>
          </a:bodyPr>
          <a:lstStyle/>
          <a:p>
            <a:r>
              <a:rPr lang="es-MX" b="1" dirty="0" err="1" smtClean="0">
                <a:latin typeface="Segoe UI" pitchFamily="34" charset="0"/>
              </a:rPr>
              <a:t>ImageFormatConverter</a:t>
            </a:r>
            <a:r>
              <a:rPr lang="es-MX" b="1" dirty="0" smtClean="0">
                <a:latin typeface="Segoe UI" pitchFamily="34" charset="0"/>
              </a:rPr>
              <a:t> </a:t>
            </a:r>
            <a:endParaRPr lang="es-MX" dirty="0"/>
          </a:p>
        </p:txBody>
      </p:sp>
      <p:sp>
        <p:nvSpPr>
          <p:cNvPr id="21" name="Rectangle 20"/>
          <p:cNvSpPr/>
          <p:nvPr/>
        </p:nvSpPr>
        <p:spPr>
          <a:xfrm>
            <a:off x="678158" y="3872984"/>
            <a:ext cx="621709" cy="369332"/>
          </a:xfrm>
          <a:prstGeom prst="rect">
            <a:avLst/>
          </a:prstGeom>
        </p:spPr>
        <p:txBody>
          <a:bodyPr wrap="none">
            <a:spAutoFit/>
          </a:bodyPr>
          <a:lstStyle/>
          <a:p>
            <a:r>
              <a:rPr lang="es-MX" b="1" dirty="0" err="1" smtClean="0">
                <a:latin typeface="Segoe UI" pitchFamily="34" charset="0"/>
              </a:rPr>
              <a:t>Pen</a:t>
            </a:r>
            <a:r>
              <a:rPr lang="es-MX" b="1" dirty="0" smtClean="0">
                <a:latin typeface="Segoe UI" pitchFamily="34" charset="0"/>
              </a:rPr>
              <a:t> </a:t>
            </a:r>
            <a:endParaRPr lang="es-MX" dirty="0"/>
          </a:p>
        </p:txBody>
      </p:sp>
      <p:sp>
        <p:nvSpPr>
          <p:cNvPr id="22" name="Rectangle 21"/>
          <p:cNvSpPr/>
          <p:nvPr/>
        </p:nvSpPr>
        <p:spPr>
          <a:xfrm>
            <a:off x="2153266" y="1186934"/>
            <a:ext cx="719492" cy="369332"/>
          </a:xfrm>
          <a:prstGeom prst="rect">
            <a:avLst/>
          </a:prstGeom>
        </p:spPr>
        <p:txBody>
          <a:bodyPr wrap="none">
            <a:spAutoFit/>
          </a:bodyPr>
          <a:lstStyle/>
          <a:p>
            <a:r>
              <a:rPr lang="es-MX" b="1" dirty="0" err="1" smtClean="0">
                <a:latin typeface="Segoe UI" pitchFamily="34" charset="0"/>
              </a:rPr>
              <a:t>Pens</a:t>
            </a:r>
            <a:r>
              <a:rPr lang="es-MX" b="1" dirty="0" smtClean="0">
                <a:latin typeface="Segoe UI" pitchFamily="34" charset="0"/>
              </a:rPr>
              <a:t> </a:t>
            </a:r>
            <a:endParaRPr lang="es-MX" dirty="0"/>
          </a:p>
        </p:txBody>
      </p:sp>
      <p:sp>
        <p:nvSpPr>
          <p:cNvPr id="23" name="Rectangle 22"/>
          <p:cNvSpPr/>
          <p:nvPr/>
        </p:nvSpPr>
        <p:spPr>
          <a:xfrm>
            <a:off x="9856119" y="4158734"/>
            <a:ext cx="1772986" cy="369332"/>
          </a:xfrm>
          <a:prstGeom prst="rect">
            <a:avLst/>
          </a:prstGeom>
        </p:spPr>
        <p:txBody>
          <a:bodyPr wrap="none">
            <a:spAutoFit/>
          </a:bodyPr>
          <a:lstStyle/>
          <a:p>
            <a:r>
              <a:rPr lang="es-MX" b="1" dirty="0" err="1" smtClean="0">
                <a:latin typeface="Segoe UI" pitchFamily="34" charset="0"/>
              </a:rPr>
              <a:t>PointConverter</a:t>
            </a:r>
            <a:r>
              <a:rPr lang="es-MX" b="1" dirty="0" smtClean="0">
                <a:latin typeface="Segoe UI" pitchFamily="34" charset="0"/>
              </a:rPr>
              <a:t> </a:t>
            </a:r>
            <a:endParaRPr lang="es-MX" dirty="0"/>
          </a:p>
        </p:txBody>
      </p:sp>
      <p:sp>
        <p:nvSpPr>
          <p:cNvPr id="24" name="Rectangle 23"/>
          <p:cNvSpPr/>
          <p:nvPr/>
        </p:nvSpPr>
        <p:spPr>
          <a:xfrm>
            <a:off x="2816935" y="1853684"/>
            <a:ext cx="2249655" cy="369332"/>
          </a:xfrm>
          <a:prstGeom prst="rect">
            <a:avLst/>
          </a:prstGeom>
        </p:spPr>
        <p:txBody>
          <a:bodyPr wrap="none">
            <a:spAutoFit/>
          </a:bodyPr>
          <a:lstStyle/>
          <a:p>
            <a:r>
              <a:rPr lang="es-MX" b="1" dirty="0" err="1" smtClean="0">
                <a:latin typeface="Segoe UI" pitchFamily="34" charset="0"/>
              </a:rPr>
              <a:t>RectangleConverter</a:t>
            </a:r>
            <a:r>
              <a:rPr lang="es-MX" b="1" dirty="0" smtClean="0">
                <a:latin typeface="Segoe UI" pitchFamily="34" charset="0"/>
              </a:rPr>
              <a:t> </a:t>
            </a:r>
            <a:endParaRPr lang="es-MX" dirty="0"/>
          </a:p>
        </p:txBody>
      </p:sp>
      <p:sp>
        <p:nvSpPr>
          <p:cNvPr id="25" name="Rectangle 24"/>
          <p:cNvSpPr/>
          <p:nvPr/>
        </p:nvSpPr>
        <p:spPr>
          <a:xfrm>
            <a:off x="7805704" y="1186934"/>
            <a:ext cx="958917" cy="369332"/>
          </a:xfrm>
          <a:prstGeom prst="rect">
            <a:avLst/>
          </a:prstGeom>
        </p:spPr>
        <p:txBody>
          <a:bodyPr wrap="none">
            <a:spAutoFit/>
          </a:bodyPr>
          <a:lstStyle/>
          <a:p>
            <a:r>
              <a:rPr lang="es-MX" b="1" dirty="0" err="1" smtClean="0">
                <a:latin typeface="Segoe UI" pitchFamily="34" charset="0"/>
              </a:rPr>
              <a:t>Region</a:t>
            </a:r>
            <a:r>
              <a:rPr lang="es-MX" b="1" dirty="0" smtClean="0">
                <a:latin typeface="Segoe UI" pitchFamily="34" charset="0"/>
              </a:rPr>
              <a:t> </a:t>
            </a:r>
            <a:endParaRPr lang="es-MX" dirty="0"/>
          </a:p>
        </p:txBody>
      </p:sp>
      <p:sp>
        <p:nvSpPr>
          <p:cNvPr id="26" name="Rectangle 25"/>
          <p:cNvSpPr/>
          <p:nvPr/>
        </p:nvSpPr>
        <p:spPr>
          <a:xfrm>
            <a:off x="4847842" y="6025634"/>
            <a:ext cx="1654940" cy="369332"/>
          </a:xfrm>
          <a:prstGeom prst="rect">
            <a:avLst/>
          </a:prstGeom>
        </p:spPr>
        <p:txBody>
          <a:bodyPr wrap="none">
            <a:spAutoFit/>
          </a:bodyPr>
          <a:lstStyle/>
          <a:p>
            <a:r>
              <a:rPr lang="es-MX" b="1" dirty="0" err="1" smtClean="0">
                <a:latin typeface="Segoe UI" pitchFamily="34" charset="0"/>
              </a:rPr>
              <a:t>SizeConverter</a:t>
            </a:r>
            <a:r>
              <a:rPr lang="es-MX" b="1" dirty="0" smtClean="0">
                <a:latin typeface="Segoe UI" pitchFamily="34" charset="0"/>
              </a:rPr>
              <a:t> </a:t>
            </a:r>
            <a:endParaRPr lang="es-MX" dirty="0"/>
          </a:p>
        </p:txBody>
      </p:sp>
      <p:sp>
        <p:nvSpPr>
          <p:cNvPr id="27" name="Rectangle 26"/>
          <p:cNvSpPr/>
          <p:nvPr/>
        </p:nvSpPr>
        <p:spPr>
          <a:xfrm>
            <a:off x="3105707" y="4654034"/>
            <a:ext cx="1329210" cy="369332"/>
          </a:xfrm>
          <a:prstGeom prst="rect">
            <a:avLst/>
          </a:prstGeom>
        </p:spPr>
        <p:txBody>
          <a:bodyPr wrap="none">
            <a:spAutoFit/>
          </a:bodyPr>
          <a:lstStyle/>
          <a:p>
            <a:r>
              <a:rPr lang="es-MX" b="1" dirty="0" err="1" smtClean="0">
                <a:latin typeface="Segoe UI" pitchFamily="34" charset="0"/>
              </a:rPr>
              <a:t>SolidBrush</a:t>
            </a:r>
            <a:r>
              <a:rPr lang="es-MX" b="1" dirty="0" smtClean="0">
                <a:latin typeface="Segoe UI" pitchFamily="34" charset="0"/>
              </a:rPr>
              <a:t> </a:t>
            </a:r>
            <a:endParaRPr lang="es-MX" dirty="0"/>
          </a:p>
        </p:txBody>
      </p:sp>
      <p:sp>
        <p:nvSpPr>
          <p:cNvPr id="28" name="Rectangle 27"/>
          <p:cNvSpPr/>
          <p:nvPr/>
        </p:nvSpPr>
        <p:spPr>
          <a:xfrm>
            <a:off x="9863269" y="3168134"/>
            <a:ext cx="1568186" cy="369332"/>
          </a:xfrm>
          <a:prstGeom prst="rect">
            <a:avLst/>
          </a:prstGeom>
        </p:spPr>
        <p:txBody>
          <a:bodyPr wrap="none">
            <a:spAutoFit/>
          </a:bodyPr>
          <a:lstStyle/>
          <a:p>
            <a:r>
              <a:rPr lang="es-MX" b="1" dirty="0" err="1" smtClean="0">
                <a:latin typeface="Segoe UI" pitchFamily="34" charset="0"/>
              </a:rPr>
              <a:t>StringFormat</a:t>
            </a:r>
            <a:r>
              <a:rPr lang="es-MX" b="1" dirty="0" smtClean="0">
                <a:latin typeface="Segoe UI" pitchFamily="34" charset="0"/>
              </a:rPr>
              <a:t> </a:t>
            </a:r>
            <a:endParaRPr lang="es-MX" dirty="0"/>
          </a:p>
        </p:txBody>
      </p:sp>
      <p:sp>
        <p:nvSpPr>
          <p:cNvPr id="29" name="Rectangle 28"/>
          <p:cNvSpPr/>
          <p:nvPr/>
        </p:nvSpPr>
        <p:spPr>
          <a:xfrm>
            <a:off x="5078801" y="1415534"/>
            <a:ext cx="1764522" cy="369332"/>
          </a:xfrm>
          <a:prstGeom prst="rect">
            <a:avLst/>
          </a:prstGeom>
        </p:spPr>
        <p:txBody>
          <a:bodyPr wrap="none">
            <a:spAutoFit/>
          </a:bodyPr>
          <a:lstStyle/>
          <a:p>
            <a:r>
              <a:rPr lang="es-MX" b="1" dirty="0" err="1" smtClean="0">
                <a:latin typeface="Segoe UI" pitchFamily="34" charset="0"/>
              </a:rPr>
              <a:t>SystemBrushes</a:t>
            </a:r>
            <a:r>
              <a:rPr lang="es-MX" b="1" dirty="0" smtClean="0">
                <a:latin typeface="Segoe UI" pitchFamily="34" charset="0"/>
              </a:rPr>
              <a:t> </a:t>
            </a:r>
            <a:endParaRPr lang="es-MX" dirty="0"/>
          </a:p>
        </p:txBody>
      </p:sp>
      <p:sp>
        <p:nvSpPr>
          <p:cNvPr id="30" name="Rectangle 29"/>
          <p:cNvSpPr/>
          <p:nvPr/>
        </p:nvSpPr>
        <p:spPr>
          <a:xfrm>
            <a:off x="8865686" y="1834634"/>
            <a:ext cx="1620252" cy="369332"/>
          </a:xfrm>
          <a:prstGeom prst="rect">
            <a:avLst/>
          </a:prstGeom>
        </p:spPr>
        <p:txBody>
          <a:bodyPr wrap="none">
            <a:spAutoFit/>
          </a:bodyPr>
          <a:lstStyle/>
          <a:p>
            <a:r>
              <a:rPr lang="es-MX" b="1" dirty="0" err="1" smtClean="0">
                <a:latin typeface="Segoe UI" pitchFamily="34" charset="0"/>
              </a:rPr>
              <a:t>SystemColors</a:t>
            </a:r>
            <a:r>
              <a:rPr lang="es-MX" b="1" dirty="0" smtClean="0">
                <a:latin typeface="Segoe UI" pitchFamily="34" charset="0"/>
              </a:rPr>
              <a:t> </a:t>
            </a:r>
          </a:p>
        </p:txBody>
      </p:sp>
      <p:sp>
        <p:nvSpPr>
          <p:cNvPr id="31" name="Rectangle 30"/>
          <p:cNvSpPr/>
          <p:nvPr/>
        </p:nvSpPr>
        <p:spPr>
          <a:xfrm>
            <a:off x="1779644" y="3149084"/>
            <a:ext cx="1504836" cy="369332"/>
          </a:xfrm>
          <a:prstGeom prst="rect">
            <a:avLst/>
          </a:prstGeom>
        </p:spPr>
        <p:txBody>
          <a:bodyPr wrap="none">
            <a:spAutoFit/>
          </a:bodyPr>
          <a:lstStyle/>
          <a:p>
            <a:r>
              <a:rPr lang="es-MX" b="1" dirty="0" err="1" smtClean="0">
                <a:latin typeface="Segoe UI" pitchFamily="34" charset="0"/>
              </a:rPr>
              <a:t>SystemIcons</a:t>
            </a:r>
            <a:r>
              <a:rPr lang="es-MX" b="1" dirty="0" smtClean="0">
                <a:latin typeface="Segoe UI" pitchFamily="34" charset="0"/>
              </a:rPr>
              <a:t> </a:t>
            </a:r>
            <a:endParaRPr lang="es-MX" dirty="0"/>
          </a:p>
        </p:txBody>
      </p:sp>
      <p:sp>
        <p:nvSpPr>
          <p:cNvPr id="32" name="Rectangle 31"/>
          <p:cNvSpPr/>
          <p:nvPr/>
        </p:nvSpPr>
        <p:spPr>
          <a:xfrm>
            <a:off x="7353940" y="4253984"/>
            <a:ext cx="1443344" cy="369332"/>
          </a:xfrm>
          <a:prstGeom prst="rect">
            <a:avLst/>
          </a:prstGeom>
        </p:spPr>
        <p:txBody>
          <a:bodyPr wrap="none">
            <a:spAutoFit/>
          </a:bodyPr>
          <a:lstStyle/>
          <a:p>
            <a:r>
              <a:rPr lang="es-MX" b="1" dirty="0" err="1" smtClean="0">
                <a:latin typeface="Segoe UI" pitchFamily="34" charset="0"/>
              </a:rPr>
              <a:t>SystemPens</a:t>
            </a:r>
            <a:r>
              <a:rPr lang="es-MX" b="1" dirty="0" smtClean="0">
                <a:latin typeface="Segoe UI" pitchFamily="34" charset="0"/>
              </a:rPr>
              <a:t> </a:t>
            </a:r>
            <a:endParaRPr lang="es-MX" dirty="0"/>
          </a:p>
        </p:txBody>
      </p:sp>
      <p:sp>
        <p:nvSpPr>
          <p:cNvPr id="33" name="Rectangle 32"/>
          <p:cNvSpPr/>
          <p:nvPr/>
        </p:nvSpPr>
        <p:spPr>
          <a:xfrm>
            <a:off x="916822" y="5263634"/>
            <a:ext cx="1554080" cy="369332"/>
          </a:xfrm>
          <a:prstGeom prst="rect">
            <a:avLst/>
          </a:prstGeom>
        </p:spPr>
        <p:txBody>
          <a:bodyPr wrap="none">
            <a:spAutoFit/>
          </a:bodyPr>
          <a:lstStyle/>
          <a:p>
            <a:r>
              <a:rPr lang="es-MX" b="1" dirty="0" err="1" smtClean="0">
                <a:latin typeface="Segoe UI" pitchFamily="34" charset="0"/>
              </a:rPr>
              <a:t>TextureBrush</a:t>
            </a:r>
            <a:r>
              <a:rPr lang="es-MX" b="1" dirty="0" smtClean="0">
                <a:latin typeface="Segoe UI" pitchFamily="34" charset="0"/>
              </a:rPr>
              <a:t> </a:t>
            </a:r>
            <a:endParaRPr lang="es-MX" dirty="0"/>
          </a:p>
        </p:txBody>
      </p:sp>
      <p:sp>
        <p:nvSpPr>
          <p:cNvPr id="34" name="Rectangle 33"/>
          <p:cNvSpPr/>
          <p:nvPr/>
        </p:nvSpPr>
        <p:spPr>
          <a:xfrm>
            <a:off x="7902681" y="5549384"/>
            <a:ext cx="2669962" cy="369332"/>
          </a:xfrm>
          <a:prstGeom prst="rect">
            <a:avLst/>
          </a:prstGeom>
        </p:spPr>
        <p:txBody>
          <a:bodyPr wrap="none">
            <a:spAutoFit/>
          </a:bodyPr>
          <a:lstStyle/>
          <a:p>
            <a:r>
              <a:rPr lang="es-MX" b="1" dirty="0" err="1" smtClean="0">
                <a:latin typeface="Segoe UI" pitchFamily="34" charset="0"/>
              </a:rPr>
              <a:t>ToolboxBitmapAttribute</a:t>
            </a:r>
            <a:r>
              <a:rPr lang="es-MX" b="1" dirty="0" smtClean="0">
                <a:latin typeface="Segoe UI" pitchFamily="34" charset="0"/>
              </a:rPr>
              <a:t> </a:t>
            </a:r>
            <a:endParaRPr lang="es-MX"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000"/>
                                        <p:tgtEl>
                                          <p:spTgt spid="15"/>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2000"/>
                                        <p:tgtEl>
                                          <p:spTgt spid="33"/>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2000"/>
                                        <p:tgtEl>
                                          <p:spTgt spid="25"/>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2000"/>
                                        <p:tgtEl>
                                          <p:spTgt spid="24"/>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2000"/>
                                        <p:tgtEl>
                                          <p:spTgt spid="7"/>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2000"/>
                                        <p:tgtEl>
                                          <p:spTgt spid="18"/>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2000"/>
                                        <p:tgtEl>
                                          <p:spTgt spid="9"/>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2000"/>
                                        <p:tgtEl>
                                          <p:spTgt spid="17"/>
                                        </p:tgtEl>
                                      </p:cBhvr>
                                    </p:animEffect>
                                  </p:childTnLst>
                                </p:cTn>
                              </p:par>
                            </p:childTnLst>
                          </p:cTn>
                        </p:par>
                        <p:par>
                          <p:cTn id="44" fill="hold">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2000"/>
                                        <p:tgtEl>
                                          <p:spTgt spid="31"/>
                                        </p:tgtEl>
                                      </p:cBhvr>
                                    </p:animEffect>
                                  </p:childTnLst>
                                </p:cTn>
                              </p:par>
                            </p:childTnLst>
                          </p:cTn>
                        </p:par>
                        <p:par>
                          <p:cTn id="48" fill="hold">
                            <p:stCondLst>
                              <p:cond delay="2200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2000"/>
                                        <p:tgtEl>
                                          <p:spTgt spid="13"/>
                                        </p:tgtEl>
                                      </p:cBhvr>
                                    </p:animEffect>
                                  </p:childTnLst>
                                </p:cTn>
                              </p:par>
                            </p:childTnLst>
                          </p:cTn>
                        </p:par>
                        <p:par>
                          <p:cTn id="52" fill="hold">
                            <p:stCondLst>
                              <p:cond delay="24000"/>
                            </p:stCondLst>
                            <p:childTnLst>
                              <p:par>
                                <p:cTn id="53" presetID="10" presetClass="entr" presetSubtype="0"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2000"/>
                                        <p:tgtEl>
                                          <p:spTgt spid="27"/>
                                        </p:tgtEl>
                                      </p:cBhvr>
                                    </p:animEffect>
                                  </p:childTnLst>
                                </p:cTn>
                              </p:par>
                            </p:childTnLst>
                          </p:cTn>
                        </p:par>
                        <p:par>
                          <p:cTn id="56" fill="hold">
                            <p:stCondLst>
                              <p:cond delay="26000"/>
                            </p:stCondLst>
                            <p:childTnLst>
                              <p:par>
                                <p:cTn id="57" presetID="10" presetClass="entr" presetSubtype="0"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2000"/>
                                        <p:tgtEl>
                                          <p:spTgt spid="28"/>
                                        </p:tgtEl>
                                      </p:cBhvr>
                                    </p:animEffect>
                                  </p:childTnLst>
                                </p:cTn>
                              </p:par>
                            </p:childTnLst>
                          </p:cTn>
                        </p:par>
                        <p:par>
                          <p:cTn id="60" fill="hold">
                            <p:stCondLst>
                              <p:cond delay="28000"/>
                            </p:stCondLst>
                            <p:childTnLst>
                              <p:par>
                                <p:cTn id="61" presetID="10" presetClass="entr" presetSubtype="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2000"/>
                                        <p:tgtEl>
                                          <p:spTgt spid="29"/>
                                        </p:tgtEl>
                                      </p:cBhvr>
                                    </p:animEffect>
                                  </p:childTnLst>
                                </p:cTn>
                              </p:par>
                            </p:childTnLst>
                          </p:cTn>
                        </p:par>
                        <p:par>
                          <p:cTn id="64" fill="hold">
                            <p:stCondLst>
                              <p:cond delay="30000"/>
                            </p:stCondLst>
                            <p:childTnLst>
                              <p:par>
                                <p:cTn id="65" presetID="10" presetClass="entr" presetSubtype="0" fill="hold" grpId="0" nodeType="after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2000"/>
                                        <p:tgtEl>
                                          <p:spTgt spid="8"/>
                                        </p:tgtEl>
                                      </p:cBhvr>
                                    </p:animEffect>
                                  </p:childTnLst>
                                </p:cTn>
                              </p:par>
                            </p:childTnLst>
                          </p:cTn>
                        </p:par>
                        <p:par>
                          <p:cTn id="68" fill="hold">
                            <p:stCondLst>
                              <p:cond delay="32000"/>
                            </p:stCondLst>
                            <p:childTnLst>
                              <p:par>
                                <p:cTn id="69" presetID="10" presetClass="entr" presetSubtype="0"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2000"/>
                                        <p:tgtEl>
                                          <p:spTgt spid="21"/>
                                        </p:tgtEl>
                                      </p:cBhvr>
                                    </p:animEffect>
                                  </p:childTnLst>
                                </p:cTn>
                              </p:par>
                            </p:childTnLst>
                          </p:cTn>
                        </p:par>
                        <p:par>
                          <p:cTn id="72" fill="hold">
                            <p:stCondLst>
                              <p:cond delay="34000"/>
                            </p:stCondLst>
                            <p:childTnLst>
                              <p:par>
                                <p:cTn id="73" presetID="10" presetClass="entr" presetSubtype="0"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2000"/>
                                        <p:tgtEl>
                                          <p:spTgt spid="26"/>
                                        </p:tgtEl>
                                      </p:cBhvr>
                                    </p:animEffect>
                                  </p:childTnLst>
                                </p:cTn>
                              </p:par>
                            </p:childTnLst>
                          </p:cTn>
                        </p:par>
                        <p:par>
                          <p:cTn id="76" fill="hold">
                            <p:stCondLst>
                              <p:cond delay="36000"/>
                            </p:stCondLst>
                            <p:childTnLst>
                              <p:par>
                                <p:cTn id="77" presetID="10" presetClass="entr" presetSubtype="0" fill="hold" grpId="0"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2000"/>
                                        <p:tgtEl>
                                          <p:spTgt spid="32"/>
                                        </p:tgtEl>
                                      </p:cBhvr>
                                    </p:animEffect>
                                  </p:childTnLst>
                                </p:cTn>
                              </p:par>
                            </p:childTnLst>
                          </p:cTn>
                        </p:par>
                        <p:par>
                          <p:cTn id="80" fill="hold">
                            <p:stCondLst>
                              <p:cond delay="38000"/>
                            </p:stCondLst>
                            <p:childTnLst>
                              <p:par>
                                <p:cTn id="81" presetID="10" presetClass="entr" presetSubtype="0" fill="hold" grpId="0" nodeType="after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2000"/>
                                        <p:tgtEl>
                                          <p:spTgt spid="19"/>
                                        </p:tgtEl>
                                      </p:cBhvr>
                                    </p:animEffect>
                                  </p:childTnLst>
                                </p:cTn>
                              </p:par>
                            </p:childTnLst>
                          </p:cTn>
                        </p:par>
                        <p:par>
                          <p:cTn id="84" fill="hold">
                            <p:stCondLst>
                              <p:cond delay="40000"/>
                            </p:stCondLst>
                            <p:childTnLst>
                              <p:par>
                                <p:cTn id="85" presetID="10" presetClass="entr" presetSubtype="0" fill="hold" grpId="0"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fade">
                                      <p:cBhvr>
                                        <p:cTn id="87" dur="2000"/>
                                        <p:tgtEl>
                                          <p:spTgt spid="11"/>
                                        </p:tgtEl>
                                      </p:cBhvr>
                                    </p:animEffect>
                                  </p:childTnLst>
                                </p:cTn>
                              </p:par>
                            </p:childTnLst>
                          </p:cTn>
                        </p:par>
                        <p:par>
                          <p:cTn id="88" fill="hold">
                            <p:stCondLst>
                              <p:cond delay="42000"/>
                            </p:stCondLst>
                            <p:childTnLst>
                              <p:par>
                                <p:cTn id="89" presetID="10" presetClass="entr" presetSubtype="0" fill="hold" grpId="0" nodeType="after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fade">
                                      <p:cBhvr>
                                        <p:cTn id="91" dur="2000"/>
                                        <p:tgtEl>
                                          <p:spTgt spid="22"/>
                                        </p:tgtEl>
                                      </p:cBhvr>
                                    </p:animEffect>
                                  </p:childTnLst>
                                </p:cTn>
                              </p:par>
                            </p:childTnLst>
                          </p:cTn>
                        </p:par>
                        <p:par>
                          <p:cTn id="92" fill="hold">
                            <p:stCondLst>
                              <p:cond delay="440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2000"/>
                                        <p:tgtEl>
                                          <p:spTgt spid="16"/>
                                        </p:tgtEl>
                                      </p:cBhvr>
                                    </p:animEffect>
                                  </p:childTnLst>
                                </p:cTn>
                              </p:par>
                            </p:childTnLst>
                          </p:cTn>
                        </p:par>
                        <p:par>
                          <p:cTn id="96" fill="hold">
                            <p:stCondLst>
                              <p:cond delay="46000"/>
                            </p:stCondLst>
                            <p:childTnLst>
                              <p:par>
                                <p:cTn id="97" presetID="10" presetClass="entr" presetSubtype="0" fill="hold" grpId="0" nodeType="after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fade">
                                      <p:cBhvr>
                                        <p:cTn id="99" dur="2000"/>
                                        <p:tgtEl>
                                          <p:spTgt spid="20"/>
                                        </p:tgtEl>
                                      </p:cBhvr>
                                    </p:animEffect>
                                  </p:childTnLst>
                                </p:cTn>
                              </p:par>
                            </p:childTnLst>
                          </p:cTn>
                        </p:par>
                        <p:par>
                          <p:cTn id="100" fill="hold">
                            <p:stCondLst>
                              <p:cond delay="48000"/>
                            </p:stCondLst>
                            <p:childTnLst>
                              <p:par>
                                <p:cTn id="101" presetID="10" presetClass="entr" presetSubtype="0" fill="hold" grpId="0" nodeType="after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2000"/>
                                        <p:tgtEl>
                                          <p:spTgt spid="30"/>
                                        </p:tgtEl>
                                      </p:cBhvr>
                                    </p:animEffect>
                                  </p:childTnLst>
                                </p:cTn>
                              </p:par>
                            </p:childTnLst>
                          </p:cTn>
                        </p:par>
                        <p:par>
                          <p:cTn id="104" fill="hold">
                            <p:stCondLst>
                              <p:cond delay="50000"/>
                            </p:stCondLst>
                            <p:childTnLst>
                              <p:par>
                                <p:cTn id="105" presetID="10" presetClass="entr" presetSubtype="0" fill="hold" grpId="1" nodeType="after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fade">
                                      <p:cBhvr>
                                        <p:cTn id="107" dur="2000"/>
                                        <p:tgtEl>
                                          <p:spTgt spid="17"/>
                                        </p:tgtEl>
                                      </p:cBhvr>
                                    </p:animEffect>
                                  </p:childTnLst>
                                </p:cTn>
                              </p:par>
                            </p:childTnLst>
                          </p:cTn>
                        </p:par>
                        <p:par>
                          <p:cTn id="108" fill="hold">
                            <p:stCondLst>
                              <p:cond delay="52000"/>
                            </p:stCondLst>
                            <p:childTnLst>
                              <p:par>
                                <p:cTn id="109" presetID="10" presetClass="entr" presetSubtype="0" fill="hold" grpId="0" nodeType="after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fade">
                                      <p:cBhvr>
                                        <p:cTn id="111" dur="2000"/>
                                        <p:tgtEl>
                                          <p:spTgt spid="12"/>
                                        </p:tgtEl>
                                      </p:cBhvr>
                                    </p:animEffect>
                                  </p:childTnLst>
                                </p:cTn>
                              </p:par>
                            </p:childTnLst>
                          </p:cTn>
                        </p:par>
                        <p:par>
                          <p:cTn id="112" fill="hold">
                            <p:stCondLst>
                              <p:cond delay="54000"/>
                            </p:stCondLst>
                            <p:childTnLst>
                              <p:par>
                                <p:cTn id="113" presetID="10" presetClass="entr" presetSubtype="0" fill="hold" grpId="0" nodeType="afterEffect">
                                  <p:stCondLst>
                                    <p:cond delay="0"/>
                                  </p:stCondLst>
                                  <p:childTnLst>
                                    <p:set>
                                      <p:cBhvr>
                                        <p:cTn id="114" dur="1" fill="hold">
                                          <p:stCondLst>
                                            <p:cond delay="0"/>
                                          </p:stCondLst>
                                        </p:cTn>
                                        <p:tgtEl>
                                          <p:spTgt spid="14"/>
                                        </p:tgtEl>
                                        <p:attrNameLst>
                                          <p:attrName>style.visibility</p:attrName>
                                        </p:attrNameLst>
                                      </p:cBhvr>
                                      <p:to>
                                        <p:strVal val="visible"/>
                                      </p:to>
                                    </p:set>
                                    <p:animEffect transition="in" filter="fade">
                                      <p:cBhvr>
                                        <p:cTn id="115" dur="2000"/>
                                        <p:tgtEl>
                                          <p:spTgt spid="14"/>
                                        </p:tgtEl>
                                      </p:cBhvr>
                                    </p:animEffect>
                                  </p:childTnLst>
                                </p:cTn>
                              </p:par>
                            </p:childTnLst>
                          </p:cTn>
                        </p:par>
                        <p:par>
                          <p:cTn id="116" fill="hold">
                            <p:stCondLst>
                              <p:cond delay="56000"/>
                            </p:stCondLst>
                            <p:childTnLst>
                              <p:par>
                                <p:cTn id="117" presetID="10" presetClass="entr" presetSubtype="0" fill="hold" grpId="0" nodeType="afterEffect">
                                  <p:stCondLst>
                                    <p:cond delay="0"/>
                                  </p:stCondLst>
                                  <p:childTnLst>
                                    <p:set>
                                      <p:cBhvr>
                                        <p:cTn id="118" dur="1" fill="hold">
                                          <p:stCondLst>
                                            <p:cond delay="0"/>
                                          </p:stCondLst>
                                        </p:cTn>
                                        <p:tgtEl>
                                          <p:spTgt spid="23"/>
                                        </p:tgtEl>
                                        <p:attrNameLst>
                                          <p:attrName>style.visibility</p:attrName>
                                        </p:attrNameLst>
                                      </p:cBhvr>
                                      <p:to>
                                        <p:strVal val="visible"/>
                                      </p:to>
                                    </p:set>
                                    <p:animEffect transition="in" filter="fade">
                                      <p:cBhvr>
                                        <p:cTn id="119" dur="2000"/>
                                        <p:tgtEl>
                                          <p:spTgt spid="23"/>
                                        </p:tgtEl>
                                      </p:cBhvr>
                                    </p:animEffect>
                                  </p:childTnLst>
                                </p:cTn>
                              </p:par>
                            </p:childTnLst>
                          </p:cTn>
                        </p:par>
                        <p:par>
                          <p:cTn id="120" fill="hold">
                            <p:stCondLst>
                              <p:cond delay="58000"/>
                            </p:stCondLst>
                            <p:childTnLst>
                              <p:par>
                                <p:cTn id="121" presetID="10" presetClass="entr" presetSubtype="0" fill="hold" grpId="0" nodeType="afterEffect">
                                  <p:stCondLst>
                                    <p:cond delay="0"/>
                                  </p:stCondLst>
                                  <p:childTnLst>
                                    <p:set>
                                      <p:cBhvr>
                                        <p:cTn id="122" dur="1" fill="hold">
                                          <p:stCondLst>
                                            <p:cond delay="0"/>
                                          </p:stCondLst>
                                        </p:cTn>
                                        <p:tgtEl>
                                          <p:spTgt spid="34"/>
                                        </p:tgtEl>
                                        <p:attrNameLst>
                                          <p:attrName>style.visibility</p:attrName>
                                        </p:attrNameLst>
                                      </p:cBhvr>
                                      <p:to>
                                        <p:strVal val="visible"/>
                                      </p:to>
                                    </p:set>
                                    <p:animEffect transition="in" filter="fade">
                                      <p:cBhvr>
                                        <p:cTn id="123" dur="2000"/>
                                        <p:tgtEl>
                                          <p:spTgt spid="34"/>
                                        </p:tgtEl>
                                      </p:cBhvr>
                                    </p:animEffect>
                                  </p:childTnLst>
                                </p:cTn>
                              </p:par>
                            </p:childTnLst>
                          </p:cTn>
                        </p:par>
                        <p:par>
                          <p:cTn id="124" fill="hold">
                            <p:stCondLst>
                              <p:cond delay="60000"/>
                            </p:stCondLst>
                            <p:childTnLst>
                              <p:par>
                                <p:cTn id="125" presetID="10" presetClass="entr" presetSubtype="0" fill="hold" grpId="0" nodeType="afterEffect">
                                  <p:stCondLst>
                                    <p:cond delay="0"/>
                                  </p:stCondLst>
                                  <p:childTnLst>
                                    <p:set>
                                      <p:cBhvr>
                                        <p:cTn id="126" dur="1" fill="hold">
                                          <p:stCondLst>
                                            <p:cond delay="0"/>
                                          </p:stCondLst>
                                        </p:cTn>
                                        <p:tgtEl>
                                          <p:spTgt spid="10"/>
                                        </p:tgtEl>
                                        <p:attrNameLst>
                                          <p:attrName>style.visibility</p:attrName>
                                        </p:attrNameLst>
                                      </p:cBhvr>
                                      <p:to>
                                        <p:strVal val="visible"/>
                                      </p:to>
                                    </p:set>
                                    <p:animEffect transition="in" filter="fade">
                                      <p:cBhvr>
                                        <p:cTn id="12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13" grpId="0"/>
      <p:bldP spid="14" grpId="0"/>
      <p:bldP spid="15" grpId="0"/>
      <p:bldP spid="16" grpId="0"/>
      <p:bldP spid="17" grpId="0"/>
      <p:bldP spid="17" grpId="1"/>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54391"/>
            <a:ext cx="1206164" cy="461665"/>
          </a:xfrm>
          <a:prstGeom prst="rect">
            <a:avLst/>
          </a:prstGeom>
        </p:spPr>
        <p:txBody>
          <a:bodyPr wrap="none">
            <a:spAutoFit/>
          </a:bodyPr>
          <a:lstStyle/>
          <a:p>
            <a:r>
              <a:rPr lang="es-MX" sz="2400" b="1" dirty="0" err="1"/>
              <a:t>Mutex</a:t>
            </a:r>
            <a:r>
              <a:rPr lang="es-MX" sz="2400" b="1" dirty="0"/>
              <a:t> </a:t>
            </a:r>
          </a:p>
        </p:txBody>
      </p:sp>
      <p:sp>
        <p:nvSpPr>
          <p:cNvPr id="3" name="Rectangle 2"/>
          <p:cNvSpPr/>
          <p:nvPr/>
        </p:nvSpPr>
        <p:spPr>
          <a:xfrm>
            <a:off x="4015231" y="1720334"/>
            <a:ext cx="2862963" cy="369332"/>
          </a:xfrm>
          <a:prstGeom prst="rect">
            <a:avLst/>
          </a:prstGeom>
        </p:spPr>
        <p:txBody>
          <a:bodyPr wrap="none">
            <a:spAutoFit/>
          </a:bodyPr>
          <a:lstStyle/>
          <a:p>
            <a:r>
              <a:rPr lang="es-MX" dirty="0" err="1"/>
              <a:t>Mutex</a:t>
            </a:r>
            <a:r>
              <a:rPr lang="es-MX" dirty="0"/>
              <a:t> </a:t>
            </a:r>
            <a:r>
              <a:rPr lang="es-MX" dirty="0" err="1"/>
              <a:t>mtx</a:t>
            </a:r>
            <a:r>
              <a:rPr lang="es-MX" dirty="0"/>
              <a:t> = new </a:t>
            </a:r>
            <a:r>
              <a:rPr lang="es-MX" dirty="0" err="1"/>
              <a:t>Mutex</a:t>
            </a:r>
            <a:r>
              <a:rPr lang="es-MX" dirty="0"/>
              <a:t>();</a:t>
            </a:r>
          </a:p>
        </p:txBody>
      </p:sp>
      <p:sp>
        <p:nvSpPr>
          <p:cNvPr id="4" name="Rectangle 3"/>
          <p:cNvSpPr/>
          <p:nvPr/>
        </p:nvSpPr>
        <p:spPr>
          <a:xfrm>
            <a:off x="3257550" y="2394466"/>
            <a:ext cx="6092825" cy="1477328"/>
          </a:xfrm>
          <a:prstGeom prst="rect">
            <a:avLst/>
          </a:prstGeom>
        </p:spPr>
        <p:txBody>
          <a:bodyPr>
            <a:spAutoFit/>
          </a:bodyPr>
          <a:lstStyle/>
          <a:p>
            <a:r>
              <a:rPr lang="es-MX" dirty="0" err="1" smtClean="0"/>
              <a:t>if</a:t>
            </a:r>
            <a:r>
              <a:rPr lang="es-MX" dirty="0" smtClean="0"/>
              <a:t> </a:t>
            </a:r>
            <a:r>
              <a:rPr lang="es-MX" dirty="0"/>
              <a:t>(</a:t>
            </a:r>
            <a:r>
              <a:rPr lang="es-MX" dirty="0" err="1"/>
              <a:t>mtx.WaitOne</a:t>
            </a:r>
            <a:r>
              <a:rPr lang="es-MX" dirty="0"/>
              <a:t>(1000, false))</a:t>
            </a:r>
          </a:p>
          <a:p>
            <a:r>
              <a:rPr lang="es-MX" dirty="0" smtClean="0"/>
              <a:t>{</a:t>
            </a:r>
            <a:endParaRPr lang="es-MX" dirty="0"/>
          </a:p>
          <a:p>
            <a:r>
              <a:rPr lang="es-MX" dirty="0"/>
              <a:t>                try { }</a:t>
            </a:r>
          </a:p>
          <a:p>
            <a:r>
              <a:rPr lang="es-MX" dirty="0"/>
              <a:t>                </a:t>
            </a:r>
            <a:r>
              <a:rPr lang="es-MX" dirty="0" err="1"/>
              <a:t>finally</a:t>
            </a:r>
            <a:r>
              <a:rPr lang="es-MX" dirty="0"/>
              <a:t> { </a:t>
            </a:r>
            <a:r>
              <a:rPr lang="es-MX" dirty="0" err="1"/>
              <a:t>mtx.ReleaseMutex</a:t>
            </a:r>
            <a:r>
              <a:rPr lang="es-MX" dirty="0"/>
              <a:t>(); }</a:t>
            </a:r>
          </a:p>
          <a:p>
            <a:r>
              <a:rPr lang="es-MX" dirty="0" smtClean="0"/>
              <a:t>}</a:t>
            </a:r>
            <a:endParaRPr lang="es-MX" dirty="0"/>
          </a:p>
        </p:txBody>
      </p:sp>
    </p:spTree>
    <p:extLst>
      <p:ext uri="{BB962C8B-B14F-4D97-AF65-F5344CB8AC3E}">
        <p14:creationId xmlns:p14="http://schemas.microsoft.com/office/powerpoint/2010/main" val="404059391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54391"/>
            <a:ext cx="1908279" cy="461665"/>
          </a:xfrm>
          <a:prstGeom prst="rect">
            <a:avLst/>
          </a:prstGeom>
        </p:spPr>
        <p:txBody>
          <a:bodyPr wrap="none">
            <a:spAutoFit/>
          </a:bodyPr>
          <a:lstStyle/>
          <a:p>
            <a:r>
              <a:rPr lang="es-MX" sz="2400" b="1" dirty="0" err="1"/>
              <a:t>Semaphore</a:t>
            </a:r>
            <a:r>
              <a:rPr lang="es-MX" sz="2400" dirty="0"/>
              <a:t> </a:t>
            </a:r>
            <a:endParaRPr lang="es-MX" sz="2400" b="1" dirty="0"/>
          </a:p>
        </p:txBody>
      </p:sp>
      <p:sp>
        <p:nvSpPr>
          <p:cNvPr id="3" name="Rectangle 2"/>
          <p:cNvSpPr/>
          <p:nvPr/>
        </p:nvSpPr>
        <p:spPr>
          <a:xfrm>
            <a:off x="3048000" y="3105835"/>
            <a:ext cx="6092825" cy="646331"/>
          </a:xfrm>
          <a:prstGeom prst="rect">
            <a:avLst/>
          </a:prstGeom>
        </p:spPr>
        <p:txBody>
          <a:bodyPr>
            <a:spAutoFit/>
          </a:bodyPr>
          <a:lstStyle/>
          <a:p>
            <a:r>
              <a:rPr lang="es-MX" dirty="0" err="1"/>
              <a:t>Semaphore</a:t>
            </a:r>
            <a:r>
              <a:rPr lang="es-MX" dirty="0"/>
              <a:t> </a:t>
            </a:r>
            <a:r>
              <a:rPr lang="es-MX" dirty="0" err="1"/>
              <a:t>semaforo</a:t>
            </a:r>
            <a:r>
              <a:rPr lang="es-MX" dirty="0"/>
              <a:t> = new </a:t>
            </a:r>
            <a:r>
              <a:rPr lang="es-MX" dirty="0" err="1"/>
              <a:t>Semaphore</a:t>
            </a:r>
            <a:r>
              <a:rPr lang="es-MX" dirty="0"/>
              <a:t>(0,20);</a:t>
            </a:r>
          </a:p>
          <a:p>
            <a:r>
              <a:rPr lang="es-MX" dirty="0" err="1" smtClean="0"/>
              <a:t>semaforo.Release</a:t>
            </a:r>
            <a:r>
              <a:rPr lang="es-MX" dirty="0" smtClean="0"/>
              <a:t>(5</a:t>
            </a:r>
            <a:r>
              <a:rPr lang="es-MX" dirty="0"/>
              <a:t>);</a:t>
            </a:r>
          </a:p>
        </p:txBody>
      </p:sp>
    </p:spTree>
    <p:extLst>
      <p:ext uri="{BB962C8B-B14F-4D97-AF65-F5344CB8AC3E}">
        <p14:creationId xmlns:p14="http://schemas.microsoft.com/office/powerpoint/2010/main" val="404059391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54391"/>
            <a:ext cx="984757" cy="461665"/>
          </a:xfrm>
          <a:prstGeom prst="rect">
            <a:avLst/>
          </a:prstGeom>
        </p:spPr>
        <p:txBody>
          <a:bodyPr wrap="none">
            <a:spAutoFit/>
          </a:bodyPr>
          <a:lstStyle/>
          <a:p>
            <a:r>
              <a:rPr lang="es-MX" sz="2400" b="1" dirty="0" err="1"/>
              <a:t>Event</a:t>
            </a:r>
            <a:endParaRPr lang="es-MX" sz="2400" b="1" dirty="0"/>
          </a:p>
        </p:txBody>
      </p:sp>
      <p:sp>
        <p:nvSpPr>
          <p:cNvPr id="3" name="Rectangle 2"/>
          <p:cNvSpPr/>
          <p:nvPr/>
        </p:nvSpPr>
        <p:spPr>
          <a:xfrm>
            <a:off x="1237323" y="2666137"/>
            <a:ext cx="10513606" cy="1477328"/>
          </a:xfrm>
          <a:prstGeom prst="rect">
            <a:avLst/>
          </a:prstGeom>
        </p:spPr>
        <p:txBody>
          <a:bodyPr wrap="square">
            <a:spAutoFit/>
          </a:bodyPr>
          <a:lstStyle/>
          <a:p>
            <a:r>
              <a:rPr lang="es-MX" dirty="0" err="1"/>
              <a:t>AutoResetEvent</a:t>
            </a:r>
            <a:r>
              <a:rPr lang="es-MX" dirty="0"/>
              <a:t> </a:t>
            </a:r>
            <a:r>
              <a:rPr lang="es-MX" dirty="0" err="1"/>
              <a:t>autoRE</a:t>
            </a:r>
            <a:r>
              <a:rPr lang="es-MX" dirty="0"/>
              <a:t> = new </a:t>
            </a:r>
            <a:r>
              <a:rPr lang="es-MX" dirty="0" err="1"/>
              <a:t>AutoResetEvent</a:t>
            </a:r>
            <a:r>
              <a:rPr lang="es-MX" dirty="0"/>
              <a:t>(true</a:t>
            </a:r>
            <a:r>
              <a:rPr lang="es-MX" dirty="0" smtClean="0"/>
              <a:t>);</a:t>
            </a:r>
          </a:p>
          <a:p>
            <a:r>
              <a:rPr lang="es-MX" dirty="0" err="1" smtClean="0"/>
              <a:t>ManualResetEvent</a:t>
            </a:r>
            <a:r>
              <a:rPr lang="es-MX" dirty="0" smtClean="0"/>
              <a:t> </a:t>
            </a:r>
            <a:r>
              <a:rPr lang="es-MX" dirty="0" err="1" smtClean="0"/>
              <a:t>manualRE</a:t>
            </a:r>
            <a:r>
              <a:rPr lang="es-MX" dirty="0" smtClean="0"/>
              <a:t> = new </a:t>
            </a:r>
            <a:r>
              <a:rPr lang="es-MX" dirty="0" err="1" smtClean="0"/>
              <a:t>ManualResetEvent</a:t>
            </a:r>
            <a:r>
              <a:rPr lang="es-MX" dirty="0" smtClean="0"/>
              <a:t>(false);</a:t>
            </a:r>
          </a:p>
          <a:p>
            <a:endParaRPr lang="es-MX" dirty="0"/>
          </a:p>
          <a:p>
            <a:r>
              <a:rPr lang="es-MX" dirty="0" err="1" smtClean="0"/>
              <a:t>autoRE.Set</a:t>
            </a:r>
            <a:r>
              <a:rPr lang="es-MX" dirty="0"/>
              <a:t>();</a:t>
            </a:r>
          </a:p>
          <a:p>
            <a:r>
              <a:rPr lang="es-MX" dirty="0" err="1" smtClean="0"/>
              <a:t>manualRE.Reset</a:t>
            </a:r>
            <a:r>
              <a:rPr lang="es-MX" dirty="0"/>
              <a:t>();</a:t>
            </a:r>
          </a:p>
        </p:txBody>
      </p:sp>
    </p:spTree>
    <p:extLst>
      <p:ext uri="{BB962C8B-B14F-4D97-AF65-F5344CB8AC3E}">
        <p14:creationId xmlns:p14="http://schemas.microsoft.com/office/powerpoint/2010/main" val="4040593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3884"/>
            <a:ext cx="12188825" cy="642310"/>
          </a:xfrm>
        </p:spPr>
        <p:txBody>
          <a:bodyPr/>
          <a:lstStyle/>
          <a:p>
            <a:pPr algn="ctr"/>
            <a:r>
              <a:rPr lang="es-MX" dirty="0" smtClean="0"/>
              <a:t>Lección </a:t>
            </a:r>
            <a:r>
              <a:rPr lang="es-MX" dirty="0" smtClean="0"/>
              <a:t>3 Modelo de Programación Asíncrono</a:t>
            </a:r>
            <a:endParaRPr lang="es-MX" dirty="0"/>
          </a:p>
        </p:txBody>
      </p:sp>
      <p:sp>
        <p:nvSpPr>
          <p:cNvPr id="6" name="TextBox 5"/>
          <p:cNvSpPr txBox="1"/>
          <p:nvPr/>
        </p:nvSpPr>
        <p:spPr>
          <a:xfrm>
            <a:off x="9992133" y="6581001"/>
            <a:ext cx="2196692" cy="276999"/>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Tiempo 30 Min </a:t>
            </a:r>
            <a:r>
              <a:rPr lang="es-MX" dirty="0" err="1" smtClean="0">
                <a:gradFill>
                  <a:gsLst>
                    <a:gs pos="0">
                      <a:schemeClr val="tx1"/>
                    </a:gs>
                    <a:gs pos="100000">
                      <a:schemeClr val="tx1"/>
                    </a:gs>
                  </a:gsLst>
                  <a:lin ang="5400000" scaled="0"/>
                </a:gradFill>
              </a:rPr>
              <a:t>Aprox</a:t>
            </a:r>
            <a:endParaRPr lang="es-MX"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404195397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3732881" cy="461665"/>
          </a:xfrm>
          <a:prstGeom prst="rect">
            <a:avLst/>
          </a:prstGeom>
        </p:spPr>
        <p:txBody>
          <a:bodyPr wrap="none">
            <a:spAutoFit/>
          </a:bodyPr>
          <a:lstStyle/>
          <a:p>
            <a:r>
              <a:rPr lang="es-MX" sz="2400" b="1" dirty="0" smtClean="0"/>
              <a:t>Programación Asíncrona</a:t>
            </a:r>
            <a:endParaRPr lang="es-MX" sz="2400" b="1" dirty="0"/>
          </a:p>
        </p:txBody>
      </p:sp>
      <p:sp>
        <p:nvSpPr>
          <p:cNvPr id="6" name="Rectangle 5"/>
          <p:cNvSpPr/>
          <p:nvPr/>
        </p:nvSpPr>
        <p:spPr>
          <a:xfrm>
            <a:off x="4057560" y="2101334"/>
            <a:ext cx="2977162" cy="523220"/>
          </a:xfrm>
          <a:prstGeom prst="rect">
            <a:avLst/>
          </a:prstGeom>
        </p:spPr>
        <p:txBody>
          <a:bodyPr wrap="none">
            <a:spAutoFit/>
          </a:bodyPr>
          <a:lstStyle/>
          <a:p>
            <a:r>
              <a:rPr lang="es-MX" sz="2800" b="1" dirty="0" err="1">
                <a:latin typeface="Segoe UI" pitchFamily="34" charset="0"/>
              </a:rPr>
              <a:t>Wait</a:t>
            </a:r>
            <a:r>
              <a:rPr lang="es-MX" sz="2800" b="1" dirty="0">
                <a:latin typeface="Segoe UI" pitchFamily="34" charset="0"/>
              </a:rPr>
              <a:t>-</a:t>
            </a:r>
            <a:r>
              <a:rPr lang="es-MX" sz="2800" b="1" dirty="0" err="1">
                <a:latin typeface="Segoe UI" pitchFamily="34" charset="0"/>
              </a:rPr>
              <a:t>Until</a:t>
            </a:r>
            <a:r>
              <a:rPr lang="es-MX" sz="2800" b="1" dirty="0">
                <a:latin typeface="Segoe UI" pitchFamily="34" charset="0"/>
              </a:rPr>
              <a:t>-Done</a:t>
            </a:r>
            <a:endParaRPr lang="es-MX" sz="2800" dirty="0"/>
          </a:p>
        </p:txBody>
      </p:sp>
      <p:sp>
        <p:nvSpPr>
          <p:cNvPr id="7" name="Rectangle 6"/>
          <p:cNvSpPr/>
          <p:nvPr/>
        </p:nvSpPr>
        <p:spPr>
          <a:xfrm>
            <a:off x="4864448" y="3322796"/>
            <a:ext cx="1363387" cy="523220"/>
          </a:xfrm>
          <a:prstGeom prst="rect">
            <a:avLst/>
          </a:prstGeom>
        </p:spPr>
        <p:txBody>
          <a:bodyPr wrap="none">
            <a:spAutoFit/>
          </a:bodyPr>
          <a:lstStyle/>
          <a:p>
            <a:r>
              <a:rPr lang="es-MX" sz="2800" b="1" dirty="0" err="1">
                <a:latin typeface="Segoe UI" pitchFamily="34" charset="0"/>
              </a:rPr>
              <a:t>Polling</a:t>
            </a:r>
            <a:endParaRPr lang="es-MX" sz="2800" dirty="0"/>
          </a:p>
        </p:txBody>
      </p:sp>
      <p:sp>
        <p:nvSpPr>
          <p:cNvPr id="8" name="Rectangle 7"/>
          <p:cNvSpPr/>
          <p:nvPr/>
        </p:nvSpPr>
        <p:spPr>
          <a:xfrm>
            <a:off x="4698954" y="4544258"/>
            <a:ext cx="1694375" cy="523220"/>
          </a:xfrm>
          <a:prstGeom prst="rect">
            <a:avLst/>
          </a:prstGeom>
        </p:spPr>
        <p:txBody>
          <a:bodyPr wrap="none">
            <a:spAutoFit/>
          </a:bodyPr>
          <a:lstStyle/>
          <a:p>
            <a:r>
              <a:rPr lang="es-MX" sz="2800" b="1" dirty="0" err="1">
                <a:latin typeface="Segoe UI" pitchFamily="34" charset="0"/>
              </a:rPr>
              <a:t>Callback</a:t>
            </a:r>
            <a:r>
              <a:rPr lang="es-MX" sz="2800" b="1" dirty="0">
                <a:latin typeface="Segoe UI" pitchFamily="34" charset="0"/>
              </a:rPr>
              <a:t> </a:t>
            </a:r>
            <a:endParaRPr lang="es-MX" sz="2800" dirty="0"/>
          </a:p>
        </p:txBody>
      </p:sp>
    </p:spTree>
    <p:extLst>
      <p:ext uri="{BB962C8B-B14F-4D97-AF65-F5344CB8AC3E}">
        <p14:creationId xmlns:p14="http://schemas.microsoft.com/office/powerpoint/2010/main" val="3809155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2578463" cy="461665"/>
          </a:xfrm>
          <a:prstGeom prst="rect">
            <a:avLst/>
          </a:prstGeom>
        </p:spPr>
        <p:txBody>
          <a:bodyPr wrap="none">
            <a:spAutoFit/>
          </a:bodyPr>
          <a:lstStyle/>
          <a:p>
            <a:r>
              <a:rPr lang="es-MX" sz="2400" b="1" dirty="0" err="1">
                <a:latin typeface="Segoe UI" pitchFamily="34" charset="0"/>
              </a:rPr>
              <a:t>Wait</a:t>
            </a:r>
            <a:r>
              <a:rPr lang="es-MX" sz="2400" b="1" dirty="0">
                <a:latin typeface="Segoe UI" pitchFamily="34" charset="0"/>
              </a:rPr>
              <a:t>-</a:t>
            </a:r>
            <a:r>
              <a:rPr lang="es-MX" sz="2400" b="1" dirty="0" err="1">
                <a:latin typeface="Segoe UI" pitchFamily="34" charset="0"/>
              </a:rPr>
              <a:t>Until</a:t>
            </a:r>
            <a:r>
              <a:rPr lang="es-MX" sz="2400" b="1" dirty="0">
                <a:latin typeface="Segoe UI" pitchFamily="34" charset="0"/>
              </a:rPr>
              <a:t>-Done</a:t>
            </a:r>
            <a:endParaRPr lang="es-MX" sz="2400" b="1" dirty="0"/>
          </a:p>
        </p:txBody>
      </p:sp>
      <p:sp>
        <p:nvSpPr>
          <p:cNvPr id="6" name="Rectangle 5"/>
          <p:cNvSpPr/>
          <p:nvPr/>
        </p:nvSpPr>
        <p:spPr>
          <a:xfrm>
            <a:off x="609600" y="2224891"/>
            <a:ext cx="11579225" cy="2585323"/>
          </a:xfrm>
          <a:prstGeom prst="rect">
            <a:avLst/>
          </a:prstGeom>
        </p:spPr>
        <p:txBody>
          <a:bodyPr wrap="square">
            <a:spAutoFit/>
          </a:bodyPr>
          <a:lstStyle/>
          <a:p>
            <a:r>
              <a:rPr lang="es-MX" dirty="0"/>
              <a:t>byte[] buffer = new byte[100];</a:t>
            </a:r>
          </a:p>
          <a:p>
            <a:r>
              <a:rPr lang="es-MX" dirty="0"/>
              <a:t>            </a:t>
            </a:r>
            <a:r>
              <a:rPr lang="es-MX" dirty="0" err="1"/>
              <a:t>string</a:t>
            </a:r>
            <a:r>
              <a:rPr lang="es-MX" dirty="0"/>
              <a:t> </a:t>
            </a:r>
            <a:r>
              <a:rPr lang="es-MX" dirty="0" err="1"/>
              <a:t>strNombre</a:t>
            </a:r>
            <a:r>
              <a:rPr lang="es-MX" dirty="0"/>
              <a:t> = </a:t>
            </a:r>
            <a:r>
              <a:rPr lang="es-MX" dirty="0" err="1"/>
              <a:t>string.Concat</a:t>
            </a:r>
            <a:r>
              <a:rPr lang="es-MX" dirty="0"/>
              <a:t>(</a:t>
            </a:r>
            <a:r>
              <a:rPr lang="es-MX" dirty="0" err="1"/>
              <a:t>Environment.CurrentDirectory</a:t>
            </a:r>
            <a:r>
              <a:rPr lang="es-MX" dirty="0"/>
              <a:t>, @"/archivo.pdb");</a:t>
            </a:r>
          </a:p>
          <a:p>
            <a:r>
              <a:rPr lang="es-MX" dirty="0"/>
              <a:t>            </a:t>
            </a:r>
            <a:r>
              <a:rPr lang="es-MX" dirty="0" err="1"/>
              <a:t>FileStream</a:t>
            </a:r>
            <a:r>
              <a:rPr lang="es-MX" dirty="0"/>
              <a:t> </a:t>
            </a:r>
            <a:r>
              <a:rPr lang="es-MX" dirty="0" err="1"/>
              <a:t>fs</a:t>
            </a:r>
            <a:r>
              <a:rPr lang="es-MX" dirty="0"/>
              <a:t> = new </a:t>
            </a:r>
            <a:r>
              <a:rPr lang="es-MX" dirty="0" err="1"/>
              <a:t>FileStream</a:t>
            </a:r>
            <a:r>
              <a:rPr lang="es-MX" dirty="0"/>
              <a:t>(</a:t>
            </a:r>
            <a:r>
              <a:rPr lang="es-MX" dirty="0" err="1"/>
              <a:t>strNombre</a:t>
            </a:r>
            <a:r>
              <a:rPr lang="es-MX" dirty="0"/>
              <a:t>, </a:t>
            </a:r>
            <a:r>
              <a:rPr lang="es-MX" dirty="0" err="1"/>
              <a:t>FileMode.Open</a:t>
            </a:r>
            <a:r>
              <a:rPr lang="es-MX" dirty="0"/>
              <a:t>, </a:t>
            </a:r>
            <a:r>
              <a:rPr lang="es-MX" dirty="0" err="1"/>
              <a:t>FileAccess.Read</a:t>
            </a:r>
            <a:r>
              <a:rPr lang="es-MX" dirty="0"/>
              <a:t>, </a:t>
            </a:r>
            <a:r>
              <a:rPr lang="es-MX" dirty="0" err="1"/>
              <a:t>FileShare.Read</a:t>
            </a:r>
            <a:r>
              <a:rPr lang="es-MX" dirty="0"/>
              <a:t>, 1024, </a:t>
            </a:r>
            <a:r>
              <a:rPr lang="es-MX" dirty="0" err="1"/>
              <a:t>FileOptions.Asynchronous</a:t>
            </a:r>
            <a:r>
              <a:rPr lang="es-MX" dirty="0"/>
              <a:t>);</a:t>
            </a:r>
          </a:p>
          <a:p>
            <a:r>
              <a:rPr lang="es-MX" dirty="0"/>
              <a:t>            </a:t>
            </a:r>
            <a:r>
              <a:rPr lang="es-MX" dirty="0" err="1"/>
              <a:t>IAsyncResult</a:t>
            </a:r>
            <a:r>
              <a:rPr lang="es-MX" dirty="0"/>
              <a:t> resultado = </a:t>
            </a:r>
            <a:r>
              <a:rPr lang="es-MX" dirty="0" err="1"/>
              <a:t>fs.BeginRead</a:t>
            </a:r>
            <a:r>
              <a:rPr lang="es-MX" dirty="0"/>
              <a:t>(buffer, 0, </a:t>
            </a:r>
            <a:r>
              <a:rPr lang="es-MX" dirty="0" err="1"/>
              <a:t>buffer.Length</a:t>
            </a:r>
            <a:r>
              <a:rPr lang="es-MX" dirty="0"/>
              <a:t>, </a:t>
            </a:r>
            <a:r>
              <a:rPr lang="es-MX" dirty="0" err="1"/>
              <a:t>null</a:t>
            </a:r>
            <a:r>
              <a:rPr lang="es-MX" dirty="0"/>
              <a:t>, </a:t>
            </a:r>
            <a:r>
              <a:rPr lang="es-MX" dirty="0" err="1"/>
              <a:t>null</a:t>
            </a:r>
            <a:r>
              <a:rPr lang="es-MX" dirty="0"/>
              <a:t>);</a:t>
            </a:r>
          </a:p>
          <a:p>
            <a:r>
              <a:rPr lang="es-MX" dirty="0"/>
              <a:t>            </a:t>
            </a:r>
            <a:r>
              <a:rPr lang="es-MX" dirty="0" err="1"/>
              <a:t>int</a:t>
            </a:r>
            <a:r>
              <a:rPr lang="es-MX" dirty="0"/>
              <a:t> </a:t>
            </a:r>
            <a:r>
              <a:rPr lang="es-MX" dirty="0" err="1"/>
              <a:t>nBytes</a:t>
            </a:r>
            <a:r>
              <a:rPr lang="es-MX" dirty="0"/>
              <a:t> = </a:t>
            </a:r>
            <a:r>
              <a:rPr lang="es-MX" dirty="0" err="1"/>
              <a:t>fs.EndRead</a:t>
            </a:r>
            <a:r>
              <a:rPr lang="es-MX" dirty="0"/>
              <a:t>(resultado);</a:t>
            </a:r>
          </a:p>
          <a:p>
            <a:r>
              <a:rPr lang="es-MX" dirty="0"/>
              <a:t>            </a:t>
            </a:r>
            <a:r>
              <a:rPr lang="es-MX" dirty="0" err="1"/>
              <a:t>Console.WriteLine</a:t>
            </a:r>
            <a:r>
              <a:rPr lang="es-MX" dirty="0"/>
              <a:t>("Cantidad de Bytes </a:t>
            </a:r>
            <a:r>
              <a:rPr lang="es-MX" dirty="0" err="1"/>
              <a:t>leidos</a:t>
            </a:r>
            <a:r>
              <a:rPr lang="es-MX" dirty="0"/>
              <a:t>: {0}", </a:t>
            </a:r>
            <a:r>
              <a:rPr lang="es-MX" dirty="0" err="1"/>
              <a:t>nBytes</a:t>
            </a:r>
            <a:r>
              <a:rPr lang="es-MX" dirty="0"/>
              <a:t>);</a:t>
            </a:r>
          </a:p>
          <a:p>
            <a:r>
              <a:rPr lang="es-MX" dirty="0"/>
              <a:t>            </a:t>
            </a:r>
            <a:r>
              <a:rPr lang="es-MX" dirty="0" err="1"/>
              <a:t>Console.WriteLine</a:t>
            </a:r>
            <a:r>
              <a:rPr lang="es-MX" dirty="0"/>
              <a:t>(</a:t>
            </a:r>
            <a:r>
              <a:rPr lang="es-MX" dirty="0" err="1"/>
              <a:t>BitConverter.ToString</a:t>
            </a:r>
            <a:r>
              <a:rPr lang="es-MX" dirty="0"/>
              <a:t>(buffer));</a:t>
            </a:r>
          </a:p>
          <a:p>
            <a:r>
              <a:rPr lang="es-MX" dirty="0"/>
              <a:t>            </a:t>
            </a:r>
            <a:r>
              <a:rPr lang="es-MX" dirty="0" err="1"/>
              <a:t>Console.ReadKey</a:t>
            </a:r>
            <a:r>
              <a:rPr lang="es-MX" dirty="0"/>
              <a:t>();</a:t>
            </a:r>
          </a:p>
        </p:txBody>
      </p:sp>
    </p:spTree>
    <p:extLst>
      <p:ext uri="{BB962C8B-B14F-4D97-AF65-F5344CB8AC3E}">
        <p14:creationId xmlns:p14="http://schemas.microsoft.com/office/powerpoint/2010/main" val="2645478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1193404" cy="461665"/>
          </a:xfrm>
          <a:prstGeom prst="rect">
            <a:avLst/>
          </a:prstGeom>
        </p:spPr>
        <p:txBody>
          <a:bodyPr wrap="none">
            <a:spAutoFit/>
          </a:bodyPr>
          <a:lstStyle/>
          <a:p>
            <a:r>
              <a:rPr lang="es-MX" sz="2400" b="1" dirty="0" err="1">
                <a:latin typeface="Segoe UI" pitchFamily="34" charset="0"/>
              </a:rPr>
              <a:t>Polling</a:t>
            </a:r>
            <a:endParaRPr lang="es-MX" sz="2400" b="1" dirty="0"/>
          </a:p>
        </p:txBody>
      </p:sp>
      <p:sp>
        <p:nvSpPr>
          <p:cNvPr id="6" name="Rectangle 5"/>
          <p:cNvSpPr/>
          <p:nvPr/>
        </p:nvSpPr>
        <p:spPr>
          <a:xfrm>
            <a:off x="0" y="1856244"/>
            <a:ext cx="12188825" cy="3970318"/>
          </a:xfrm>
          <a:prstGeom prst="rect">
            <a:avLst/>
          </a:prstGeom>
        </p:spPr>
        <p:txBody>
          <a:bodyPr wrap="square">
            <a:spAutoFit/>
          </a:bodyPr>
          <a:lstStyle/>
          <a:p>
            <a:r>
              <a:rPr lang="es-MX" dirty="0" smtClean="0"/>
              <a:t>byte</a:t>
            </a:r>
            <a:r>
              <a:rPr lang="es-MX" dirty="0"/>
              <a:t>[] buffer = new byte[100];</a:t>
            </a:r>
          </a:p>
          <a:p>
            <a:r>
              <a:rPr lang="es-MX" dirty="0" err="1" smtClean="0"/>
              <a:t>string</a:t>
            </a:r>
            <a:r>
              <a:rPr lang="es-MX" dirty="0" smtClean="0"/>
              <a:t> </a:t>
            </a:r>
            <a:r>
              <a:rPr lang="es-MX" dirty="0" err="1"/>
              <a:t>strNombre</a:t>
            </a:r>
            <a:r>
              <a:rPr lang="es-MX" dirty="0"/>
              <a:t> = </a:t>
            </a:r>
            <a:r>
              <a:rPr lang="es-MX" dirty="0" err="1"/>
              <a:t>string.Concat</a:t>
            </a:r>
            <a:r>
              <a:rPr lang="es-MX" dirty="0"/>
              <a:t>(</a:t>
            </a:r>
            <a:r>
              <a:rPr lang="es-MX" dirty="0" err="1"/>
              <a:t>Environment.CurrentDirectory</a:t>
            </a:r>
            <a:r>
              <a:rPr lang="es-MX" dirty="0"/>
              <a:t>, @"/archivo.pdb");</a:t>
            </a:r>
          </a:p>
          <a:p>
            <a:r>
              <a:rPr lang="es-MX" dirty="0" err="1" smtClean="0"/>
              <a:t>FileStream</a:t>
            </a:r>
            <a:r>
              <a:rPr lang="es-MX" dirty="0" smtClean="0"/>
              <a:t> </a:t>
            </a:r>
            <a:r>
              <a:rPr lang="es-MX" dirty="0" err="1"/>
              <a:t>fs</a:t>
            </a:r>
            <a:r>
              <a:rPr lang="es-MX" dirty="0"/>
              <a:t> = new </a:t>
            </a:r>
            <a:r>
              <a:rPr lang="es-MX" dirty="0" err="1"/>
              <a:t>FileStream</a:t>
            </a:r>
            <a:r>
              <a:rPr lang="es-MX" dirty="0"/>
              <a:t>(</a:t>
            </a:r>
            <a:r>
              <a:rPr lang="es-MX" dirty="0" err="1"/>
              <a:t>strNombre</a:t>
            </a:r>
            <a:r>
              <a:rPr lang="es-MX" dirty="0"/>
              <a:t>, </a:t>
            </a:r>
            <a:r>
              <a:rPr lang="es-MX" dirty="0" err="1"/>
              <a:t>FileMode.Open</a:t>
            </a:r>
            <a:r>
              <a:rPr lang="es-MX" dirty="0"/>
              <a:t>, </a:t>
            </a:r>
            <a:r>
              <a:rPr lang="es-MX" dirty="0" err="1"/>
              <a:t>FileAccess.Read</a:t>
            </a:r>
            <a:r>
              <a:rPr lang="es-MX" dirty="0"/>
              <a:t>, </a:t>
            </a:r>
            <a:r>
              <a:rPr lang="es-MX" dirty="0" err="1"/>
              <a:t>FileShare.Read</a:t>
            </a:r>
            <a:r>
              <a:rPr lang="es-MX" dirty="0"/>
              <a:t>, 1024, </a:t>
            </a:r>
            <a:r>
              <a:rPr lang="es-MX" dirty="0" err="1"/>
              <a:t>FileOptions.Asynchronous</a:t>
            </a:r>
            <a:r>
              <a:rPr lang="es-MX" dirty="0"/>
              <a:t>);</a:t>
            </a:r>
          </a:p>
          <a:p>
            <a:r>
              <a:rPr lang="es-MX" dirty="0" err="1" smtClean="0"/>
              <a:t>IAsyncResult</a:t>
            </a:r>
            <a:r>
              <a:rPr lang="es-MX" dirty="0" smtClean="0"/>
              <a:t> </a:t>
            </a:r>
            <a:r>
              <a:rPr lang="es-MX" dirty="0"/>
              <a:t>resultado = </a:t>
            </a:r>
            <a:r>
              <a:rPr lang="es-MX" dirty="0" err="1"/>
              <a:t>fs.BeginRead</a:t>
            </a:r>
            <a:r>
              <a:rPr lang="es-MX" dirty="0"/>
              <a:t>(buffer, 0, </a:t>
            </a:r>
            <a:r>
              <a:rPr lang="es-MX" dirty="0" err="1"/>
              <a:t>buffer.Length</a:t>
            </a:r>
            <a:r>
              <a:rPr lang="es-MX" dirty="0"/>
              <a:t>, </a:t>
            </a:r>
            <a:r>
              <a:rPr lang="es-MX" dirty="0" err="1"/>
              <a:t>null</a:t>
            </a:r>
            <a:r>
              <a:rPr lang="es-MX" dirty="0"/>
              <a:t>, </a:t>
            </a:r>
            <a:r>
              <a:rPr lang="es-MX" dirty="0" err="1"/>
              <a:t>null</a:t>
            </a:r>
            <a:r>
              <a:rPr lang="es-MX" dirty="0"/>
              <a:t>);</a:t>
            </a:r>
          </a:p>
          <a:p>
            <a:r>
              <a:rPr lang="es-MX" dirty="0" err="1" smtClean="0"/>
              <a:t>while</a:t>
            </a:r>
            <a:r>
              <a:rPr lang="es-MX" dirty="0" smtClean="0"/>
              <a:t> </a:t>
            </a:r>
            <a:r>
              <a:rPr lang="es-MX" dirty="0"/>
              <a:t>(!</a:t>
            </a:r>
            <a:r>
              <a:rPr lang="es-MX" dirty="0" err="1"/>
              <a:t>resultado.IsCompleted</a:t>
            </a:r>
            <a:r>
              <a:rPr lang="es-MX" dirty="0"/>
              <a:t>)</a:t>
            </a:r>
          </a:p>
          <a:p>
            <a:r>
              <a:rPr lang="es-MX" dirty="0" smtClean="0"/>
              <a:t>{</a:t>
            </a:r>
            <a:endParaRPr lang="es-MX" dirty="0"/>
          </a:p>
          <a:p>
            <a:r>
              <a:rPr lang="es-MX" dirty="0"/>
              <a:t>                </a:t>
            </a:r>
            <a:r>
              <a:rPr lang="es-MX" dirty="0" err="1"/>
              <a:t>Thread.Sleep</a:t>
            </a:r>
            <a:r>
              <a:rPr lang="es-MX" dirty="0"/>
              <a:t>(100);</a:t>
            </a:r>
          </a:p>
          <a:p>
            <a:r>
              <a:rPr lang="es-MX" dirty="0" smtClean="0"/>
              <a:t>}</a:t>
            </a:r>
            <a:endParaRPr lang="es-MX" dirty="0"/>
          </a:p>
          <a:p>
            <a:r>
              <a:rPr lang="es-MX" dirty="0" err="1" smtClean="0"/>
              <a:t>int</a:t>
            </a:r>
            <a:r>
              <a:rPr lang="es-MX" dirty="0" smtClean="0"/>
              <a:t> </a:t>
            </a:r>
            <a:r>
              <a:rPr lang="es-MX" dirty="0" err="1"/>
              <a:t>nBytes</a:t>
            </a:r>
            <a:r>
              <a:rPr lang="es-MX" dirty="0"/>
              <a:t> = </a:t>
            </a:r>
            <a:r>
              <a:rPr lang="es-MX" dirty="0" err="1"/>
              <a:t>fs.EndRead</a:t>
            </a:r>
            <a:r>
              <a:rPr lang="es-MX" dirty="0"/>
              <a:t>(resultado);</a:t>
            </a:r>
          </a:p>
          <a:p>
            <a:r>
              <a:rPr lang="es-MX" dirty="0" err="1" smtClean="0">
                <a:solidFill>
                  <a:schemeClr val="bg2">
                    <a:lumMod val="75000"/>
                  </a:schemeClr>
                </a:solidFill>
              </a:rPr>
              <a:t>fs.Close</a:t>
            </a:r>
            <a:r>
              <a:rPr lang="es-MX" dirty="0">
                <a:solidFill>
                  <a:schemeClr val="bg2">
                    <a:lumMod val="75000"/>
                  </a:schemeClr>
                </a:solidFill>
              </a:rPr>
              <a:t>();</a:t>
            </a:r>
          </a:p>
          <a:p>
            <a:r>
              <a:rPr lang="es-MX" dirty="0" err="1" smtClean="0">
                <a:solidFill>
                  <a:schemeClr val="bg2">
                    <a:lumMod val="75000"/>
                  </a:schemeClr>
                </a:solidFill>
              </a:rPr>
              <a:t>Console.WriteLine</a:t>
            </a:r>
            <a:r>
              <a:rPr lang="es-MX" dirty="0">
                <a:solidFill>
                  <a:schemeClr val="bg2">
                    <a:lumMod val="75000"/>
                  </a:schemeClr>
                </a:solidFill>
              </a:rPr>
              <a:t>("Cantidad de Bytes </a:t>
            </a:r>
            <a:r>
              <a:rPr lang="es-MX" dirty="0" err="1">
                <a:solidFill>
                  <a:schemeClr val="bg2">
                    <a:lumMod val="75000"/>
                  </a:schemeClr>
                </a:solidFill>
              </a:rPr>
              <a:t>leidos</a:t>
            </a:r>
            <a:r>
              <a:rPr lang="es-MX" dirty="0">
                <a:solidFill>
                  <a:schemeClr val="bg2">
                    <a:lumMod val="75000"/>
                  </a:schemeClr>
                </a:solidFill>
              </a:rPr>
              <a:t>: {0}", </a:t>
            </a:r>
            <a:r>
              <a:rPr lang="es-MX" dirty="0" err="1">
                <a:solidFill>
                  <a:schemeClr val="bg2">
                    <a:lumMod val="75000"/>
                  </a:schemeClr>
                </a:solidFill>
              </a:rPr>
              <a:t>nBytes</a:t>
            </a:r>
            <a:r>
              <a:rPr lang="es-MX" dirty="0">
                <a:solidFill>
                  <a:schemeClr val="bg2">
                    <a:lumMod val="75000"/>
                  </a:schemeClr>
                </a:solidFill>
              </a:rPr>
              <a:t>);</a:t>
            </a:r>
          </a:p>
          <a:p>
            <a:r>
              <a:rPr lang="es-MX" dirty="0" err="1" smtClean="0">
                <a:solidFill>
                  <a:schemeClr val="bg2">
                    <a:lumMod val="75000"/>
                  </a:schemeClr>
                </a:solidFill>
              </a:rPr>
              <a:t>Console.WriteLine</a:t>
            </a:r>
            <a:r>
              <a:rPr lang="es-MX" dirty="0" smtClean="0">
                <a:solidFill>
                  <a:schemeClr val="bg2">
                    <a:lumMod val="75000"/>
                  </a:schemeClr>
                </a:solidFill>
              </a:rPr>
              <a:t>(</a:t>
            </a:r>
            <a:r>
              <a:rPr lang="es-MX" dirty="0" err="1" smtClean="0">
                <a:solidFill>
                  <a:schemeClr val="bg2">
                    <a:lumMod val="75000"/>
                  </a:schemeClr>
                </a:solidFill>
              </a:rPr>
              <a:t>BitConverter.ToString</a:t>
            </a:r>
            <a:r>
              <a:rPr lang="es-MX" dirty="0" smtClean="0">
                <a:solidFill>
                  <a:schemeClr val="bg2">
                    <a:lumMod val="75000"/>
                  </a:schemeClr>
                </a:solidFill>
              </a:rPr>
              <a:t>(buffer</a:t>
            </a:r>
            <a:r>
              <a:rPr lang="es-MX" dirty="0">
                <a:solidFill>
                  <a:schemeClr val="bg2">
                    <a:lumMod val="75000"/>
                  </a:schemeClr>
                </a:solidFill>
              </a:rPr>
              <a:t>));</a:t>
            </a:r>
          </a:p>
          <a:p>
            <a:r>
              <a:rPr lang="es-MX" dirty="0" err="1" smtClean="0"/>
              <a:t>Console.ReadKey</a:t>
            </a:r>
            <a:r>
              <a:rPr lang="es-MX" dirty="0"/>
              <a:t>();</a:t>
            </a:r>
          </a:p>
        </p:txBody>
      </p:sp>
    </p:spTree>
    <p:extLst>
      <p:ext uri="{BB962C8B-B14F-4D97-AF65-F5344CB8AC3E}">
        <p14:creationId xmlns:p14="http://schemas.microsoft.com/office/powerpoint/2010/main" val="24662963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1475276" cy="461665"/>
          </a:xfrm>
          <a:prstGeom prst="rect">
            <a:avLst/>
          </a:prstGeom>
        </p:spPr>
        <p:txBody>
          <a:bodyPr wrap="none">
            <a:spAutoFit/>
          </a:bodyPr>
          <a:lstStyle/>
          <a:p>
            <a:r>
              <a:rPr lang="es-MX" sz="2400" b="1" dirty="0" err="1">
                <a:latin typeface="Segoe UI" pitchFamily="34" charset="0"/>
              </a:rPr>
              <a:t>Callback</a:t>
            </a:r>
            <a:r>
              <a:rPr lang="es-MX" sz="2400" b="1" dirty="0">
                <a:latin typeface="Segoe UI" pitchFamily="34" charset="0"/>
              </a:rPr>
              <a:t> </a:t>
            </a:r>
            <a:endParaRPr lang="es-MX" sz="2400" b="1" dirty="0"/>
          </a:p>
        </p:txBody>
      </p:sp>
      <p:sp>
        <p:nvSpPr>
          <p:cNvPr id="6" name="Rectangle 5"/>
          <p:cNvSpPr/>
          <p:nvPr/>
        </p:nvSpPr>
        <p:spPr>
          <a:xfrm>
            <a:off x="0" y="850597"/>
            <a:ext cx="12188825" cy="2308324"/>
          </a:xfrm>
          <a:prstGeom prst="rect">
            <a:avLst/>
          </a:prstGeom>
        </p:spPr>
        <p:txBody>
          <a:bodyPr wrap="square">
            <a:spAutoFit/>
          </a:bodyPr>
          <a:lstStyle/>
          <a:p>
            <a:r>
              <a:rPr lang="es-MX" dirty="0" err="1" smtClean="0"/>
              <a:t>static</a:t>
            </a:r>
            <a:r>
              <a:rPr lang="es-MX" dirty="0" smtClean="0"/>
              <a:t> </a:t>
            </a:r>
            <a:r>
              <a:rPr lang="es-MX" dirty="0" err="1"/>
              <a:t>void</a:t>
            </a:r>
            <a:r>
              <a:rPr lang="es-MX" dirty="0"/>
              <a:t> </a:t>
            </a:r>
            <a:r>
              <a:rPr lang="es-MX" dirty="0" err="1"/>
              <a:t>textCallbackAMP</a:t>
            </a:r>
            <a:r>
              <a:rPr lang="es-MX" dirty="0"/>
              <a:t>()</a:t>
            </a:r>
          </a:p>
          <a:p>
            <a:r>
              <a:rPr lang="es-MX" dirty="0" smtClean="0"/>
              <a:t>{</a:t>
            </a:r>
            <a:endParaRPr lang="es-MX" dirty="0"/>
          </a:p>
          <a:p>
            <a:r>
              <a:rPr lang="es-MX" dirty="0" smtClean="0"/>
              <a:t>            byte</a:t>
            </a:r>
            <a:r>
              <a:rPr lang="es-MX" dirty="0"/>
              <a:t>[] buffer = new byte[100];</a:t>
            </a:r>
          </a:p>
          <a:p>
            <a:r>
              <a:rPr lang="es-MX" dirty="0"/>
              <a:t>            </a:t>
            </a:r>
            <a:r>
              <a:rPr lang="es-MX" dirty="0" err="1"/>
              <a:t>string</a:t>
            </a:r>
            <a:r>
              <a:rPr lang="es-MX" dirty="0"/>
              <a:t> </a:t>
            </a:r>
            <a:r>
              <a:rPr lang="es-MX" dirty="0" err="1"/>
              <a:t>strNombre</a:t>
            </a:r>
            <a:r>
              <a:rPr lang="es-MX" dirty="0"/>
              <a:t> = </a:t>
            </a:r>
            <a:r>
              <a:rPr lang="es-MX" dirty="0" err="1"/>
              <a:t>string.Concat</a:t>
            </a:r>
            <a:r>
              <a:rPr lang="es-MX" dirty="0"/>
              <a:t>(</a:t>
            </a:r>
            <a:r>
              <a:rPr lang="es-MX" dirty="0" err="1"/>
              <a:t>Environment.CurrentDirectory</a:t>
            </a:r>
            <a:r>
              <a:rPr lang="es-MX" dirty="0"/>
              <a:t>, @"/archivo.pdb");</a:t>
            </a:r>
          </a:p>
          <a:p>
            <a:r>
              <a:rPr lang="es-MX" dirty="0"/>
              <a:t>            </a:t>
            </a:r>
            <a:r>
              <a:rPr lang="es-MX" dirty="0" err="1"/>
              <a:t>FileStream</a:t>
            </a:r>
            <a:r>
              <a:rPr lang="es-MX" dirty="0"/>
              <a:t> </a:t>
            </a:r>
            <a:r>
              <a:rPr lang="es-MX" dirty="0" err="1"/>
              <a:t>fs</a:t>
            </a:r>
            <a:r>
              <a:rPr lang="es-MX" dirty="0"/>
              <a:t> = new </a:t>
            </a:r>
            <a:r>
              <a:rPr lang="es-MX" dirty="0" err="1"/>
              <a:t>FileStream</a:t>
            </a:r>
            <a:r>
              <a:rPr lang="es-MX" dirty="0"/>
              <a:t>(</a:t>
            </a:r>
            <a:r>
              <a:rPr lang="es-MX" dirty="0" err="1"/>
              <a:t>strNombre</a:t>
            </a:r>
            <a:r>
              <a:rPr lang="es-MX" dirty="0"/>
              <a:t>, </a:t>
            </a:r>
            <a:r>
              <a:rPr lang="es-MX" dirty="0" err="1"/>
              <a:t>FileMode.Open</a:t>
            </a:r>
            <a:r>
              <a:rPr lang="es-MX" dirty="0"/>
              <a:t>, </a:t>
            </a:r>
            <a:r>
              <a:rPr lang="es-MX" dirty="0" err="1"/>
              <a:t>FileAccess.Read</a:t>
            </a:r>
            <a:r>
              <a:rPr lang="es-MX" dirty="0"/>
              <a:t>, </a:t>
            </a:r>
            <a:r>
              <a:rPr lang="es-MX" dirty="0" err="1"/>
              <a:t>FileShare.Read</a:t>
            </a:r>
            <a:r>
              <a:rPr lang="es-MX" dirty="0"/>
              <a:t>, 1024, </a:t>
            </a:r>
            <a:r>
              <a:rPr lang="es-MX" dirty="0" err="1"/>
              <a:t>FileOptions.Asynchronous</a:t>
            </a:r>
            <a:r>
              <a:rPr lang="es-MX" dirty="0"/>
              <a:t>);</a:t>
            </a:r>
          </a:p>
          <a:p>
            <a:r>
              <a:rPr lang="es-MX" dirty="0"/>
              <a:t>            </a:t>
            </a:r>
            <a:r>
              <a:rPr lang="es-MX" dirty="0" err="1"/>
              <a:t>IAsyncResult</a:t>
            </a:r>
            <a:r>
              <a:rPr lang="es-MX" dirty="0"/>
              <a:t> resultado = </a:t>
            </a:r>
            <a:r>
              <a:rPr lang="es-MX" dirty="0" err="1"/>
              <a:t>fs.BeginRead</a:t>
            </a:r>
            <a:r>
              <a:rPr lang="es-MX" dirty="0"/>
              <a:t>(buffer, 0, </a:t>
            </a:r>
            <a:r>
              <a:rPr lang="es-MX" dirty="0" err="1"/>
              <a:t>buffer.Length</a:t>
            </a:r>
            <a:r>
              <a:rPr lang="es-MX" dirty="0"/>
              <a:t>, new </a:t>
            </a:r>
            <a:r>
              <a:rPr lang="es-MX" dirty="0" err="1"/>
              <a:t>AsyncCallback</a:t>
            </a:r>
            <a:r>
              <a:rPr lang="es-MX" dirty="0"/>
              <a:t>(</a:t>
            </a:r>
            <a:r>
              <a:rPr lang="es-MX" dirty="0" err="1"/>
              <a:t>CompleateRead</a:t>
            </a:r>
            <a:r>
              <a:rPr lang="es-MX" dirty="0"/>
              <a:t>), </a:t>
            </a:r>
            <a:r>
              <a:rPr lang="es-MX" dirty="0" err="1"/>
              <a:t>fs</a:t>
            </a:r>
            <a:r>
              <a:rPr lang="es-MX" dirty="0" smtClean="0"/>
              <a:t>);          </a:t>
            </a:r>
            <a:endParaRPr lang="es-MX" dirty="0"/>
          </a:p>
          <a:p>
            <a:r>
              <a:rPr lang="es-MX" dirty="0" smtClean="0"/>
              <a:t>}</a:t>
            </a:r>
            <a:endParaRPr lang="es-MX" dirty="0"/>
          </a:p>
        </p:txBody>
      </p:sp>
      <p:sp>
        <p:nvSpPr>
          <p:cNvPr id="7" name="Rectangle 6"/>
          <p:cNvSpPr/>
          <p:nvPr/>
        </p:nvSpPr>
        <p:spPr>
          <a:xfrm>
            <a:off x="0" y="3226296"/>
            <a:ext cx="12188825" cy="3693319"/>
          </a:xfrm>
          <a:prstGeom prst="rect">
            <a:avLst/>
          </a:prstGeom>
        </p:spPr>
        <p:txBody>
          <a:bodyPr wrap="square">
            <a:spAutoFit/>
          </a:bodyPr>
          <a:lstStyle/>
          <a:p>
            <a:r>
              <a:rPr lang="es-MX" dirty="0" err="1" smtClean="0">
                <a:solidFill>
                  <a:srgbClr val="891FB3"/>
                </a:solidFill>
              </a:rPr>
              <a:t>static</a:t>
            </a:r>
            <a:r>
              <a:rPr lang="es-MX" dirty="0" smtClean="0">
                <a:solidFill>
                  <a:srgbClr val="891FB3"/>
                </a:solidFill>
              </a:rPr>
              <a:t> </a:t>
            </a:r>
            <a:r>
              <a:rPr lang="es-MX" dirty="0" err="1">
                <a:solidFill>
                  <a:srgbClr val="891FB3"/>
                </a:solidFill>
              </a:rPr>
              <a:t>void</a:t>
            </a:r>
            <a:r>
              <a:rPr lang="es-MX" dirty="0">
                <a:solidFill>
                  <a:srgbClr val="891FB3"/>
                </a:solidFill>
              </a:rPr>
              <a:t> </a:t>
            </a:r>
            <a:r>
              <a:rPr lang="es-MX" dirty="0" err="1">
                <a:solidFill>
                  <a:srgbClr val="891FB3"/>
                </a:solidFill>
              </a:rPr>
              <a:t>CompleateRead</a:t>
            </a:r>
            <a:r>
              <a:rPr lang="es-MX" dirty="0">
                <a:solidFill>
                  <a:srgbClr val="891FB3"/>
                </a:solidFill>
              </a:rPr>
              <a:t>(</a:t>
            </a:r>
            <a:r>
              <a:rPr lang="es-MX" dirty="0" err="1">
                <a:solidFill>
                  <a:srgbClr val="891FB3"/>
                </a:solidFill>
              </a:rPr>
              <a:t>IAsyncResult</a:t>
            </a:r>
            <a:r>
              <a:rPr lang="es-MX" dirty="0">
                <a:solidFill>
                  <a:srgbClr val="891FB3"/>
                </a:solidFill>
              </a:rPr>
              <a:t> resultado)</a:t>
            </a:r>
          </a:p>
          <a:p>
            <a:r>
              <a:rPr lang="es-MX" dirty="0" smtClean="0">
                <a:solidFill>
                  <a:srgbClr val="891FB3"/>
                </a:solidFill>
              </a:rPr>
              <a:t>{</a:t>
            </a:r>
            <a:endParaRPr lang="es-MX" dirty="0">
              <a:solidFill>
                <a:srgbClr val="891FB3"/>
              </a:solidFill>
            </a:endParaRPr>
          </a:p>
          <a:p>
            <a:r>
              <a:rPr lang="es-MX" dirty="0">
                <a:solidFill>
                  <a:srgbClr val="891FB3"/>
                </a:solidFill>
              </a:rPr>
              <a:t>            byte[] buffer = new byte[100];</a:t>
            </a:r>
          </a:p>
          <a:p>
            <a:r>
              <a:rPr lang="es-MX" dirty="0">
                <a:solidFill>
                  <a:srgbClr val="891FB3"/>
                </a:solidFill>
              </a:rPr>
              <a:t>            </a:t>
            </a:r>
            <a:r>
              <a:rPr lang="es-MX" dirty="0" err="1">
                <a:solidFill>
                  <a:srgbClr val="891FB3"/>
                </a:solidFill>
              </a:rPr>
              <a:t>Console.WriteLine</a:t>
            </a:r>
            <a:r>
              <a:rPr lang="es-MX" dirty="0">
                <a:solidFill>
                  <a:srgbClr val="891FB3"/>
                </a:solidFill>
              </a:rPr>
              <a:t>("Lectura Completa");</a:t>
            </a:r>
          </a:p>
          <a:p>
            <a:endParaRPr lang="es-MX" dirty="0">
              <a:solidFill>
                <a:srgbClr val="891FB3"/>
              </a:solidFill>
            </a:endParaRPr>
          </a:p>
          <a:p>
            <a:r>
              <a:rPr lang="es-MX" dirty="0">
                <a:solidFill>
                  <a:srgbClr val="891FB3"/>
                </a:solidFill>
              </a:rPr>
              <a:t>            </a:t>
            </a:r>
            <a:r>
              <a:rPr lang="es-MX" dirty="0" err="1">
                <a:solidFill>
                  <a:srgbClr val="891FB3"/>
                </a:solidFill>
              </a:rPr>
              <a:t>FileStream</a:t>
            </a:r>
            <a:r>
              <a:rPr lang="es-MX" dirty="0">
                <a:solidFill>
                  <a:srgbClr val="891FB3"/>
                </a:solidFill>
              </a:rPr>
              <a:t> </a:t>
            </a:r>
            <a:r>
              <a:rPr lang="es-MX" dirty="0" err="1">
                <a:solidFill>
                  <a:srgbClr val="891FB3"/>
                </a:solidFill>
              </a:rPr>
              <a:t>fs</a:t>
            </a:r>
            <a:r>
              <a:rPr lang="es-MX" dirty="0">
                <a:solidFill>
                  <a:srgbClr val="891FB3"/>
                </a:solidFill>
              </a:rPr>
              <a:t> = (</a:t>
            </a:r>
            <a:r>
              <a:rPr lang="es-MX" dirty="0" err="1">
                <a:solidFill>
                  <a:srgbClr val="891FB3"/>
                </a:solidFill>
              </a:rPr>
              <a:t>FileStream</a:t>
            </a:r>
            <a:r>
              <a:rPr lang="es-MX" dirty="0">
                <a:solidFill>
                  <a:srgbClr val="891FB3"/>
                </a:solidFill>
              </a:rPr>
              <a:t>)</a:t>
            </a:r>
            <a:r>
              <a:rPr lang="es-MX" dirty="0" err="1">
                <a:solidFill>
                  <a:srgbClr val="891FB3"/>
                </a:solidFill>
              </a:rPr>
              <a:t>resultado.AsyncState</a:t>
            </a:r>
            <a:r>
              <a:rPr lang="es-MX" dirty="0">
                <a:solidFill>
                  <a:srgbClr val="891FB3"/>
                </a:solidFill>
              </a:rPr>
              <a:t>;</a:t>
            </a:r>
          </a:p>
          <a:p>
            <a:r>
              <a:rPr lang="es-MX" dirty="0">
                <a:solidFill>
                  <a:srgbClr val="891FB3"/>
                </a:solidFill>
              </a:rPr>
              <a:t>            </a:t>
            </a:r>
            <a:r>
              <a:rPr lang="es-MX" dirty="0" err="1">
                <a:solidFill>
                  <a:srgbClr val="891FB3"/>
                </a:solidFill>
              </a:rPr>
              <a:t>int</a:t>
            </a:r>
            <a:r>
              <a:rPr lang="es-MX" dirty="0">
                <a:solidFill>
                  <a:srgbClr val="891FB3"/>
                </a:solidFill>
              </a:rPr>
              <a:t> </a:t>
            </a:r>
            <a:r>
              <a:rPr lang="es-MX" dirty="0" err="1">
                <a:solidFill>
                  <a:srgbClr val="891FB3"/>
                </a:solidFill>
              </a:rPr>
              <a:t>nByte</a:t>
            </a:r>
            <a:r>
              <a:rPr lang="es-MX" dirty="0">
                <a:solidFill>
                  <a:srgbClr val="891FB3"/>
                </a:solidFill>
              </a:rPr>
              <a:t> = </a:t>
            </a:r>
            <a:r>
              <a:rPr lang="es-MX" dirty="0" err="1">
                <a:solidFill>
                  <a:srgbClr val="891FB3"/>
                </a:solidFill>
              </a:rPr>
              <a:t>fs.EndRead</a:t>
            </a:r>
            <a:r>
              <a:rPr lang="es-MX" dirty="0">
                <a:solidFill>
                  <a:srgbClr val="891FB3"/>
                </a:solidFill>
              </a:rPr>
              <a:t>(resultado);</a:t>
            </a:r>
          </a:p>
          <a:p>
            <a:endParaRPr lang="es-MX" dirty="0">
              <a:solidFill>
                <a:srgbClr val="891FB3"/>
              </a:solidFill>
            </a:endParaRPr>
          </a:p>
          <a:p>
            <a:r>
              <a:rPr lang="es-MX" dirty="0">
                <a:solidFill>
                  <a:srgbClr val="891FB3"/>
                </a:solidFill>
              </a:rPr>
              <a:t>            </a:t>
            </a:r>
            <a:r>
              <a:rPr lang="es-MX" dirty="0" err="1">
                <a:solidFill>
                  <a:srgbClr val="891FB3"/>
                </a:solidFill>
              </a:rPr>
              <a:t>fs.Close</a:t>
            </a:r>
            <a:r>
              <a:rPr lang="es-MX" dirty="0">
                <a:solidFill>
                  <a:srgbClr val="891FB3"/>
                </a:solidFill>
              </a:rPr>
              <a:t>();</a:t>
            </a:r>
          </a:p>
          <a:p>
            <a:r>
              <a:rPr lang="es-MX" dirty="0">
                <a:solidFill>
                  <a:srgbClr val="891FB3"/>
                </a:solidFill>
              </a:rPr>
              <a:t>            </a:t>
            </a:r>
            <a:r>
              <a:rPr lang="es-MX" dirty="0" err="1">
                <a:solidFill>
                  <a:srgbClr val="891FB3"/>
                </a:solidFill>
              </a:rPr>
              <a:t>Console.WriteLine</a:t>
            </a:r>
            <a:r>
              <a:rPr lang="es-MX" dirty="0">
                <a:solidFill>
                  <a:srgbClr val="891FB3"/>
                </a:solidFill>
              </a:rPr>
              <a:t>("Cantidad de Bytes </a:t>
            </a:r>
            <a:r>
              <a:rPr lang="es-MX" dirty="0" err="1">
                <a:solidFill>
                  <a:srgbClr val="891FB3"/>
                </a:solidFill>
              </a:rPr>
              <a:t>leidos</a:t>
            </a:r>
            <a:r>
              <a:rPr lang="es-MX" dirty="0">
                <a:solidFill>
                  <a:srgbClr val="891FB3"/>
                </a:solidFill>
              </a:rPr>
              <a:t>: {0}", </a:t>
            </a:r>
            <a:r>
              <a:rPr lang="es-MX" dirty="0" err="1">
                <a:solidFill>
                  <a:srgbClr val="891FB3"/>
                </a:solidFill>
              </a:rPr>
              <a:t>nBytes</a:t>
            </a:r>
            <a:r>
              <a:rPr lang="es-MX" dirty="0">
                <a:solidFill>
                  <a:srgbClr val="891FB3"/>
                </a:solidFill>
              </a:rPr>
              <a:t>);</a:t>
            </a:r>
          </a:p>
          <a:p>
            <a:r>
              <a:rPr lang="es-MX" dirty="0">
                <a:solidFill>
                  <a:srgbClr val="891FB3"/>
                </a:solidFill>
              </a:rPr>
              <a:t>            </a:t>
            </a:r>
            <a:r>
              <a:rPr lang="es-MX" dirty="0" err="1">
                <a:solidFill>
                  <a:srgbClr val="891FB3"/>
                </a:solidFill>
              </a:rPr>
              <a:t>Console.WriteLine</a:t>
            </a:r>
            <a:r>
              <a:rPr lang="es-MX" dirty="0">
                <a:solidFill>
                  <a:srgbClr val="891FB3"/>
                </a:solidFill>
              </a:rPr>
              <a:t>(</a:t>
            </a:r>
            <a:r>
              <a:rPr lang="es-MX" dirty="0" err="1">
                <a:solidFill>
                  <a:srgbClr val="891FB3"/>
                </a:solidFill>
              </a:rPr>
              <a:t>BitConverter.ToString</a:t>
            </a:r>
            <a:r>
              <a:rPr lang="es-MX" dirty="0">
                <a:solidFill>
                  <a:srgbClr val="891FB3"/>
                </a:solidFill>
              </a:rPr>
              <a:t>(buffer));</a:t>
            </a:r>
          </a:p>
          <a:p>
            <a:r>
              <a:rPr lang="es-MX" dirty="0">
                <a:solidFill>
                  <a:srgbClr val="891FB3"/>
                </a:solidFill>
              </a:rPr>
              <a:t>            </a:t>
            </a:r>
            <a:r>
              <a:rPr lang="es-MX" dirty="0" err="1">
                <a:solidFill>
                  <a:srgbClr val="891FB3"/>
                </a:solidFill>
              </a:rPr>
              <a:t>Console.ReadKey</a:t>
            </a:r>
            <a:r>
              <a:rPr lang="es-MX" dirty="0">
                <a:solidFill>
                  <a:srgbClr val="891FB3"/>
                </a:solidFill>
              </a:rPr>
              <a:t>();</a:t>
            </a:r>
          </a:p>
          <a:p>
            <a:r>
              <a:rPr lang="es-MX" dirty="0" smtClean="0">
                <a:solidFill>
                  <a:srgbClr val="891FB3"/>
                </a:solidFill>
              </a:rPr>
              <a:t>}</a:t>
            </a:r>
            <a:endParaRPr lang="es-MX" dirty="0">
              <a:solidFill>
                <a:srgbClr val="891FB3"/>
              </a:solidFill>
            </a:endParaRPr>
          </a:p>
        </p:txBody>
      </p:sp>
    </p:spTree>
    <p:extLst>
      <p:ext uri="{BB962C8B-B14F-4D97-AF65-F5344CB8AC3E}">
        <p14:creationId xmlns:p14="http://schemas.microsoft.com/office/powerpoint/2010/main" val="14735353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3048783" cy="461665"/>
          </a:xfrm>
          <a:prstGeom prst="rect">
            <a:avLst/>
          </a:prstGeom>
        </p:spPr>
        <p:txBody>
          <a:bodyPr wrap="none">
            <a:spAutoFit/>
          </a:bodyPr>
          <a:lstStyle/>
          <a:p>
            <a:r>
              <a:rPr lang="es-MX" sz="2400" b="1" dirty="0">
                <a:latin typeface="Segoe UI" pitchFamily="34" charset="0"/>
              </a:rPr>
              <a:t>Excepciones y APM </a:t>
            </a:r>
            <a:endParaRPr lang="es-MX" sz="2400" b="1" dirty="0"/>
          </a:p>
        </p:txBody>
      </p:sp>
      <p:sp>
        <p:nvSpPr>
          <p:cNvPr id="2" name="Rectangle 1"/>
          <p:cNvSpPr/>
          <p:nvPr/>
        </p:nvSpPr>
        <p:spPr>
          <a:xfrm>
            <a:off x="-1" y="716056"/>
            <a:ext cx="12188825" cy="5632311"/>
          </a:xfrm>
          <a:prstGeom prst="rect">
            <a:avLst/>
          </a:prstGeom>
        </p:spPr>
        <p:txBody>
          <a:bodyPr wrap="square">
            <a:spAutoFit/>
          </a:bodyPr>
          <a:lstStyle/>
          <a:p>
            <a:r>
              <a:rPr lang="es-MX" dirty="0"/>
              <a:t> </a:t>
            </a:r>
            <a:r>
              <a:rPr lang="es-MX" dirty="0" err="1"/>
              <a:t>static</a:t>
            </a:r>
            <a:r>
              <a:rPr lang="es-MX" dirty="0"/>
              <a:t> </a:t>
            </a:r>
            <a:r>
              <a:rPr lang="es-MX" dirty="0" err="1"/>
              <a:t>void</a:t>
            </a:r>
            <a:r>
              <a:rPr lang="es-MX" dirty="0"/>
              <a:t> </a:t>
            </a:r>
            <a:r>
              <a:rPr lang="es-MX" dirty="0" err="1"/>
              <a:t>CompleateRead</a:t>
            </a:r>
            <a:r>
              <a:rPr lang="es-MX" dirty="0"/>
              <a:t>(</a:t>
            </a:r>
            <a:r>
              <a:rPr lang="es-MX" dirty="0" err="1"/>
              <a:t>IAsyncResult</a:t>
            </a:r>
            <a:r>
              <a:rPr lang="es-MX" dirty="0"/>
              <a:t> resultado)</a:t>
            </a:r>
          </a:p>
          <a:p>
            <a:r>
              <a:rPr lang="es-MX" dirty="0"/>
              <a:t>        {</a:t>
            </a:r>
          </a:p>
          <a:p>
            <a:r>
              <a:rPr lang="es-MX" dirty="0"/>
              <a:t>            byte[] buffer = new byte[100];</a:t>
            </a:r>
          </a:p>
          <a:p>
            <a:r>
              <a:rPr lang="es-MX" dirty="0"/>
              <a:t>            </a:t>
            </a:r>
            <a:r>
              <a:rPr lang="es-MX" dirty="0" err="1"/>
              <a:t>Console.WriteLine</a:t>
            </a:r>
            <a:r>
              <a:rPr lang="es-MX" dirty="0"/>
              <a:t>("Lectura Completa");</a:t>
            </a:r>
          </a:p>
          <a:p>
            <a:endParaRPr lang="es-MX" dirty="0"/>
          </a:p>
          <a:p>
            <a:r>
              <a:rPr lang="es-MX" dirty="0"/>
              <a:t>            </a:t>
            </a:r>
            <a:r>
              <a:rPr lang="es-MX" dirty="0" err="1"/>
              <a:t>FileStream</a:t>
            </a:r>
            <a:r>
              <a:rPr lang="es-MX" dirty="0"/>
              <a:t> </a:t>
            </a:r>
            <a:r>
              <a:rPr lang="es-MX" dirty="0" err="1"/>
              <a:t>fs</a:t>
            </a:r>
            <a:r>
              <a:rPr lang="es-MX" dirty="0"/>
              <a:t> = (</a:t>
            </a:r>
            <a:r>
              <a:rPr lang="es-MX" dirty="0" err="1"/>
              <a:t>FileStream</a:t>
            </a:r>
            <a:r>
              <a:rPr lang="es-MX" dirty="0"/>
              <a:t>)</a:t>
            </a:r>
            <a:r>
              <a:rPr lang="es-MX" dirty="0" err="1"/>
              <a:t>resultado.AsyncState</a:t>
            </a:r>
            <a:r>
              <a:rPr lang="es-MX" dirty="0"/>
              <a:t>;</a:t>
            </a:r>
          </a:p>
          <a:p>
            <a:r>
              <a:rPr lang="es-MX" dirty="0"/>
              <a:t>            </a:t>
            </a:r>
            <a:r>
              <a:rPr lang="es-MX" dirty="0" err="1"/>
              <a:t>int</a:t>
            </a:r>
            <a:r>
              <a:rPr lang="es-MX" dirty="0"/>
              <a:t> </a:t>
            </a:r>
            <a:r>
              <a:rPr lang="es-MX" dirty="0" err="1"/>
              <a:t>nByte</a:t>
            </a:r>
            <a:r>
              <a:rPr lang="es-MX" dirty="0"/>
              <a:t> = 0;</a:t>
            </a:r>
          </a:p>
          <a:p>
            <a:r>
              <a:rPr lang="es-MX" dirty="0"/>
              <a:t>            try</a:t>
            </a:r>
          </a:p>
          <a:p>
            <a:r>
              <a:rPr lang="es-MX" dirty="0"/>
              <a:t>            {</a:t>
            </a:r>
          </a:p>
          <a:p>
            <a:r>
              <a:rPr lang="es-MX" dirty="0"/>
              <a:t>                </a:t>
            </a:r>
            <a:r>
              <a:rPr lang="es-MX" dirty="0" err="1"/>
              <a:t>nByte</a:t>
            </a:r>
            <a:r>
              <a:rPr lang="es-MX" dirty="0"/>
              <a:t> = </a:t>
            </a:r>
            <a:r>
              <a:rPr lang="es-MX" dirty="0" err="1"/>
              <a:t>fs.EndRead</a:t>
            </a:r>
            <a:r>
              <a:rPr lang="es-MX" dirty="0"/>
              <a:t>(resultado);</a:t>
            </a:r>
          </a:p>
          <a:p>
            <a:r>
              <a:rPr lang="es-MX" dirty="0"/>
              <a:t>            }</a:t>
            </a:r>
          </a:p>
          <a:p>
            <a:r>
              <a:rPr lang="es-MX" dirty="0"/>
              <a:t>            catch (</a:t>
            </a:r>
            <a:r>
              <a:rPr lang="es-MX" dirty="0" err="1"/>
              <a:t>IOException</a:t>
            </a:r>
            <a:r>
              <a:rPr lang="es-MX" dirty="0"/>
              <a:t>)</a:t>
            </a:r>
          </a:p>
          <a:p>
            <a:r>
              <a:rPr lang="es-MX" dirty="0"/>
              <a:t>            {</a:t>
            </a:r>
          </a:p>
          <a:p>
            <a:r>
              <a:rPr lang="es-MX" dirty="0"/>
              <a:t>                </a:t>
            </a:r>
            <a:r>
              <a:rPr lang="es-MX" dirty="0" err="1"/>
              <a:t>Console.WriteLine</a:t>
            </a:r>
            <a:r>
              <a:rPr lang="es-MX" dirty="0"/>
              <a:t>("</a:t>
            </a:r>
            <a:r>
              <a:rPr lang="es-MX" dirty="0" err="1"/>
              <a:t>Ocurrio</a:t>
            </a:r>
            <a:r>
              <a:rPr lang="es-MX" dirty="0"/>
              <a:t> una </a:t>
            </a:r>
            <a:r>
              <a:rPr lang="es-MX" dirty="0" err="1"/>
              <a:t>Exception</a:t>
            </a:r>
            <a:r>
              <a:rPr lang="es-MX" dirty="0"/>
              <a:t> IO");</a:t>
            </a:r>
          </a:p>
          <a:p>
            <a:r>
              <a:rPr lang="es-MX" dirty="0"/>
              <a:t>            }</a:t>
            </a:r>
          </a:p>
          <a:p>
            <a:r>
              <a:rPr lang="es-MX" dirty="0"/>
              <a:t>            </a:t>
            </a:r>
            <a:r>
              <a:rPr lang="es-MX" dirty="0" err="1"/>
              <a:t>fs.Close</a:t>
            </a:r>
            <a:r>
              <a:rPr lang="es-MX" dirty="0"/>
              <a:t>();</a:t>
            </a:r>
          </a:p>
          <a:p>
            <a:r>
              <a:rPr lang="es-MX" dirty="0"/>
              <a:t>            </a:t>
            </a:r>
            <a:r>
              <a:rPr lang="es-MX" dirty="0" err="1"/>
              <a:t>Console.WriteLine</a:t>
            </a:r>
            <a:r>
              <a:rPr lang="es-MX" dirty="0"/>
              <a:t>("Cantidad de Bytes </a:t>
            </a:r>
            <a:r>
              <a:rPr lang="es-MX" dirty="0" err="1"/>
              <a:t>leidos</a:t>
            </a:r>
            <a:r>
              <a:rPr lang="es-MX" dirty="0"/>
              <a:t>: {0}", </a:t>
            </a:r>
            <a:r>
              <a:rPr lang="es-MX" dirty="0" err="1"/>
              <a:t>nByte</a:t>
            </a:r>
            <a:r>
              <a:rPr lang="es-MX" dirty="0"/>
              <a:t>);</a:t>
            </a:r>
          </a:p>
          <a:p>
            <a:r>
              <a:rPr lang="es-MX" dirty="0"/>
              <a:t>            </a:t>
            </a:r>
            <a:r>
              <a:rPr lang="es-MX" dirty="0" err="1"/>
              <a:t>Console.WriteLine</a:t>
            </a:r>
            <a:r>
              <a:rPr lang="es-MX" dirty="0"/>
              <a:t>(</a:t>
            </a:r>
            <a:r>
              <a:rPr lang="es-MX" dirty="0" err="1"/>
              <a:t>BitConverter.ToString</a:t>
            </a:r>
            <a:r>
              <a:rPr lang="es-MX" dirty="0"/>
              <a:t>(buffer));</a:t>
            </a:r>
          </a:p>
          <a:p>
            <a:r>
              <a:rPr lang="es-MX" dirty="0"/>
              <a:t>            </a:t>
            </a:r>
            <a:r>
              <a:rPr lang="es-MX" dirty="0" err="1"/>
              <a:t>Console.ReadKey</a:t>
            </a:r>
            <a:r>
              <a:rPr lang="es-MX" dirty="0"/>
              <a:t>();</a:t>
            </a:r>
          </a:p>
          <a:p>
            <a:r>
              <a:rPr lang="es-MX" dirty="0"/>
              <a:t>        }</a:t>
            </a:r>
            <a:endParaRPr lang="es-MX" dirty="0"/>
          </a:p>
        </p:txBody>
      </p:sp>
    </p:spTree>
    <p:extLst>
      <p:ext uri="{BB962C8B-B14F-4D97-AF65-F5344CB8AC3E}">
        <p14:creationId xmlns:p14="http://schemas.microsoft.com/office/powerpoint/2010/main" val="500839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3094950" cy="461665"/>
          </a:xfrm>
          <a:prstGeom prst="rect">
            <a:avLst/>
          </a:prstGeom>
        </p:spPr>
        <p:txBody>
          <a:bodyPr wrap="none">
            <a:spAutoFit/>
          </a:bodyPr>
          <a:lstStyle/>
          <a:p>
            <a:r>
              <a:rPr lang="es-MX" sz="2400" b="1" dirty="0">
                <a:latin typeface="Segoe UI" pitchFamily="34" charset="0"/>
              </a:rPr>
              <a:t>Usando </a:t>
            </a:r>
            <a:r>
              <a:rPr lang="es-MX" sz="2400" b="1" dirty="0" err="1">
                <a:latin typeface="Segoe UI" pitchFamily="34" charset="0"/>
              </a:rPr>
              <a:t>ThreadPool</a:t>
            </a:r>
            <a:r>
              <a:rPr lang="es-MX" sz="2400" dirty="0">
                <a:latin typeface="Segoe UI" pitchFamily="34" charset="0"/>
              </a:rPr>
              <a:t> </a:t>
            </a:r>
            <a:endParaRPr lang="es-MX" sz="2400" b="1" dirty="0"/>
          </a:p>
        </p:txBody>
      </p:sp>
      <p:sp>
        <p:nvSpPr>
          <p:cNvPr id="2" name="Rectangle 1"/>
          <p:cNvSpPr/>
          <p:nvPr/>
        </p:nvSpPr>
        <p:spPr>
          <a:xfrm>
            <a:off x="0" y="3850839"/>
            <a:ext cx="12188825" cy="2308324"/>
          </a:xfrm>
          <a:prstGeom prst="rect">
            <a:avLst/>
          </a:prstGeom>
        </p:spPr>
        <p:txBody>
          <a:bodyPr wrap="square">
            <a:spAutoFit/>
          </a:bodyPr>
          <a:lstStyle/>
          <a:p>
            <a:r>
              <a:rPr lang="es-MX" dirty="0">
                <a:solidFill>
                  <a:srgbClr val="891FB3"/>
                </a:solidFill>
              </a:rPr>
              <a:t> </a:t>
            </a:r>
            <a:r>
              <a:rPr lang="es-MX" dirty="0" err="1">
                <a:solidFill>
                  <a:srgbClr val="891FB3"/>
                </a:solidFill>
              </a:rPr>
              <a:t>static</a:t>
            </a:r>
            <a:r>
              <a:rPr lang="es-MX" dirty="0">
                <a:solidFill>
                  <a:srgbClr val="891FB3"/>
                </a:solidFill>
              </a:rPr>
              <a:t> </a:t>
            </a:r>
            <a:r>
              <a:rPr lang="es-MX" dirty="0" err="1">
                <a:solidFill>
                  <a:srgbClr val="891FB3"/>
                </a:solidFill>
              </a:rPr>
              <a:t>void</a:t>
            </a:r>
            <a:r>
              <a:rPr lang="es-MX" dirty="0">
                <a:solidFill>
                  <a:srgbClr val="891FB3"/>
                </a:solidFill>
              </a:rPr>
              <a:t> </a:t>
            </a:r>
            <a:r>
              <a:rPr lang="es-MX" dirty="0" err="1">
                <a:solidFill>
                  <a:srgbClr val="891FB3"/>
                </a:solidFill>
              </a:rPr>
              <a:t>job</a:t>
            </a:r>
            <a:r>
              <a:rPr lang="es-MX" dirty="0">
                <a:solidFill>
                  <a:srgbClr val="891FB3"/>
                </a:solidFill>
              </a:rPr>
              <a:t>(</a:t>
            </a:r>
            <a:r>
              <a:rPr lang="es-MX" dirty="0" err="1">
                <a:solidFill>
                  <a:srgbClr val="891FB3"/>
                </a:solidFill>
              </a:rPr>
              <a:t>object</a:t>
            </a:r>
            <a:r>
              <a:rPr lang="es-MX" dirty="0">
                <a:solidFill>
                  <a:srgbClr val="891FB3"/>
                </a:solidFill>
              </a:rPr>
              <a:t> o)</a:t>
            </a:r>
          </a:p>
          <a:p>
            <a:r>
              <a:rPr lang="es-MX" dirty="0">
                <a:solidFill>
                  <a:srgbClr val="891FB3"/>
                </a:solidFill>
              </a:rPr>
              <a:t>        {</a:t>
            </a:r>
          </a:p>
          <a:p>
            <a:r>
              <a:rPr lang="nn-NO" dirty="0">
                <a:solidFill>
                  <a:srgbClr val="891FB3"/>
                </a:solidFill>
              </a:rPr>
              <a:t>            for (int i = 0; i &lt; 10; i++)</a:t>
            </a:r>
          </a:p>
          <a:p>
            <a:r>
              <a:rPr lang="es-MX" dirty="0">
                <a:solidFill>
                  <a:srgbClr val="891FB3"/>
                </a:solidFill>
              </a:rPr>
              <a:t>            {</a:t>
            </a:r>
          </a:p>
          <a:p>
            <a:r>
              <a:rPr lang="es-MX" dirty="0">
                <a:solidFill>
                  <a:srgbClr val="891FB3"/>
                </a:solidFill>
              </a:rPr>
              <a:t>                </a:t>
            </a:r>
            <a:r>
              <a:rPr lang="es-MX" dirty="0" err="1">
                <a:solidFill>
                  <a:srgbClr val="891FB3"/>
                </a:solidFill>
              </a:rPr>
              <a:t>Console.WriteLine</a:t>
            </a:r>
            <a:r>
              <a:rPr lang="es-MX" dirty="0">
                <a:solidFill>
                  <a:srgbClr val="891FB3"/>
                </a:solidFill>
              </a:rPr>
              <a:t>("{0},{1}", </a:t>
            </a:r>
            <a:r>
              <a:rPr lang="es-MX" dirty="0" err="1">
                <a:solidFill>
                  <a:srgbClr val="891FB3"/>
                </a:solidFill>
              </a:rPr>
              <a:t>o.ToString</a:t>
            </a:r>
            <a:r>
              <a:rPr lang="es-MX" dirty="0">
                <a:solidFill>
                  <a:srgbClr val="891FB3"/>
                </a:solidFill>
              </a:rPr>
              <a:t>(), </a:t>
            </a:r>
            <a:r>
              <a:rPr lang="es-MX" dirty="0" err="1">
                <a:solidFill>
                  <a:srgbClr val="891FB3"/>
                </a:solidFill>
              </a:rPr>
              <a:t>Thread.CurrentThread.ManagedThreadId</a:t>
            </a:r>
            <a:r>
              <a:rPr lang="es-MX" dirty="0">
                <a:solidFill>
                  <a:srgbClr val="891FB3"/>
                </a:solidFill>
              </a:rPr>
              <a:t>);</a:t>
            </a:r>
          </a:p>
          <a:p>
            <a:r>
              <a:rPr lang="es-MX" dirty="0">
                <a:solidFill>
                  <a:srgbClr val="891FB3"/>
                </a:solidFill>
              </a:rPr>
              <a:t>                </a:t>
            </a:r>
            <a:r>
              <a:rPr lang="es-MX" dirty="0" err="1">
                <a:solidFill>
                  <a:srgbClr val="891FB3"/>
                </a:solidFill>
              </a:rPr>
              <a:t>Thread.Sleep</a:t>
            </a:r>
            <a:r>
              <a:rPr lang="es-MX" dirty="0">
                <a:solidFill>
                  <a:srgbClr val="891FB3"/>
                </a:solidFill>
              </a:rPr>
              <a:t>(10);</a:t>
            </a:r>
          </a:p>
          <a:p>
            <a:r>
              <a:rPr lang="es-MX" dirty="0">
                <a:solidFill>
                  <a:srgbClr val="891FB3"/>
                </a:solidFill>
              </a:rPr>
              <a:t>            }         </a:t>
            </a:r>
          </a:p>
          <a:p>
            <a:r>
              <a:rPr lang="es-MX" dirty="0">
                <a:solidFill>
                  <a:srgbClr val="891FB3"/>
                </a:solidFill>
              </a:rPr>
              <a:t>        }</a:t>
            </a:r>
            <a:endParaRPr lang="es-MX" dirty="0">
              <a:solidFill>
                <a:srgbClr val="891FB3"/>
              </a:solidFill>
            </a:endParaRPr>
          </a:p>
        </p:txBody>
      </p:sp>
      <p:sp>
        <p:nvSpPr>
          <p:cNvPr id="3" name="Rectangle 2"/>
          <p:cNvSpPr/>
          <p:nvPr/>
        </p:nvSpPr>
        <p:spPr>
          <a:xfrm>
            <a:off x="0" y="1265516"/>
            <a:ext cx="12188825" cy="2308324"/>
          </a:xfrm>
          <a:prstGeom prst="rect">
            <a:avLst/>
          </a:prstGeom>
        </p:spPr>
        <p:txBody>
          <a:bodyPr wrap="square">
            <a:spAutoFit/>
          </a:bodyPr>
          <a:lstStyle/>
          <a:p>
            <a:r>
              <a:rPr lang="es-MX" dirty="0" err="1"/>
              <a:t>static</a:t>
            </a:r>
            <a:r>
              <a:rPr lang="es-MX" dirty="0"/>
              <a:t> </a:t>
            </a:r>
            <a:r>
              <a:rPr lang="es-MX" dirty="0" err="1"/>
              <a:t>void</a:t>
            </a:r>
            <a:r>
              <a:rPr lang="es-MX" dirty="0"/>
              <a:t> </a:t>
            </a:r>
            <a:r>
              <a:rPr lang="es-MX" dirty="0" err="1"/>
              <a:t>Main</a:t>
            </a:r>
            <a:r>
              <a:rPr lang="es-MX" dirty="0"/>
              <a:t>(</a:t>
            </a:r>
            <a:r>
              <a:rPr lang="es-MX" dirty="0" err="1"/>
              <a:t>string</a:t>
            </a:r>
            <a:r>
              <a:rPr lang="es-MX" dirty="0"/>
              <a:t>[] </a:t>
            </a:r>
            <a:r>
              <a:rPr lang="es-MX" dirty="0" err="1"/>
              <a:t>args</a:t>
            </a:r>
            <a:r>
              <a:rPr lang="es-MX" dirty="0"/>
              <a:t>)</a:t>
            </a:r>
          </a:p>
          <a:p>
            <a:r>
              <a:rPr lang="es-MX" dirty="0"/>
              <a:t> </a:t>
            </a:r>
            <a:r>
              <a:rPr lang="es-MX" dirty="0" smtClean="0"/>
              <a:t>{</a:t>
            </a:r>
            <a:endParaRPr lang="es-MX" dirty="0"/>
          </a:p>
          <a:p>
            <a:r>
              <a:rPr lang="es-MX" dirty="0"/>
              <a:t>            </a:t>
            </a:r>
            <a:r>
              <a:rPr lang="es-MX" dirty="0" err="1"/>
              <a:t>WaitCallback</a:t>
            </a:r>
            <a:r>
              <a:rPr lang="es-MX" dirty="0"/>
              <a:t> </a:t>
            </a:r>
            <a:r>
              <a:rPr lang="es-MX" dirty="0" err="1"/>
              <a:t>wItem</a:t>
            </a:r>
            <a:r>
              <a:rPr lang="es-MX" dirty="0"/>
              <a:t> = new </a:t>
            </a:r>
            <a:r>
              <a:rPr lang="es-MX" dirty="0" err="1"/>
              <a:t>WaitCallback</a:t>
            </a:r>
            <a:r>
              <a:rPr lang="es-MX" dirty="0"/>
              <a:t>(</a:t>
            </a:r>
            <a:r>
              <a:rPr lang="es-MX" dirty="0" err="1"/>
              <a:t>job</a:t>
            </a:r>
            <a:r>
              <a:rPr lang="es-MX" dirty="0"/>
              <a:t>);</a:t>
            </a:r>
          </a:p>
          <a:p>
            <a:r>
              <a:rPr lang="es-MX" dirty="0"/>
              <a:t>            </a:t>
            </a:r>
            <a:r>
              <a:rPr lang="es-MX" dirty="0" err="1"/>
              <a:t>if</a:t>
            </a:r>
            <a:r>
              <a:rPr lang="es-MX" dirty="0"/>
              <a:t> (!</a:t>
            </a:r>
            <a:r>
              <a:rPr lang="es-MX" dirty="0" err="1"/>
              <a:t>ThreadPool.QueueUserWorkItem</a:t>
            </a:r>
            <a:r>
              <a:rPr lang="es-MX" dirty="0"/>
              <a:t>(</a:t>
            </a:r>
            <a:r>
              <a:rPr lang="es-MX" dirty="0" err="1"/>
              <a:t>wItem</a:t>
            </a:r>
            <a:r>
              <a:rPr lang="es-MX" dirty="0"/>
              <a:t>, "</a:t>
            </a:r>
            <a:r>
              <a:rPr lang="es-MX" dirty="0" err="1"/>
              <a:t>ThreadPooled</a:t>
            </a:r>
            <a:r>
              <a:rPr lang="es-MX" dirty="0"/>
              <a:t>"))</a:t>
            </a:r>
          </a:p>
          <a:p>
            <a:r>
              <a:rPr lang="es-MX" dirty="0"/>
              <a:t>            {</a:t>
            </a:r>
          </a:p>
          <a:p>
            <a:r>
              <a:rPr lang="es-MX" dirty="0"/>
              <a:t>                </a:t>
            </a:r>
            <a:r>
              <a:rPr lang="es-MX" dirty="0" err="1"/>
              <a:t>Console.WriteLine</a:t>
            </a:r>
            <a:r>
              <a:rPr lang="es-MX" dirty="0"/>
              <a:t>("No se pudo obtener el pool");</a:t>
            </a:r>
          </a:p>
          <a:p>
            <a:r>
              <a:rPr lang="es-MX" dirty="0"/>
              <a:t>            </a:t>
            </a:r>
            <a:r>
              <a:rPr lang="es-MX" dirty="0" smtClean="0"/>
              <a:t>}</a:t>
            </a:r>
          </a:p>
          <a:p>
            <a:r>
              <a:rPr lang="es-MX" dirty="0"/>
              <a:t>}</a:t>
            </a:r>
            <a:endParaRPr lang="es-MX" dirty="0"/>
          </a:p>
        </p:txBody>
      </p:sp>
    </p:spTree>
    <p:extLst>
      <p:ext uri="{BB962C8B-B14F-4D97-AF65-F5344CB8AC3E}">
        <p14:creationId xmlns:p14="http://schemas.microsoft.com/office/powerpoint/2010/main" val="500839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3422732" cy="461665"/>
          </a:xfrm>
          <a:prstGeom prst="rect">
            <a:avLst/>
          </a:prstGeom>
        </p:spPr>
        <p:txBody>
          <a:bodyPr wrap="none">
            <a:spAutoFit/>
          </a:bodyPr>
          <a:lstStyle/>
          <a:p>
            <a:r>
              <a:rPr lang="es-MX" sz="2400" b="1" dirty="0" smtClean="0"/>
              <a:t>Dibujando con Código</a:t>
            </a:r>
            <a:endParaRPr lang="es-MX" sz="2400" b="1" dirty="0"/>
          </a:p>
        </p:txBody>
      </p:sp>
      <p:sp>
        <p:nvSpPr>
          <p:cNvPr id="6" name="TextBox 5"/>
          <p:cNvSpPr txBox="1"/>
          <p:nvPr/>
        </p:nvSpPr>
        <p:spPr>
          <a:xfrm>
            <a:off x="4182511" y="1475024"/>
            <a:ext cx="2723118" cy="276999"/>
          </a:xfrm>
          <a:prstGeom prst="rect">
            <a:avLst/>
          </a:prstGeom>
          <a:noFill/>
        </p:spPr>
        <p:txBody>
          <a:bodyPr wrap="none" lIns="0" tIns="0" rIns="0" bIns="0" rtlCol="0">
            <a:spAutoFit/>
          </a:bodyPr>
          <a:lstStyle/>
          <a:p>
            <a:r>
              <a:rPr lang="es-MX" dirty="0" err="1"/>
              <a:t>Button</a:t>
            </a:r>
            <a:r>
              <a:rPr lang="es-MX" dirty="0"/>
              <a:t> </a:t>
            </a:r>
            <a:r>
              <a:rPr lang="es-MX" dirty="0" err="1"/>
              <a:t>btn</a:t>
            </a:r>
            <a:r>
              <a:rPr lang="es-MX" dirty="0"/>
              <a:t> = new </a:t>
            </a:r>
            <a:r>
              <a:rPr lang="es-MX" dirty="0" err="1"/>
              <a:t>Button</a:t>
            </a:r>
            <a:r>
              <a:rPr lang="es-MX" dirty="0"/>
              <a:t>();</a:t>
            </a:r>
          </a:p>
        </p:txBody>
      </p:sp>
      <p:sp>
        <p:nvSpPr>
          <p:cNvPr id="7" name="TextBox 6"/>
          <p:cNvSpPr txBox="1"/>
          <p:nvPr/>
        </p:nvSpPr>
        <p:spPr>
          <a:xfrm>
            <a:off x="4182511" y="1952246"/>
            <a:ext cx="3282373" cy="276999"/>
          </a:xfrm>
          <a:prstGeom prst="rect">
            <a:avLst/>
          </a:prstGeom>
          <a:noFill/>
        </p:spPr>
        <p:txBody>
          <a:bodyPr wrap="none" lIns="0" tIns="0" rIns="0" bIns="0" rtlCol="0">
            <a:spAutoFit/>
          </a:bodyPr>
          <a:lstStyle/>
          <a:p>
            <a:r>
              <a:rPr lang="es-MX" dirty="0" err="1">
                <a:gradFill>
                  <a:gsLst>
                    <a:gs pos="0">
                      <a:schemeClr val="tx1"/>
                    </a:gs>
                    <a:gs pos="100000">
                      <a:schemeClr val="tx1"/>
                    </a:gs>
                  </a:gsLst>
                  <a:lin ang="5400000" scaled="0"/>
                </a:gradFill>
              </a:rPr>
              <a:t>b</a:t>
            </a:r>
            <a:r>
              <a:rPr lang="es-MX" dirty="0" err="1" smtClean="0">
                <a:gradFill>
                  <a:gsLst>
                    <a:gs pos="0">
                      <a:schemeClr val="tx1"/>
                    </a:gs>
                    <a:gs pos="100000">
                      <a:schemeClr val="tx1"/>
                    </a:gs>
                  </a:gsLst>
                  <a:lin ang="5400000" scaled="0"/>
                </a:gradFill>
              </a:rPr>
              <a:t>tn.Location</a:t>
            </a:r>
            <a:r>
              <a:rPr lang="es-MX" dirty="0" smtClean="0">
                <a:gradFill>
                  <a:gsLst>
                    <a:gs pos="0">
                      <a:schemeClr val="tx1"/>
                    </a:gs>
                    <a:gs pos="100000">
                      <a:schemeClr val="tx1"/>
                    </a:gs>
                  </a:gsLst>
                  <a:lin ang="5400000" scaled="0"/>
                </a:gradFill>
              </a:rPr>
              <a:t> = new Point(10,10);</a:t>
            </a:r>
          </a:p>
        </p:txBody>
      </p:sp>
      <p:sp>
        <p:nvSpPr>
          <p:cNvPr id="8" name="TextBox 7"/>
          <p:cNvSpPr txBox="1"/>
          <p:nvPr/>
        </p:nvSpPr>
        <p:spPr>
          <a:xfrm>
            <a:off x="4182511" y="2429468"/>
            <a:ext cx="1361911"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btn.Left</a:t>
            </a:r>
            <a:r>
              <a:rPr lang="es-MX" dirty="0" smtClean="0">
                <a:gradFill>
                  <a:gsLst>
                    <a:gs pos="0">
                      <a:schemeClr val="tx1"/>
                    </a:gs>
                    <a:gs pos="100000">
                      <a:schemeClr val="tx1"/>
                    </a:gs>
                  </a:gsLst>
                  <a:lin ang="5400000" scaled="0"/>
                </a:gradFill>
              </a:rPr>
              <a:t> = 10;</a:t>
            </a:r>
          </a:p>
        </p:txBody>
      </p:sp>
      <p:sp>
        <p:nvSpPr>
          <p:cNvPr id="9" name="TextBox 8"/>
          <p:cNvSpPr txBox="1"/>
          <p:nvPr/>
        </p:nvSpPr>
        <p:spPr>
          <a:xfrm>
            <a:off x="4182511" y="2906690"/>
            <a:ext cx="1345176"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btn.Top</a:t>
            </a:r>
            <a:r>
              <a:rPr lang="es-MX" dirty="0" smtClean="0">
                <a:gradFill>
                  <a:gsLst>
                    <a:gs pos="0">
                      <a:schemeClr val="tx1"/>
                    </a:gs>
                    <a:gs pos="100000">
                      <a:schemeClr val="tx1"/>
                    </a:gs>
                  </a:gsLst>
                  <a:lin ang="5400000" scaled="0"/>
                </a:gradFill>
              </a:rPr>
              <a:t> = 10;</a:t>
            </a:r>
          </a:p>
        </p:txBody>
      </p:sp>
      <p:sp>
        <p:nvSpPr>
          <p:cNvPr id="10" name="TextBox 9"/>
          <p:cNvSpPr txBox="1"/>
          <p:nvPr/>
        </p:nvSpPr>
        <p:spPr>
          <a:xfrm>
            <a:off x="4182511" y="3383912"/>
            <a:ext cx="2702663"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btn.Size</a:t>
            </a:r>
            <a:r>
              <a:rPr lang="es-MX" dirty="0" smtClean="0">
                <a:gradFill>
                  <a:gsLst>
                    <a:gs pos="0">
                      <a:schemeClr val="tx1"/>
                    </a:gs>
                    <a:gs pos="100000">
                      <a:schemeClr val="tx1"/>
                    </a:gs>
                  </a:gsLst>
                  <a:lin ang="5400000" scaled="0"/>
                </a:gradFill>
              </a:rPr>
              <a:t> = new </a:t>
            </a:r>
            <a:r>
              <a:rPr lang="es-MX" dirty="0" err="1" smtClean="0">
                <a:gradFill>
                  <a:gsLst>
                    <a:gs pos="0">
                      <a:schemeClr val="tx1"/>
                    </a:gs>
                    <a:gs pos="100000">
                      <a:schemeClr val="tx1"/>
                    </a:gs>
                  </a:gsLst>
                  <a:lin ang="5400000" scaled="0"/>
                </a:gradFill>
              </a:rPr>
              <a:t>Size</a:t>
            </a:r>
            <a:r>
              <a:rPr lang="es-MX" dirty="0" smtClean="0">
                <a:gradFill>
                  <a:gsLst>
                    <a:gs pos="0">
                      <a:schemeClr val="tx1"/>
                    </a:gs>
                    <a:gs pos="100000">
                      <a:schemeClr val="tx1"/>
                    </a:gs>
                  </a:gsLst>
                  <a:lin ang="5400000" scaled="0"/>
                </a:gradFill>
              </a:rPr>
              <a:t>(50,50);</a:t>
            </a:r>
          </a:p>
        </p:txBody>
      </p:sp>
      <p:sp>
        <p:nvSpPr>
          <p:cNvPr id="11" name="TextBox 10"/>
          <p:cNvSpPr txBox="1"/>
          <p:nvPr/>
        </p:nvSpPr>
        <p:spPr>
          <a:xfrm>
            <a:off x="4182511" y="3861134"/>
            <a:ext cx="2686889"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btn.ForeColor</a:t>
            </a:r>
            <a:r>
              <a:rPr lang="es-MX" dirty="0" smtClean="0">
                <a:gradFill>
                  <a:gsLst>
                    <a:gs pos="0">
                      <a:schemeClr val="tx1"/>
                    </a:gs>
                    <a:gs pos="100000">
                      <a:schemeClr val="tx1"/>
                    </a:gs>
                  </a:gsLst>
                  <a:lin ang="5400000" scaled="0"/>
                </a:gradFill>
              </a:rPr>
              <a:t> = </a:t>
            </a:r>
            <a:r>
              <a:rPr lang="es-MX" dirty="0" err="1" smtClean="0">
                <a:gradFill>
                  <a:gsLst>
                    <a:gs pos="0">
                      <a:schemeClr val="tx1"/>
                    </a:gs>
                    <a:gs pos="100000">
                      <a:schemeClr val="tx1"/>
                    </a:gs>
                  </a:gsLst>
                  <a:lin ang="5400000" scaled="0"/>
                </a:gradFill>
              </a:rPr>
              <a:t>Color.Red</a:t>
            </a:r>
            <a:r>
              <a:rPr lang="es-MX" dirty="0" smtClean="0">
                <a:gradFill>
                  <a:gsLst>
                    <a:gs pos="0">
                      <a:schemeClr val="tx1"/>
                    </a:gs>
                    <a:gs pos="100000">
                      <a:schemeClr val="tx1"/>
                    </a:gs>
                  </a:gsLst>
                  <a:lin ang="5400000" scaled="0"/>
                </a:gradFill>
              </a:rPr>
              <a:t>;</a:t>
            </a:r>
          </a:p>
        </p:txBody>
      </p:sp>
      <p:sp>
        <p:nvSpPr>
          <p:cNvPr id="12" name="TextBox 11"/>
          <p:cNvSpPr txBox="1"/>
          <p:nvPr/>
        </p:nvSpPr>
        <p:spPr>
          <a:xfrm>
            <a:off x="4182511" y="4338358"/>
            <a:ext cx="3246145"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btn.BackColor</a:t>
            </a:r>
            <a:r>
              <a:rPr lang="es-MX" dirty="0" smtClean="0">
                <a:gradFill>
                  <a:gsLst>
                    <a:gs pos="0">
                      <a:schemeClr val="tx1"/>
                    </a:gs>
                    <a:gs pos="100000">
                      <a:schemeClr val="tx1"/>
                    </a:gs>
                  </a:gsLst>
                  <a:lin ang="5400000" scaled="0"/>
                </a:gradFill>
              </a:rPr>
              <a:t> = new </a:t>
            </a:r>
            <a:r>
              <a:rPr lang="es-MX" dirty="0" err="1" smtClean="0">
                <a:gradFill>
                  <a:gsLst>
                    <a:gs pos="0">
                      <a:schemeClr val="tx1"/>
                    </a:gs>
                    <a:gs pos="100000">
                      <a:schemeClr val="tx1"/>
                    </a:gs>
                  </a:gsLst>
                  <a:lin ang="5400000" scaled="0"/>
                </a:gradFill>
              </a:rPr>
              <a:t>Color.Blue</a:t>
            </a:r>
            <a:r>
              <a:rPr lang="es-MX" dirty="0" smtClean="0">
                <a:gradFill>
                  <a:gsLst>
                    <a:gs pos="0">
                      <a:schemeClr val="tx1"/>
                    </a:gs>
                    <a:gs pos="100000">
                      <a:schemeClr val="tx1"/>
                    </a:gs>
                  </a:gsLst>
                  <a:lin ang="5400000" scaled="0"/>
                </a:gradFill>
              </a:rPr>
              <a:t>;</a:t>
            </a:r>
          </a:p>
        </p:txBody>
      </p:sp>
      <p:sp>
        <p:nvSpPr>
          <p:cNvPr id="14" name="TextBox 13"/>
          <p:cNvSpPr txBox="1"/>
          <p:nvPr/>
        </p:nvSpPr>
        <p:spPr>
          <a:xfrm>
            <a:off x="7464884" y="3860556"/>
            <a:ext cx="4307911"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btn.ForeColor</a:t>
            </a:r>
            <a:r>
              <a:rPr lang="es-MX" dirty="0" smtClean="0">
                <a:gradFill>
                  <a:gsLst>
                    <a:gs pos="0">
                      <a:schemeClr val="tx1"/>
                    </a:gs>
                    <a:gs pos="100000">
                      <a:schemeClr val="tx1"/>
                    </a:gs>
                  </a:gsLst>
                  <a:lin ang="5400000" scaled="0"/>
                </a:gradFill>
              </a:rPr>
              <a:t> = </a:t>
            </a:r>
            <a:r>
              <a:rPr lang="es-MX" dirty="0" err="1" smtClean="0">
                <a:gradFill>
                  <a:gsLst>
                    <a:gs pos="0">
                      <a:schemeClr val="tx1"/>
                    </a:gs>
                    <a:gs pos="100000">
                      <a:schemeClr val="tx1"/>
                    </a:gs>
                  </a:gsLst>
                  <a:lin ang="5400000" scaled="0"/>
                </a:gradFill>
              </a:rPr>
              <a:t>Color.FromArgb</a:t>
            </a:r>
            <a:r>
              <a:rPr lang="es-MX" dirty="0" smtClean="0">
                <a:gradFill>
                  <a:gsLst>
                    <a:gs pos="0">
                      <a:schemeClr val="tx1"/>
                    </a:gs>
                    <a:gs pos="100000">
                      <a:schemeClr val="tx1"/>
                    </a:gs>
                  </a:gsLst>
                  <a:lin ang="5400000" scaled="0"/>
                </a:gradFill>
              </a:rPr>
              <a:t>(15,29,67);</a:t>
            </a:r>
          </a:p>
        </p:txBody>
      </p:sp>
    </p:spTree>
    <p:extLst>
      <p:ext uri="{BB962C8B-B14F-4D97-AF65-F5344CB8AC3E}">
        <p14:creationId xmlns:p14="http://schemas.microsoft.com/office/powerpoint/2010/main" val="4124062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42" presetClass="entr" presetSubtype="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3738011" cy="461665"/>
          </a:xfrm>
          <a:prstGeom prst="rect">
            <a:avLst/>
          </a:prstGeom>
        </p:spPr>
        <p:txBody>
          <a:bodyPr wrap="none">
            <a:spAutoFit/>
          </a:bodyPr>
          <a:lstStyle/>
          <a:p>
            <a:r>
              <a:rPr lang="es-MX" sz="2400" b="1" dirty="0" err="1"/>
              <a:t>SynchronizationContext</a:t>
            </a:r>
            <a:r>
              <a:rPr lang="es-MX" sz="2400" dirty="0"/>
              <a:t> </a:t>
            </a:r>
            <a:endParaRPr lang="es-MX" sz="2400" b="1" dirty="0"/>
          </a:p>
        </p:txBody>
      </p:sp>
      <p:sp>
        <p:nvSpPr>
          <p:cNvPr id="2" name="Rectangle 1"/>
          <p:cNvSpPr/>
          <p:nvPr/>
        </p:nvSpPr>
        <p:spPr>
          <a:xfrm>
            <a:off x="1587" y="2096185"/>
            <a:ext cx="12187238" cy="369332"/>
          </a:xfrm>
          <a:prstGeom prst="rect">
            <a:avLst/>
          </a:prstGeom>
        </p:spPr>
        <p:txBody>
          <a:bodyPr wrap="square">
            <a:spAutoFit/>
          </a:bodyPr>
          <a:lstStyle/>
          <a:p>
            <a:r>
              <a:rPr lang="es-MX" dirty="0" err="1"/>
              <a:t>SynchronizationContext</a:t>
            </a:r>
            <a:r>
              <a:rPr lang="es-MX" dirty="0"/>
              <a:t> </a:t>
            </a:r>
            <a:r>
              <a:rPr lang="es-MX" dirty="0" err="1"/>
              <a:t>context</a:t>
            </a:r>
            <a:r>
              <a:rPr lang="es-MX" dirty="0"/>
              <a:t> = </a:t>
            </a:r>
            <a:r>
              <a:rPr lang="es-MX" dirty="0" err="1"/>
              <a:t>SynchronizationContext.Current</a:t>
            </a:r>
            <a:r>
              <a:rPr lang="es-MX" dirty="0"/>
              <a:t>;</a:t>
            </a:r>
          </a:p>
        </p:txBody>
      </p:sp>
      <p:sp>
        <p:nvSpPr>
          <p:cNvPr id="3" name="Rectangle 2"/>
          <p:cNvSpPr/>
          <p:nvPr/>
        </p:nvSpPr>
        <p:spPr>
          <a:xfrm>
            <a:off x="514350" y="2528501"/>
            <a:ext cx="2774927" cy="369332"/>
          </a:xfrm>
          <a:prstGeom prst="rect">
            <a:avLst/>
          </a:prstGeom>
        </p:spPr>
        <p:txBody>
          <a:bodyPr wrap="none">
            <a:spAutoFit/>
          </a:bodyPr>
          <a:lstStyle/>
          <a:p>
            <a:r>
              <a:rPr lang="es-MX" dirty="0" err="1"/>
              <a:t>context.Send</a:t>
            </a:r>
            <a:r>
              <a:rPr lang="es-MX" dirty="0"/>
              <a:t>(</a:t>
            </a:r>
            <a:r>
              <a:rPr lang="es-MX" dirty="0" err="1"/>
              <a:t>job</a:t>
            </a:r>
            <a:r>
              <a:rPr lang="es-MX" dirty="0"/>
              <a:t>, "Hola</a:t>
            </a:r>
            <a:r>
              <a:rPr lang="es-MX" dirty="0" smtClean="0"/>
              <a:t>");</a:t>
            </a:r>
            <a:endParaRPr lang="es-MX" dirty="0"/>
          </a:p>
        </p:txBody>
      </p:sp>
      <p:sp>
        <p:nvSpPr>
          <p:cNvPr id="4" name="Rectangle 3"/>
          <p:cNvSpPr/>
          <p:nvPr/>
        </p:nvSpPr>
        <p:spPr>
          <a:xfrm>
            <a:off x="1066800" y="2903667"/>
            <a:ext cx="2759923" cy="369332"/>
          </a:xfrm>
          <a:prstGeom prst="rect">
            <a:avLst/>
          </a:prstGeom>
        </p:spPr>
        <p:txBody>
          <a:bodyPr wrap="none">
            <a:spAutoFit/>
          </a:bodyPr>
          <a:lstStyle/>
          <a:p>
            <a:r>
              <a:rPr lang="es-MX" dirty="0"/>
              <a:t> </a:t>
            </a:r>
            <a:r>
              <a:rPr lang="es-MX" dirty="0" err="1"/>
              <a:t>context.Post</a:t>
            </a:r>
            <a:r>
              <a:rPr lang="es-MX" dirty="0"/>
              <a:t>(</a:t>
            </a:r>
            <a:r>
              <a:rPr lang="es-MX" dirty="0" err="1"/>
              <a:t>job</a:t>
            </a:r>
            <a:r>
              <a:rPr lang="es-MX" dirty="0"/>
              <a:t>, "Hola");</a:t>
            </a:r>
            <a:endParaRPr lang="es-MX" dirty="0"/>
          </a:p>
        </p:txBody>
      </p:sp>
    </p:spTree>
    <p:extLst>
      <p:ext uri="{BB962C8B-B14F-4D97-AF65-F5344CB8AC3E}">
        <p14:creationId xmlns:p14="http://schemas.microsoft.com/office/powerpoint/2010/main" val="500839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898526" y="2989891"/>
            <a:ext cx="10239883" cy="642310"/>
          </a:xfrm>
        </p:spPr>
        <p:txBody>
          <a:bodyPr/>
          <a:lstStyle/>
          <a:p>
            <a:pPr algn="ctr"/>
            <a:r>
              <a:rPr lang="en-US" sz="9600" dirty="0" smtClean="0"/>
              <a:t>Gracias</a:t>
            </a:r>
            <a:endParaRPr lang="en-US" sz="9600" dirty="0"/>
          </a:p>
        </p:txBody>
      </p:sp>
    </p:spTree>
    <p:extLst>
      <p:ext uri="{BB962C8B-B14F-4D97-AF65-F5344CB8AC3E}">
        <p14:creationId xmlns:p14="http://schemas.microsoft.com/office/powerpoint/2010/main" val="565692847"/>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1"/>
                                          </p:val>
                                        </p:tav>
                                        <p:tav tm="100000">
                                          <p:val>
                                            <p:strVal val="#ppt_x"/>
                                          </p:val>
                                        </p:tav>
                                      </p:tavLst>
                                    </p:anim>
                                    <p:anim calcmode="lin" valueType="num">
                                      <p:cBhvr>
                                        <p:cTn id="9"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rcRect r="24262" b="34927"/>
          <a:stretch>
            <a:fillRect/>
          </a:stretch>
        </p:blipFill>
        <p:spPr bwMode="black">
          <a:xfrm>
            <a:off x="-3965128" y="2865965"/>
            <a:ext cx="3965128" cy="769618"/>
          </a:xfrm>
          <a:prstGeom prst="rect">
            <a:avLst/>
          </a:prstGeom>
          <a:noFill/>
          <a:ln>
            <a:noFill/>
          </a:ln>
        </p:spPr>
      </p:pic>
      <p:sp>
        <p:nvSpPr>
          <p:cNvPr id="6" name="Text Box 3"/>
          <p:cNvSpPr txBox="1">
            <a:spLocks noChangeArrowheads="1"/>
          </p:cNvSpPr>
          <p:nvPr/>
        </p:nvSpPr>
        <p:spPr bwMode="blackWhite">
          <a:xfrm>
            <a:off x="507868" y="6083573"/>
            <a:ext cx="1117309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2010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
        <p:nvSpPr>
          <p:cNvPr id="5" name="TextBox 4"/>
          <p:cNvSpPr txBox="1"/>
          <p:nvPr/>
        </p:nvSpPr>
        <p:spPr>
          <a:xfrm>
            <a:off x="6024282" y="3644153"/>
            <a:ext cx="3047822" cy="276999"/>
          </a:xfrm>
          <a:prstGeom prst="rect">
            <a:avLst/>
          </a:prstGeom>
          <a:noFill/>
        </p:spPr>
        <p:txBody>
          <a:bodyPr wrap="none" lIns="0" tIns="0" rIns="0" bIns="0" rtlCol="0">
            <a:spAutoFit/>
          </a:bodyPr>
          <a:lstStyle/>
          <a:p>
            <a:r>
              <a:rPr lang="es-MX" b="1" dirty="0" smtClean="0">
                <a:gradFill>
                  <a:gsLst>
                    <a:gs pos="0">
                      <a:schemeClr val="tx1"/>
                    </a:gs>
                    <a:gs pos="100000">
                      <a:schemeClr val="tx1"/>
                    </a:gs>
                  </a:gsLst>
                  <a:lin ang="5400000" scaled="0"/>
                </a:gradFill>
                <a:latin typeface="Arial" pitchFamily="34" charset="0"/>
                <a:cs typeface="Arial" pitchFamily="34" charset="0"/>
              </a:rPr>
              <a:t>Tu potencial nuestra pasión</a:t>
            </a:r>
          </a:p>
        </p:txBody>
      </p:sp>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29167E-6 7.40741E-7 L 0.62031 0.00278 " pathEditMode="relative" rAng="0" ptsTypes="AA">
                                      <p:cBhvr>
                                        <p:cTn id="6" dur="2000" fill="hold"/>
                                        <p:tgtEl>
                                          <p:spTgt spid="4"/>
                                        </p:tgtEl>
                                        <p:attrNameLst>
                                          <p:attrName>ppt_x</p:attrName>
                                          <p:attrName>ppt_y</p:attrName>
                                        </p:attrNameLst>
                                      </p:cBhvr>
                                      <p:rCtr x="31000" y="100"/>
                                    </p:animMotion>
                                  </p:childTnLst>
                                </p:cTn>
                              </p:par>
                            </p:childTnLst>
                          </p:cTn>
                        </p:par>
                        <p:par>
                          <p:cTn id="7" fill="hold">
                            <p:stCondLst>
                              <p:cond delay="2000"/>
                            </p:stCondLst>
                            <p:childTnLst>
                              <p:par>
                                <p:cTn id="8" presetID="40" presetClass="entr" presetSubtype="0" fill="hold" grpId="0" nodeType="afterEffect">
                                  <p:stCondLst>
                                    <p:cond delay="0"/>
                                  </p:stCondLst>
                                  <p:iterate type="lt">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1"/>
                                          </p:val>
                                        </p:tav>
                                        <p:tav tm="100000">
                                          <p:val>
                                            <p:strVal val="#ppt_x"/>
                                          </p:val>
                                        </p:tav>
                                      </p:tavLst>
                                    </p:anim>
                                    <p:anim calcmode="lin" valueType="num">
                                      <p:cBhvr>
                                        <p:cTn id="12"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36282164"/>
              </p:ext>
            </p:extLst>
          </p:nvPr>
        </p:nvGraphicFramePr>
        <p:xfrm>
          <a:off x="637852" y="1811497"/>
          <a:ext cx="10654987" cy="3840480"/>
        </p:xfrm>
        <a:graphic>
          <a:graphicData uri="http://schemas.openxmlformats.org/drawingml/2006/table">
            <a:tbl>
              <a:tblPr/>
              <a:tblGrid>
                <a:gridCol w="2173928"/>
                <a:gridCol w="8481059"/>
              </a:tblGrid>
              <a:tr h="108207">
                <a:tc>
                  <a:txBody>
                    <a:bodyPr/>
                    <a:lstStyle/>
                    <a:p>
                      <a:r>
                        <a:rPr lang="es-MX" sz="1400" b="1" dirty="0">
                          <a:solidFill>
                            <a:schemeClr val="tx1"/>
                          </a:solidFill>
                          <a:effectLst/>
                          <a:latin typeface="Arial"/>
                        </a:rPr>
                        <a:t>Clear </a:t>
                      </a:r>
                      <a:endParaRPr lang="es-MX" sz="1400" dirty="0">
                        <a:solidFill>
                          <a:schemeClr val="tx1"/>
                        </a:solidFill>
                        <a:effectLst/>
                        <a:latin typeface="Arial"/>
                      </a:endParaRPr>
                    </a:p>
                  </a:txBody>
                  <a:tcPr marL="0" marR="0" marT="0" marB="0">
                    <a:lnL>
                      <a:noFill/>
                    </a:lnL>
                    <a:lnR>
                      <a:noFill/>
                    </a:lnR>
                    <a:lnT>
                      <a:noFill/>
                    </a:lnT>
                    <a:lnB>
                      <a:noFill/>
                    </a:lnB>
                  </a:tcPr>
                </a:tc>
                <a:tc>
                  <a:txBody>
                    <a:bodyPr/>
                    <a:lstStyle/>
                    <a:p>
                      <a:r>
                        <a:rPr lang="es-MX" sz="1400" dirty="0">
                          <a:solidFill>
                            <a:schemeClr val="tx1"/>
                          </a:solidFill>
                          <a:effectLst/>
                          <a:latin typeface="Arial"/>
                        </a:rPr>
                        <a:t>Borra la superficie de dibujo y la rellena con el color de fondo especificado.</a:t>
                      </a:r>
                    </a:p>
                  </a:txBody>
                  <a:tcPr marL="0" marR="0" marT="0" marB="0">
                    <a:lnL>
                      <a:noFill/>
                    </a:lnL>
                    <a:lnR>
                      <a:noFill/>
                    </a:lnR>
                    <a:lnT>
                      <a:noFill/>
                    </a:lnT>
                    <a:lnB>
                      <a:noFill/>
                    </a:lnB>
                  </a:tcPr>
                </a:tc>
              </a:tr>
              <a:tr h="216415">
                <a:tc>
                  <a:txBody>
                    <a:bodyPr/>
                    <a:lstStyle/>
                    <a:p>
                      <a:r>
                        <a:rPr lang="es-MX" sz="1400" b="1" dirty="0" err="1">
                          <a:solidFill>
                            <a:schemeClr val="tx1"/>
                          </a:solidFill>
                          <a:effectLst/>
                          <a:latin typeface="Arial"/>
                        </a:rPr>
                        <a:t>DrawEllipse</a:t>
                      </a:r>
                      <a:r>
                        <a:rPr lang="es-MX" sz="1400" b="1" dirty="0">
                          <a:solidFill>
                            <a:schemeClr val="tx1"/>
                          </a:solidFill>
                          <a:effectLst/>
                          <a:latin typeface="Arial"/>
                        </a:rPr>
                        <a:t> </a:t>
                      </a:r>
                      <a:endParaRPr lang="es-MX" sz="1400" dirty="0">
                        <a:solidFill>
                          <a:schemeClr val="tx1"/>
                        </a:solidFill>
                        <a:effectLst/>
                        <a:latin typeface="Arial"/>
                      </a:endParaRPr>
                    </a:p>
                  </a:txBody>
                  <a:tcPr marL="0" marR="0" marT="0" marB="0">
                    <a:lnL>
                      <a:noFill/>
                    </a:lnL>
                    <a:lnR>
                      <a:noFill/>
                    </a:lnR>
                    <a:lnT>
                      <a:noFill/>
                    </a:lnT>
                    <a:lnB>
                      <a:noFill/>
                    </a:lnB>
                  </a:tcPr>
                </a:tc>
                <a:tc>
                  <a:txBody>
                    <a:bodyPr/>
                    <a:lstStyle/>
                    <a:p>
                      <a:r>
                        <a:rPr lang="es-MX" sz="1400" dirty="0">
                          <a:solidFill>
                            <a:schemeClr val="tx1"/>
                          </a:solidFill>
                          <a:effectLst/>
                          <a:latin typeface="Arial"/>
                        </a:rPr>
                        <a:t>Dibuja una elipse definida por un rectángulo delimitador especificado por un par de coordenadas, un valor de alto y un valor de ancho.</a:t>
                      </a:r>
                    </a:p>
                  </a:txBody>
                  <a:tcPr marL="0" marR="0" marT="0" marB="0">
                    <a:lnL>
                      <a:noFill/>
                    </a:lnL>
                    <a:lnR>
                      <a:noFill/>
                    </a:lnR>
                    <a:lnT>
                      <a:noFill/>
                    </a:lnT>
                    <a:lnB>
                      <a:noFill/>
                    </a:lnB>
                  </a:tcPr>
                </a:tc>
              </a:tr>
              <a:tr h="162311">
                <a:tc>
                  <a:txBody>
                    <a:bodyPr/>
                    <a:lstStyle/>
                    <a:p>
                      <a:r>
                        <a:rPr lang="es-MX" sz="1400" b="1">
                          <a:solidFill>
                            <a:schemeClr val="tx1"/>
                          </a:solidFill>
                          <a:effectLst/>
                          <a:latin typeface="Arial"/>
                        </a:rPr>
                        <a:t>DrawIcon </a:t>
                      </a:r>
                      <a:r>
                        <a:rPr lang="es-MX" sz="1400">
                          <a:solidFill>
                            <a:schemeClr val="tx1"/>
                          </a:solidFill>
                          <a:effectLst/>
                          <a:latin typeface="Arial"/>
                        </a:rPr>
                        <a:t/>
                      </a:r>
                      <a:br>
                        <a:rPr lang="es-MX" sz="1400">
                          <a:solidFill>
                            <a:schemeClr val="tx1"/>
                          </a:solidFill>
                          <a:effectLst/>
                          <a:latin typeface="Arial"/>
                        </a:rPr>
                      </a:br>
                      <a:endParaRPr lang="es-MX" sz="1400">
                        <a:solidFill>
                          <a:schemeClr val="tx1"/>
                        </a:solidFill>
                        <a:effectLst/>
                        <a:latin typeface="Arial"/>
                      </a:endParaRPr>
                    </a:p>
                  </a:txBody>
                  <a:tcPr marL="0" marR="0" marT="0" marB="0">
                    <a:lnL>
                      <a:noFill/>
                    </a:lnL>
                    <a:lnR>
                      <a:noFill/>
                    </a:lnR>
                    <a:lnT>
                      <a:noFill/>
                    </a:lnT>
                    <a:lnB>
                      <a:noFill/>
                    </a:lnB>
                  </a:tcPr>
                </a:tc>
                <a:tc>
                  <a:txBody>
                    <a:bodyPr/>
                    <a:lstStyle/>
                    <a:p>
                      <a:r>
                        <a:rPr lang="es-MX" sz="1400" dirty="0">
                          <a:solidFill>
                            <a:schemeClr val="tx1"/>
                          </a:solidFill>
                          <a:effectLst/>
                          <a:latin typeface="Arial"/>
                        </a:rPr>
                        <a:t>Dibuja la imagen representada por el </a:t>
                      </a:r>
                      <a:r>
                        <a:rPr lang="es-MX" sz="1400" u="none" strike="noStrike" dirty="0" err="1">
                          <a:solidFill>
                            <a:schemeClr val="bg2">
                              <a:lumMod val="60000"/>
                              <a:lumOff val="40000"/>
                            </a:schemeClr>
                          </a:solidFill>
                          <a:effectLst/>
                          <a:latin typeface="Arial"/>
                          <a:hlinkClick r:id="rId3"/>
                        </a:rPr>
                        <a:t>Icon</a:t>
                      </a:r>
                      <a:r>
                        <a:rPr lang="es-MX" sz="1400" dirty="0">
                          <a:solidFill>
                            <a:schemeClr val="bg2">
                              <a:lumMod val="60000"/>
                              <a:lumOff val="40000"/>
                            </a:schemeClr>
                          </a:solidFill>
                          <a:effectLst/>
                          <a:latin typeface="Arial"/>
                        </a:rPr>
                        <a:t> </a:t>
                      </a:r>
                      <a:r>
                        <a:rPr lang="es-MX" sz="1400" dirty="0">
                          <a:solidFill>
                            <a:schemeClr val="tx1"/>
                          </a:solidFill>
                          <a:effectLst/>
                          <a:latin typeface="Arial"/>
                        </a:rPr>
                        <a:t>especificado en las coordenadas </a:t>
                      </a:r>
                      <a:br>
                        <a:rPr lang="es-MX" sz="1400" dirty="0">
                          <a:solidFill>
                            <a:schemeClr val="tx1"/>
                          </a:solidFill>
                          <a:effectLst/>
                          <a:latin typeface="Arial"/>
                        </a:rPr>
                      </a:br>
                      <a:r>
                        <a:rPr lang="es-MX" sz="1400" dirty="0">
                          <a:solidFill>
                            <a:schemeClr val="tx1"/>
                          </a:solidFill>
                          <a:effectLst/>
                          <a:latin typeface="Arial"/>
                        </a:rPr>
                        <a:t>Señaladas.</a:t>
                      </a:r>
                    </a:p>
                  </a:txBody>
                  <a:tcPr marL="0" marR="0" marT="0" marB="0">
                    <a:lnL>
                      <a:noFill/>
                    </a:lnL>
                    <a:lnR>
                      <a:noFill/>
                    </a:lnR>
                    <a:lnT>
                      <a:noFill/>
                    </a:lnT>
                    <a:lnB>
                      <a:noFill/>
                    </a:lnB>
                  </a:tcPr>
                </a:tc>
              </a:tr>
              <a:tr h="162311">
                <a:tc>
                  <a:txBody>
                    <a:bodyPr/>
                    <a:lstStyle/>
                    <a:p>
                      <a:r>
                        <a:rPr lang="es-MX" sz="1400" b="1">
                          <a:solidFill>
                            <a:schemeClr val="tx1"/>
                          </a:solidFill>
                          <a:effectLst/>
                          <a:latin typeface="Arial"/>
                        </a:rPr>
                        <a:t>DrawIconUnstretched</a:t>
                      </a:r>
                      <a:r>
                        <a:rPr lang="es-MX" sz="1400">
                          <a:solidFill>
                            <a:schemeClr val="tx1"/>
                          </a:solidFill>
                          <a:effectLst/>
                          <a:latin typeface="Arial"/>
                        </a:rPr>
                        <a:t> </a:t>
                      </a:r>
                      <a:br>
                        <a:rPr lang="es-MX" sz="1400">
                          <a:solidFill>
                            <a:schemeClr val="tx1"/>
                          </a:solidFill>
                          <a:effectLst/>
                          <a:latin typeface="Arial"/>
                        </a:rPr>
                      </a:br>
                      <a:endParaRPr lang="es-MX" sz="1400">
                        <a:solidFill>
                          <a:schemeClr val="tx1"/>
                        </a:solidFill>
                        <a:effectLst/>
                        <a:latin typeface="Arial"/>
                      </a:endParaRPr>
                    </a:p>
                  </a:txBody>
                  <a:tcPr marL="0" marR="0" marT="0" marB="0">
                    <a:lnL>
                      <a:noFill/>
                    </a:lnL>
                    <a:lnR>
                      <a:noFill/>
                    </a:lnR>
                    <a:lnT>
                      <a:noFill/>
                    </a:lnT>
                    <a:lnB>
                      <a:noFill/>
                    </a:lnB>
                  </a:tcPr>
                </a:tc>
                <a:tc>
                  <a:txBody>
                    <a:bodyPr/>
                    <a:lstStyle/>
                    <a:p>
                      <a:r>
                        <a:rPr lang="es-MX" sz="1400" dirty="0">
                          <a:solidFill>
                            <a:schemeClr val="tx1"/>
                          </a:solidFill>
                          <a:effectLst/>
                          <a:latin typeface="Arial"/>
                        </a:rPr>
                        <a:t>Dibuja la imagen representada por el </a:t>
                      </a:r>
                      <a:r>
                        <a:rPr lang="es-MX" sz="1400" b="1" dirty="0" err="1">
                          <a:solidFill>
                            <a:schemeClr val="tx1"/>
                          </a:solidFill>
                          <a:effectLst/>
                          <a:latin typeface="Arial"/>
                        </a:rPr>
                        <a:t>Icon</a:t>
                      </a:r>
                      <a:r>
                        <a:rPr lang="es-MX" sz="1400" dirty="0">
                          <a:solidFill>
                            <a:schemeClr val="tx1"/>
                          </a:solidFill>
                          <a:effectLst/>
                          <a:latin typeface="Arial"/>
                        </a:rPr>
                        <a:t> especificado sin transformar a escala la imagen.</a:t>
                      </a:r>
                    </a:p>
                  </a:txBody>
                  <a:tcPr marL="0" marR="0" marT="0" marB="0">
                    <a:lnL>
                      <a:noFill/>
                    </a:lnL>
                    <a:lnR>
                      <a:noFill/>
                    </a:lnR>
                    <a:lnT>
                      <a:noFill/>
                    </a:lnT>
                    <a:lnB>
                      <a:noFill/>
                    </a:lnB>
                  </a:tcPr>
                </a:tc>
              </a:tr>
              <a:tr h="162311">
                <a:tc>
                  <a:txBody>
                    <a:bodyPr/>
                    <a:lstStyle/>
                    <a:p>
                      <a:r>
                        <a:rPr lang="es-MX" sz="1400" b="1">
                          <a:solidFill>
                            <a:schemeClr val="tx1"/>
                          </a:solidFill>
                          <a:effectLst/>
                          <a:latin typeface="Arial"/>
                        </a:rPr>
                        <a:t>DrawImage </a:t>
                      </a:r>
                      <a:endParaRPr lang="es-MX" sz="1400">
                        <a:solidFill>
                          <a:schemeClr val="tx1"/>
                        </a:solidFill>
                        <a:effectLst/>
                        <a:latin typeface="Arial"/>
                      </a:endParaRPr>
                    </a:p>
                  </a:txBody>
                  <a:tcPr marL="0" marR="0" marT="0" marB="0">
                    <a:lnL>
                      <a:noFill/>
                    </a:lnL>
                    <a:lnR>
                      <a:noFill/>
                    </a:lnR>
                    <a:lnT>
                      <a:noFill/>
                    </a:lnT>
                    <a:lnB>
                      <a:noFill/>
                    </a:lnB>
                  </a:tcPr>
                </a:tc>
                <a:tc>
                  <a:txBody>
                    <a:bodyPr/>
                    <a:lstStyle/>
                    <a:p>
                      <a:r>
                        <a:rPr lang="es-MX" sz="1400" dirty="0">
                          <a:solidFill>
                            <a:schemeClr val="tx1"/>
                          </a:solidFill>
                          <a:effectLst/>
                          <a:latin typeface="Arial"/>
                        </a:rPr>
                        <a:t>Dibuja la </a:t>
                      </a:r>
                      <a:r>
                        <a:rPr lang="es-MX" sz="1400" u="none" strike="noStrike" dirty="0" err="1">
                          <a:solidFill>
                            <a:schemeClr val="tx1"/>
                          </a:solidFill>
                          <a:effectLst/>
                          <a:latin typeface="Arial"/>
                          <a:hlinkClick r:id="rId4"/>
                        </a:rPr>
                        <a:t>Image</a:t>
                      </a:r>
                      <a:r>
                        <a:rPr lang="es-MX" sz="1400" dirty="0">
                          <a:solidFill>
                            <a:schemeClr val="tx1"/>
                          </a:solidFill>
                          <a:effectLst/>
                          <a:latin typeface="Arial"/>
                        </a:rPr>
                        <a:t> especificada en la ubicación que se indique y con el tamaño original.</a:t>
                      </a:r>
                    </a:p>
                  </a:txBody>
                  <a:tcPr marL="0" marR="0" marT="0" marB="0">
                    <a:lnL>
                      <a:noFill/>
                    </a:lnL>
                    <a:lnR>
                      <a:noFill/>
                    </a:lnR>
                    <a:lnT>
                      <a:noFill/>
                    </a:lnT>
                    <a:lnB>
                      <a:noFill/>
                    </a:lnB>
                  </a:tcPr>
                </a:tc>
              </a:tr>
              <a:tr h="162311">
                <a:tc>
                  <a:txBody>
                    <a:bodyPr/>
                    <a:lstStyle/>
                    <a:p>
                      <a:r>
                        <a:rPr lang="es-MX" sz="1400" b="1">
                          <a:solidFill>
                            <a:schemeClr val="tx1"/>
                          </a:solidFill>
                          <a:effectLst/>
                          <a:latin typeface="Arial"/>
                        </a:rPr>
                        <a:t>DrawLine </a:t>
                      </a:r>
                      <a:endParaRPr lang="es-MX" sz="1400">
                        <a:solidFill>
                          <a:schemeClr val="tx1"/>
                        </a:solidFill>
                        <a:effectLst/>
                        <a:latin typeface="Arial"/>
                      </a:endParaRPr>
                    </a:p>
                  </a:txBody>
                  <a:tcPr marL="0" marR="0" marT="0" marB="0">
                    <a:lnL>
                      <a:noFill/>
                    </a:lnL>
                    <a:lnR>
                      <a:noFill/>
                    </a:lnR>
                    <a:lnT>
                      <a:noFill/>
                    </a:lnT>
                    <a:lnB>
                      <a:noFill/>
                    </a:lnB>
                  </a:tcPr>
                </a:tc>
                <a:tc>
                  <a:txBody>
                    <a:bodyPr/>
                    <a:lstStyle/>
                    <a:p>
                      <a:r>
                        <a:rPr lang="es-MX" sz="1400" dirty="0">
                          <a:solidFill>
                            <a:schemeClr val="tx1"/>
                          </a:solidFill>
                          <a:effectLst/>
                          <a:latin typeface="Arial"/>
                        </a:rPr>
                        <a:t>Dibuja una línea que conecta los dos puntos especificados por los pares de coordenadas.</a:t>
                      </a:r>
                    </a:p>
                  </a:txBody>
                  <a:tcPr marL="0" marR="0" marT="0" marB="0">
                    <a:lnL>
                      <a:noFill/>
                    </a:lnL>
                    <a:lnR>
                      <a:noFill/>
                    </a:lnR>
                    <a:lnT>
                      <a:noFill/>
                    </a:lnT>
                    <a:lnB>
                      <a:noFill/>
                    </a:lnB>
                  </a:tcPr>
                </a:tc>
              </a:tr>
              <a:tr h="162311">
                <a:tc>
                  <a:txBody>
                    <a:bodyPr/>
                    <a:lstStyle/>
                    <a:p>
                      <a:r>
                        <a:rPr lang="es-MX" sz="1400" b="1">
                          <a:solidFill>
                            <a:schemeClr val="tx1"/>
                          </a:solidFill>
                          <a:effectLst/>
                          <a:latin typeface="Arial"/>
                        </a:rPr>
                        <a:t>DrawLines </a:t>
                      </a:r>
                      <a:endParaRPr lang="es-MX" sz="1400">
                        <a:solidFill>
                          <a:schemeClr val="tx1"/>
                        </a:solidFill>
                        <a:effectLst/>
                        <a:latin typeface="Arial"/>
                      </a:endParaRPr>
                    </a:p>
                  </a:txBody>
                  <a:tcPr marL="0" marR="0" marT="0" marB="0">
                    <a:lnL>
                      <a:noFill/>
                    </a:lnL>
                    <a:lnR>
                      <a:noFill/>
                    </a:lnR>
                    <a:lnT>
                      <a:noFill/>
                    </a:lnT>
                    <a:lnB>
                      <a:noFill/>
                    </a:lnB>
                  </a:tcPr>
                </a:tc>
                <a:tc>
                  <a:txBody>
                    <a:bodyPr/>
                    <a:lstStyle/>
                    <a:p>
                      <a:r>
                        <a:rPr lang="es-MX" sz="1400" dirty="0">
                          <a:solidFill>
                            <a:schemeClr val="tx1"/>
                          </a:solidFill>
                          <a:effectLst/>
                          <a:latin typeface="Arial"/>
                        </a:rPr>
                        <a:t>Dibuja una serie de segmentos de línea que conectan una matriz de estructuras </a:t>
                      </a:r>
                      <a:r>
                        <a:rPr lang="es-MX" sz="1400" b="1" dirty="0">
                          <a:solidFill>
                            <a:schemeClr val="tx1"/>
                          </a:solidFill>
                          <a:effectLst/>
                          <a:latin typeface="Arial"/>
                        </a:rPr>
                        <a:t>Point</a:t>
                      </a:r>
                      <a:r>
                        <a:rPr lang="es-MX" sz="1400" dirty="0">
                          <a:solidFill>
                            <a:schemeClr val="tx1"/>
                          </a:solidFill>
                          <a:effectLst/>
                          <a:latin typeface="Arial"/>
                        </a:rPr>
                        <a:t>.</a:t>
                      </a:r>
                    </a:p>
                  </a:txBody>
                  <a:tcPr marL="0" marR="0" marT="0" marB="0">
                    <a:lnL>
                      <a:noFill/>
                    </a:lnL>
                    <a:lnR>
                      <a:noFill/>
                    </a:lnR>
                    <a:lnT>
                      <a:noFill/>
                    </a:lnT>
                    <a:lnB>
                      <a:noFill/>
                    </a:lnB>
                  </a:tcPr>
                </a:tc>
              </a:tr>
              <a:tr h="54104">
                <a:tc>
                  <a:txBody>
                    <a:bodyPr/>
                    <a:lstStyle/>
                    <a:p>
                      <a:r>
                        <a:rPr lang="es-MX" sz="1400" b="1">
                          <a:solidFill>
                            <a:schemeClr val="tx1"/>
                          </a:solidFill>
                          <a:effectLst/>
                          <a:latin typeface="Arial"/>
                        </a:rPr>
                        <a:t>DrawPath </a:t>
                      </a:r>
                      <a:endParaRPr lang="es-MX" sz="1400">
                        <a:solidFill>
                          <a:schemeClr val="tx1"/>
                        </a:solidFill>
                        <a:effectLst/>
                        <a:latin typeface="Arial"/>
                      </a:endParaRPr>
                    </a:p>
                  </a:txBody>
                  <a:tcPr marL="0" marR="0" marT="0" marB="0">
                    <a:lnL>
                      <a:noFill/>
                    </a:lnL>
                    <a:lnR>
                      <a:noFill/>
                    </a:lnR>
                    <a:lnT>
                      <a:noFill/>
                    </a:lnT>
                    <a:lnB>
                      <a:noFill/>
                    </a:lnB>
                  </a:tcPr>
                </a:tc>
                <a:tc>
                  <a:txBody>
                    <a:bodyPr/>
                    <a:lstStyle/>
                    <a:p>
                      <a:r>
                        <a:rPr lang="es-MX" sz="1400" dirty="0">
                          <a:solidFill>
                            <a:schemeClr val="tx1"/>
                          </a:solidFill>
                          <a:effectLst/>
                          <a:latin typeface="Arial"/>
                        </a:rPr>
                        <a:t>Dibuja un </a:t>
                      </a:r>
                      <a:r>
                        <a:rPr lang="es-MX" sz="1400" u="none" strike="noStrike" dirty="0" err="1">
                          <a:solidFill>
                            <a:schemeClr val="tx1"/>
                          </a:solidFill>
                          <a:effectLst/>
                          <a:latin typeface="Arial"/>
                          <a:hlinkClick r:id="rId5"/>
                        </a:rPr>
                        <a:t>GraphicsPath</a:t>
                      </a:r>
                      <a:r>
                        <a:rPr lang="es-MX" sz="1400" dirty="0">
                          <a:solidFill>
                            <a:schemeClr val="tx1"/>
                          </a:solidFill>
                          <a:effectLst/>
                          <a:latin typeface="Arial"/>
                        </a:rPr>
                        <a:t>.</a:t>
                      </a:r>
                    </a:p>
                  </a:txBody>
                  <a:tcPr marL="0" marR="0" marT="0" marB="0">
                    <a:lnL>
                      <a:noFill/>
                    </a:lnL>
                    <a:lnR>
                      <a:noFill/>
                    </a:lnR>
                    <a:lnT>
                      <a:noFill/>
                    </a:lnT>
                    <a:lnB>
                      <a:noFill/>
                    </a:lnB>
                  </a:tcPr>
                </a:tc>
              </a:tr>
              <a:tr h="216415">
                <a:tc>
                  <a:txBody>
                    <a:bodyPr/>
                    <a:lstStyle/>
                    <a:p>
                      <a:r>
                        <a:rPr lang="es-MX" sz="1400" b="1">
                          <a:solidFill>
                            <a:schemeClr val="bg1">
                              <a:lumMod val="95000"/>
                              <a:lumOff val="5000"/>
                            </a:schemeClr>
                          </a:solidFill>
                          <a:effectLst/>
                          <a:latin typeface="Arial"/>
                        </a:rPr>
                        <a:t>DrawPie </a:t>
                      </a:r>
                      <a:endParaRPr lang="es-MX" sz="1400">
                        <a:solidFill>
                          <a:schemeClr val="bg1">
                            <a:lumMod val="95000"/>
                            <a:lumOff val="5000"/>
                          </a:schemeClr>
                        </a:solidFill>
                        <a:effectLst/>
                        <a:latin typeface="Arial"/>
                      </a:endParaRPr>
                    </a:p>
                  </a:txBody>
                  <a:tcPr marL="0" marR="0" marT="0" marB="0">
                    <a:lnL>
                      <a:noFill/>
                    </a:lnL>
                    <a:lnR>
                      <a:noFill/>
                    </a:lnR>
                    <a:lnT>
                      <a:noFill/>
                    </a:lnT>
                    <a:lnB>
                      <a:noFill/>
                    </a:lnB>
                  </a:tcPr>
                </a:tc>
                <a:tc>
                  <a:txBody>
                    <a:bodyPr/>
                    <a:lstStyle/>
                    <a:p>
                      <a:r>
                        <a:rPr lang="es-MX" sz="1400" dirty="0">
                          <a:solidFill>
                            <a:schemeClr val="bg1">
                              <a:lumMod val="95000"/>
                              <a:lumOff val="5000"/>
                            </a:schemeClr>
                          </a:solidFill>
                          <a:effectLst/>
                          <a:latin typeface="Arial"/>
                        </a:rPr>
                        <a:t>Dibuja una forma circular definida por una elipse determinada por un par de coordenadas, unos valores de ancho y alto y dos líneas radiales.</a:t>
                      </a:r>
                    </a:p>
                  </a:txBody>
                  <a:tcPr marL="0" marR="0" marT="0" marB="0">
                    <a:lnL>
                      <a:noFill/>
                    </a:lnL>
                    <a:lnR>
                      <a:noFill/>
                    </a:lnR>
                    <a:lnT>
                      <a:noFill/>
                    </a:lnT>
                    <a:lnB>
                      <a:noFill/>
                    </a:lnB>
                  </a:tcPr>
                </a:tc>
              </a:tr>
              <a:tr h="108207">
                <a:tc>
                  <a:txBody>
                    <a:bodyPr/>
                    <a:lstStyle/>
                    <a:p>
                      <a:r>
                        <a:rPr lang="es-MX" sz="1400" b="1">
                          <a:solidFill>
                            <a:schemeClr val="bg1">
                              <a:lumMod val="95000"/>
                              <a:lumOff val="5000"/>
                            </a:schemeClr>
                          </a:solidFill>
                          <a:effectLst/>
                          <a:latin typeface="Arial"/>
                        </a:rPr>
                        <a:t>DrawPolygon </a:t>
                      </a:r>
                      <a:endParaRPr lang="es-MX" sz="1400">
                        <a:solidFill>
                          <a:schemeClr val="bg1">
                            <a:lumMod val="95000"/>
                            <a:lumOff val="5000"/>
                          </a:schemeClr>
                        </a:solidFill>
                        <a:effectLst/>
                        <a:latin typeface="Arial"/>
                      </a:endParaRPr>
                    </a:p>
                  </a:txBody>
                  <a:tcPr marL="0" marR="0" marT="0" marB="0">
                    <a:lnL>
                      <a:noFill/>
                    </a:lnL>
                    <a:lnR>
                      <a:noFill/>
                    </a:lnR>
                    <a:lnT>
                      <a:noFill/>
                    </a:lnT>
                    <a:lnB>
                      <a:noFill/>
                    </a:lnB>
                  </a:tcPr>
                </a:tc>
                <a:tc>
                  <a:txBody>
                    <a:bodyPr/>
                    <a:lstStyle/>
                    <a:p>
                      <a:r>
                        <a:rPr lang="es-MX" sz="1400" dirty="0">
                          <a:solidFill>
                            <a:schemeClr val="bg1">
                              <a:lumMod val="95000"/>
                              <a:lumOff val="5000"/>
                            </a:schemeClr>
                          </a:solidFill>
                          <a:effectLst/>
                          <a:latin typeface="Arial"/>
                        </a:rPr>
                        <a:t>Dibuja un polígono definido por una matriz de estructuras </a:t>
                      </a:r>
                      <a:r>
                        <a:rPr lang="es-MX" sz="1400" b="1" dirty="0">
                          <a:solidFill>
                            <a:schemeClr val="bg1">
                              <a:lumMod val="95000"/>
                              <a:lumOff val="5000"/>
                            </a:schemeClr>
                          </a:solidFill>
                          <a:effectLst/>
                          <a:latin typeface="Arial"/>
                        </a:rPr>
                        <a:t>Point</a:t>
                      </a:r>
                      <a:r>
                        <a:rPr lang="es-MX" sz="1400" dirty="0">
                          <a:solidFill>
                            <a:schemeClr val="bg1">
                              <a:lumMod val="95000"/>
                              <a:lumOff val="5000"/>
                            </a:schemeClr>
                          </a:solidFill>
                          <a:effectLst/>
                          <a:latin typeface="Arial"/>
                        </a:rPr>
                        <a:t>.</a:t>
                      </a:r>
                    </a:p>
                  </a:txBody>
                  <a:tcPr marL="0" marR="0" marT="0" marB="0">
                    <a:lnL>
                      <a:noFill/>
                    </a:lnL>
                    <a:lnR>
                      <a:noFill/>
                    </a:lnR>
                    <a:lnT>
                      <a:noFill/>
                    </a:lnT>
                    <a:lnB>
                      <a:noFill/>
                    </a:lnB>
                  </a:tcPr>
                </a:tc>
              </a:tr>
              <a:tr h="162311">
                <a:tc>
                  <a:txBody>
                    <a:bodyPr/>
                    <a:lstStyle/>
                    <a:p>
                      <a:r>
                        <a:rPr lang="es-MX" sz="1400" b="1">
                          <a:solidFill>
                            <a:schemeClr val="bg1">
                              <a:lumMod val="95000"/>
                              <a:lumOff val="5000"/>
                            </a:schemeClr>
                          </a:solidFill>
                          <a:effectLst/>
                          <a:latin typeface="Arial"/>
                        </a:rPr>
                        <a:t>DrawRectangle </a:t>
                      </a:r>
                      <a:endParaRPr lang="es-MX" sz="1400">
                        <a:solidFill>
                          <a:schemeClr val="bg1">
                            <a:lumMod val="95000"/>
                            <a:lumOff val="5000"/>
                          </a:schemeClr>
                        </a:solidFill>
                        <a:effectLst/>
                        <a:latin typeface="Arial"/>
                      </a:endParaRPr>
                    </a:p>
                  </a:txBody>
                  <a:tcPr marL="0" marR="0" marT="0" marB="0">
                    <a:lnL>
                      <a:noFill/>
                    </a:lnL>
                    <a:lnR>
                      <a:noFill/>
                    </a:lnR>
                    <a:lnT>
                      <a:noFill/>
                    </a:lnT>
                    <a:lnB>
                      <a:noFill/>
                    </a:lnB>
                  </a:tcPr>
                </a:tc>
                <a:tc>
                  <a:txBody>
                    <a:bodyPr/>
                    <a:lstStyle/>
                    <a:p>
                      <a:r>
                        <a:rPr lang="es-MX" sz="1400" dirty="0">
                          <a:solidFill>
                            <a:schemeClr val="bg1">
                              <a:lumMod val="95000"/>
                              <a:lumOff val="5000"/>
                            </a:schemeClr>
                          </a:solidFill>
                          <a:effectLst/>
                          <a:latin typeface="Arial"/>
                        </a:rPr>
                        <a:t>Dibuja un rectángulo especificado por un par de coordenadas, un valor de ancho y un valor de alto.</a:t>
                      </a:r>
                    </a:p>
                  </a:txBody>
                  <a:tcPr marL="0" marR="0" marT="0" marB="0">
                    <a:lnL>
                      <a:noFill/>
                    </a:lnL>
                    <a:lnR>
                      <a:noFill/>
                    </a:lnR>
                    <a:lnT>
                      <a:noFill/>
                    </a:lnT>
                    <a:lnB>
                      <a:noFill/>
                    </a:lnB>
                  </a:tcPr>
                </a:tc>
              </a:tr>
              <a:tr h="162311">
                <a:tc>
                  <a:txBody>
                    <a:bodyPr/>
                    <a:lstStyle/>
                    <a:p>
                      <a:r>
                        <a:rPr lang="es-MX" sz="1400" b="1">
                          <a:solidFill>
                            <a:schemeClr val="bg1">
                              <a:lumMod val="95000"/>
                              <a:lumOff val="5000"/>
                            </a:schemeClr>
                          </a:solidFill>
                          <a:effectLst/>
                          <a:latin typeface="Arial"/>
                        </a:rPr>
                        <a:t>Drawrectangles </a:t>
                      </a:r>
                      <a:endParaRPr lang="es-MX" sz="1400">
                        <a:solidFill>
                          <a:schemeClr val="bg1">
                            <a:lumMod val="95000"/>
                            <a:lumOff val="5000"/>
                          </a:schemeClr>
                        </a:solidFill>
                        <a:effectLst/>
                        <a:latin typeface="Arial"/>
                      </a:endParaRPr>
                    </a:p>
                  </a:txBody>
                  <a:tcPr marL="0" marR="0" marT="0" marB="0">
                    <a:lnL>
                      <a:noFill/>
                    </a:lnL>
                    <a:lnR>
                      <a:noFill/>
                    </a:lnR>
                    <a:lnT>
                      <a:noFill/>
                    </a:lnT>
                    <a:lnB>
                      <a:noFill/>
                    </a:lnB>
                  </a:tcPr>
                </a:tc>
                <a:tc>
                  <a:txBody>
                    <a:bodyPr/>
                    <a:lstStyle/>
                    <a:p>
                      <a:r>
                        <a:rPr lang="es-MX" sz="1400" dirty="0">
                          <a:solidFill>
                            <a:schemeClr val="bg1">
                              <a:lumMod val="95000"/>
                              <a:lumOff val="5000"/>
                            </a:schemeClr>
                          </a:solidFill>
                          <a:effectLst/>
                          <a:latin typeface="Arial"/>
                        </a:rPr>
                        <a:t>Dibuja una serie de rectángulos especificados por las estructuras </a:t>
                      </a:r>
                      <a:r>
                        <a:rPr lang="es-MX" sz="1400" u="none" strike="noStrike" dirty="0" err="1">
                          <a:solidFill>
                            <a:schemeClr val="bg1">
                              <a:lumMod val="95000"/>
                              <a:lumOff val="5000"/>
                            </a:schemeClr>
                          </a:solidFill>
                          <a:effectLst/>
                          <a:latin typeface="Arial"/>
                          <a:hlinkClick r:id="rId6"/>
                        </a:rPr>
                        <a:t>Rectangle</a:t>
                      </a:r>
                      <a:r>
                        <a:rPr lang="es-MX" sz="1400" dirty="0">
                          <a:solidFill>
                            <a:schemeClr val="bg1">
                              <a:lumMod val="95000"/>
                              <a:lumOff val="5000"/>
                            </a:schemeClr>
                          </a:solidFill>
                          <a:effectLst/>
                          <a:latin typeface="Arial"/>
                        </a:rPr>
                        <a:t>.</a:t>
                      </a:r>
                    </a:p>
                  </a:txBody>
                  <a:tcPr marL="0" marR="0" marT="0" marB="0">
                    <a:lnL>
                      <a:noFill/>
                    </a:lnL>
                    <a:lnR>
                      <a:noFill/>
                    </a:lnR>
                    <a:lnT>
                      <a:noFill/>
                    </a:lnT>
                    <a:lnB>
                      <a:noFill/>
                    </a:lnB>
                  </a:tcPr>
                </a:tc>
              </a:tr>
              <a:tr h="162311">
                <a:tc>
                  <a:txBody>
                    <a:bodyPr/>
                    <a:lstStyle/>
                    <a:p>
                      <a:r>
                        <a:rPr lang="es-MX" sz="1400" b="1">
                          <a:solidFill>
                            <a:schemeClr val="bg1">
                              <a:lumMod val="95000"/>
                              <a:lumOff val="5000"/>
                            </a:schemeClr>
                          </a:solidFill>
                          <a:effectLst/>
                          <a:latin typeface="Arial"/>
                        </a:rPr>
                        <a:t>DrawString </a:t>
                      </a:r>
                      <a:endParaRPr lang="es-MX" sz="1400">
                        <a:solidFill>
                          <a:schemeClr val="bg1">
                            <a:lumMod val="95000"/>
                            <a:lumOff val="5000"/>
                          </a:schemeClr>
                        </a:solidFill>
                        <a:effectLst/>
                        <a:latin typeface="Arial"/>
                      </a:endParaRPr>
                    </a:p>
                  </a:txBody>
                  <a:tcPr marL="0" marR="0" marT="0" marB="0">
                    <a:lnL>
                      <a:noFill/>
                    </a:lnL>
                    <a:lnR>
                      <a:noFill/>
                    </a:lnR>
                    <a:lnT>
                      <a:noFill/>
                    </a:lnT>
                    <a:lnB>
                      <a:noFill/>
                    </a:lnB>
                  </a:tcPr>
                </a:tc>
                <a:tc>
                  <a:txBody>
                    <a:bodyPr/>
                    <a:lstStyle/>
                    <a:p>
                      <a:r>
                        <a:rPr lang="es-MX" sz="1400" dirty="0">
                          <a:solidFill>
                            <a:schemeClr val="bg1">
                              <a:lumMod val="95000"/>
                              <a:lumOff val="5000"/>
                            </a:schemeClr>
                          </a:solidFill>
                          <a:effectLst/>
                          <a:latin typeface="Arial"/>
                        </a:rPr>
                        <a:t>Dibuja la cadena de texto especificada en la ubicación especificada y con los objetos </a:t>
                      </a:r>
                      <a:r>
                        <a:rPr lang="es-MX" sz="1400" u="none" strike="noStrike" dirty="0">
                          <a:solidFill>
                            <a:schemeClr val="bg1">
                              <a:lumMod val="95000"/>
                              <a:lumOff val="5000"/>
                            </a:schemeClr>
                          </a:solidFill>
                          <a:effectLst/>
                          <a:latin typeface="Arial"/>
                          <a:hlinkClick r:id="rId7"/>
                        </a:rPr>
                        <a:t>Brush</a:t>
                      </a:r>
                      <a:r>
                        <a:rPr lang="es-MX" sz="1400" dirty="0">
                          <a:solidFill>
                            <a:schemeClr val="bg1">
                              <a:lumMod val="95000"/>
                              <a:lumOff val="5000"/>
                            </a:schemeClr>
                          </a:solidFill>
                          <a:effectLst/>
                          <a:latin typeface="Arial"/>
                        </a:rPr>
                        <a:t> y </a:t>
                      </a:r>
                      <a:r>
                        <a:rPr lang="es-MX" sz="1400" u="none" strike="noStrike" dirty="0">
                          <a:solidFill>
                            <a:schemeClr val="bg1">
                              <a:lumMod val="95000"/>
                              <a:lumOff val="5000"/>
                            </a:schemeClr>
                          </a:solidFill>
                          <a:effectLst/>
                          <a:latin typeface="Arial"/>
                          <a:hlinkClick r:id="rId8"/>
                        </a:rPr>
                        <a:t>Font</a:t>
                      </a:r>
                      <a:r>
                        <a:rPr lang="es-MX" sz="1400" dirty="0">
                          <a:solidFill>
                            <a:schemeClr val="bg1">
                              <a:lumMod val="95000"/>
                              <a:lumOff val="5000"/>
                            </a:schemeClr>
                          </a:solidFill>
                          <a:effectLst/>
                          <a:latin typeface="Arial"/>
                        </a:rPr>
                        <a:t> especificados.</a:t>
                      </a:r>
                    </a:p>
                  </a:txBody>
                  <a:tcPr marL="0" marR="0" marT="0" marB="0">
                    <a:lnL>
                      <a:noFill/>
                    </a:lnL>
                    <a:lnR>
                      <a:noFill/>
                    </a:lnR>
                    <a:lnT>
                      <a:noFill/>
                    </a:lnT>
                    <a:lnB>
                      <a:noFill/>
                    </a:lnB>
                  </a:tcPr>
                </a:tc>
              </a:tr>
            </a:tbl>
          </a:graphicData>
        </a:graphic>
      </p:graphicFrame>
    </p:spTree>
    <p:extLst>
      <p:ext uri="{BB962C8B-B14F-4D97-AF65-F5344CB8AC3E}">
        <p14:creationId xmlns:p14="http://schemas.microsoft.com/office/powerpoint/2010/main" val="222587696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2880" y="2448699"/>
            <a:ext cx="3113032"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Graphics</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gra</a:t>
            </a:r>
            <a:r>
              <a:rPr lang="es-MX" dirty="0" smtClean="0">
                <a:gradFill>
                  <a:gsLst>
                    <a:gs pos="0">
                      <a:schemeClr val="tx1"/>
                    </a:gs>
                    <a:gs pos="100000">
                      <a:schemeClr val="tx1"/>
                    </a:gs>
                  </a:gsLst>
                  <a:lin ang="5400000" scaled="0"/>
                </a:gradFill>
              </a:rPr>
              <a:t> = new </a:t>
            </a:r>
            <a:r>
              <a:rPr lang="es-MX" dirty="0" err="1" smtClean="0">
                <a:gradFill>
                  <a:gsLst>
                    <a:gs pos="0">
                      <a:schemeClr val="tx1"/>
                    </a:gs>
                    <a:gs pos="100000">
                      <a:schemeClr val="tx1"/>
                    </a:gs>
                  </a:gsLst>
                  <a:lin ang="5400000" scaled="0"/>
                </a:gradFill>
              </a:rPr>
              <a:t>Graphics</a:t>
            </a:r>
            <a:r>
              <a:rPr lang="es-MX" dirty="0" smtClean="0">
                <a:gradFill>
                  <a:gsLst>
                    <a:gs pos="0">
                      <a:schemeClr val="tx1"/>
                    </a:gs>
                    <a:gs pos="100000">
                      <a:schemeClr val="tx1"/>
                    </a:gs>
                  </a:gsLst>
                  <a:lin ang="5400000" scaled="0"/>
                </a:gradFill>
              </a:rPr>
              <a:t>();</a:t>
            </a:r>
          </a:p>
        </p:txBody>
      </p:sp>
      <p:sp>
        <p:nvSpPr>
          <p:cNvPr id="3" name="TextBox 2"/>
          <p:cNvSpPr txBox="1"/>
          <p:nvPr/>
        </p:nvSpPr>
        <p:spPr>
          <a:xfrm>
            <a:off x="3992880" y="3060700"/>
            <a:ext cx="3033395" cy="276999"/>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Pen p = new Pen(Color.Red,7);</a:t>
            </a:r>
          </a:p>
        </p:txBody>
      </p:sp>
      <p:sp>
        <p:nvSpPr>
          <p:cNvPr id="4" name="TextBox 3"/>
          <p:cNvSpPr txBox="1"/>
          <p:nvPr/>
        </p:nvSpPr>
        <p:spPr>
          <a:xfrm>
            <a:off x="3992880" y="3672701"/>
            <a:ext cx="2649764"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g.DrawLine</a:t>
            </a:r>
            <a:r>
              <a:rPr lang="es-MX" dirty="0" smtClean="0">
                <a:gradFill>
                  <a:gsLst>
                    <a:gs pos="0">
                      <a:schemeClr val="tx1"/>
                    </a:gs>
                    <a:gs pos="100000">
                      <a:schemeClr val="tx1"/>
                    </a:gs>
                  </a:gsLst>
                  <a:lin ang="5400000" scaled="0"/>
                </a:gradFill>
              </a:rPr>
              <a:t>(p,1,1,100,100);</a:t>
            </a:r>
          </a:p>
        </p:txBody>
      </p:sp>
    </p:spTree>
    <p:extLst>
      <p:ext uri="{BB962C8B-B14F-4D97-AF65-F5344CB8AC3E}">
        <p14:creationId xmlns:p14="http://schemas.microsoft.com/office/powerpoint/2010/main" val="22258769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3636573" cy="461665"/>
          </a:xfrm>
          <a:prstGeom prst="rect">
            <a:avLst/>
          </a:prstGeom>
        </p:spPr>
        <p:txBody>
          <a:bodyPr wrap="none">
            <a:spAutoFit/>
          </a:bodyPr>
          <a:lstStyle/>
          <a:p>
            <a:r>
              <a:rPr lang="es-MX" sz="2400" b="1" dirty="0"/>
              <a:t>Como personalizar </a:t>
            </a:r>
            <a:r>
              <a:rPr lang="es-MX" sz="2400" b="1" dirty="0" err="1"/>
              <a:t>Pens</a:t>
            </a:r>
            <a:endParaRPr lang="es-MX" sz="2400" b="1" dirty="0"/>
          </a:p>
        </p:txBody>
      </p:sp>
      <p:sp>
        <p:nvSpPr>
          <p:cNvPr id="3" name="TextBox 2"/>
          <p:cNvSpPr txBox="1"/>
          <p:nvPr/>
        </p:nvSpPr>
        <p:spPr>
          <a:xfrm>
            <a:off x="3992880" y="2448699"/>
            <a:ext cx="3113032"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Graphics</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gra</a:t>
            </a:r>
            <a:r>
              <a:rPr lang="es-MX" dirty="0" smtClean="0">
                <a:gradFill>
                  <a:gsLst>
                    <a:gs pos="0">
                      <a:schemeClr val="tx1"/>
                    </a:gs>
                    <a:gs pos="100000">
                      <a:schemeClr val="tx1"/>
                    </a:gs>
                  </a:gsLst>
                  <a:lin ang="5400000" scaled="0"/>
                </a:gradFill>
              </a:rPr>
              <a:t> = new </a:t>
            </a:r>
            <a:r>
              <a:rPr lang="es-MX" dirty="0" err="1" smtClean="0">
                <a:gradFill>
                  <a:gsLst>
                    <a:gs pos="0">
                      <a:schemeClr val="tx1"/>
                    </a:gs>
                    <a:gs pos="100000">
                      <a:schemeClr val="tx1"/>
                    </a:gs>
                  </a:gsLst>
                  <a:lin ang="5400000" scaled="0"/>
                </a:gradFill>
              </a:rPr>
              <a:t>Graphics</a:t>
            </a:r>
            <a:r>
              <a:rPr lang="es-MX" dirty="0" smtClean="0">
                <a:gradFill>
                  <a:gsLst>
                    <a:gs pos="0">
                      <a:schemeClr val="tx1"/>
                    </a:gs>
                    <a:gs pos="100000">
                      <a:schemeClr val="tx1"/>
                    </a:gs>
                  </a:gsLst>
                  <a:lin ang="5400000" scaled="0"/>
                </a:gradFill>
              </a:rPr>
              <a:t>();</a:t>
            </a:r>
          </a:p>
        </p:txBody>
      </p:sp>
      <p:sp>
        <p:nvSpPr>
          <p:cNvPr id="4" name="TextBox 3"/>
          <p:cNvSpPr txBox="1"/>
          <p:nvPr/>
        </p:nvSpPr>
        <p:spPr>
          <a:xfrm>
            <a:off x="3992880" y="3036100"/>
            <a:ext cx="3033395" cy="276999"/>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Pen p = new Pen(Color.Red,7);</a:t>
            </a:r>
          </a:p>
        </p:txBody>
      </p:sp>
      <p:sp>
        <p:nvSpPr>
          <p:cNvPr id="6" name="TextBox 5"/>
          <p:cNvSpPr txBox="1"/>
          <p:nvPr/>
        </p:nvSpPr>
        <p:spPr>
          <a:xfrm>
            <a:off x="3992880" y="4210903"/>
            <a:ext cx="2899833"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g.DrawLine</a:t>
            </a:r>
            <a:r>
              <a:rPr lang="es-MX" dirty="0" smtClean="0">
                <a:gradFill>
                  <a:gsLst>
                    <a:gs pos="0">
                      <a:schemeClr val="tx1"/>
                    </a:gs>
                    <a:gs pos="100000">
                      <a:schemeClr val="tx1"/>
                    </a:gs>
                  </a:gsLst>
                  <a:lin ang="5400000" scaled="0"/>
                </a:gradFill>
              </a:rPr>
              <a:t>(p,20,20,100,100);</a:t>
            </a:r>
          </a:p>
        </p:txBody>
      </p:sp>
      <p:sp>
        <p:nvSpPr>
          <p:cNvPr id="7" name="TextBox 6"/>
          <p:cNvSpPr txBox="1"/>
          <p:nvPr/>
        </p:nvSpPr>
        <p:spPr>
          <a:xfrm>
            <a:off x="3992879" y="3623501"/>
            <a:ext cx="5715026"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p.DashStyle</a:t>
            </a:r>
            <a:r>
              <a:rPr lang="es-MX" dirty="0" smtClean="0">
                <a:gradFill>
                  <a:gsLst>
                    <a:gs pos="0">
                      <a:schemeClr val="tx1"/>
                    </a:gs>
                    <a:gs pos="100000">
                      <a:schemeClr val="tx1"/>
                    </a:gs>
                  </a:gsLst>
                  <a:lin ang="5400000" scaled="0"/>
                </a:gradFill>
              </a:rPr>
              <a:t> = System.Drawing.Drawing2D.DashStyle.Dot;</a:t>
            </a:r>
          </a:p>
        </p:txBody>
      </p:sp>
    </p:spTree>
    <p:extLst>
      <p:ext uri="{BB962C8B-B14F-4D97-AF65-F5344CB8AC3E}">
        <p14:creationId xmlns:p14="http://schemas.microsoft.com/office/powerpoint/2010/main" val="22258769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566" y="254391"/>
            <a:ext cx="3636573" cy="461665"/>
          </a:xfrm>
          <a:prstGeom prst="rect">
            <a:avLst/>
          </a:prstGeom>
        </p:spPr>
        <p:txBody>
          <a:bodyPr wrap="none">
            <a:spAutoFit/>
          </a:bodyPr>
          <a:lstStyle/>
          <a:p>
            <a:r>
              <a:rPr lang="es-MX" sz="2400" b="1" dirty="0"/>
              <a:t>Como personalizar </a:t>
            </a:r>
            <a:r>
              <a:rPr lang="es-MX" sz="2400" b="1" dirty="0" err="1"/>
              <a:t>Pens</a:t>
            </a:r>
            <a:endParaRPr lang="es-MX" sz="2400" b="1" dirty="0"/>
          </a:p>
        </p:txBody>
      </p:sp>
      <p:sp>
        <p:nvSpPr>
          <p:cNvPr id="4" name="TextBox 3"/>
          <p:cNvSpPr txBox="1"/>
          <p:nvPr/>
        </p:nvSpPr>
        <p:spPr>
          <a:xfrm>
            <a:off x="3925174" y="1923432"/>
            <a:ext cx="3113032"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Graphics</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gra</a:t>
            </a:r>
            <a:r>
              <a:rPr lang="es-MX" dirty="0" smtClean="0">
                <a:gradFill>
                  <a:gsLst>
                    <a:gs pos="0">
                      <a:schemeClr val="tx1"/>
                    </a:gs>
                    <a:gs pos="100000">
                      <a:schemeClr val="tx1"/>
                    </a:gs>
                  </a:gsLst>
                  <a:lin ang="5400000" scaled="0"/>
                </a:gradFill>
              </a:rPr>
              <a:t> = new </a:t>
            </a:r>
            <a:r>
              <a:rPr lang="es-MX" dirty="0" err="1" smtClean="0">
                <a:gradFill>
                  <a:gsLst>
                    <a:gs pos="0">
                      <a:schemeClr val="tx1"/>
                    </a:gs>
                    <a:gs pos="100000">
                      <a:schemeClr val="tx1"/>
                    </a:gs>
                  </a:gsLst>
                  <a:lin ang="5400000" scaled="0"/>
                </a:gradFill>
              </a:rPr>
              <a:t>Graphics</a:t>
            </a:r>
            <a:r>
              <a:rPr lang="es-MX" dirty="0" smtClean="0">
                <a:gradFill>
                  <a:gsLst>
                    <a:gs pos="0">
                      <a:schemeClr val="tx1"/>
                    </a:gs>
                    <a:gs pos="100000">
                      <a:schemeClr val="tx1"/>
                    </a:gs>
                  </a:gsLst>
                  <a:lin ang="5400000" scaled="0"/>
                </a:gradFill>
              </a:rPr>
              <a:t>();</a:t>
            </a:r>
          </a:p>
        </p:txBody>
      </p:sp>
      <p:sp>
        <p:nvSpPr>
          <p:cNvPr id="6" name="TextBox 5"/>
          <p:cNvSpPr txBox="1"/>
          <p:nvPr/>
        </p:nvSpPr>
        <p:spPr>
          <a:xfrm>
            <a:off x="3925174" y="2474238"/>
            <a:ext cx="3033395" cy="276999"/>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Pen p = new Pen(Color.Red,7);</a:t>
            </a:r>
          </a:p>
        </p:txBody>
      </p:sp>
      <p:sp>
        <p:nvSpPr>
          <p:cNvPr id="7" name="TextBox 6"/>
          <p:cNvSpPr txBox="1"/>
          <p:nvPr/>
        </p:nvSpPr>
        <p:spPr>
          <a:xfrm>
            <a:off x="3925174" y="4126656"/>
            <a:ext cx="2899833"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g.DrawLine</a:t>
            </a:r>
            <a:r>
              <a:rPr lang="es-MX" dirty="0" smtClean="0">
                <a:gradFill>
                  <a:gsLst>
                    <a:gs pos="0">
                      <a:schemeClr val="tx1"/>
                    </a:gs>
                    <a:gs pos="100000">
                      <a:schemeClr val="tx1"/>
                    </a:gs>
                  </a:gsLst>
                  <a:lin ang="5400000" scaled="0"/>
                </a:gradFill>
              </a:rPr>
              <a:t>(p,20,20,100,100);</a:t>
            </a:r>
          </a:p>
        </p:txBody>
      </p:sp>
      <p:sp>
        <p:nvSpPr>
          <p:cNvPr id="8" name="TextBox 7"/>
          <p:cNvSpPr txBox="1"/>
          <p:nvPr/>
        </p:nvSpPr>
        <p:spPr>
          <a:xfrm>
            <a:off x="3925174" y="3025044"/>
            <a:ext cx="6298134"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p.StarCap</a:t>
            </a:r>
            <a:r>
              <a:rPr lang="es-MX" dirty="0" smtClean="0">
                <a:gradFill>
                  <a:gsLst>
                    <a:gs pos="0">
                      <a:schemeClr val="tx1"/>
                    </a:gs>
                    <a:gs pos="100000">
                      <a:schemeClr val="tx1"/>
                    </a:gs>
                  </a:gsLst>
                  <a:lin ang="5400000" scaled="0"/>
                </a:gradFill>
              </a:rPr>
              <a:t> = System.Drawing.Drawing2D.LineCap.ArrowAnchor;</a:t>
            </a:r>
          </a:p>
        </p:txBody>
      </p:sp>
      <p:sp>
        <p:nvSpPr>
          <p:cNvPr id="9" name="TextBox 8"/>
          <p:cNvSpPr txBox="1"/>
          <p:nvPr/>
        </p:nvSpPr>
        <p:spPr>
          <a:xfrm>
            <a:off x="3925174" y="3575850"/>
            <a:ext cx="5612627"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p.EndCap</a:t>
            </a:r>
            <a:r>
              <a:rPr lang="es-MX" dirty="0" smtClean="0">
                <a:gradFill>
                  <a:gsLst>
                    <a:gs pos="0">
                      <a:schemeClr val="tx1"/>
                    </a:gs>
                    <a:gs pos="100000">
                      <a:schemeClr val="tx1"/>
                    </a:gs>
                  </a:gsLst>
                  <a:lin ang="5400000" scaled="0"/>
                </a:gradFill>
              </a:rPr>
              <a:t> = System.Drawing.Drawing2D.LineCap.Round;</a:t>
            </a:r>
          </a:p>
        </p:txBody>
      </p:sp>
    </p:spTree>
    <p:extLst>
      <p:ext uri="{BB962C8B-B14F-4D97-AF65-F5344CB8AC3E}">
        <p14:creationId xmlns:p14="http://schemas.microsoft.com/office/powerpoint/2010/main" val="28941141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42" presetClass="entr" presetSubtype="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3030894" cy="461665"/>
          </a:xfrm>
          <a:prstGeom prst="rect">
            <a:avLst/>
          </a:prstGeom>
        </p:spPr>
        <p:txBody>
          <a:bodyPr wrap="none">
            <a:spAutoFit/>
          </a:bodyPr>
          <a:lstStyle/>
          <a:p>
            <a:r>
              <a:rPr lang="es-MX" sz="2400" b="1" dirty="0"/>
              <a:t>Como llenar formas</a:t>
            </a:r>
          </a:p>
        </p:txBody>
      </p:sp>
      <p:graphicFrame>
        <p:nvGraphicFramePr>
          <p:cNvPr id="2" name="Table 1"/>
          <p:cNvGraphicFramePr>
            <a:graphicFrameLocks noGrp="1"/>
          </p:cNvGraphicFramePr>
          <p:nvPr>
            <p:extLst>
              <p:ext uri="{D42A27DB-BD31-4B8C-83A1-F6EECF244321}">
                <p14:modId xmlns:p14="http://schemas.microsoft.com/office/powerpoint/2010/main" val="3140078621"/>
              </p:ext>
            </p:extLst>
          </p:nvPr>
        </p:nvGraphicFramePr>
        <p:xfrm>
          <a:off x="1059352" y="2606040"/>
          <a:ext cx="10622107" cy="1148643"/>
        </p:xfrm>
        <a:graphic>
          <a:graphicData uri="http://schemas.openxmlformats.org/drawingml/2006/table">
            <a:tbl>
              <a:tblPr/>
              <a:tblGrid>
                <a:gridCol w="3969848"/>
                <a:gridCol w="6652259"/>
              </a:tblGrid>
              <a:tr h="228600">
                <a:tc>
                  <a:txBody>
                    <a:bodyPr/>
                    <a:lstStyle/>
                    <a:p>
                      <a:r>
                        <a:rPr lang="es-MX" sz="1200" b="1">
                          <a:solidFill>
                            <a:srgbClr val="CCCCCC"/>
                          </a:solidFill>
                          <a:effectLst/>
                          <a:latin typeface="Arial"/>
                        </a:rPr>
                        <a:t>System.Drawing.Drawing2D.HatchBrush </a:t>
                      </a:r>
                      <a:endParaRPr lang="es-MX" sz="1200">
                        <a:solidFill>
                          <a:srgbClr val="CCCCCC"/>
                        </a:solidFill>
                        <a:effectLst/>
                        <a:latin typeface="Arial"/>
                      </a:endParaRPr>
                    </a:p>
                  </a:txBody>
                  <a:tcPr marL="0" marR="0" marT="0" marB="0">
                    <a:lnL>
                      <a:noFill/>
                    </a:lnL>
                    <a:lnR>
                      <a:noFill/>
                    </a:lnR>
                    <a:lnT>
                      <a:noFill/>
                    </a:lnT>
                    <a:lnB>
                      <a:noFill/>
                    </a:lnB>
                  </a:tcPr>
                </a:tc>
                <a:tc>
                  <a:txBody>
                    <a:bodyPr/>
                    <a:lstStyle/>
                    <a:p>
                      <a:r>
                        <a:rPr lang="es-MX" sz="1200">
                          <a:solidFill>
                            <a:srgbClr val="CCCCCC"/>
                          </a:solidFill>
                          <a:effectLst/>
                          <a:latin typeface="Arial"/>
                        </a:rPr>
                        <a:t>define un rectangular brush con un estilo hatch</a:t>
                      </a:r>
                    </a:p>
                  </a:txBody>
                  <a:tcPr marL="0" marR="0" marT="0" marB="0">
                    <a:lnL>
                      <a:noFill/>
                    </a:lnL>
                    <a:lnR>
                      <a:noFill/>
                    </a:lnR>
                    <a:lnT>
                      <a:noFill/>
                    </a:lnT>
                    <a:lnB>
                      <a:noFill/>
                    </a:lnB>
                  </a:tcPr>
                </a:tc>
              </a:tr>
              <a:tr h="228600">
                <a:tc>
                  <a:txBody>
                    <a:bodyPr/>
                    <a:lstStyle/>
                    <a:p>
                      <a:r>
                        <a:rPr lang="es-MX" sz="1200" b="1">
                          <a:solidFill>
                            <a:srgbClr val="CCCCCC"/>
                          </a:solidFill>
                          <a:effectLst/>
                          <a:latin typeface="Arial"/>
                        </a:rPr>
                        <a:t>System.Drawig.Drawing2D.LinearGradientBrush </a:t>
                      </a:r>
                      <a:endParaRPr lang="es-MX" sz="1200">
                        <a:solidFill>
                          <a:srgbClr val="CCCCCC"/>
                        </a:solidFill>
                        <a:effectLst/>
                        <a:latin typeface="Arial"/>
                      </a:endParaRPr>
                    </a:p>
                  </a:txBody>
                  <a:tcPr marL="0" marR="0" marT="0" marB="0">
                    <a:lnL>
                      <a:noFill/>
                    </a:lnL>
                    <a:lnR>
                      <a:noFill/>
                    </a:lnR>
                    <a:lnT>
                      <a:noFill/>
                    </a:lnT>
                    <a:lnB>
                      <a:noFill/>
                    </a:lnB>
                  </a:tcPr>
                </a:tc>
                <a:tc>
                  <a:txBody>
                    <a:bodyPr/>
                    <a:lstStyle/>
                    <a:p>
                      <a:r>
                        <a:rPr lang="es-MX" sz="1200">
                          <a:solidFill>
                            <a:srgbClr val="CCCCCC"/>
                          </a:solidFill>
                          <a:effectLst/>
                          <a:latin typeface="Arial"/>
                        </a:rPr>
                        <a:t>encapsula un brush con un gradiente lineal.</a:t>
                      </a:r>
                    </a:p>
                  </a:txBody>
                  <a:tcPr marL="0" marR="0" marT="0" marB="0">
                    <a:lnL>
                      <a:noFill/>
                    </a:lnL>
                    <a:lnR>
                      <a:noFill/>
                    </a:lnR>
                    <a:lnT>
                      <a:noFill/>
                    </a:lnT>
                    <a:lnB>
                      <a:noFill/>
                    </a:lnB>
                  </a:tcPr>
                </a:tc>
              </a:tr>
              <a:tr h="234243">
                <a:tc>
                  <a:txBody>
                    <a:bodyPr/>
                    <a:lstStyle/>
                    <a:p>
                      <a:r>
                        <a:rPr lang="es-MX" sz="1200" b="1">
                          <a:solidFill>
                            <a:srgbClr val="CCCCCC"/>
                          </a:solidFill>
                          <a:effectLst/>
                          <a:latin typeface="Arial"/>
                        </a:rPr>
                        <a:t>System.Drawing.Drawing2D.PathGradientBrush </a:t>
                      </a:r>
                      <a:endParaRPr lang="es-MX" sz="1200">
                        <a:solidFill>
                          <a:srgbClr val="CCCCCC"/>
                        </a:solidFill>
                        <a:effectLst/>
                        <a:latin typeface="Arial"/>
                      </a:endParaRPr>
                    </a:p>
                  </a:txBody>
                  <a:tcPr marL="0" marR="0" marT="0" marB="0">
                    <a:lnL>
                      <a:noFill/>
                    </a:lnL>
                    <a:lnR>
                      <a:noFill/>
                    </a:lnR>
                    <a:lnT>
                      <a:noFill/>
                    </a:lnT>
                    <a:lnB>
                      <a:noFill/>
                    </a:lnB>
                  </a:tcPr>
                </a:tc>
                <a:tc>
                  <a:txBody>
                    <a:bodyPr/>
                    <a:lstStyle/>
                    <a:p>
                      <a:r>
                        <a:rPr lang="es-MX" sz="1200">
                          <a:solidFill>
                            <a:srgbClr val="CCCCCC"/>
                          </a:solidFill>
                          <a:effectLst/>
                          <a:latin typeface="Arial"/>
                        </a:rPr>
                        <a:t>igual que el anterior, solo que provee un llenado más complejo</a:t>
                      </a:r>
                    </a:p>
                  </a:txBody>
                  <a:tcPr marL="0" marR="0" marT="0" marB="0">
                    <a:lnL>
                      <a:noFill/>
                    </a:lnL>
                    <a:lnR>
                      <a:noFill/>
                    </a:lnR>
                    <a:lnT>
                      <a:noFill/>
                    </a:lnT>
                    <a:lnB>
                      <a:noFill/>
                    </a:lnB>
                  </a:tcPr>
                </a:tc>
              </a:tr>
              <a:tr h="251460">
                <a:tc>
                  <a:txBody>
                    <a:bodyPr/>
                    <a:lstStyle/>
                    <a:p>
                      <a:r>
                        <a:rPr lang="es-MX" sz="1200" b="1">
                          <a:solidFill>
                            <a:srgbClr val="CCCCCC"/>
                          </a:solidFill>
                          <a:effectLst/>
                          <a:latin typeface="Arial"/>
                        </a:rPr>
                        <a:t>System.Drawing.SolidBrush </a:t>
                      </a:r>
                      <a:endParaRPr lang="es-MX" sz="1200">
                        <a:solidFill>
                          <a:srgbClr val="CCCCCC"/>
                        </a:solidFill>
                        <a:effectLst/>
                        <a:latin typeface="Arial"/>
                      </a:endParaRPr>
                    </a:p>
                  </a:txBody>
                  <a:tcPr marL="0" marR="0" marT="0" marB="0">
                    <a:lnL>
                      <a:noFill/>
                    </a:lnL>
                    <a:lnR>
                      <a:noFill/>
                    </a:lnR>
                    <a:lnT>
                      <a:noFill/>
                    </a:lnT>
                    <a:lnB>
                      <a:noFill/>
                    </a:lnB>
                  </a:tcPr>
                </a:tc>
                <a:tc>
                  <a:txBody>
                    <a:bodyPr/>
                    <a:lstStyle/>
                    <a:p>
                      <a:r>
                        <a:rPr lang="es-MX" sz="1200">
                          <a:solidFill>
                            <a:srgbClr val="CCCCCC"/>
                          </a:solidFill>
                          <a:effectLst/>
                          <a:latin typeface="Arial"/>
                        </a:rPr>
                        <a:t>Define un Brush de un color simple.</a:t>
                      </a:r>
                    </a:p>
                  </a:txBody>
                  <a:tcPr marL="0" marR="0" marT="0" marB="0">
                    <a:lnL>
                      <a:noFill/>
                    </a:lnL>
                    <a:lnR>
                      <a:noFill/>
                    </a:lnR>
                    <a:lnT>
                      <a:noFill/>
                    </a:lnT>
                    <a:lnB>
                      <a:noFill/>
                    </a:lnB>
                  </a:tcPr>
                </a:tc>
              </a:tr>
              <a:tr h="205740">
                <a:tc>
                  <a:txBody>
                    <a:bodyPr/>
                    <a:lstStyle/>
                    <a:p>
                      <a:r>
                        <a:rPr lang="es-MX" sz="1200" b="1">
                          <a:solidFill>
                            <a:srgbClr val="CCCCCC"/>
                          </a:solidFill>
                          <a:effectLst/>
                          <a:latin typeface="Arial"/>
                        </a:rPr>
                        <a:t>System.Drawing.TextureBrush </a:t>
                      </a:r>
                      <a:endParaRPr lang="es-MX" sz="1200">
                        <a:solidFill>
                          <a:srgbClr val="CCCCCC"/>
                        </a:solidFill>
                        <a:effectLst/>
                        <a:latin typeface="Arial"/>
                      </a:endParaRPr>
                    </a:p>
                  </a:txBody>
                  <a:tcPr marL="0" marR="0" marT="0" marB="0">
                    <a:lnL>
                      <a:noFill/>
                    </a:lnL>
                    <a:lnR>
                      <a:noFill/>
                    </a:lnR>
                    <a:lnT>
                      <a:noFill/>
                    </a:lnT>
                    <a:lnB>
                      <a:noFill/>
                    </a:lnB>
                  </a:tcPr>
                </a:tc>
                <a:tc>
                  <a:txBody>
                    <a:bodyPr/>
                    <a:lstStyle/>
                    <a:p>
                      <a:r>
                        <a:rPr lang="es-MX" sz="1200" dirty="0">
                          <a:solidFill>
                            <a:srgbClr val="CCCCCC"/>
                          </a:solidFill>
                          <a:effectLst/>
                          <a:latin typeface="Arial"/>
                        </a:rPr>
                        <a:t>define un Brush desde una imagen</a:t>
                      </a:r>
                    </a:p>
                  </a:txBody>
                  <a:tcPr marL="0" marR="0" marT="0" marB="0">
                    <a:lnL>
                      <a:noFill/>
                    </a:lnL>
                    <a:lnR>
                      <a:noFill/>
                    </a:lnR>
                    <a:lnT>
                      <a:noFill/>
                    </a:lnT>
                    <a:lnB>
                      <a:noFill/>
                    </a:lnB>
                  </a:tcPr>
                </a:tc>
              </a:tr>
            </a:tbl>
          </a:graphicData>
        </a:graphic>
      </p:graphicFrame>
    </p:spTree>
    <p:extLst>
      <p:ext uri="{BB962C8B-B14F-4D97-AF65-F5344CB8AC3E}">
        <p14:creationId xmlns:p14="http://schemas.microsoft.com/office/powerpoint/2010/main" val="28941141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sual Studio_Dark_16x9_PowerPoint">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Blue Segoe 16-9 template-template_August-15-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outs:outSpaceData xmlns:outs="http://schemas.microsoft.com/office/2009/outspace/metadata">
  <outs:relatedDates>
    <outs:relatedDate>
      <outs:type>3</outs:type>
      <outs:displayName>Last Modified</outs:displayName>
      <outs:dateTime>2010-03-08T21:06:12Z</outs:dateTime>
      <outs:isPinned>true</outs:isPinned>
    </outs:relatedDate>
    <outs:relatedDate>
      <outs:type>2</outs:type>
      <outs:displayName>Created</outs:displayName>
      <outs:dateTime>2010-01-11T18:49:39Z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26B93868AEF8CA44A7FAF5D6A6233AF2" ma:contentTypeVersion="0" ma:contentTypeDescription="Create a new document." ma:contentTypeScope="" ma:versionID="552a06b18d51da51b203410c2fbab83d">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C7D969-953C-4398-974C-8042B06AB1C3}">
  <ds:schemaRefs>
    <ds:schemaRef ds:uri="http://purl.org/dc/dcmitype/"/>
    <ds:schemaRef ds:uri="http://schemas.microsoft.com/office/2006/documentManagement/types"/>
    <ds:schemaRef ds:uri="http://www.w3.org/XML/1998/namespace"/>
    <ds:schemaRef ds:uri="http://purl.org/dc/terms/"/>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E0137E62-297A-4A9C-9916-5A1AEA435ED9}">
  <ds:schemaRefs>
    <ds:schemaRef ds:uri="http://schemas.microsoft.com/office/2009/outspace/metadata"/>
  </ds:schemaRefs>
</ds:datastoreItem>
</file>

<file path=customXml/itemProps3.xml><?xml version="1.0" encoding="utf-8"?>
<ds:datastoreItem xmlns:ds="http://schemas.openxmlformats.org/officeDocument/2006/customXml" ds:itemID="{22E96BA0-A123-4926-963C-5E91FEDFB3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29409AAF-05B6-43DF-B7B3-914663AE271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Visual Studio_Dark_16x9_PowerPoint</Template>
  <TotalTime>0</TotalTime>
  <Words>3570</Words>
  <Application>Microsoft Office PowerPoint</Application>
  <PresentationFormat>Custom</PresentationFormat>
  <Paragraphs>583</Paragraphs>
  <Slides>42</Slides>
  <Notes>37</Notes>
  <HiddenSlides>0</HiddenSlides>
  <MMClips>0</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Visual Studio_Dark_16x9_PowerPoint</vt:lpstr>
      <vt:lpstr>Blue Segoe 16-9 template-template_August-15-2007</vt:lpstr>
      <vt:lpstr>/* Graphics */</vt:lpstr>
      <vt:lpstr>Lección 1 Dibujando Graficos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Lección 2 Trabajando Con Imagenes</vt:lpstr>
      <vt:lpstr>PowerPoint Presentation</vt:lpstr>
      <vt:lpstr>PowerPoint Presentation</vt:lpstr>
      <vt:lpstr>PowerPoint Presentation</vt:lpstr>
      <vt:lpstr>Lección 3 Formateo de Texto</vt:lpstr>
      <vt:lpstr>PowerPoint Presentation</vt:lpstr>
      <vt:lpstr>PowerPoint Presentation</vt:lpstr>
      <vt:lpstr>No los queremos  ver  asi!!!</vt:lpstr>
      <vt:lpstr>/* Threading */</vt:lpstr>
      <vt:lpstr>Lección 1 Iniciando con Multiples Hilos</vt:lpstr>
      <vt:lpstr>PowerPoint Presentation</vt:lpstr>
      <vt:lpstr>PowerPoint Presentation</vt:lpstr>
      <vt:lpstr>PowerPoint Presentation</vt:lpstr>
      <vt:lpstr>PowerPoint Presentation</vt:lpstr>
      <vt:lpstr>PowerPoint Presentation</vt:lpstr>
      <vt:lpstr>PowerPoint Presentation</vt:lpstr>
      <vt:lpstr>Lección 2 Compartiendo Datos</vt:lpstr>
      <vt:lpstr>PowerPoint Presentation</vt:lpstr>
      <vt:lpstr>PowerPoint Presentation</vt:lpstr>
      <vt:lpstr>PowerPoint Presentation</vt:lpstr>
      <vt:lpstr>PowerPoint Presentation</vt:lpstr>
      <vt:lpstr>PowerPoint Presentation</vt:lpstr>
      <vt:lpstr>Lección 3 Modelo de Programación Asíncrono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Gracias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2010-01-11T18:49:39Z</dcterms:created>
  <dcterms:modified xsi:type="dcterms:W3CDTF">2011-08-05T05:30:20Z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0x01010026B93868AEF8CA44A7FAF5D6A6233AF2</vt:lpwstr>
  </property>
</Properties>
</file>