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2" r:id="rId1"/>
    <p:sldMasterId id="2147483747" r:id="rId2"/>
    <p:sldMasterId id="2147483745" r:id="rId3"/>
  </p:sldMasterIdLst>
  <p:notesMasterIdLst>
    <p:notesMasterId r:id="rId22"/>
  </p:notesMasterIdLst>
  <p:handoutMasterIdLst>
    <p:handoutMasterId r:id="rId23"/>
  </p:handoutMasterIdLst>
  <p:sldIdLst>
    <p:sldId id="257" r:id="rId4"/>
    <p:sldId id="309" r:id="rId5"/>
    <p:sldId id="308" r:id="rId6"/>
    <p:sldId id="266" r:id="rId7"/>
    <p:sldId id="316" r:id="rId8"/>
    <p:sldId id="312" r:id="rId9"/>
    <p:sldId id="313" r:id="rId10"/>
    <p:sldId id="314" r:id="rId11"/>
    <p:sldId id="315" r:id="rId12"/>
    <p:sldId id="317" r:id="rId13"/>
    <p:sldId id="318" r:id="rId14"/>
    <p:sldId id="319" r:id="rId15"/>
    <p:sldId id="310" r:id="rId16"/>
    <p:sldId id="287" r:id="rId17"/>
    <p:sldId id="311" r:id="rId18"/>
    <p:sldId id="271" r:id="rId19"/>
    <p:sldId id="259" r:id="rId20"/>
    <p:sldId id="305"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33CCCC"/>
    <a:srgbClr val="0066FF"/>
    <a:srgbClr val="F8F57B"/>
    <a:srgbClr val="292929"/>
    <a:srgbClr val="333333"/>
    <a:srgbClr val="FFFFFF"/>
    <a:srgbClr val="000000"/>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3369" autoAdjust="0"/>
  </p:normalViewPr>
  <p:slideViewPr>
    <p:cSldViewPr snapToGrid="0">
      <p:cViewPr varScale="1">
        <p:scale>
          <a:sx n="52" d="100"/>
          <a:sy n="52" d="100"/>
        </p:scale>
        <p:origin x="-1194"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67232-8CC8-4E2C-8B0E-AEF9A532388B}" type="doc">
      <dgm:prSet loTypeId="urn:microsoft.com/office/officeart/2005/8/layout/radial3" loCatId="relationship" qsTypeId="urn:microsoft.com/office/officeart/2005/8/quickstyle/3d3" qsCatId="3D" csTypeId="urn:microsoft.com/office/officeart/2005/8/colors/colorful2" csCatId="colorful" phldr="1"/>
      <dgm:spPr/>
    </dgm:pt>
    <dgm:pt modelId="{1488D8A4-5255-49B5-A428-752A702DD6B1}">
      <dgm:prSet phldrT="[Texto]"/>
      <dgm:spPr/>
      <dgm:t>
        <a:bodyPr/>
        <a:lstStyle/>
        <a:p>
          <a:r>
            <a:rPr lang="es-MX" dirty="0" smtClean="0"/>
            <a:t>Lenguajes de POO</a:t>
          </a:r>
          <a:endParaRPr lang="es-ES" dirty="0"/>
        </a:p>
      </dgm:t>
    </dgm:pt>
    <dgm:pt modelId="{32910D2C-9E61-4D64-A1AB-FA3757E2F476}" type="parTrans" cxnId="{7DBD243B-0F63-44F3-9763-45C58F8C29EA}">
      <dgm:prSet/>
      <dgm:spPr/>
      <dgm:t>
        <a:bodyPr/>
        <a:lstStyle/>
        <a:p>
          <a:endParaRPr lang="es-ES"/>
        </a:p>
      </dgm:t>
    </dgm:pt>
    <dgm:pt modelId="{BB7718B4-27DB-4DDC-B918-34850F40150C}" type="sibTrans" cxnId="{7DBD243B-0F63-44F3-9763-45C58F8C29EA}">
      <dgm:prSet/>
      <dgm:spPr/>
      <dgm:t>
        <a:bodyPr/>
        <a:lstStyle/>
        <a:p>
          <a:endParaRPr lang="es-ES"/>
        </a:p>
      </dgm:t>
    </dgm:pt>
    <dgm:pt modelId="{F1BD0B11-FAC9-4122-BAE5-D3B21A58B613}">
      <dgm:prSet phldrT="[Texto]" custT="1"/>
      <dgm:spPr/>
      <dgm:t>
        <a:bodyPr/>
        <a:lstStyle/>
        <a:p>
          <a:r>
            <a:rPr lang="es-MX" sz="1600" dirty="0" smtClean="0"/>
            <a:t>Encapsulamiento</a:t>
          </a:r>
          <a:endParaRPr lang="es-ES" sz="1600" dirty="0"/>
        </a:p>
      </dgm:t>
    </dgm:pt>
    <dgm:pt modelId="{7B84525F-FAF7-4EAB-95CC-6C1B382B59C9}" type="parTrans" cxnId="{F1BE7EAB-3239-4CC5-A350-573ECF0F26C0}">
      <dgm:prSet/>
      <dgm:spPr/>
      <dgm:t>
        <a:bodyPr/>
        <a:lstStyle/>
        <a:p>
          <a:endParaRPr lang="es-ES"/>
        </a:p>
      </dgm:t>
    </dgm:pt>
    <dgm:pt modelId="{0ACAE60F-829D-4EF2-9742-7AC3D2814A17}" type="sibTrans" cxnId="{F1BE7EAB-3239-4CC5-A350-573ECF0F26C0}">
      <dgm:prSet/>
      <dgm:spPr/>
      <dgm:t>
        <a:bodyPr/>
        <a:lstStyle/>
        <a:p>
          <a:endParaRPr lang="es-ES"/>
        </a:p>
      </dgm:t>
    </dgm:pt>
    <dgm:pt modelId="{4A64ECE8-E9CA-49BA-B077-B2B5C2A5B119}">
      <dgm:prSet phldrT="[Texto]" custT="1"/>
      <dgm:spPr/>
      <dgm:t>
        <a:bodyPr/>
        <a:lstStyle/>
        <a:p>
          <a:r>
            <a:rPr lang="es-MX" sz="1600" smtClean="0"/>
            <a:t>Herencia</a:t>
          </a:r>
          <a:endParaRPr lang="es-ES" sz="1600" dirty="0"/>
        </a:p>
      </dgm:t>
    </dgm:pt>
    <dgm:pt modelId="{A94344CA-B8F1-4328-AC65-0D1D333E0154}" type="parTrans" cxnId="{9CAED75E-5B68-4AD8-84E2-43C53F0FAF44}">
      <dgm:prSet/>
      <dgm:spPr/>
      <dgm:t>
        <a:bodyPr/>
        <a:lstStyle/>
        <a:p>
          <a:endParaRPr lang="es-ES"/>
        </a:p>
      </dgm:t>
    </dgm:pt>
    <dgm:pt modelId="{E8133ADF-13A2-453F-A36C-EC49AF9FB6F8}" type="sibTrans" cxnId="{9CAED75E-5B68-4AD8-84E2-43C53F0FAF44}">
      <dgm:prSet/>
      <dgm:spPr/>
      <dgm:t>
        <a:bodyPr/>
        <a:lstStyle/>
        <a:p>
          <a:endParaRPr lang="es-ES"/>
        </a:p>
      </dgm:t>
    </dgm:pt>
    <dgm:pt modelId="{2FED3A57-4696-40A1-86FB-EEFA59B48113}">
      <dgm:prSet phldrT="[Texto]" custT="1"/>
      <dgm:spPr/>
      <dgm:t>
        <a:bodyPr/>
        <a:lstStyle/>
        <a:p>
          <a:r>
            <a:rPr lang="es-MX" sz="1600" dirty="0" smtClean="0"/>
            <a:t>Polimorfismo</a:t>
          </a:r>
          <a:endParaRPr lang="es-ES" sz="1600" dirty="0"/>
        </a:p>
      </dgm:t>
    </dgm:pt>
    <dgm:pt modelId="{8848FC02-FDB0-4318-B4EF-F22FF48EF6A9}" type="parTrans" cxnId="{AC315640-2A20-4C69-A9FE-5E6742E12AAE}">
      <dgm:prSet/>
      <dgm:spPr/>
      <dgm:t>
        <a:bodyPr/>
        <a:lstStyle/>
        <a:p>
          <a:endParaRPr lang="es-ES"/>
        </a:p>
      </dgm:t>
    </dgm:pt>
    <dgm:pt modelId="{8D8EA730-473F-4BF8-8E39-B563BE39B528}" type="sibTrans" cxnId="{AC315640-2A20-4C69-A9FE-5E6742E12AAE}">
      <dgm:prSet/>
      <dgm:spPr/>
      <dgm:t>
        <a:bodyPr/>
        <a:lstStyle/>
        <a:p>
          <a:endParaRPr lang="es-ES"/>
        </a:p>
      </dgm:t>
    </dgm:pt>
    <dgm:pt modelId="{D467D7C4-4CAA-4FD9-BB1E-6A33FDD60DDF}">
      <dgm:prSet phldrT="[Texto]" custT="1"/>
      <dgm:spPr/>
      <dgm:t>
        <a:bodyPr/>
        <a:lstStyle/>
        <a:p>
          <a:r>
            <a:rPr lang="es-MX" sz="1600" dirty="0" smtClean="0"/>
            <a:t>Abstracción</a:t>
          </a:r>
          <a:endParaRPr lang="es-ES" sz="1600" dirty="0"/>
        </a:p>
      </dgm:t>
    </dgm:pt>
    <dgm:pt modelId="{1195B3D5-1EBD-47B8-8D02-A40576B7037D}" type="parTrans" cxnId="{3E355BF4-5DD6-4F37-956C-7AAC51EF8BE0}">
      <dgm:prSet/>
      <dgm:spPr/>
      <dgm:t>
        <a:bodyPr/>
        <a:lstStyle/>
        <a:p>
          <a:endParaRPr lang="es-ES"/>
        </a:p>
      </dgm:t>
    </dgm:pt>
    <dgm:pt modelId="{012A7B6B-0889-4780-9FDA-CBDA97934D7B}" type="sibTrans" cxnId="{3E355BF4-5DD6-4F37-956C-7AAC51EF8BE0}">
      <dgm:prSet/>
      <dgm:spPr/>
      <dgm:t>
        <a:bodyPr/>
        <a:lstStyle/>
        <a:p>
          <a:endParaRPr lang="es-ES"/>
        </a:p>
      </dgm:t>
    </dgm:pt>
    <dgm:pt modelId="{DAFCEF20-2ECC-4123-8C96-843DDB38A3D7}">
      <dgm:prSet phldrT="[Texto]" custT="1"/>
      <dgm:spPr/>
      <dgm:t>
        <a:bodyPr/>
        <a:lstStyle/>
        <a:p>
          <a:r>
            <a:rPr lang="es-MX" sz="1600" dirty="0" smtClean="0">
              <a:solidFill>
                <a:schemeClr val="accent4"/>
              </a:solidFill>
            </a:rPr>
            <a:t>Modularidad</a:t>
          </a:r>
          <a:endParaRPr lang="es-ES" sz="1600" dirty="0">
            <a:solidFill>
              <a:schemeClr val="accent4"/>
            </a:solidFill>
          </a:endParaRPr>
        </a:p>
      </dgm:t>
    </dgm:pt>
    <dgm:pt modelId="{C60D7865-4C20-45D9-9978-896B089CFC61}" type="parTrans" cxnId="{A6B1602D-C308-44AB-BCF7-53CE66291F4C}">
      <dgm:prSet/>
      <dgm:spPr/>
      <dgm:t>
        <a:bodyPr/>
        <a:lstStyle/>
        <a:p>
          <a:endParaRPr lang="es-ES"/>
        </a:p>
      </dgm:t>
    </dgm:pt>
    <dgm:pt modelId="{0B3F85DA-0CA1-4F4A-92CE-4ADCBE4AC4F9}" type="sibTrans" cxnId="{A6B1602D-C308-44AB-BCF7-53CE66291F4C}">
      <dgm:prSet/>
      <dgm:spPr/>
      <dgm:t>
        <a:bodyPr/>
        <a:lstStyle/>
        <a:p>
          <a:endParaRPr lang="es-ES"/>
        </a:p>
      </dgm:t>
    </dgm:pt>
    <dgm:pt modelId="{B39708B6-FDBB-4DC7-9D7E-828A8D5CD2B0}" type="pres">
      <dgm:prSet presAssocID="{5AA67232-8CC8-4E2C-8B0E-AEF9A532388B}" presName="composite" presStyleCnt="0">
        <dgm:presLayoutVars>
          <dgm:chMax val="1"/>
          <dgm:dir/>
          <dgm:resizeHandles val="exact"/>
        </dgm:presLayoutVars>
      </dgm:prSet>
      <dgm:spPr/>
    </dgm:pt>
    <dgm:pt modelId="{C36DBF2A-7F1D-4F55-AC20-9775B617E409}" type="pres">
      <dgm:prSet presAssocID="{5AA67232-8CC8-4E2C-8B0E-AEF9A532388B}" presName="radial" presStyleCnt="0">
        <dgm:presLayoutVars>
          <dgm:animLvl val="ctr"/>
        </dgm:presLayoutVars>
      </dgm:prSet>
      <dgm:spPr/>
    </dgm:pt>
    <dgm:pt modelId="{EA668303-306F-4376-94C3-6B6B8A36432E}" type="pres">
      <dgm:prSet presAssocID="{1488D8A4-5255-49B5-A428-752A702DD6B1}" presName="centerShape" presStyleLbl="vennNode1" presStyleIdx="0" presStyleCnt="6"/>
      <dgm:spPr/>
      <dgm:t>
        <a:bodyPr/>
        <a:lstStyle/>
        <a:p>
          <a:endParaRPr lang="es-ES"/>
        </a:p>
      </dgm:t>
    </dgm:pt>
    <dgm:pt modelId="{C4CEA60D-B854-439C-94FE-C841F67E08FB}" type="pres">
      <dgm:prSet presAssocID="{F1BD0B11-FAC9-4122-BAE5-D3B21A58B613}" presName="node" presStyleLbl="vennNode1" presStyleIdx="1" presStyleCnt="6" custScaleX="177195" custScaleY="177195">
        <dgm:presLayoutVars>
          <dgm:bulletEnabled val="1"/>
        </dgm:presLayoutVars>
      </dgm:prSet>
      <dgm:spPr/>
      <dgm:t>
        <a:bodyPr/>
        <a:lstStyle/>
        <a:p>
          <a:endParaRPr lang="es-ES"/>
        </a:p>
      </dgm:t>
    </dgm:pt>
    <dgm:pt modelId="{7DD062E1-3043-4A0C-9E79-9E60FC3E14A9}" type="pres">
      <dgm:prSet presAssocID="{4A64ECE8-E9CA-49BA-B077-B2B5C2A5B119}" presName="node" presStyleLbl="vennNode1" presStyleIdx="2" presStyleCnt="6" custScaleX="177195" custScaleY="177195">
        <dgm:presLayoutVars>
          <dgm:bulletEnabled val="1"/>
        </dgm:presLayoutVars>
      </dgm:prSet>
      <dgm:spPr/>
      <dgm:t>
        <a:bodyPr/>
        <a:lstStyle/>
        <a:p>
          <a:endParaRPr lang="es-ES"/>
        </a:p>
      </dgm:t>
    </dgm:pt>
    <dgm:pt modelId="{D587B36D-810E-4813-ABA9-9292BF92B423}" type="pres">
      <dgm:prSet presAssocID="{2FED3A57-4696-40A1-86FB-EEFA59B48113}" presName="node" presStyleLbl="vennNode1" presStyleIdx="3" presStyleCnt="6" custScaleX="177195" custScaleY="177195">
        <dgm:presLayoutVars>
          <dgm:bulletEnabled val="1"/>
        </dgm:presLayoutVars>
      </dgm:prSet>
      <dgm:spPr/>
      <dgm:t>
        <a:bodyPr/>
        <a:lstStyle/>
        <a:p>
          <a:endParaRPr lang="es-ES"/>
        </a:p>
      </dgm:t>
    </dgm:pt>
    <dgm:pt modelId="{3CD6BF38-E703-4375-B58A-96D2B3235B06}" type="pres">
      <dgm:prSet presAssocID="{D467D7C4-4CAA-4FD9-BB1E-6A33FDD60DDF}" presName="node" presStyleLbl="vennNode1" presStyleIdx="4" presStyleCnt="6" custScaleX="177195" custScaleY="177195">
        <dgm:presLayoutVars>
          <dgm:bulletEnabled val="1"/>
        </dgm:presLayoutVars>
      </dgm:prSet>
      <dgm:spPr/>
      <dgm:t>
        <a:bodyPr/>
        <a:lstStyle/>
        <a:p>
          <a:endParaRPr lang="es-ES"/>
        </a:p>
      </dgm:t>
    </dgm:pt>
    <dgm:pt modelId="{BCDCE570-DFA2-4F58-900B-0E5C7258B628}" type="pres">
      <dgm:prSet presAssocID="{DAFCEF20-2ECC-4123-8C96-843DDB38A3D7}" presName="node" presStyleLbl="vennNode1" presStyleIdx="5" presStyleCnt="6" custScaleX="177195" custScaleY="177195">
        <dgm:presLayoutVars>
          <dgm:bulletEnabled val="1"/>
        </dgm:presLayoutVars>
      </dgm:prSet>
      <dgm:spPr/>
      <dgm:t>
        <a:bodyPr/>
        <a:lstStyle/>
        <a:p>
          <a:endParaRPr lang="es-ES"/>
        </a:p>
      </dgm:t>
    </dgm:pt>
  </dgm:ptLst>
  <dgm:cxnLst>
    <dgm:cxn modelId="{940D15E4-135B-49C2-9EDE-6D4BE1FE97A2}" type="presOf" srcId="{1488D8A4-5255-49B5-A428-752A702DD6B1}" destId="{EA668303-306F-4376-94C3-6B6B8A36432E}" srcOrd="0" destOrd="0" presId="urn:microsoft.com/office/officeart/2005/8/layout/radial3"/>
    <dgm:cxn modelId="{7DBD243B-0F63-44F3-9763-45C58F8C29EA}" srcId="{5AA67232-8CC8-4E2C-8B0E-AEF9A532388B}" destId="{1488D8A4-5255-49B5-A428-752A702DD6B1}" srcOrd="0" destOrd="0" parTransId="{32910D2C-9E61-4D64-A1AB-FA3757E2F476}" sibTransId="{BB7718B4-27DB-4DDC-B918-34850F40150C}"/>
    <dgm:cxn modelId="{AC315640-2A20-4C69-A9FE-5E6742E12AAE}" srcId="{1488D8A4-5255-49B5-A428-752A702DD6B1}" destId="{2FED3A57-4696-40A1-86FB-EEFA59B48113}" srcOrd="2" destOrd="0" parTransId="{8848FC02-FDB0-4318-B4EF-F22FF48EF6A9}" sibTransId="{8D8EA730-473F-4BF8-8E39-B563BE39B528}"/>
    <dgm:cxn modelId="{A6B1602D-C308-44AB-BCF7-53CE66291F4C}" srcId="{1488D8A4-5255-49B5-A428-752A702DD6B1}" destId="{DAFCEF20-2ECC-4123-8C96-843DDB38A3D7}" srcOrd="4" destOrd="0" parTransId="{C60D7865-4C20-45D9-9978-896B089CFC61}" sibTransId="{0B3F85DA-0CA1-4F4A-92CE-4ADCBE4AC4F9}"/>
    <dgm:cxn modelId="{9CAED75E-5B68-4AD8-84E2-43C53F0FAF44}" srcId="{1488D8A4-5255-49B5-A428-752A702DD6B1}" destId="{4A64ECE8-E9CA-49BA-B077-B2B5C2A5B119}" srcOrd="1" destOrd="0" parTransId="{A94344CA-B8F1-4328-AC65-0D1D333E0154}" sibTransId="{E8133ADF-13A2-453F-A36C-EC49AF9FB6F8}"/>
    <dgm:cxn modelId="{391AA5E3-1A4D-4367-A525-8F94A8441EC0}" type="presOf" srcId="{5AA67232-8CC8-4E2C-8B0E-AEF9A532388B}" destId="{B39708B6-FDBB-4DC7-9D7E-828A8D5CD2B0}" srcOrd="0" destOrd="0" presId="urn:microsoft.com/office/officeart/2005/8/layout/radial3"/>
    <dgm:cxn modelId="{30878436-9BF9-48BF-BC3E-5BF9C2A916CF}" type="presOf" srcId="{DAFCEF20-2ECC-4123-8C96-843DDB38A3D7}" destId="{BCDCE570-DFA2-4F58-900B-0E5C7258B628}" srcOrd="0" destOrd="0" presId="urn:microsoft.com/office/officeart/2005/8/layout/radial3"/>
    <dgm:cxn modelId="{0E4DF79E-BDF0-4FCE-999A-968F97F00621}" type="presOf" srcId="{F1BD0B11-FAC9-4122-BAE5-D3B21A58B613}" destId="{C4CEA60D-B854-439C-94FE-C841F67E08FB}" srcOrd="0" destOrd="0" presId="urn:microsoft.com/office/officeart/2005/8/layout/radial3"/>
    <dgm:cxn modelId="{3E355BF4-5DD6-4F37-956C-7AAC51EF8BE0}" srcId="{1488D8A4-5255-49B5-A428-752A702DD6B1}" destId="{D467D7C4-4CAA-4FD9-BB1E-6A33FDD60DDF}" srcOrd="3" destOrd="0" parTransId="{1195B3D5-1EBD-47B8-8D02-A40576B7037D}" sibTransId="{012A7B6B-0889-4780-9FDA-CBDA97934D7B}"/>
    <dgm:cxn modelId="{207A0446-1037-475B-BAF2-533343AB7B3F}" type="presOf" srcId="{4A64ECE8-E9CA-49BA-B077-B2B5C2A5B119}" destId="{7DD062E1-3043-4A0C-9E79-9E60FC3E14A9}" srcOrd="0" destOrd="0" presId="urn:microsoft.com/office/officeart/2005/8/layout/radial3"/>
    <dgm:cxn modelId="{35988623-6C98-40C2-AF1E-0E661907C509}" type="presOf" srcId="{2FED3A57-4696-40A1-86FB-EEFA59B48113}" destId="{D587B36D-810E-4813-ABA9-9292BF92B423}" srcOrd="0" destOrd="0" presId="urn:microsoft.com/office/officeart/2005/8/layout/radial3"/>
    <dgm:cxn modelId="{E91138B7-3290-435B-A5E4-E21538F8A9C1}" type="presOf" srcId="{D467D7C4-4CAA-4FD9-BB1E-6A33FDD60DDF}" destId="{3CD6BF38-E703-4375-B58A-96D2B3235B06}" srcOrd="0" destOrd="0" presId="urn:microsoft.com/office/officeart/2005/8/layout/radial3"/>
    <dgm:cxn modelId="{F1BE7EAB-3239-4CC5-A350-573ECF0F26C0}" srcId="{1488D8A4-5255-49B5-A428-752A702DD6B1}" destId="{F1BD0B11-FAC9-4122-BAE5-D3B21A58B613}" srcOrd="0" destOrd="0" parTransId="{7B84525F-FAF7-4EAB-95CC-6C1B382B59C9}" sibTransId="{0ACAE60F-829D-4EF2-9742-7AC3D2814A17}"/>
    <dgm:cxn modelId="{4B171F9A-CB20-4C03-BBBB-88615698D696}" type="presParOf" srcId="{B39708B6-FDBB-4DC7-9D7E-828A8D5CD2B0}" destId="{C36DBF2A-7F1D-4F55-AC20-9775B617E409}" srcOrd="0" destOrd="0" presId="urn:microsoft.com/office/officeart/2005/8/layout/radial3"/>
    <dgm:cxn modelId="{22349961-7074-4C80-8893-9102ABEDE95A}" type="presParOf" srcId="{C36DBF2A-7F1D-4F55-AC20-9775B617E409}" destId="{EA668303-306F-4376-94C3-6B6B8A36432E}" srcOrd="0" destOrd="0" presId="urn:microsoft.com/office/officeart/2005/8/layout/radial3"/>
    <dgm:cxn modelId="{8BFA2C46-DF6D-4493-A393-6C8FB45AA33A}" type="presParOf" srcId="{C36DBF2A-7F1D-4F55-AC20-9775B617E409}" destId="{C4CEA60D-B854-439C-94FE-C841F67E08FB}" srcOrd="1" destOrd="0" presId="urn:microsoft.com/office/officeart/2005/8/layout/radial3"/>
    <dgm:cxn modelId="{8A1F9A4C-3EED-43C9-99A8-EB05D182BCFB}" type="presParOf" srcId="{C36DBF2A-7F1D-4F55-AC20-9775B617E409}" destId="{7DD062E1-3043-4A0C-9E79-9E60FC3E14A9}" srcOrd="2" destOrd="0" presId="urn:microsoft.com/office/officeart/2005/8/layout/radial3"/>
    <dgm:cxn modelId="{0FBFBFF1-FB26-433E-B4A5-ADF192F23202}" type="presParOf" srcId="{C36DBF2A-7F1D-4F55-AC20-9775B617E409}" destId="{D587B36D-810E-4813-ABA9-9292BF92B423}" srcOrd="3" destOrd="0" presId="urn:microsoft.com/office/officeart/2005/8/layout/radial3"/>
    <dgm:cxn modelId="{5ABE93D6-BDAB-4C97-B2C3-996D4A18306A}" type="presParOf" srcId="{C36DBF2A-7F1D-4F55-AC20-9775B617E409}" destId="{3CD6BF38-E703-4375-B58A-96D2B3235B06}" srcOrd="4" destOrd="0" presId="urn:microsoft.com/office/officeart/2005/8/layout/radial3"/>
    <dgm:cxn modelId="{CA6D80D3-BC44-4629-880E-136E9D4702F5}" type="presParOf" srcId="{C36DBF2A-7F1D-4F55-AC20-9775B617E409}" destId="{BCDCE570-DFA2-4F58-900B-0E5C7258B628}"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68303-306F-4376-94C3-6B6B8A36432E}">
      <dsp:nvSpPr>
        <dsp:cNvPr id="0" name=""/>
        <dsp:cNvSpPr/>
      </dsp:nvSpPr>
      <dsp:spPr>
        <a:xfrm>
          <a:off x="2285103" y="1134468"/>
          <a:ext cx="2629792" cy="2629792"/>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MX" sz="3100" kern="1200" dirty="0" smtClean="0"/>
            <a:t>Lenguajes de POO</a:t>
          </a:r>
          <a:endParaRPr lang="es-ES" sz="3100" kern="1200" dirty="0"/>
        </a:p>
      </dsp:txBody>
      <dsp:txXfrm>
        <a:off x="2670227" y="1519592"/>
        <a:ext cx="1859544" cy="1859544"/>
      </dsp:txXfrm>
    </dsp:sp>
    <dsp:sp modelId="{C4CEA60D-B854-439C-94FE-C841F67E08FB}">
      <dsp:nvSpPr>
        <dsp:cNvPr id="0" name=""/>
        <dsp:cNvSpPr/>
      </dsp:nvSpPr>
      <dsp:spPr>
        <a:xfrm>
          <a:off x="2435034" y="-426381"/>
          <a:ext cx="2329930" cy="2329930"/>
        </a:xfrm>
        <a:prstGeom prst="ellipse">
          <a:avLst/>
        </a:prstGeom>
        <a:solidFill>
          <a:schemeClr val="accent2">
            <a:alpha val="50000"/>
            <a:hueOff val="933268"/>
            <a:satOff val="-4927"/>
            <a:lumOff val="-105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kern="1200" dirty="0" smtClean="0"/>
            <a:t>Encapsulamiento</a:t>
          </a:r>
          <a:endParaRPr lang="es-ES" sz="1600" kern="1200" dirty="0"/>
        </a:p>
      </dsp:txBody>
      <dsp:txXfrm>
        <a:off x="2776244" y="-85171"/>
        <a:ext cx="1647510" cy="1647510"/>
      </dsp:txXfrm>
    </dsp:sp>
    <dsp:sp modelId="{7DD062E1-3043-4A0C-9E79-9E60FC3E14A9}">
      <dsp:nvSpPr>
        <dsp:cNvPr id="0" name=""/>
        <dsp:cNvSpPr/>
      </dsp:nvSpPr>
      <dsp:spPr>
        <a:xfrm>
          <a:off x="4062084" y="755739"/>
          <a:ext cx="2329930" cy="2329930"/>
        </a:xfrm>
        <a:prstGeom prst="ellipse">
          <a:avLst/>
        </a:prstGeom>
        <a:solidFill>
          <a:schemeClr val="accent2">
            <a:alpha val="50000"/>
            <a:hueOff val="1866537"/>
            <a:satOff val="-9855"/>
            <a:lumOff val="-211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kern="1200" smtClean="0"/>
            <a:t>Herencia</a:t>
          </a:r>
          <a:endParaRPr lang="es-ES" sz="1600" kern="1200" dirty="0"/>
        </a:p>
      </dsp:txBody>
      <dsp:txXfrm>
        <a:off x="4403294" y="1096949"/>
        <a:ext cx="1647510" cy="1647510"/>
      </dsp:txXfrm>
    </dsp:sp>
    <dsp:sp modelId="{D587B36D-810E-4813-ABA9-9292BF92B423}">
      <dsp:nvSpPr>
        <dsp:cNvPr id="0" name=""/>
        <dsp:cNvSpPr/>
      </dsp:nvSpPr>
      <dsp:spPr>
        <a:xfrm>
          <a:off x="3440606" y="2668450"/>
          <a:ext cx="2329930" cy="2329930"/>
        </a:xfrm>
        <a:prstGeom prst="ellipse">
          <a:avLst/>
        </a:prstGeom>
        <a:solidFill>
          <a:schemeClr val="accent2">
            <a:alpha val="50000"/>
            <a:hueOff val="2799805"/>
            <a:satOff val="-14782"/>
            <a:lumOff val="-317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kern="1200" dirty="0" smtClean="0"/>
            <a:t>Polimorfismo</a:t>
          </a:r>
          <a:endParaRPr lang="es-ES" sz="1600" kern="1200" dirty="0"/>
        </a:p>
      </dsp:txBody>
      <dsp:txXfrm>
        <a:off x="3781816" y="3009660"/>
        <a:ext cx="1647510" cy="1647510"/>
      </dsp:txXfrm>
    </dsp:sp>
    <dsp:sp modelId="{3CD6BF38-E703-4375-B58A-96D2B3235B06}">
      <dsp:nvSpPr>
        <dsp:cNvPr id="0" name=""/>
        <dsp:cNvSpPr/>
      </dsp:nvSpPr>
      <dsp:spPr>
        <a:xfrm>
          <a:off x="1429462" y="2668450"/>
          <a:ext cx="2329930" cy="2329930"/>
        </a:xfrm>
        <a:prstGeom prst="ellipse">
          <a:avLst/>
        </a:prstGeom>
        <a:solidFill>
          <a:schemeClr val="accent2">
            <a:alpha val="50000"/>
            <a:hueOff val="3733074"/>
            <a:satOff val="-19710"/>
            <a:lumOff val="-423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kern="1200" dirty="0" smtClean="0"/>
            <a:t>Abstracción</a:t>
          </a:r>
          <a:endParaRPr lang="es-ES" sz="1600" kern="1200" dirty="0"/>
        </a:p>
      </dsp:txBody>
      <dsp:txXfrm>
        <a:off x="1770672" y="3009660"/>
        <a:ext cx="1647510" cy="1647510"/>
      </dsp:txXfrm>
    </dsp:sp>
    <dsp:sp modelId="{BCDCE570-DFA2-4F58-900B-0E5C7258B628}">
      <dsp:nvSpPr>
        <dsp:cNvPr id="0" name=""/>
        <dsp:cNvSpPr/>
      </dsp:nvSpPr>
      <dsp:spPr>
        <a:xfrm>
          <a:off x="807984" y="755739"/>
          <a:ext cx="2329930" cy="2329930"/>
        </a:xfrm>
        <a:prstGeom prst="ellipse">
          <a:avLst/>
        </a:prstGeom>
        <a:solidFill>
          <a:schemeClr val="accent2">
            <a:alpha val="50000"/>
            <a:hueOff val="4666342"/>
            <a:satOff val="-24637"/>
            <a:lumOff val="-529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kern="1200" dirty="0" smtClean="0">
              <a:solidFill>
                <a:schemeClr val="accent4"/>
              </a:solidFill>
            </a:rPr>
            <a:t>Modularidad</a:t>
          </a:r>
          <a:endParaRPr lang="es-ES" sz="1600" kern="1200" dirty="0">
            <a:solidFill>
              <a:schemeClr val="accent4"/>
            </a:solidFill>
          </a:endParaRPr>
        </a:p>
      </dsp:txBody>
      <dsp:txXfrm>
        <a:off x="1149194" y="1096949"/>
        <a:ext cx="1647510" cy="164751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2145764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1/14/2012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405280027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s-ES" sz="2400" dirty="0" smtClean="0"/>
              <a:t>Hay dos clases de tipos en C#: Tipos de valor y de referencia. Las variables de tipos de valor contienen directamente sus datos mientras que las variables de tipos de referencia almacenan referencias a sus datos, siendo estos últimos conocidos como objetos. Con los tipos de referencia, es posible que dos variables hagan referencia al mismo objeto y por lo tanto hacen posible que las operaciones en una variable puedan afectar el objeto referenciado por otra variable. Con los tipos de valor, cada variables tiene su propia copia de los datos, y no es posible para las operaciones en una</a:t>
            </a:r>
            <a:r>
              <a:rPr lang="es-ES" sz="2400" baseline="0" dirty="0" smtClean="0"/>
              <a:t> </a:t>
            </a:r>
            <a:r>
              <a:rPr lang="es-ES" sz="2400" dirty="0" smtClean="0"/>
              <a:t>afectar a la otra (</a:t>
            </a:r>
            <a:r>
              <a:rPr lang="en-US" sz="2400" dirty="0" err="1" smtClean="0"/>
              <a:t>excepto</a:t>
            </a:r>
            <a:r>
              <a:rPr lang="en-US" sz="2400" dirty="0" smtClean="0"/>
              <a:t> en el </a:t>
            </a:r>
            <a:r>
              <a:rPr lang="en-US" sz="2400" dirty="0" err="1" smtClean="0"/>
              <a:t>caso</a:t>
            </a:r>
            <a:r>
              <a:rPr lang="en-US" sz="2400" dirty="0" smtClean="0"/>
              <a:t> de </a:t>
            </a:r>
            <a:r>
              <a:rPr lang="en-US" sz="2400" dirty="0" err="1" smtClean="0"/>
              <a:t>las</a:t>
            </a:r>
            <a:r>
              <a:rPr lang="en-US" sz="2400" dirty="0" smtClean="0"/>
              <a:t> variables</a:t>
            </a:r>
            <a:r>
              <a:rPr lang="en-US" sz="2400" baseline="0" dirty="0" smtClean="0"/>
              <a:t> de </a:t>
            </a:r>
            <a:r>
              <a:rPr lang="en-US" sz="2400" baseline="0" dirty="0" err="1" smtClean="0"/>
              <a:t>parametro</a:t>
            </a:r>
            <a:r>
              <a:rPr lang="en-US" sz="2400" dirty="0" smtClean="0"/>
              <a:t> </a:t>
            </a:r>
            <a:r>
              <a:rPr lang="en-US" sz="2400" b="1" i="1" dirty="0" smtClean="0"/>
              <a:t>ref</a:t>
            </a:r>
            <a:r>
              <a:rPr lang="en-US" sz="2400" dirty="0" smtClean="0"/>
              <a:t>  y </a:t>
            </a:r>
            <a:r>
              <a:rPr lang="en-US" sz="2400" b="1" i="1" dirty="0" smtClean="0"/>
              <a:t>out</a:t>
            </a:r>
            <a:r>
              <a:rPr lang="es-ES" sz="2400" dirty="0" smtClean="0"/>
              <a:t>)</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2400" dirty="0" smtClean="0"/>
              <a:t>A </a:t>
            </a:r>
            <a:r>
              <a:rPr lang="en-US" sz="2400" dirty="0" err="1" smtClean="0"/>
              <a:t>su</a:t>
            </a:r>
            <a:r>
              <a:rPr lang="en-US" sz="2400" dirty="0" smtClean="0"/>
              <a:t> </a:t>
            </a:r>
            <a:r>
              <a:rPr lang="en-US" sz="2400" dirty="0" err="1" smtClean="0"/>
              <a:t>vez</a:t>
            </a:r>
            <a:r>
              <a:rPr lang="en-US" sz="2400" dirty="0" smtClean="0"/>
              <a:t>, los </a:t>
            </a:r>
            <a:r>
              <a:rPr lang="en-US" sz="2400" dirty="0" err="1" smtClean="0"/>
              <a:t>tipos</a:t>
            </a:r>
            <a:r>
              <a:rPr lang="en-US" sz="2400" baseline="0" dirty="0" smtClean="0"/>
              <a:t> de valor se </a:t>
            </a:r>
            <a:r>
              <a:rPr lang="en-US" sz="2400" baseline="0" dirty="0" err="1" smtClean="0"/>
              <a:t>subdividen</a:t>
            </a:r>
            <a:r>
              <a:rPr lang="en-US" sz="2400" baseline="0" dirty="0" smtClean="0"/>
              <a:t> en: </a:t>
            </a:r>
            <a:r>
              <a:rPr lang="en-US" sz="2400" dirty="0" smtClean="0"/>
              <a:t>simple types, </a:t>
            </a:r>
            <a:r>
              <a:rPr lang="en-US" sz="2400" dirty="0" err="1" smtClean="0"/>
              <a:t>enum</a:t>
            </a:r>
            <a:r>
              <a:rPr lang="en-US" sz="2400" dirty="0" smtClean="0"/>
              <a:t> types, </a:t>
            </a:r>
            <a:r>
              <a:rPr lang="en-US" sz="2400" dirty="0" err="1" smtClean="0"/>
              <a:t>struct</a:t>
            </a:r>
            <a:r>
              <a:rPr lang="en-US" sz="2400" dirty="0" smtClean="0"/>
              <a:t> types, y </a:t>
            </a:r>
            <a:r>
              <a:rPr lang="en-US" sz="2400" dirty="0" err="1" smtClean="0"/>
              <a:t>nullable</a:t>
            </a:r>
            <a:r>
              <a:rPr lang="en-US" sz="2400" dirty="0" smtClean="0"/>
              <a:t> types.</a:t>
            </a:r>
          </a:p>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2400" dirty="0" smtClean="0"/>
              <a:t>Y los </a:t>
            </a:r>
            <a:r>
              <a:rPr lang="en-US" sz="2400" dirty="0" err="1" smtClean="0"/>
              <a:t>tipos</a:t>
            </a:r>
            <a:r>
              <a:rPr lang="en-US" sz="2400" dirty="0" smtClean="0"/>
              <a:t> de </a:t>
            </a:r>
            <a:r>
              <a:rPr lang="en-US" sz="2400" dirty="0" err="1" smtClean="0"/>
              <a:t>referencia</a:t>
            </a:r>
            <a:r>
              <a:rPr lang="en-US" sz="2400" dirty="0" smtClean="0"/>
              <a:t> se</a:t>
            </a:r>
            <a:r>
              <a:rPr lang="en-US" sz="2400" baseline="0" dirty="0" smtClean="0"/>
              <a:t> </a:t>
            </a:r>
            <a:r>
              <a:rPr lang="en-US" sz="2400" baseline="0" dirty="0" err="1" smtClean="0"/>
              <a:t>subdividen</a:t>
            </a:r>
            <a:r>
              <a:rPr lang="en-US" sz="2400" baseline="0" dirty="0" smtClean="0"/>
              <a:t> en: </a:t>
            </a:r>
            <a:r>
              <a:rPr lang="en-US" sz="2400" dirty="0" smtClean="0"/>
              <a:t>class types, interface types, array types, y delegate types.</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2400" dirty="0" smtClean="0"/>
              <a:t>La</a:t>
            </a:r>
            <a:r>
              <a:rPr lang="en-US" sz="2400" baseline="0" dirty="0" smtClean="0"/>
              <a:t> </a:t>
            </a:r>
            <a:r>
              <a:rPr lang="en-US" sz="2400" baseline="0" dirty="0" err="1" smtClean="0"/>
              <a:t>tabla</a:t>
            </a:r>
            <a:r>
              <a:rPr lang="en-US" sz="2400" baseline="0" dirty="0" smtClean="0"/>
              <a:t> </a:t>
            </a:r>
            <a:r>
              <a:rPr lang="en-US" sz="2400" baseline="0" dirty="0" err="1" smtClean="0"/>
              <a:t>explica</a:t>
            </a:r>
            <a:r>
              <a:rPr lang="en-US" sz="2400" baseline="0" dirty="0" smtClean="0"/>
              <a:t> de </a:t>
            </a:r>
            <a:r>
              <a:rPr lang="en-US" sz="2400" baseline="0" dirty="0" err="1" smtClean="0"/>
              <a:t>manera</a:t>
            </a:r>
            <a:r>
              <a:rPr lang="en-US" sz="2400" baseline="0" dirty="0" smtClean="0"/>
              <a:t> </a:t>
            </a:r>
            <a:r>
              <a:rPr lang="en-US" sz="2400" baseline="0" dirty="0" err="1" smtClean="0"/>
              <a:t>gráfica</a:t>
            </a:r>
            <a:r>
              <a:rPr lang="en-US" sz="2400" baseline="0" dirty="0" smtClean="0"/>
              <a:t> la </a:t>
            </a:r>
            <a:r>
              <a:rPr lang="en-US" sz="2400" baseline="0" dirty="0" err="1" smtClean="0"/>
              <a:t>clasificacion</a:t>
            </a:r>
            <a:r>
              <a:rPr lang="en-US" sz="2400" baseline="0" dirty="0" smtClean="0"/>
              <a:t> de </a:t>
            </a:r>
            <a:r>
              <a:rPr lang="en-US" sz="2400" baseline="0" dirty="0" err="1" smtClean="0"/>
              <a:t>tipos</a:t>
            </a:r>
            <a:r>
              <a:rPr lang="en-US" sz="2400" baseline="0" dirty="0" smtClean="0"/>
              <a:t> de </a:t>
            </a:r>
            <a:r>
              <a:rPr lang="en-US" sz="2400" baseline="0" dirty="0" err="1" smtClean="0"/>
              <a:t>datos</a:t>
            </a:r>
            <a:r>
              <a:rPr lang="en-US" sz="2400" baseline="0" dirty="0" smtClean="0"/>
              <a:t> en C#</a:t>
            </a:r>
            <a:endParaRPr lang="en-US" sz="240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lvl="2"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2400" dirty="0" smtClean="0"/>
              <a:t>La </a:t>
            </a:r>
            <a:r>
              <a:rPr lang="en-US" sz="2400" dirty="0" err="1" smtClean="0"/>
              <a:t>tabla</a:t>
            </a:r>
            <a:r>
              <a:rPr lang="en-US" sz="2400" dirty="0" smtClean="0"/>
              <a:t> resume los </a:t>
            </a:r>
            <a:r>
              <a:rPr lang="en-US" sz="2400" dirty="0" err="1" smtClean="0"/>
              <a:t>tipos</a:t>
            </a:r>
            <a:r>
              <a:rPr lang="en-US" sz="2400" dirty="0" smtClean="0"/>
              <a:t> </a:t>
            </a:r>
            <a:r>
              <a:rPr lang="en-US" sz="2400" dirty="0" err="1" smtClean="0"/>
              <a:t>numéricos</a:t>
            </a:r>
            <a:r>
              <a:rPr lang="en-US" sz="2400" dirty="0" smtClean="0"/>
              <a:t> de C#</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s-MX" sz="2400" dirty="0" smtClean="0">
                <a:solidFill>
                  <a:schemeClr val="accent4"/>
                </a:solidFill>
              </a:rPr>
              <a:t>Acostumbren usar el teclado cuando trabajen con </a:t>
            </a:r>
            <a:r>
              <a:rPr lang="es-MX" sz="2400" dirty="0" err="1" smtClean="0">
                <a:solidFill>
                  <a:schemeClr val="accent4"/>
                </a:solidFill>
              </a:rPr>
              <a:t>intellisense</a:t>
            </a:r>
            <a:r>
              <a:rPr lang="es-MX" sz="2400" dirty="0" smtClean="0">
                <a:solidFill>
                  <a:schemeClr val="accent4"/>
                </a:solidFill>
              </a:rPr>
              <a:t>.</a:t>
            </a:r>
          </a:p>
          <a:p>
            <a:r>
              <a:rPr lang="es-MX" sz="2400" dirty="0" smtClean="0">
                <a:solidFill>
                  <a:schemeClr val="accent4"/>
                </a:solidFill>
              </a:rPr>
              <a:t>Procuren abrir y cerrar </a:t>
            </a:r>
            <a:r>
              <a:rPr lang="es-MX" sz="2400" dirty="0" err="1" smtClean="0">
                <a:solidFill>
                  <a:schemeClr val="accent4"/>
                </a:solidFill>
              </a:rPr>
              <a:t>parentesis</a:t>
            </a:r>
            <a:r>
              <a:rPr lang="es-MX" sz="2400" dirty="0" smtClean="0">
                <a:solidFill>
                  <a:schemeClr val="accent4"/>
                </a:solidFill>
              </a:rPr>
              <a:t> (), llaves {} y </a:t>
            </a:r>
            <a:r>
              <a:rPr lang="es-MX" sz="2400" dirty="0" err="1" smtClean="0">
                <a:solidFill>
                  <a:schemeClr val="accent4"/>
                </a:solidFill>
              </a:rPr>
              <a:t>braquets</a:t>
            </a:r>
            <a:r>
              <a:rPr lang="es-MX" sz="2400" dirty="0" smtClean="0">
                <a:solidFill>
                  <a:schemeClr val="accent4"/>
                </a:solidFill>
              </a:rPr>
              <a:t> [] desde el principio, y </a:t>
            </a:r>
            <a:r>
              <a:rPr lang="es-MX" sz="2400" dirty="0" err="1" smtClean="0">
                <a:solidFill>
                  <a:schemeClr val="accent4"/>
                </a:solidFill>
              </a:rPr>
              <a:t>despues</a:t>
            </a:r>
            <a:r>
              <a:rPr lang="es-MX" sz="2400" dirty="0" smtClean="0">
                <a:solidFill>
                  <a:schemeClr val="accent4"/>
                </a:solidFill>
              </a:rPr>
              <a:t> escribir el resto del código. De esta manera evitan el perder la secuencia y el orden de los bloques de código.</a:t>
            </a:r>
          </a:p>
          <a:p>
            <a:r>
              <a:rPr lang="es-MX" sz="2400" dirty="0" smtClean="0">
                <a:solidFill>
                  <a:schemeClr val="accent4"/>
                </a:solidFill>
              </a:rPr>
              <a:t>RECUERDA: “La Única Forma De Aprender A Programar Es Programando”</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2:19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n-US" sz="2800" dirty="0" err="1" smtClean="0"/>
              <a:t>Resumen</a:t>
            </a:r>
            <a:r>
              <a:rPr lang="en-US" sz="2800" dirty="0" smtClean="0"/>
              <a:t> </a:t>
            </a:r>
            <a:r>
              <a:rPr lang="en-US" sz="2800" dirty="0" err="1" smtClean="0"/>
              <a:t>Sesion</a:t>
            </a:r>
            <a:r>
              <a:rPr lang="en-US" sz="2800" dirty="0" smtClean="0"/>
              <a:t> 0</a:t>
            </a:r>
          </a:p>
          <a:p>
            <a:pPr lvl="1"/>
            <a:r>
              <a:rPr lang="en-US" sz="2400" dirty="0" err="1" smtClean="0"/>
              <a:t>Alcance</a:t>
            </a:r>
            <a:r>
              <a:rPr lang="en-US" sz="2400" dirty="0" smtClean="0"/>
              <a:t> del </a:t>
            </a:r>
            <a:r>
              <a:rPr lang="en-US" sz="2400" dirty="0" err="1" smtClean="0"/>
              <a:t>curso</a:t>
            </a:r>
            <a:r>
              <a:rPr lang="en-US" sz="2400" dirty="0" smtClean="0"/>
              <a:t>:</a:t>
            </a:r>
          </a:p>
          <a:p>
            <a:pPr lvl="2"/>
            <a:r>
              <a:rPr lang="en-US" sz="2400" dirty="0" smtClean="0"/>
              <a:t>Este </a:t>
            </a:r>
            <a:r>
              <a:rPr lang="en-US" sz="2400" dirty="0" err="1" smtClean="0"/>
              <a:t>curso</a:t>
            </a:r>
            <a:r>
              <a:rPr lang="en-US" sz="2400" dirty="0" smtClean="0"/>
              <a:t> </a:t>
            </a:r>
            <a:r>
              <a:rPr lang="en-US" sz="2400" dirty="0" err="1" smtClean="0"/>
              <a:t>está</a:t>
            </a:r>
            <a:r>
              <a:rPr lang="en-US" sz="2400" dirty="0" smtClean="0"/>
              <a:t> </a:t>
            </a:r>
            <a:r>
              <a:rPr lang="en-US" sz="2400" dirty="0" err="1" smtClean="0"/>
              <a:t>pensado</a:t>
            </a:r>
            <a:r>
              <a:rPr lang="en-US" sz="2400" dirty="0" smtClean="0"/>
              <a:t> </a:t>
            </a:r>
            <a:r>
              <a:rPr lang="en-US" sz="2400" dirty="0" err="1" smtClean="0"/>
              <a:t>para</a:t>
            </a:r>
            <a:r>
              <a:rPr lang="en-US" sz="2400" dirty="0" smtClean="0"/>
              <a:t> personas </a:t>
            </a:r>
            <a:r>
              <a:rPr lang="en-US" sz="2400" dirty="0" err="1" smtClean="0"/>
              <a:t>interesadas</a:t>
            </a:r>
            <a:r>
              <a:rPr lang="en-US" sz="2400" dirty="0" smtClean="0"/>
              <a:t> en </a:t>
            </a:r>
            <a:r>
              <a:rPr lang="en-US" sz="2400" dirty="0" err="1" smtClean="0"/>
              <a:t>acreditar</a:t>
            </a:r>
            <a:r>
              <a:rPr lang="en-US" sz="2400" baseline="0" dirty="0" smtClean="0"/>
              <a:t> el </a:t>
            </a:r>
            <a:r>
              <a:rPr lang="en-US" sz="2400" baseline="0" dirty="0" err="1" smtClean="0"/>
              <a:t>exámen</a:t>
            </a:r>
            <a:r>
              <a:rPr lang="en-US" sz="2400" baseline="0" dirty="0" smtClean="0"/>
              <a:t> 70-536 (Microsoft .NET Framework - Application Development Foundation; </a:t>
            </a:r>
            <a:r>
              <a:rPr lang="en-US" sz="2400" baseline="0" dirty="0" err="1" smtClean="0"/>
              <a:t>Abarca</a:t>
            </a:r>
            <a:r>
              <a:rPr lang="en-US" sz="2400" baseline="0" dirty="0" smtClean="0"/>
              <a:t> FW 2.0 y el 3.5)</a:t>
            </a:r>
          </a:p>
          <a:p>
            <a:pPr lvl="2"/>
            <a:r>
              <a:rPr lang="en-US" sz="2400" dirty="0" smtClean="0"/>
              <a:t>Se </a:t>
            </a:r>
            <a:r>
              <a:rPr lang="en-US" sz="2400" dirty="0" err="1" smtClean="0"/>
              <a:t>abarcan</a:t>
            </a:r>
            <a:r>
              <a:rPr lang="en-US" sz="2400" dirty="0" smtClean="0"/>
              <a:t> los </a:t>
            </a:r>
            <a:r>
              <a:rPr lang="en-US" sz="2400" dirty="0" err="1" smtClean="0"/>
              <a:t>conceptos</a:t>
            </a:r>
            <a:r>
              <a:rPr lang="en-US" sz="2400" dirty="0" smtClean="0"/>
              <a:t> </a:t>
            </a:r>
            <a:r>
              <a:rPr lang="en-US" sz="2400" dirty="0" err="1" smtClean="0"/>
              <a:t>básicos</a:t>
            </a:r>
            <a:r>
              <a:rPr lang="en-US" sz="2400" dirty="0" smtClean="0"/>
              <a:t> de la POO y los </a:t>
            </a:r>
            <a:r>
              <a:rPr lang="en-US" sz="2400" b="1" i="1" dirty="0" err="1" smtClean="0"/>
              <a:t>puntos</a:t>
            </a:r>
            <a:r>
              <a:rPr lang="en-US" sz="2400" b="1" i="1" dirty="0" smtClean="0"/>
              <a:t> clave</a:t>
            </a:r>
            <a:r>
              <a:rPr lang="en-US" sz="2400" dirty="0" smtClean="0"/>
              <a:t> del </a:t>
            </a:r>
            <a:r>
              <a:rPr lang="en-US" sz="2400" dirty="0" err="1" smtClean="0"/>
              <a:t>examen</a:t>
            </a:r>
            <a:r>
              <a:rPr lang="en-US" sz="2400" baseline="0" dirty="0" smtClean="0"/>
              <a:t> 70-536 </a:t>
            </a:r>
          </a:p>
          <a:p>
            <a:pPr lvl="1"/>
            <a:r>
              <a:rPr lang="en-US" sz="2800" dirty="0" err="1" smtClean="0"/>
              <a:t>Dudas</a:t>
            </a:r>
            <a:r>
              <a:rPr lang="en-US" sz="2800" dirty="0" smtClean="0"/>
              <a:t>/</a:t>
            </a:r>
            <a:r>
              <a:rPr lang="en-US" sz="2800" dirty="0" err="1" smtClean="0"/>
              <a:t>Preguntas</a:t>
            </a:r>
            <a:r>
              <a:rPr lang="en-US" sz="2800" dirty="0" smtClean="0"/>
              <a:t> </a:t>
            </a:r>
            <a:r>
              <a:rPr lang="en-US" sz="2800" dirty="0" err="1" smtClean="0"/>
              <a:t>Sesion</a:t>
            </a:r>
            <a:r>
              <a:rPr lang="en-US" sz="2800" dirty="0" smtClean="0"/>
              <a:t> 0</a:t>
            </a:r>
          </a:p>
          <a:p>
            <a:pPr lvl="2"/>
            <a:r>
              <a:rPr lang="en-US" sz="2400" dirty="0" err="1" smtClean="0"/>
              <a:t>Reconocimientos</a:t>
            </a:r>
            <a:r>
              <a:rPr lang="en-US" sz="2400" dirty="0" smtClean="0"/>
              <a:t>:</a:t>
            </a:r>
          </a:p>
          <a:p>
            <a:pPr lvl="3"/>
            <a:r>
              <a:rPr lang="en-US" sz="2400" dirty="0" smtClean="0"/>
              <a:t>Se </a:t>
            </a:r>
            <a:r>
              <a:rPr lang="en-US" sz="2400" dirty="0" err="1" smtClean="0"/>
              <a:t>entregaran</a:t>
            </a:r>
            <a:r>
              <a:rPr lang="en-US" sz="2400" dirty="0" smtClean="0"/>
              <a:t> </a:t>
            </a:r>
            <a:r>
              <a:rPr lang="en-US" sz="2400" b="1" i="1" dirty="0" smtClean="0"/>
              <a:t>a </a:t>
            </a:r>
            <a:r>
              <a:rPr lang="en-US" sz="2400" b="1" i="1" dirty="0" err="1" smtClean="0"/>
              <a:t>todos</a:t>
            </a:r>
            <a:r>
              <a:rPr lang="en-US" sz="2400" b="1" i="1" dirty="0" smtClean="0"/>
              <a:t> los </a:t>
            </a:r>
            <a:r>
              <a:rPr lang="en-US" sz="2400" b="1" i="1" dirty="0" err="1" smtClean="0"/>
              <a:t>participantes</a:t>
            </a:r>
            <a:r>
              <a:rPr lang="en-US" sz="2400" b="1" i="1" dirty="0" smtClean="0"/>
              <a:t> con al</a:t>
            </a:r>
            <a:r>
              <a:rPr lang="en-US" sz="2400" b="1" i="1" baseline="0" dirty="0" smtClean="0"/>
              <a:t> </a:t>
            </a:r>
            <a:r>
              <a:rPr lang="en-US" sz="2400" b="1" i="1" baseline="0" dirty="0" err="1" smtClean="0"/>
              <a:t>menos</a:t>
            </a:r>
            <a:r>
              <a:rPr lang="en-US" sz="2400" b="1" i="1" baseline="0" dirty="0" smtClean="0"/>
              <a:t> un 80% de </a:t>
            </a:r>
            <a:r>
              <a:rPr lang="en-US" sz="2400" b="1" i="1" baseline="0" dirty="0" err="1" smtClean="0"/>
              <a:t>cumplimiento</a:t>
            </a:r>
            <a:r>
              <a:rPr lang="en-US" sz="2400" baseline="0" dirty="0" smtClean="0"/>
              <a:t> de los </a:t>
            </a:r>
            <a:r>
              <a:rPr lang="en-US" sz="2400" baseline="0" dirty="0" err="1" smtClean="0"/>
              <a:t>requisitos</a:t>
            </a:r>
            <a:r>
              <a:rPr lang="en-US" sz="2400" baseline="0" dirty="0" smtClean="0"/>
              <a:t> del </a:t>
            </a:r>
            <a:r>
              <a:rPr lang="en-US" sz="2400" baseline="0" dirty="0" err="1" smtClean="0"/>
              <a:t>curso</a:t>
            </a:r>
            <a:endParaRPr lang="en-US" sz="2400" baseline="0" dirty="0" smtClean="0"/>
          </a:p>
          <a:p>
            <a:pPr lvl="3"/>
            <a:r>
              <a:rPr lang="en-US" sz="2400" dirty="0" smtClean="0"/>
              <a:t>Se </a:t>
            </a:r>
            <a:r>
              <a:rPr lang="en-US" sz="2400" dirty="0" err="1" smtClean="0"/>
              <a:t>busca</a:t>
            </a:r>
            <a:r>
              <a:rPr lang="en-US" sz="2400" dirty="0" smtClean="0"/>
              <a:t> </a:t>
            </a:r>
            <a:r>
              <a:rPr lang="en-US" sz="2400" dirty="0" err="1" smtClean="0"/>
              <a:t>que</a:t>
            </a:r>
            <a:r>
              <a:rPr lang="en-US" sz="2400" dirty="0" smtClean="0"/>
              <a:t> </a:t>
            </a:r>
            <a:r>
              <a:rPr lang="en-US" sz="2400" dirty="0" err="1" smtClean="0"/>
              <a:t>estén</a:t>
            </a:r>
            <a:r>
              <a:rPr lang="en-US" sz="2400" dirty="0" smtClean="0"/>
              <a:t> </a:t>
            </a:r>
            <a:r>
              <a:rPr lang="en-US" sz="2400" dirty="0" err="1" smtClean="0"/>
              <a:t>avalados</a:t>
            </a:r>
            <a:r>
              <a:rPr lang="en-US" sz="2400" dirty="0" smtClean="0"/>
              <a:t> </a:t>
            </a:r>
            <a:r>
              <a:rPr lang="en-US" sz="2400" dirty="0" err="1" smtClean="0"/>
              <a:t>por</a:t>
            </a:r>
            <a:r>
              <a:rPr lang="en-US" sz="2400" dirty="0" smtClean="0"/>
              <a:t> MS, </a:t>
            </a:r>
            <a:r>
              <a:rPr lang="en-US" sz="2400" dirty="0" err="1" smtClean="0"/>
              <a:t>pero</a:t>
            </a:r>
            <a:r>
              <a:rPr lang="en-US" sz="2400" dirty="0" smtClean="0"/>
              <a:t> </a:t>
            </a:r>
            <a:r>
              <a:rPr lang="en-US" sz="2400" dirty="0" err="1" smtClean="0"/>
              <a:t>esto</a:t>
            </a:r>
            <a:r>
              <a:rPr lang="en-US" sz="2400" dirty="0" smtClean="0"/>
              <a:t> </a:t>
            </a:r>
            <a:r>
              <a:rPr lang="en-US" sz="2400" dirty="0" err="1" smtClean="0"/>
              <a:t>depende</a:t>
            </a:r>
            <a:r>
              <a:rPr lang="en-US" sz="2400" dirty="0" smtClean="0"/>
              <a:t> de la </a:t>
            </a:r>
            <a:r>
              <a:rPr lang="en-US" sz="2400" dirty="0" err="1" smtClean="0"/>
              <a:t>participación</a:t>
            </a:r>
            <a:r>
              <a:rPr lang="en-US" sz="2400" dirty="0" smtClean="0"/>
              <a:t> y el </a:t>
            </a:r>
            <a:r>
              <a:rPr lang="en-US" sz="2400" dirty="0" err="1" smtClean="0"/>
              <a:t>número</a:t>
            </a:r>
            <a:r>
              <a:rPr lang="en-US" sz="2400" dirty="0" smtClean="0"/>
              <a:t> de </a:t>
            </a:r>
            <a:r>
              <a:rPr lang="en-US" sz="2400" dirty="0" err="1" smtClean="0"/>
              <a:t>asistentes</a:t>
            </a:r>
            <a:r>
              <a:rPr lang="en-US" sz="2400" dirty="0" smtClean="0"/>
              <a:t> </a:t>
            </a:r>
            <a:r>
              <a:rPr lang="en-US" sz="2400" dirty="0" err="1" smtClean="0"/>
              <a:t>acreditados</a:t>
            </a:r>
            <a:endParaRPr lang="en-US" sz="2400" dirty="0" smtClean="0"/>
          </a:p>
          <a:p>
            <a:pPr lvl="3"/>
            <a:r>
              <a:rPr lang="en-US" sz="2400" dirty="0" smtClean="0"/>
              <a:t>Se </a:t>
            </a:r>
            <a:r>
              <a:rPr lang="en-US" sz="2400" dirty="0" err="1" smtClean="0"/>
              <a:t>entregarán</a:t>
            </a:r>
            <a:r>
              <a:rPr lang="en-US" sz="2400" dirty="0" smtClean="0"/>
              <a:t> en un </a:t>
            </a:r>
            <a:r>
              <a:rPr lang="en-US" sz="2400" dirty="0" err="1" smtClean="0"/>
              <a:t>período</a:t>
            </a:r>
            <a:r>
              <a:rPr lang="en-US" sz="2400" dirty="0" smtClean="0"/>
              <a:t> de 3 a 6 </a:t>
            </a:r>
            <a:r>
              <a:rPr lang="en-US" sz="2400" dirty="0" err="1" smtClean="0"/>
              <a:t>semanas</a:t>
            </a:r>
            <a:r>
              <a:rPr lang="en-US" sz="2400" baseline="0" dirty="0" smtClean="0"/>
              <a:t> </a:t>
            </a:r>
            <a:r>
              <a:rPr lang="en-US" sz="2400" baseline="0" dirty="0" err="1" smtClean="0"/>
              <a:t>posteriores</a:t>
            </a:r>
            <a:r>
              <a:rPr lang="en-US" sz="2400" baseline="0" dirty="0" smtClean="0"/>
              <a:t> a </a:t>
            </a:r>
            <a:r>
              <a:rPr lang="en-US" sz="2400" baseline="0" dirty="0" err="1" smtClean="0"/>
              <a:t>concluir</a:t>
            </a:r>
            <a:r>
              <a:rPr lang="en-US" sz="2400" baseline="0" dirty="0" smtClean="0"/>
              <a:t> el </a:t>
            </a:r>
            <a:r>
              <a:rPr lang="en-US" sz="2400" baseline="0" dirty="0" err="1" smtClean="0"/>
              <a:t>curso</a:t>
            </a:r>
            <a:r>
              <a:rPr lang="en-US" sz="2400" baseline="0" dirty="0" smtClean="0"/>
              <a:t>, </a:t>
            </a:r>
            <a:r>
              <a:rPr lang="en-US" sz="2400" baseline="0" dirty="0" err="1" smtClean="0"/>
              <a:t>dependiendo</a:t>
            </a:r>
            <a:r>
              <a:rPr lang="en-US" sz="2400" baseline="0" dirty="0" smtClean="0"/>
              <a:t> del No. de </a:t>
            </a:r>
            <a:r>
              <a:rPr lang="en-US" sz="2400" baseline="0" dirty="0" err="1" smtClean="0"/>
              <a:t>asistentes</a:t>
            </a:r>
            <a:endParaRPr lang="en-US" sz="2400" dirty="0" smtClean="0"/>
          </a:p>
          <a:p>
            <a:pPr lvl="2"/>
            <a:r>
              <a:rPr lang="en-US" sz="2400" dirty="0" err="1" smtClean="0"/>
              <a:t>Conceptos</a:t>
            </a:r>
            <a:r>
              <a:rPr lang="en-US" sz="2400" dirty="0" smtClean="0"/>
              <a:t> </a:t>
            </a:r>
            <a:r>
              <a:rPr lang="en-US" sz="2400" dirty="0" err="1" smtClean="0"/>
              <a:t>básicos</a:t>
            </a:r>
            <a:r>
              <a:rPr lang="en-US" sz="2400" dirty="0" smtClean="0"/>
              <a:t> de la POO</a:t>
            </a:r>
          </a:p>
          <a:p>
            <a:pPr lvl="3"/>
            <a:r>
              <a:rPr lang="en-US" sz="2400" dirty="0" smtClean="0"/>
              <a:t>Durante </a:t>
            </a:r>
            <a:r>
              <a:rPr lang="en-US" sz="2400" dirty="0" err="1" smtClean="0"/>
              <a:t>cada</a:t>
            </a:r>
            <a:r>
              <a:rPr lang="en-US" sz="2400" dirty="0" smtClean="0"/>
              <a:t> </a:t>
            </a:r>
            <a:r>
              <a:rPr lang="en-US" sz="2400" dirty="0" err="1" smtClean="0"/>
              <a:t>sesión</a:t>
            </a:r>
            <a:r>
              <a:rPr lang="en-US" sz="2400" dirty="0" smtClean="0"/>
              <a:t>, se </a:t>
            </a:r>
            <a:r>
              <a:rPr lang="en-US" sz="2400" dirty="0" err="1" smtClean="0"/>
              <a:t>mostrarán</a:t>
            </a:r>
            <a:r>
              <a:rPr lang="en-US" sz="2400" dirty="0" smtClean="0"/>
              <a:t> </a:t>
            </a:r>
            <a:r>
              <a:rPr lang="en-US" sz="2400" dirty="0" err="1" smtClean="0"/>
              <a:t>conceptos</a:t>
            </a:r>
            <a:r>
              <a:rPr lang="en-US" sz="2400" dirty="0" smtClean="0"/>
              <a:t> </a:t>
            </a:r>
            <a:r>
              <a:rPr lang="en-US" sz="2400" dirty="0" err="1" smtClean="0"/>
              <a:t>básicos</a:t>
            </a:r>
            <a:r>
              <a:rPr lang="en-US" sz="2400" dirty="0" smtClean="0"/>
              <a:t> de </a:t>
            </a:r>
            <a:r>
              <a:rPr lang="en-US" sz="2400" dirty="0" err="1" smtClean="0"/>
              <a:t>programación</a:t>
            </a:r>
            <a:r>
              <a:rPr lang="en-US" sz="2400" baseline="0" dirty="0" smtClean="0"/>
              <a:t> </a:t>
            </a:r>
            <a:r>
              <a:rPr lang="en-US" sz="2400" baseline="0" dirty="0" err="1" smtClean="0"/>
              <a:t>relacionados</a:t>
            </a:r>
            <a:r>
              <a:rPr lang="en-US" sz="2400" baseline="0" dirty="0" smtClean="0"/>
              <a:t> con los </a:t>
            </a:r>
            <a:r>
              <a:rPr lang="en-US" sz="2400" baseline="0" dirty="0" err="1" smtClean="0"/>
              <a:t>temas</a:t>
            </a:r>
            <a:r>
              <a:rPr lang="en-US" sz="2400" baseline="0" dirty="0" smtClean="0"/>
              <a:t> del </a:t>
            </a:r>
            <a:r>
              <a:rPr lang="en-US" sz="2400" baseline="0" dirty="0" err="1" smtClean="0"/>
              <a:t>dia</a:t>
            </a:r>
            <a:endParaRPr lang="en-US" sz="2400" dirty="0" smtClean="0"/>
          </a:p>
          <a:p>
            <a:pPr lvl="1"/>
            <a:r>
              <a:rPr lang="en-US" sz="2400" dirty="0" err="1" smtClean="0"/>
              <a:t>Recursos</a:t>
            </a:r>
            <a:endParaRPr lang="en-US" sz="2400" dirty="0" smtClean="0"/>
          </a:p>
          <a:p>
            <a:pPr lvl="2"/>
            <a:r>
              <a:rPr lang="en-US" sz="2400" dirty="0" smtClean="0"/>
              <a:t>Al final de </a:t>
            </a:r>
            <a:r>
              <a:rPr lang="en-US" sz="2400" dirty="0" err="1" smtClean="0"/>
              <a:t>cada</a:t>
            </a:r>
            <a:r>
              <a:rPr lang="en-US" sz="2400" dirty="0" smtClean="0"/>
              <a:t> </a:t>
            </a:r>
            <a:r>
              <a:rPr lang="en-US" sz="2400" dirty="0" err="1" smtClean="0"/>
              <a:t>dia</a:t>
            </a:r>
            <a:r>
              <a:rPr lang="en-US" sz="2400" dirty="0" smtClean="0"/>
              <a:t>, se </a:t>
            </a:r>
            <a:r>
              <a:rPr lang="en-US" sz="2400" dirty="0" err="1" smtClean="0"/>
              <a:t>proporcionaran</a:t>
            </a:r>
            <a:r>
              <a:rPr lang="en-US" sz="2400" dirty="0" smtClean="0"/>
              <a:t> links </a:t>
            </a:r>
            <a:r>
              <a:rPr lang="en-US" sz="2400" dirty="0" err="1" smtClean="0"/>
              <a:t>relacionados</a:t>
            </a:r>
            <a:r>
              <a:rPr lang="en-US" sz="2400" dirty="0" smtClean="0"/>
              <a:t> </a:t>
            </a:r>
            <a:r>
              <a:rPr lang="en-US" sz="2400" dirty="0" err="1" smtClean="0"/>
              <a:t>para</a:t>
            </a:r>
            <a:r>
              <a:rPr lang="en-US" sz="2400" dirty="0" smtClean="0"/>
              <a:t> </a:t>
            </a:r>
            <a:r>
              <a:rPr lang="en-US" sz="2400" dirty="0" err="1" smtClean="0"/>
              <a:t>que</a:t>
            </a:r>
            <a:r>
              <a:rPr lang="en-US" sz="2400" dirty="0" smtClean="0"/>
              <a:t> los </a:t>
            </a:r>
            <a:r>
              <a:rPr lang="en-US" sz="2400" dirty="0" err="1" smtClean="0"/>
              <a:t>asistentes</a:t>
            </a:r>
            <a:r>
              <a:rPr lang="en-US" sz="2400" dirty="0" smtClean="0"/>
              <a:t> </a:t>
            </a:r>
            <a:r>
              <a:rPr lang="en-US" sz="2400" dirty="0" err="1" smtClean="0"/>
              <a:t>puedan</a:t>
            </a:r>
            <a:r>
              <a:rPr lang="en-US" sz="2400" dirty="0" smtClean="0"/>
              <a:t> </a:t>
            </a:r>
            <a:r>
              <a:rPr lang="en-US" sz="2400" dirty="0" err="1" smtClean="0"/>
              <a:t>profundizar</a:t>
            </a:r>
            <a:r>
              <a:rPr lang="en-US" sz="2400" dirty="0" smtClean="0"/>
              <a:t> en los </a:t>
            </a:r>
            <a:r>
              <a:rPr lang="en-US" sz="2400" dirty="0" err="1" smtClean="0"/>
              <a:t>temas</a:t>
            </a:r>
            <a:r>
              <a:rPr lang="en-US" sz="2400" dirty="0" smtClean="0"/>
              <a:t> </a:t>
            </a:r>
            <a:r>
              <a:rPr lang="en-US" sz="2400" dirty="0" err="1" smtClean="0"/>
              <a:t>mostrados</a:t>
            </a:r>
            <a:r>
              <a:rPr lang="en-US" sz="2400" dirty="0" smtClean="0"/>
              <a:t> </a:t>
            </a:r>
            <a:r>
              <a:rPr lang="en-US" sz="2400" dirty="0" err="1" smtClean="0"/>
              <a:t>durante</a:t>
            </a:r>
            <a:r>
              <a:rPr lang="en-US" sz="2400" dirty="0" smtClean="0"/>
              <a:t> </a:t>
            </a:r>
            <a:r>
              <a:rPr lang="en-US" sz="2400" dirty="0" err="1" smtClean="0"/>
              <a:t>cada</a:t>
            </a:r>
            <a:r>
              <a:rPr lang="en-US" sz="2400" dirty="0" smtClean="0"/>
              <a:t> </a:t>
            </a:r>
            <a:r>
              <a:rPr lang="en-US" sz="2400" dirty="0" err="1" smtClean="0"/>
              <a:t>sesión</a:t>
            </a:r>
            <a:r>
              <a:rPr lang="en-US" sz="2400" dirty="0" smtClean="0"/>
              <a:t>.</a:t>
            </a:r>
          </a:p>
          <a:p>
            <a:pPr lvl="2"/>
            <a:r>
              <a:rPr lang="en-US" sz="2400" dirty="0" err="1" smtClean="0"/>
              <a:t>Bibliografía</a:t>
            </a:r>
            <a:r>
              <a:rPr lang="en-US" sz="2400" dirty="0" smtClean="0"/>
              <a:t> </a:t>
            </a:r>
            <a:r>
              <a:rPr lang="en-US" sz="2400" dirty="0" err="1" smtClean="0"/>
              <a:t>recomendada</a:t>
            </a:r>
            <a:endParaRPr lang="en-US" sz="2400" dirty="0" smtClean="0"/>
          </a:p>
          <a:p>
            <a:pPr lvl="2"/>
            <a:r>
              <a:rPr lang="en-US" sz="2400" dirty="0" smtClean="0"/>
              <a:t>Visual Studio 2010 Express: www.microsoft.com/express</a:t>
            </a:r>
          </a:p>
          <a:p>
            <a:pPr lvl="2"/>
            <a:r>
              <a:rPr lang="en-US" sz="2400" dirty="0" smtClean="0"/>
              <a:t>Visual Studio 2008 Express: www.dreamspark.com</a:t>
            </a:r>
          </a:p>
          <a:p>
            <a:pPr lvl="2"/>
            <a:r>
              <a:rPr lang="en-US" sz="2400" dirty="0" smtClean="0"/>
              <a:t>Visual Studio 2008 Express (portable): http://bit.ly/---</a:t>
            </a:r>
          </a:p>
        </p:txBody>
      </p:sp>
      <p:sp>
        <p:nvSpPr>
          <p:cNvPr id="4" name="3 Marcador de número de diapositiva"/>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s-ES" sz="2400" b="1" i="1" dirty="0" smtClean="0"/>
              <a:t>Encapsulamiento:</a:t>
            </a:r>
            <a:r>
              <a:rPr lang="es-ES" sz="2400" dirty="0" smtClean="0"/>
              <a:t>  Significa reunir a todos los elementos (que pueden considerarse pertenecientes a una misma entidad)</a:t>
            </a:r>
            <a:r>
              <a:rPr lang="es-ES" sz="2400" baseline="0" dirty="0" smtClean="0"/>
              <a:t> </a:t>
            </a:r>
            <a:r>
              <a:rPr lang="es-ES" sz="2400" dirty="0" smtClean="0"/>
              <a:t>al mismo nivel de abstracción. Esto permite aumentar la cohesión de los componentes del sistema.</a:t>
            </a:r>
          </a:p>
          <a:p>
            <a:pPr marL="0" lvl="2" indent="0">
              <a:lnSpc>
                <a:spcPct val="100000"/>
              </a:lnSpc>
              <a:spcAft>
                <a:spcPts val="0"/>
              </a:spcAft>
              <a:buNone/>
            </a:pPr>
            <a:endParaRPr lang="es-ES" sz="2400" dirty="0" smtClean="0"/>
          </a:p>
          <a:p>
            <a:pPr marL="0" lvl="2" indent="0">
              <a:lnSpc>
                <a:spcPct val="100000"/>
              </a:lnSpc>
              <a:spcAft>
                <a:spcPts val="0"/>
              </a:spcAft>
              <a:buNone/>
            </a:pPr>
            <a:r>
              <a:rPr lang="es-ES" sz="2400" b="1" i="1" dirty="0" smtClean="0"/>
              <a:t>Herencia:  </a:t>
            </a:r>
            <a:r>
              <a:rPr lang="es-ES" sz="2400" dirty="0" smtClean="0"/>
              <a:t>La herencia organiza y facilita el polimorfismo y el encapsulamiento permitiendo a los objetos ser definidos y creados como tipos especializados de objetos preexistentes.</a:t>
            </a:r>
            <a:r>
              <a:rPr lang="es-ES" sz="2400" b="1" i="1" dirty="0" smtClean="0"/>
              <a:t> </a:t>
            </a:r>
            <a:r>
              <a:rPr lang="es-ES" sz="2400" b="0" i="0" dirty="0" smtClean="0"/>
              <a:t>L</a:t>
            </a:r>
            <a:r>
              <a:rPr lang="es-ES" sz="2400" dirty="0" smtClean="0"/>
              <a:t>as clases no están aisladas, sino que se relacionan entre sí, formando una jerarquía de clasificación. Los objetos heredan las propiedades y el comportamiento de todas las clases a las que pertenecen. Estos pueden compartir (y extender) su comportamiento sin tener que volver a implementarlo. Esto suele hacerse habitualmente agrupando los objetos en clases que reflejan un comportamiento común. Cuando un objeto hereda de más de una clase se dice que hay herencia múltiple.</a:t>
            </a:r>
          </a:p>
          <a:p>
            <a:pPr marL="0" lvl="2" indent="0">
              <a:lnSpc>
                <a:spcPct val="100000"/>
              </a:lnSpc>
              <a:spcAft>
                <a:spcPts val="0"/>
              </a:spcAft>
              <a:buNone/>
            </a:pPr>
            <a:endParaRPr lang="es-MX" sz="2400" dirty="0" smtClean="0"/>
          </a:p>
          <a:p>
            <a:pPr marL="0" lvl="2" indent="0">
              <a:lnSpc>
                <a:spcPct val="100000"/>
              </a:lnSpc>
              <a:spcAft>
                <a:spcPts val="0"/>
              </a:spcAft>
              <a:buNone/>
            </a:pPr>
            <a:r>
              <a:rPr lang="es-ES" sz="2400" b="1" i="1" dirty="0" smtClean="0"/>
              <a:t>Polimorfismo:</a:t>
            </a:r>
            <a:r>
              <a:rPr lang="es-ES" sz="2400" dirty="0" smtClean="0"/>
              <a:t>  Comportamientos diferentes, asociados a objetos distintos, pueden compartir el mismo nombre, al llamarlos por ese nombre se utilizará el comportamiento correspondiente al objeto que se esté usando. O dicho de otro modo, las referencias y las colecciones de objetos pueden contener objetos de diferentes tipos, y la invocación de un comportamiento en una referencia producirá el comportamiento correcto para el tipo real del objeto referenciado. Cuando esto ocurre en "tiempo de ejecución", esta última característica se llama asignación tardía o asignación dinámica.</a:t>
            </a:r>
          </a:p>
          <a:p>
            <a:pPr marL="0" lvl="2" indent="0">
              <a:lnSpc>
                <a:spcPct val="100000"/>
              </a:lnSpc>
              <a:spcAft>
                <a:spcPts val="0"/>
              </a:spcAft>
              <a:buNone/>
            </a:pPr>
            <a:endParaRPr lang="es-MX" sz="2400" dirty="0" smtClean="0"/>
          </a:p>
          <a:p>
            <a:pPr marL="0" lvl="2" indent="0">
              <a:lnSpc>
                <a:spcPct val="100000"/>
              </a:lnSpc>
              <a:spcAft>
                <a:spcPts val="0"/>
              </a:spcAft>
              <a:buNone/>
            </a:pPr>
            <a:r>
              <a:rPr lang="es-ES" sz="2400" b="1" i="1" dirty="0" smtClean="0"/>
              <a:t>Abstracción: </a:t>
            </a:r>
            <a:r>
              <a:rPr lang="es-ES" sz="2400" dirty="0" smtClean="0"/>
              <a:t>La abstracción es clave en el proceso de análisis y diseño orientado a objetos, ya que mediante ella podemos llegar a armar un conjunto de clases que permitan modelar la realidad o el problema que se quiere atacar. Denota las características esenciales de un objeto, donde se capturan sus comportamientos. Cada objeto en el sistema sirve como modelo de un "agente" abstracto que puede realizar trabajo, informar y cambiar su estado, y "comunicarse" con otros objetos en el sistema sin revelar cómo se implementan estas características. Los procesos, las funciones o los métodos pueden también ser abstraídos y cuando lo están, una variedad de técnicas son requeridas para ampliar una abstracción. El proceso de abstracción permite seleccionar las características relevantes dentro de un conjunto e identificar comportamientos comunes para definir nuevos tipos de entidades en el mundo real.</a:t>
            </a:r>
          </a:p>
          <a:p>
            <a:pPr marL="0" lvl="2" indent="0">
              <a:lnSpc>
                <a:spcPct val="100000"/>
              </a:lnSpc>
              <a:spcAft>
                <a:spcPts val="0"/>
              </a:spcAft>
              <a:buNone/>
            </a:pPr>
            <a:endParaRPr lang="es-MX" sz="2400" dirty="0" smtClean="0"/>
          </a:p>
          <a:p>
            <a:pPr marL="0" lvl="2" indent="0">
              <a:lnSpc>
                <a:spcPct val="100000"/>
              </a:lnSpc>
              <a:spcAft>
                <a:spcPts val="0"/>
              </a:spcAft>
              <a:buNone/>
            </a:pPr>
            <a:r>
              <a:rPr lang="es-ES" sz="2400" b="1" i="1" dirty="0" smtClean="0"/>
              <a:t>Modularidad: </a:t>
            </a:r>
            <a:r>
              <a:rPr lang="es-ES" sz="2400" dirty="0" smtClean="0"/>
              <a:t>Se denomina Modularidad a la propiedad que permite subdividir una aplicación en partes más pequeñas (llamadas módulos), cada una de las cuales debe ser tan independiente como sea posible de la aplicación en sí y de las restantes partes. Estos módulos se pueden compilar por separado, pero tienen conexiones con otros módulos. Al igual que la encapsulación, los lenguajes soportan la Modularidad de diversas formas.</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gn="l">
              <a:lnSpc>
                <a:spcPct val="100000"/>
              </a:lnSpc>
              <a:spcAft>
                <a:spcPts val="0"/>
              </a:spcAft>
              <a:buNone/>
            </a:pPr>
            <a:r>
              <a:rPr lang="en-US" sz="2400" dirty="0" smtClean="0"/>
              <a:t>El CLR (</a:t>
            </a:r>
            <a:r>
              <a:rPr lang="en-US" sz="2400" dirty="0" err="1" smtClean="0"/>
              <a:t>Entorno</a:t>
            </a:r>
            <a:r>
              <a:rPr lang="en-US" sz="2400" dirty="0" smtClean="0"/>
              <a:t> de </a:t>
            </a:r>
            <a:r>
              <a:rPr lang="en-US" sz="2400" dirty="0" err="1" smtClean="0"/>
              <a:t>ejecucion</a:t>
            </a:r>
            <a:r>
              <a:rPr lang="en-US" sz="2400" dirty="0" smtClean="0"/>
              <a:t> </a:t>
            </a:r>
            <a:r>
              <a:rPr lang="en-US" sz="2400" dirty="0" err="1" smtClean="0"/>
              <a:t>compartido</a:t>
            </a:r>
            <a:r>
              <a:rPr lang="en-US" sz="2400" dirty="0" smtClean="0"/>
              <a:t> </a:t>
            </a:r>
            <a:r>
              <a:rPr lang="en-US" sz="2400" dirty="0" err="1" smtClean="0"/>
              <a:t>para</a:t>
            </a:r>
            <a:r>
              <a:rPr lang="en-US" sz="2400" dirty="0" smtClean="0"/>
              <a:t> </a:t>
            </a:r>
            <a:r>
              <a:rPr lang="en-US" sz="2400" dirty="0" err="1" smtClean="0"/>
              <a:t>todos</a:t>
            </a:r>
            <a:r>
              <a:rPr lang="en-US" sz="2400" dirty="0" smtClean="0"/>
              <a:t> los </a:t>
            </a:r>
            <a:r>
              <a:rPr lang="en-US" sz="2400" dirty="0" err="1" smtClean="0"/>
              <a:t>lenguages</a:t>
            </a:r>
            <a:r>
              <a:rPr lang="en-US" sz="2400" dirty="0" smtClean="0"/>
              <a:t>) </a:t>
            </a:r>
            <a:r>
              <a:rPr lang="en-US" sz="2400" dirty="0" err="1" smtClean="0"/>
              <a:t>es</a:t>
            </a:r>
            <a:r>
              <a:rPr lang="en-US" sz="2400" dirty="0" smtClean="0"/>
              <a:t> el </a:t>
            </a:r>
            <a:r>
              <a:rPr lang="en-US" sz="2400" dirty="0" err="1" smtClean="0"/>
              <a:t>componente</a:t>
            </a:r>
            <a:r>
              <a:rPr lang="en-US" sz="2400" baseline="0" dirty="0" smtClean="0"/>
              <a:t> de </a:t>
            </a:r>
            <a:r>
              <a:rPr lang="en-US" sz="2400" baseline="0" dirty="0" err="1" smtClean="0"/>
              <a:t>máquina</a:t>
            </a:r>
            <a:r>
              <a:rPr lang="en-US" sz="2400" baseline="0" dirty="0" smtClean="0"/>
              <a:t> virtual del .NET Framework. El CLR </a:t>
            </a:r>
            <a:r>
              <a:rPr lang="en-US" sz="2400" baseline="0" dirty="0" err="1" smtClean="0"/>
              <a:t>es</a:t>
            </a:r>
            <a:r>
              <a:rPr lang="en-US" sz="2400" baseline="0" dirty="0" smtClean="0"/>
              <a:t> el responsible de </a:t>
            </a:r>
            <a:r>
              <a:rPr lang="en-US" sz="2400" baseline="0" dirty="0" err="1" smtClean="0"/>
              <a:t>administrar</a:t>
            </a:r>
            <a:r>
              <a:rPr lang="en-US" sz="2400" baseline="0" dirty="0" smtClean="0"/>
              <a:t> la </a:t>
            </a:r>
            <a:r>
              <a:rPr lang="en-US" sz="2400" baseline="0" dirty="0" err="1" smtClean="0"/>
              <a:t>ejecución</a:t>
            </a:r>
            <a:r>
              <a:rPr lang="en-US" sz="2400" baseline="0" dirty="0" smtClean="0"/>
              <a:t> de </a:t>
            </a:r>
            <a:r>
              <a:rPr lang="en-US" sz="2400" baseline="0" dirty="0" err="1" smtClean="0"/>
              <a:t>programas</a:t>
            </a:r>
            <a:r>
              <a:rPr lang="en-US" sz="2400" baseline="0" dirty="0" smtClean="0"/>
              <a:t> </a:t>
            </a:r>
            <a:r>
              <a:rPr lang="en-US" sz="2400" baseline="0" dirty="0" err="1" smtClean="0"/>
              <a:t>creados</a:t>
            </a:r>
            <a:r>
              <a:rPr lang="en-US" sz="2400" baseline="0" dirty="0" smtClean="0"/>
              <a:t> </a:t>
            </a:r>
            <a:r>
              <a:rPr lang="en-US" sz="2400" baseline="0" dirty="0" err="1" smtClean="0"/>
              <a:t>para</a:t>
            </a:r>
            <a:r>
              <a:rPr lang="en-US" sz="2400" baseline="0" dirty="0" smtClean="0"/>
              <a:t> .NET</a:t>
            </a:r>
            <a:r>
              <a:rPr lang="en-US" sz="2400" dirty="0" smtClean="0"/>
              <a:t>. </a:t>
            </a:r>
          </a:p>
          <a:p>
            <a:pPr marL="0" lvl="2" indent="0" algn="l">
              <a:lnSpc>
                <a:spcPct val="100000"/>
              </a:lnSpc>
              <a:spcAft>
                <a:spcPts val="0"/>
              </a:spcAft>
              <a:buNone/>
            </a:pPr>
            <a:r>
              <a:rPr lang="en-US" sz="2400" dirty="0" err="1" smtClean="0"/>
              <a:t>Usando</a:t>
            </a:r>
            <a:r>
              <a:rPr lang="en-US" sz="2400" dirty="0" smtClean="0"/>
              <a:t> un </a:t>
            </a:r>
            <a:r>
              <a:rPr lang="en-US" sz="2400" dirty="0" err="1" smtClean="0"/>
              <a:t>proceso</a:t>
            </a:r>
            <a:r>
              <a:rPr lang="en-US" sz="2400" dirty="0" smtClean="0"/>
              <a:t> </a:t>
            </a:r>
            <a:r>
              <a:rPr lang="en-US" sz="2400" dirty="0" err="1" smtClean="0"/>
              <a:t>denominado</a:t>
            </a:r>
            <a:r>
              <a:rPr lang="en-US" sz="2400" baseline="0" dirty="0" smtClean="0"/>
              <a:t> JIT Compilation (Just-in-time Compilation), el CLR </a:t>
            </a:r>
            <a:r>
              <a:rPr lang="en-US" sz="2400" baseline="0" dirty="0" err="1" smtClean="0"/>
              <a:t>compila</a:t>
            </a:r>
            <a:r>
              <a:rPr lang="en-US" sz="2400" baseline="0" dirty="0" smtClean="0"/>
              <a:t> el </a:t>
            </a:r>
            <a:r>
              <a:rPr lang="en-US" sz="2400" baseline="0" dirty="0" err="1" smtClean="0"/>
              <a:t>codigo</a:t>
            </a:r>
            <a:r>
              <a:rPr lang="en-US" sz="2400" baseline="0" dirty="0" smtClean="0"/>
              <a:t> </a:t>
            </a:r>
            <a:r>
              <a:rPr lang="en-US" sz="2400" baseline="0" dirty="0" err="1" smtClean="0"/>
              <a:t>intermedio</a:t>
            </a:r>
            <a:r>
              <a:rPr lang="en-US" sz="2400" baseline="0" dirty="0" smtClean="0"/>
              <a:t> (</a:t>
            </a:r>
            <a:r>
              <a:rPr lang="en-US" sz="2400" baseline="0" dirty="0" err="1" smtClean="0"/>
              <a:t>denominado</a:t>
            </a:r>
            <a:r>
              <a:rPr lang="en-US" sz="2400" baseline="0" dirty="0" smtClean="0"/>
              <a:t> CIL-Common Intermediate Language [Antes MSIL-Microsoft Intermediate Language]) y lo </a:t>
            </a:r>
            <a:r>
              <a:rPr lang="en-US" sz="2400" baseline="0" dirty="0" err="1" smtClean="0"/>
              <a:t>convierte</a:t>
            </a:r>
            <a:r>
              <a:rPr lang="en-US" sz="2400" baseline="0" dirty="0" smtClean="0"/>
              <a:t> en </a:t>
            </a:r>
            <a:r>
              <a:rPr lang="en-US" sz="2400" baseline="0" dirty="0" err="1" smtClean="0"/>
              <a:t>código</a:t>
            </a:r>
            <a:r>
              <a:rPr lang="en-US" sz="2400" baseline="0" dirty="0" smtClean="0"/>
              <a:t> </a:t>
            </a:r>
            <a:r>
              <a:rPr lang="en-US" sz="2400" baseline="0" dirty="0" err="1" smtClean="0"/>
              <a:t>máquina</a:t>
            </a:r>
            <a:r>
              <a:rPr lang="en-US" sz="2400" baseline="0" dirty="0" smtClean="0"/>
              <a:t>, </a:t>
            </a:r>
            <a:r>
              <a:rPr lang="en-US" sz="2400" baseline="0" dirty="0" err="1" smtClean="0"/>
              <a:t>que</a:t>
            </a:r>
            <a:r>
              <a:rPr lang="en-US" sz="2400" baseline="0" dirty="0" smtClean="0"/>
              <a:t> a </a:t>
            </a:r>
            <a:r>
              <a:rPr lang="en-US" sz="2400" baseline="0" dirty="0" err="1" smtClean="0"/>
              <a:t>su</a:t>
            </a:r>
            <a:r>
              <a:rPr lang="en-US" sz="2400" baseline="0" dirty="0" smtClean="0"/>
              <a:t> </a:t>
            </a:r>
            <a:r>
              <a:rPr lang="en-US" sz="2400" baseline="0" dirty="0" err="1" smtClean="0"/>
              <a:t>vez</a:t>
            </a:r>
            <a:r>
              <a:rPr lang="en-US" sz="2400" baseline="0" dirty="0" smtClean="0"/>
              <a:t> </a:t>
            </a:r>
            <a:r>
              <a:rPr lang="en-US" sz="2400" baseline="0" dirty="0" err="1" smtClean="0"/>
              <a:t>es</a:t>
            </a:r>
            <a:r>
              <a:rPr lang="en-US" sz="2400" baseline="0" dirty="0" smtClean="0"/>
              <a:t> </a:t>
            </a:r>
            <a:r>
              <a:rPr lang="en-US" sz="2400" baseline="0" dirty="0" err="1" smtClean="0"/>
              <a:t>ejecutado</a:t>
            </a:r>
            <a:r>
              <a:rPr lang="en-US" sz="2400" baseline="0" dirty="0" smtClean="0"/>
              <a:t> </a:t>
            </a:r>
            <a:r>
              <a:rPr lang="en-US" sz="2400" baseline="0" dirty="0" err="1" smtClean="0"/>
              <a:t>por</a:t>
            </a:r>
            <a:r>
              <a:rPr lang="en-US" sz="2400" baseline="0" dirty="0" smtClean="0"/>
              <a:t> el CPU.</a:t>
            </a:r>
          </a:p>
          <a:p>
            <a:pPr marL="0" lvl="2" indent="0" algn="l">
              <a:lnSpc>
                <a:spcPct val="100000"/>
              </a:lnSpc>
              <a:spcAft>
                <a:spcPts val="0"/>
              </a:spcAft>
              <a:buNone/>
            </a:pPr>
            <a:r>
              <a:rPr lang="en-US" sz="2400" dirty="0" smtClean="0"/>
              <a:t>El</a:t>
            </a:r>
            <a:r>
              <a:rPr lang="en-US" sz="2400" baseline="0" dirty="0" smtClean="0"/>
              <a:t> CLR </a:t>
            </a:r>
            <a:r>
              <a:rPr lang="en-US" sz="2400" baseline="0" dirty="0" err="1" smtClean="0"/>
              <a:t>también</a:t>
            </a:r>
            <a:r>
              <a:rPr lang="en-US" sz="2400" baseline="0" dirty="0" smtClean="0"/>
              <a:t> </a:t>
            </a:r>
            <a:r>
              <a:rPr lang="en-US" sz="2400" baseline="0" dirty="0" err="1" smtClean="0"/>
              <a:t>provee</a:t>
            </a:r>
            <a:r>
              <a:rPr lang="en-US" sz="2400" baseline="0" dirty="0" smtClean="0"/>
              <a:t> </a:t>
            </a:r>
            <a:r>
              <a:rPr lang="en-US" sz="2400" baseline="0" dirty="0" err="1" smtClean="0"/>
              <a:t>servicios</a:t>
            </a:r>
            <a:r>
              <a:rPr lang="en-US" sz="2400" baseline="0" dirty="0" smtClean="0"/>
              <a:t> </a:t>
            </a:r>
            <a:r>
              <a:rPr lang="en-US" sz="2400" baseline="0" dirty="0" err="1" smtClean="0"/>
              <a:t>adicionales</a:t>
            </a:r>
            <a:r>
              <a:rPr lang="en-US" sz="2400" baseline="0" dirty="0" smtClean="0"/>
              <a:t>, tales </a:t>
            </a:r>
            <a:r>
              <a:rPr lang="en-US" sz="2400" baseline="0" dirty="0" err="1" smtClean="0"/>
              <a:t>como</a:t>
            </a:r>
            <a:r>
              <a:rPr lang="en-US" sz="2400" baseline="0" dirty="0" smtClean="0"/>
              <a:t> </a:t>
            </a:r>
            <a:r>
              <a:rPr lang="en-US" sz="2400" baseline="0" dirty="0" err="1" smtClean="0"/>
              <a:t>administracion</a:t>
            </a:r>
            <a:r>
              <a:rPr lang="en-US" sz="2400" baseline="0" dirty="0" smtClean="0"/>
              <a:t> de </a:t>
            </a:r>
            <a:r>
              <a:rPr lang="en-US" sz="2400" baseline="0" dirty="0" err="1" smtClean="0"/>
              <a:t>memoria</a:t>
            </a:r>
            <a:r>
              <a:rPr lang="en-US" sz="2400" baseline="0" dirty="0" smtClean="0"/>
              <a:t>, </a:t>
            </a:r>
            <a:r>
              <a:rPr lang="en-US" sz="2400" baseline="0" dirty="0" err="1" smtClean="0"/>
              <a:t>aseguramiento</a:t>
            </a:r>
            <a:r>
              <a:rPr lang="en-US" sz="2400" baseline="0" dirty="0" smtClean="0"/>
              <a:t> de </a:t>
            </a:r>
            <a:r>
              <a:rPr lang="en-US" sz="2400" baseline="0" dirty="0" err="1" smtClean="0"/>
              <a:t>tipos</a:t>
            </a:r>
            <a:r>
              <a:rPr lang="en-US" sz="2400" baseline="0" dirty="0" smtClean="0"/>
              <a:t> de </a:t>
            </a:r>
            <a:r>
              <a:rPr lang="en-US" sz="2400" baseline="0" dirty="0" err="1" smtClean="0"/>
              <a:t>datos</a:t>
            </a:r>
            <a:r>
              <a:rPr lang="en-US" sz="2400" baseline="0" dirty="0" smtClean="0"/>
              <a:t>, </a:t>
            </a:r>
            <a:r>
              <a:rPr lang="en-US" sz="2400" baseline="0" dirty="0" err="1" smtClean="0"/>
              <a:t>manejo</a:t>
            </a:r>
            <a:r>
              <a:rPr lang="en-US" sz="2400" baseline="0" dirty="0" smtClean="0"/>
              <a:t> de </a:t>
            </a:r>
            <a:r>
              <a:rPr lang="en-US" sz="2400" baseline="0" dirty="0" err="1" smtClean="0"/>
              <a:t>excepciones</a:t>
            </a:r>
            <a:r>
              <a:rPr lang="en-US" sz="2400" baseline="0" dirty="0" smtClean="0"/>
              <a:t> y </a:t>
            </a:r>
            <a:r>
              <a:rPr lang="en-US" sz="2400" baseline="0" dirty="0" err="1" smtClean="0"/>
              <a:t>recoleccion</a:t>
            </a:r>
            <a:r>
              <a:rPr lang="en-US" sz="2400" baseline="0" dirty="0" smtClean="0"/>
              <a:t> de </a:t>
            </a:r>
            <a:r>
              <a:rPr lang="en-US" sz="2400" baseline="0" dirty="0" err="1" smtClean="0"/>
              <a:t>basura</a:t>
            </a:r>
            <a:r>
              <a:rPr lang="en-US" sz="2400" baseline="0" dirty="0" smtClean="0"/>
              <a:t>.</a:t>
            </a:r>
            <a:r>
              <a:rPr lang="en-US" sz="2400" dirty="0" smtClean="0"/>
              <a:t> </a:t>
            </a:r>
            <a:r>
              <a:rPr lang="en-US" sz="2400" dirty="0" err="1" smtClean="0"/>
              <a:t>Todos</a:t>
            </a:r>
            <a:r>
              <a:rPr lang="en-US" sz="2400" dirty="0" smtClean="0"/>
              <a:t> los </a:t>
            </a:r>
            <a:r>
              <a:rPr lang="en-US" sz="2400" dirty="0" err="1" smtClean="0"/>
              <a:t>programas</a:t>
            </a:r>
            <a:r>
              <a:rPr lang="en-US" sz="2400" dirty="0" smtClean="0"/>
              <a:t> </a:t>
            </a:r>
            <a:r>
              <a:rPr lang="en-US" sz="2400" dirty="0" err="1" smtClean="0"/>
              <a:t>escritos</a:t>
            </a:r>
            <a:r>
              <a:rPr lang="en-US" sz="2400" baseline="0" dirty="0" smtClean="0"/>
              <a:t> </a:t>
            </a:r>
            <a:r>
              <a:rPr lang="en-US" sz="2400" baseline="0" dirty="0" err="1" smtClean="0"/>
              <a:t>para</a:t>
            </a:r>
            <a:r>
              <a:rPr lang="en-US" sz="2400" baseline="0" dirty="0" smtClean="0"/>
              <a:t> el .NET Framework, sin </a:t>
            </a:r>
            <a:r>
              <a:rPr lang="en-US" sz="2400" baseline="0" dirty="0" err="1" smtClean="0"/>
              <a:t>importar</a:t>
            </a:r>
            <a:r>
              <a:rPr lang="en-US" sz="2400" baseline="0" dirty="0" smtClean="0"/>
              <a:t> en </a:t>
            </a:r>
            <a:r>
              <a:rPr lang="en-US" sz="2400" baseline="0" dirty="0" err="1" smtClean="0"/>
              <a:t>que</a:t>
            </a:r>
            <a:r>
              <a:rPr lang="en-US" sz="2400" baseline="0" dirty="0" smtClean="0"/>
              <a:t> </a:t>
            </a:r>
            <a:r>
              <a:rPr lang="en-US" sz="2400" baseline="0" dirty="0" err="1" smtClean="0"/>
              <a:t>lenguaje</a:t>
            </a:r>
            <a:r>
              <a:rPr lang="en-US" sz="2400" baseline="0" dirty="0" smtClean="0"/>
              <a:t> </a:t>
            </a:r>
            <a:r>
              <a:rPr lang="en-US" sz="2400" baseline="0" dirty="0" err="1" smtClean="0"/>
              <a:t>hayan</a:t>
            </a:r>
            <a:r>
              <a:rPr lang="en-US" sz="2400" baseline="0" dirty="0" smtClean="0"/>
              <a:t> </a:t>
            </a:r>
            <a:r>
              <a:rPr lang="en-US" sz="2400" baseline="0" dirty="0" err="1" smtClean="0"/>
              <a:t>sido</a:t>
            </a:r>
            <a:r>
              <a:rPr lang="en-US" sz="2400" baseline="0" dirty="0" smtClean="0"/>
              <a:t> </a:t>
            </a:r>
            <a:r>
              <a:rPr lang="en-US" sz="2400" baseline="0" dirty="0" err="1" smtClean="0"/>
              <a:t>escritos</a:t>
            </a:r>
            <a:r>
              <a:rPr lang="en-US" sz="2400" baseline="0" dirty="0" smtClean="0"/>
              <a:t>, son </a:t>
            </a:r>
            <a:r>
              <a:rPr lang="en-US" sz="2400" baseline="0" dirty="0" err="1" smtClean="0"/>
              <a:t>ejecutados</a:t>
            </a:r>
            <a:r>
              <a:rPr lang="en-US" sz="2400" baseline="0" dirty="0" smtClean="0"/>
              <a:t> </a:t>
            </a:r>
            <a:r>
              <a:rPr lang="en-US" sz="2400" baseline="0" dirty="0" err="1" smtClean="0"/>
              <a:t>por</a:t>
            </a:r>
            <a:r>
              <a:rPr lang="en-US" sz="2400" baseline="0" dirty="0" smtClean="0"/>
              <a:t> el CLR.</a:t>
            </a:r>
          </a:p>
          <a:p>
            <a:pPr marL="0" lvl="2" indent="0" algn="l">
              <a:lnSpc>
                <a:spcPct val="100000"/>
              </a:lnSpc>
              <a:spcAft>
                <a:spcPts val="0"/>
              </a:spcAft>
              <a:buNone/>
            </a:pPr>
            <a:r>
              <a:rPr lang="en-US" sz="2400" baseline="0" dirty="0" err="1" smtClean="0"/>
              <a:t>Ejemplos</a:t>
            </a:r>
            <a:r>
              <a:rPr lang="en-US" sz="2400" baseline="0" dirty="0" smtClean="0"/>
              <a:t> de </a:t>
            </a:r>
            <a:r>
              <a:rPr lang="en-US" sz="2400" baseline="0" dirty="0" err="1" smtClean="0"/>
              <a:t>lenguages</a:t>
            </a:r>
            <a:r>
              <a:rPr lang="en-US" sz="2400" baseline="0" dirty="0" smtClean="0"/>
              <a:t> </a:t>
            </a:r>
            <a:r>
              <a:rPr lang="en-US" sz="2400" baseline="0" dirty="0" err="1" smtClean="0"/>
              <a:t>para</a:t>
            </a:r>
            <a:r>
              <a:rPr lang="en-US" sz="2400" baseline="0" dirty="0" smtClean="0"/>
              <a:t> .NET son:</a:t>
            </a:r>
          </a:p>
          <a:p>
            <a:pPr marL="0" lvl="2" indent="0" algn="l">
              <a:lnSpc>
                <a:spcPct val="100000"/>
              </a:lnSpc>
              <a:spcAft>
                <a:spcPts val="0"/>
              </a:spcAft>
              <a:buNone/>
            </a:pPr>
            <a:r>
              <a:rPr lang="en-US" sz="2400" baseline="0" dirty="0" smtClean="0"/>
              <a:t>Visual Basic</a:t>
            </a:r>
          </a:p>
          <a:p>
            <a:pPr marL="0" lvl="2" indent="0" algn="l">
              <a:lnSpc>
                <a:spcPct val="100000"/>
              </a:lnSpc>
              <a:spcAft>
                <a:spcPts val="0"/>
              </a:spcAft>
              <a:buNone/>
            </a:pPr>
            <a:r>
              <a:rPr lang="en-US" sz="2400" baseline="0" dirty="0" smtClean="0"/>
              <a:t>C++</a:t>
            </a:r>
          </a:p>
          <a:p>
            <a:pPr marL="0" lvl="2" indent="0" algn="l">
              <a:lnSpc>
                <a:spcPct val="100000"/>
              </a:lnSpc>
              <a:spcAft>
                <a:spcPts val="0"/>
              </a:spcAft>
              <a:buNone/>
            </a:pPr>
            <a:r>
              <a:rPr lang="en-US" sz="2400" baseline="0" dirty="0" smtClean="0"/>
              <a:t>C#</a:t>
            </a:r>
          </a:p>
          <a:p>
            <a:pPr marL="0" lvl="2" indent="0" algn="l">
              <a:lnSpc>
                <a:spcPct val="100000"/>
              </a:lnSpc>
              <a:spcAft>
                <a:spcPts val="0"/>
              </a:spcAft>
              <a:buNone/>
            </a:pPr>
            <a:r>
              <a:rPr lang="en-US" sz="2400" baseline="0" dirty="0" smtClean="0"/>
              <a:t>F#</a:t>
            </a:r>
          </a:p>
          <a:p>
            <a:pPr marL="0" lvl="2" indent="0" algn="l">
              <a:lnSpc>
                <a:spcPct val="100000"/>
              </a:lnSpc>
              <a:spcAft>
                <a:spcPts val="0"/>
              </a:spcAft>
              <a:buNone/>
            </a:pPr>
            <a:r>
              <a:rPr lang="en-US" sz="2400" baseline="0" dirty="0" err="1" smtClean="0"/>
              <a:t>Referencias</a:t>
            </a:r>
            <a:r>
              <a:rPr lang="en-US" sz="2400" baseline="0" dirty="0" smtClean="0"/>
              <a:t>:</a:t>
            </a:r>
          </a:p>
          <a:p>
            <a:pPr marL="0" lvl="2" indent="0" algn="l">
              <a:lnSpc>
                <a:spcPct val="100000"/>
              </a:lnSpc>
              <a:spcAft>
                <a:spcPts val="0"/>
              </a:spcAft>
              <a:buNone/>
            </a:pPr>
            <a:r>
              <a:rPr lang="en-US" sz="2400" baseline="0" dirty="0" smtClean="0"/>
              <a:t>http://dotnetpowered.com/languages.aspx</a:t>
            </a:r>
          </a:p>
          <a:p>
            <a:pPr marL="0" lvl="2" indent="0" algn="l">
              <a:lnSpc>
                <a:spcPct val="100000"/>
              </a:lnSpc>
              <a:spcAft>
                <a:spcPts val="0"/>
              </a:spcAft>
              <a:buNone/>
            </a:pPr>
            <a:r>
              <a:rPr lang="en-US" sz="2400" dirty="0" smtClean="0"/>
              <a:t>http://en.citizendium.org/wiki/List_of_languages_using_the_.NET_Framework</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gn="l">
              <a:lnSpc>
                <a:spcPct val="100000"/>
              </a:lnSpc>
              <a:spcAft>
                <a:spcPts val="0"/>
              </a:spcAft>
              <a:buNone/>
            </a:pPr>
            <a:r>
              <a:rPr lang="es-ES" sz="2400" dirty="0" smtClean="0"/>
              <a:t>-</a:t>
            </a:r>
            <a:r>
              <a:rPr lang="es-ES" sz="2400" dirty="0" err="1" smtClean="0"/>
              <a:t>Namespaces</a:t>
            </a:r>
            <a:r>
              <a:rPr lang="es-ES" sz="2400" dirty="0" smtClean="0"/>
              <a:t> (Espacios de nombres)</a:t>
            </a:r>
          </a:p>
          <a:p>
            <a:pPr marL="0" lvl="2" indent="0" algn="l">
              <a:lnSpc>
                <a:spcPct val="100000"/>
              </a:lnSpc>
              <a:spcAft>
                <a:spcPts val="0"/>
              </a:spcAft>
              <a:buNone/>
            </a:pPr>
            <a:r>
              <a:rPr lang="es-ES" sz="2400" dirty="0" smtClean="0"/>
              <a:t>Un </a:t>
            </a:r>
            <a:r>
              <a:rPr lang="es-ES" sz="2400" dirty="0" err="1" smtClean="0"/>
              <a:t>namespace</a:t>
            </a:r>
            <a:r>
              <a:rPr lang="es-ES" sz="2400" dirty="0" smtClean="0"/>
              <a:t> (o espacio de nombres) es una especie de contenedor de clases. Clases similares pueden ser agrupadas en </a:t>
            </a:r>
            <a:r>
              <a:rPr lang="es-ES" sz="2400" dirty="0" err="1" smtClean="0"/>
              <a:t>Namespaces</a:t>
            </a:r>
            <a:r>
              <a:rPr lang="es-ES" sz="2400" dirty="0" smtClean="0"/>
              <a:t> (De hecho, se recomienda enfáticamente que se haga de esta manera).</a:t>
            </a:r>
          </a:p>
          <a:p>
            <a:pPr marL="0" lvl="2" indent="0" algn="l">
              <a:lnSpc>
                <a:spcPct val="100000"/>
              </a:lnSpc>
              <a:spcAft>
                <a:spcPts val="0"/>
              </a:spcAft>
              <a:buNone/>
            </a:pPr>
            <a:r>
              <a:rPr lang="es-ES" sz="2400" dirty="0" smtClean="0"/>
              <a:t>Los puntos en una sentencia (por ejemplo </a:t>
            </a:r>
            <a:r>
              <a:rPr lang="es-ES" sz="2400" dirty="0" err="1" smtClean="0"/>
              <a:t>System.Console.WriteLine</a:t>
            </a:r>
            <a:r>
              <a:rPr lang="es-ES" sz="2400" dirty="0" smtClean="0"/>
              <a:t>) se utilizan para separar los </a:t>
            </a:r>
            <a:r>
              <a:rPr lang="es-ES" sz="2400" dirty="0" err="1" smtClean="0"/>
              <a:t>namespaces</a:t>
            </a:r>
            <a:r>
              <a:rPr lang="es-ES" sz="2400" dirty="0" smtClean="0"/>
              <a:t>, clases, y </a:t>
            </a:r>
            <a:r>
              <a:rPr lang="es-ES" sz="2400" dirty="0" err="1" smtClean="0"/>
              <a:t>metodos</a:t>
            </a:r>
            <a:r>
              <a:rPr lang="es-ES" sz="2400" dirty="0" smtClean="0"/>
              <a:t>,</a:t>
            </a:r>
            <a:r>
              <a:rPr lang="es-ES" sz="2400" baseline="0" dirty="0" smtClean="0"/>
              <a:t> respectivamente.</a:t>
            </a:r>
            <a:endParaRPr lang="en-US" sz="240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s-MX" sz="2400" noProof="0" dirty="0" smtClean="0"/>
              <a:t>Las Palabras Reservadas (o </a:t>
            </a:r>
            <a:r>
              <a:rPr lang="es-MX" sz="2400" noProof="0" dirty="0" err="1" smtClean="0"/>
              <a:t>Keywords</a:t>
            </a:r>
            <a:r>
              <a:rPr lang="es-MX" sz="2400" noProof="0" dirty="0" smtClean="0"/>
              <a:t>) son identificadores predefinidos y reservados para uso específico del compilador. Estas palabras no pueden ser utilizadas por nosotros</a:t>
            </a:r>
            <a:r>
              <a:rPr lang="es-MX" sz="2400" baseline="0" noProof="0" dirty="0" smtClean="0"/>
              <a:t> en nuestro código, a menos que incluyan el prefijo @</a:t>
            </a:r>
            <a:r>
              <a:rPr lang="es-MX" sz="2400" noProof="0" dirty="0" smtClean="0"/>
              <a:t>.</a:t>
            </a:r>
          </a:p>
          <a:p>
            <a:pPr marL="0" lvl="2" indent="0">
              <a:lnSpc>
                <a:spcPct val="100000"/>
              </a:lnSpc>
              <a:spcAft>
                <a:spcPts val="0"/>
              </a:spcAft>
              <a:buNone/>
            </a:pPr>
            <a:r>
              <a:rPr lang="es-MX" sz="2400" noProof="0" dirty="0" smtClean="0"/>
              <a:t>Por ejemplo, </a:t>
            </a:r>
            <a:r>
              <a:rPr lang="es-MX" sz="2400" b="1" i="1" noProof="0" dirty="0" smtClean="0"/>
              <a:t>@</a:t>
            </a:r>
            <a:r>
              <a:rPr lang="es-MX" sz="2400" b="1" i="1" noProof="0" dirty="0" err="1" smtClean="0"/>
              <a:t>int</a:t>
            </a:r>
            <a:r>
              <a:rPr lang="es-MX" sz="2400" noProof="0" dirty="0" smtClean="0"/>
              <a:t> es un identificador válido, pero </a:t>
            </a:r>
            <a:r>
              <a:rPr lang="es-MX" sz="2400" b="1" i="1" noProof="0" dirty="0" err="1" smtClean="0"/>
              <a:t>int</a:t>
            </a:r>
            <a:r>
              <a:rPr lang="es-MX" sz="2400" noProof="0" dirty="0" smtClean="0"/>
              <a:t> no lo es. C# 4.0 tiene 79 </a:t>
            </a:r>
            <a:r>
              <a:rPr lang="es-MX" sz="2400" noProof="0" dirty="0" err="1" smtClean="0"/>
              <a:t>keywords</a:t>
            </a:r>
            <a:r>
              <a:rPr lang="es-MX" sz="2400" noProof="0" dirty="0" smtClean="0"/>
              <a: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lvl="2" indent="0">
              <a:lnSpc>
                <a:spcPct val="100000"/>
              </a:lnSpc>
              <a:spcAft>
                <a:spcPts val="0"/>
              </a:spcAft>
              <a:buNone/>
            </a:pPr>
            <a:r>
              <a:rPr lang="en-US" sz="2400" dirty="0" err="1" smtClean="0"/>
              <a:t>Una</a:t>
            </a:r>
            <a:r>
              <a:rPr lang="en-US" sz="2400" dirty="0" smtClean="0"/>
              <a:t> </a:t>
            </a:r>
            <a:r>
              <a:rPr lang="en-US" sz="2400" dirty="0" err="1" smtClean="0"/>
              <a:t>Palabra</a:t>
            </a:r>
            <a:r>
              <a:rPr lang="en-US" sz="2400" dirty="0" smtClean="0"/>
              <a:t> Contextual</a:t>
            </a:r>
            <a:r>
              <a:rPr lang="en-US" sz="2400" baseline="0" dirty="0" smtClean="0"/>
              <a:t> </a:t>
            </a:r>
            <a:r>
              <a:rPr lang="en-US" sz="2400" dirty="0" err="1" smtClean="0"/>
              <a:t>Reservada</a:t>
            </a:r>
            <a:r>
              <a:rPr lang="en-US" sz="2400" dirty="0" smtClean="0"/>
              <a:t> </a:t>
            </a:r>
            <a:r>
              <a:rPr lang="en-US" sz="2400" dirty="0" err="1" smtClean="0"/>
              <a:t>es</a:t>
            </a:r>
            <a:r>
              <a:rPr lang="en-US" sz="2400" dirty="0" smtClean="0"/>
              <a:t> </a:t>
            </a:r>
            <a:r>
              <a:rPr lang="en-US" sz="2400" dirty="0" err="1" smtClean="0"/>
              <a:t>utilizada</a:t>
            </a:r>
            <a:r>
              <a:rPr lang="en-US" sz="2400" dirty="0" smtClean="0"/>
              <a:t> </a:t>
            </a:r>
            <a:r>
              <a:rPr lang="en-US" sz="2400" dirty="0" err="1" smtClean="0"/>
              <a:t>para</a:t>
            </a:r>
            <a:r>
              <a:rPr lang="en-US" sz="2400" dirty="0" smtClean="0"/>
              <a:t> </a:t>
            </a:r>
            <a:r>
              <a:rPr lang="en-US" sz="2400" dirty="0" err="1" smtClean="0"/>
              <a:t>proveer</a:t>
            </a:r>
            <a:r>
              <a:rPr lang="en-US" sz="2400" dirty="0" smtClean="0"/>
              <a:t> un </a:t>
            </a:r>
            <a:r>
              <a:rPr lang="en-US" sz="2400" dirty="0" err="1" smtClean="0"/>
              <a:t>significado</a:t>
            </a:r>
            <a:r>
              <a:rPr lang="en-US" sz="2400" dirty="0" smtClean="0"/>
              <a:t> </a:t>
            </a:r>
            <a:r>
              <a:rPr lang="en-US" sz="2400" dirty="0" err="1" smtClean="0"/>
              <a:t>específico</a:t>
            </a:r>
            <a:r>
              <a:rPr lang="en-US" sz="2400" dirty="0" smtClean="0"/>
              <a:t> </a:t>
            </a:r>
            <a:r>
              <a:rPr lang="en-US" sz="2400" dirty="0" err="1" smtClean="0"/>
              <a:t>para</a:t>
            </a:r>
            <a:r>
              <a:rPr lang="en-US" sz="2400" dirty="0" smtClean="0"/>
              <a:t> el </a:t>
            </a:r>
            <a:r>
              <a:rPr lang="en-US" sz="2400" dirty="0" err="1" smtClean="0"/>
              <a:t>código</a:t>
            </a:r>
            <a:r>
              <a:rPr lang="en-US" sz="2400" dirty="0" smtClean="0"/>
              <a:t>,</a:t>
            </a:r>
            <a:r>
              <a:rPr lang="en-US" sz="2400" baseline="0" dirty="0" smtClean="0"/>
              <a:t> </a:t>
            </a:r>
            <a:r>
              <a:rPr lang="en-US" sz="2400" baseline="0" dirty="0" err="1" smtClean="0"/>
              <a:t>pero</a:t>
            </a:r>
            <a:r>
              <a:rPr lang="en-US" sz="2400" baseline="0" dirty="0" smtClean="0"/>
              <a:t> no </a:t>
            </a:r>
            <a:r>
              <a:rPr lang="en-US" sz="2400" baseline="0" dirty="0" err="1" smtClean="0"/>
              <a:t>es</a:t>
            </a:r>
            <a:r>
              <a:rPr lang="en-US" sz="2400" baseline="0" dirty="0" smtClean="0"/>
              <a:t> </a:t>
            </a:r>
            <a:r>
              <a:rPr lang="en-US" sz="2400" baseline="0" dirty="0" err="1" smtClean="0"/>
              <a:t>una</a:t>
            </a:r>
            <a:r>
              <a:rPr lang="en-US" sz="2400" baseline="0" dirty="0" smtClean="0"/>
              <a:t> </a:t>
            </a:r>
            <a:r>
              <a:rPr lang="en-US" sz="2400" baseline="0" dirty="0" err="1" smtClean="0"/>
              <a:t>Palabra</a:t>
            </a:r>
            <a:r>
              <a:rPr lang="en-US" sz="2400" baseline="0" dirty="0" smtClean="0"/>
              <a:t> </a:t>
            </a:r>
            <a:r>
              <a:rPr lang="en-US" sz="2400" baseline="0" dirty="0" err="1" smtClean="0"/>
              <a:t>Reservada</a:t>
            </a:r>
            <a:r>
              <a:rPr lang="en-US" sz="2400" baseline="0" dirty="0" smtClean="0"/>
              <a:t> </a:t>
            </a:r>
            <a:r>
              <a:rPr lang="en-US" sz="2400" baseline="0" dirty="0" err="1" smtClean="0"/>
              <a:t>para</a:t>
            </a:r>
            <a:r>
              <a:rPr lang="en-US" sz="2400" baseline="0" dirty="0" smtClean="0"/>
              <a:t> el </a:t>
            </a:r>
            <a:r>
              <a:rPr lang="en-US" sz="2400" baseline="0" dirty="0" err="1" smtClean="0"/>
              <a:t>lenguaje</a:t>
            </a:r>
            <a:r>
              <a:rPr lang="en-US" sz="2400" baseline="0" dirty="0" smtClean="0"/>
              <a:t> (C#)</a:t>
            </a:r>
          </a:p>
          <a:p>
            <a:pPr marL="0" lvl="2" indent="0">
              <a:lnSpc>
                <a:spcPct val="100000"/>
              </a:lnSpc>
              <a:spcAft>
                <a:spcPts val="0"/>
              </a:spcAft>
              <a:buNone/>
            </a:pPr>
            <a:r>
              <a:rPr lang="en-US" sz="2400" dirty="0" err="1" smtClean="0"/>
              <a:t>Algunas</a:t>
            </a:r>
            <a:r>
              <a:rPr lang="en-US" sz="2400" dirty="0" smtClean="0"/>
              <a:t> de </a:t>
            </a:r>
            <a:r>
              <a:rPr lang="en-US" sz="2400" dirty="0" err="1" smtClean="0"/>
              <a:t>estas</a:t>
            </a:r>
            <a:r>
              <a:rPr lang="en-US" sz="2400" dirty="0" smtClean="0"/>
              <a:t> </a:t>
            </a:r>
            <a:r>
              <a:rPr lang="en-US" sz="2400" dirty="0" err="1" smtClean="0"/>
              <a:t>Palabras</a:t>
            </a:r>
            <a:r>
              <a:rPr lang="en-US" sz="2400" dirty="0" smtClean="0"/>
              <a:t> </a:t>
            </a:r>
            <a:r>
              <a:rPr lang="en-US" sz="2400" dirty="0" err="1" smtClean="0"/>
              <a:t>Contextuales</a:t>
            </a:r>
            <a:r>
              <a:rPr lang="en-US" sz="2400" dirty="0" smtClean="0"/>
              <a:t> </a:t>
            </a:r>
            <a:r>
              <a:rPr lang="en-US" sz="2400" dirty="0" err="1" smtClean="0"/>
              <a:t>Reservadas</a:t>
            </a:r>
            <a:r>
              <a:rPr lang="en-US" sz="2400" dirty="0" smtClean="0"/>
              <a:t> (</a:t>
            </a:r>
            <a:r>
              <a:rPr lang="en-US" sz="2400" dirty="0" err="1" smtClean="0"/>
              <a:t>por</a:t>
            </a:r>
            <a:r>
              <a:rPr lang="en-US" sz="2400" dirty="0" smtClean="0"/>
              <a:t> </a:t>
            </a:r>
            <a:r>
              <a:rPr lang="en-US" sz="2400" dirty="0" err="1" smtClean="0"/>
              <a:t>ejemplo</a:t>
            </a:r>
            <a:r>
              <a:rPr lang="en-US" sz="2400" baseline="0" dirty="0" smtClean="0"/>
              <a:t> </a:t>
            </a:r>
            <a:r>
              <a:rPr lang="en-US" sz="2400" b="1" i="1" baseline="0" dirty="0" smtClean="0"/>
              <a:t>partial </a:t>
            </a:r>
            <a:r>
              <a:rPr lang="en-US" sz="2400" b="0" i="0" baseline="0" dirty="0" smtClean="0"/>
              <a:t> </a:t>
            </a:r>
            <a:r>
              <a:rPr lang="en-US" sz="2400" b="0" i="0" baseline="0" dirty="0" err="1" smtClean="0"/>
              <a:t>y</a:t>
            </a:r>
            <a:r>
              <a:rPr lang="en-US" sz="2400" b="1" i="1" baseline="0" dirty="0" err="1" smtClean="0"/>
              <a:t>where</a:t>
            </a:r>
            <a:r>
              <a:rPr lang="en-US" sz="2400" dirty="0" smtClean="0"/>
              <a:t>) </a:t>
            </a:r>
            <a:r>
              <a:rPr lang="en-US" sz="2400" dirty="0" err="1" smtClean="0"/>
              <a:t>proveen</a:t>
            </a:r>
            <a:r>
              <a:rPr lang="en-US" sz="2400" baseline="0" dirty="0" smtClean="0"/>
              <a:t> </a:t>
            </a:r>
            <a:r>
              <a:rPr lang="en-US" sz="2400" baseline="0" dirty="0" err="1" smtClean="0"/>
              <a:t>significados</a:t>
            </a:r>
            <a:r>
              <a:rPr lang="en-US" sz="2400" baseline="0" dirty="0" smtClean="0"/>
              <a:t> </a:t>
            </a:r>
            <a:r>
              <a:rPr lang="en-US" sz="2400" baseline="0" dirty="0" err="1" smtClean="0"/>
              <a:t>especiales</a:t>
            </a:r>
            <a:r>
              <a:rPr lang="en-US" sz="2400" baseline="0" dirty="0" smtClean="0"/>
              <a:t> </a:t>
            </a:r>
            <a:r>
              <a:rPr lang="en-US" sz="2400" baseline="0" dirty="0" err="1" smtClean="0"/>
              <a:t>dentro</a:t>
            </a:r>
            <a:r>
              <a:rPr lang="en-US" sz="2400" baseline="0" dirty="0" smtClean="0"/>
              <a:t> de 2 o </a:t>
            </a:r>
            <a:r>
              <a:rPr lang="en-US" sz="2400" baseline="0" dirty="0" err="1" smtClean="0"/>
              <a:t>más</a:t>
            </a:r>
            <a:r>
              <a:rPr lang="en-US" sz="2400" baseline="0" dirty="0" smtClean="0"/>
              <a:t> </a:t>
            </a:r>
            <a:r>
              <a:rPr lang="en-US" sz="2400" baseline="0" dirty="0" err="1" smtClean="0"/>
              <a:t>contextos</a:t>
            </a:r>
            <a:r>
              <a:rPr lang="en-US" sz="2400" baseline="0" dirty="0" smtClean="0"/>
              <a:t>.</a:t>
            </a:r>
          </a:p>
          <a:p>
            <a:pPr marL="0" lvl="2" indent="0">
              <a:lnSpc>
                <a:spcPct val="100000"/>
              </a:lnSpc>
              <a:spcAft>
                <a:spcPts val="0"/>
              </a:spcAft>
              <a:buNone/>
            </a:pPr>
            <a:r>
              <a:rPr lang="en-US" sz="2400" dirty="0" smtClean="0"/>
              <a:t>C# 4.0 </a:t>
            </a:r>
            <a:r>
              <a:rPr lang="en-US" sz="2400" dirty="0" err="1" smtClean="0"/>
              <a:t>tiene</a:t>
            </a:r>
            <a:r>
              <a:rPr lang="en-US" sz="2400" dirty="0" smtClean="0"/>
              <a:t> 23 </a:t>
            </a:r>
            <a:r>
              <a:rPr lang="en-US" sz="2400" dirty="0" err="1" smtClean="0"/>
              <a:t>Palabras</a:t>
            </a:r>
            <a:r>
              <a:rPr lang="en-US" sz="2400" dirty="0" smtClean="0"/>
              <a:t> </a:t>
            </a:r>
            <a:r>
              <a:rPr lang="en-US" sz="2400" dirty="0" err="1" smtClean="0"/>
              <a:t>Contextuales</a:t>
            </a:r>
            <a:r>
              <a:rPr lang="en-US" sz="2400" dirty="0" smtClean="0"/>
              <a:t> </a:t>
            </a:r>
            <a:r>
              <a:rPr lang="en-US" sz="2400" dirty="0" err="1" smtClean="0"/>
              <a:t>Reservadas</a:t>
            </a:r>
            <a:r>
              <a:rPr lang="en-US" sz="2400" dirty="0" smtClean="0"/>
              <a: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1/14/2012 1:52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19114" y="990255"/>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2" name="Subtitle 2"/>
          <p:cNvSpPr>
            <a:spLocks noGrp="1"/>
          </p:cNvSpPr>
          <p:nvPr>
            <p:ph type="subTitle" idx="1"/>
          </p:nvPr>
        </p:nvSpPr>
        <p:spPr>
          <a:xfrm>
            <a:off x="519113" y="374342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Text Placeholder 6"/>
          <p:cNvSpPr>
            <a:spLocks noGrp="1"/>
          </p:cNvSpPr>
          <p:nvPr>
            <p:ph type="body" sz="quarter" idx="10" hasCustomPrompt="1"/>
          </p:nvPr>
        </p:nvSpPr>
        <p:spPr>
          <a:xfrm>
            <a:off x="519113" y="733184"/>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7" name="Picture 6" descr="VS Photo.png"/>
          <p:cNvPicPr>
            <a:picLocks noChangeAspect="1"/>
          </p:cNvPicPr>
          <p:nvPr userDrawn="1"/>
        </p:nvPicPr>
        <p:blipFill>
          <a:blip r:embed="rId3" cstate="email"/>
          <a:srcRect/>
          <a:stretch>
            <a:fillRect/>
          </a:stretch>
        </p:blipFill>
        <p:spPr>
          <a:xfrm>
            <a:off x="517525" y="1667435"/>
            <a:ext cx="2966037" cy="1905641"/>
          </a:xfrm>
          <a:prstGeom prst="rect">
            <a:avLst/>
          </a:prstGeom>
        </p:spPr>
      </p:pic>
      <p:pic>
        <p:nvPicPr>
          <p:cNvPr id="8" name="Picture 7" descr="VS_h_rgb_r_2.png"/>
          <p:cNvPicPr>
            <a:picLocks noChangeAspect="1"/>
          </p:cNvPicPr>
          <p:nvPr userDrawn="1"/>
        </p:nvPicPr>
        <p:blipFill>
          <a:blip r:embed="rId4"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3"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bg1"/>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519113"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bg1"/>
                </a:soli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519113"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800"/>
            <a:ext cx="11173090" cy="198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7"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44780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3154" y="144780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8"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19113" y="2211122"/>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0196" y="1447800"/>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8922" y="2211122"/>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5"/>
          <p:cNvSpPr>
            <a:spLocks noGrp="1"/>
          </p:cNvSpPr>
          <p:nvPr>
            <p:ph type="ftr" sz="quarter" idx="10"/>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10" name="Slide Number Placeholder 4"/>
          <p:cNvSpPr>
            <a:spLocks noGrp="1"/>
          </p:cNvSpPr>
          <p:nvPr>
            <p:ph type="sldNum" sz="quarter" idx="11"/>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73138"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519114" y="2162071"/>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2" name="Subtitle 2"/>
          <p:cNvSpPr>
            <a:spLocks noGrp="1"/>
          </p:cNvSpPr>
          <p:nvPr>
            <p:ph type="subTitle" idx="1"/>
          </p:nvPr>
        </p:nvSpPr>
        <p:spPr>
          <a:xfrm>
            <a:off x="519113" y="271376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Text Placeholder 6"/>
          <p:cNvSpPr>
            <a:spLocks noGrp="1"/>
          </p:cNvSpPr>
          <p:nvPr>
            <p:ph type="body" sz="quarter" idx="10" hasCustomPrompt="1"/>
          </p:nvPr>
        </p:nvSpPr>
        <p:spPr>
          <a:xfrm>
            <a:off x="519113" y="1905000"/>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519114" y="2162071"/>
            <a:ext cx="1023988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3" name="Subtitle 2"/>
          <p:cNvSpPr>
            <a:spLocks noGrp="1"/>
          </p:cNvSpPr>
          <p:nvPr>
            <p:ph type="subTitle" idx="1"/>
          </p:nvPr>
        </p:nvSpPr>
        <p:spPr>
          <a:xfrm>
            <a:off x="519113" y="2713762"/>
            <a:ext cx="1023988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4" name="Text Placeholder 6"/>
          <p:cNvSpPr>
            <a:spLocks noGrp="1"/>
          </p:cNvSpPr>
          <p:nvPr>
            <p:ph type="body" sz="quarter" idx="10" hasCustomPrompt="1"/>
          </p:nvPr>
        </p:nvSpPr>
        <p:spPr>
          <a:xfrm>
            <a:off x="519113" y="1905000"/>
            <a:ext cx="2987955"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8860772" y="413657"/>
            <a:ext cx="2807353" cy="41295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1427890" y="1905000"/>
            <a:ext cx="10240235" cy="1523494"/>
          </a:xfrm>
        </p:spPr>
        <p:txBody>
          <a:bodyPr anchor="ctr" anchorCtr="0">
            <a:noAutofit/>
          </a:bodyPr>
          <a:lstStyle>
            <a:lvl1pPr algn="r">
              <a:lnSpc>
                <a:spcPct val="90000"/>
              </a:lnSpc>
              <a:defRPr sz="4000">
                <a:effectLst/>
              </a:defRPr>
            </a:lvl1pPr>
          </a:lstStyle>
          <a:p>
            <a:r>
              <a:rPr lang="es-ES" smtClean="0"/>
              <a:t>Haga clic para modificar el estilo de título del patrón</a:t>
            </a:r>
            <a:endParaRPr lang="en-US" dirty="0"/>
          </a:p>
        </p:txBody>
      </p:sp>
      <p:pic>
        <p:nvPicPr>
          <p:cNvPr id="5" name="Picture 4" descr="VS_h_rgb_r_2.png"/>
          <p:cNvPicPr>
            <a:picLocks noChangeAspect="1"/>
          </p:cNvPicPr>
          <p:nvPr userDrawn="1"/>
        </p:nvPicPr>
        <p:blipFill>
          <a:blip r:embed="rId3" cstate="email"/>
          <a:stretch>
            <a:fillRect/>
          </a:stretch>
        </p:blipFill>
        <p:spPr bwMode="black">
          <a:xfrm>
            <a:off x="9653096" y="6332994"/>
            <a:ext cx="2015029" cy="296406"/>
          </a:xfrm>
          <a:prstGeom prst="rect">
            <a:avLst/>
          </a:prstGeom>
        </p:spPr>
      </p:pic>
      <p:sp>
        <p:nvSpPr>
          <p:cNvPr id="6"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5" name="Text Placeholder 4"/>
          <p:cNvSpPr>
            <a:spLocks noGrp="1"/>
          </p:cNvSpPr>
          <p:nvPr>
            <p:ph type="body" sz="quarter" idx="10"/>
          </p:nvPr>
        </p:nvSpPr>
        <p:spPr>
          <a:xfrm>
            <a:off x="519113" y="1447800"/>
            <a:ext cx="1117309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519113" y="1447800"/>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6" name="Picture 5"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19113" y="144780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3154" y="144780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114" y="1447800"/>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9113" y="2211122"/>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196" y="1447800"/>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8922" y="2211122"/>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Footer Placeholder 5"/>
          <p:cNvSpPr>
            <a:spLocks noGrp="1"/>
          </p:cNvSpPr>
          <p:nvPr>
            <p:ph type="ftr" sz="quarter" idx="10"/>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8" name="Slide Number Placeholder 4"/>
          <p:cNvSpPr>
            <a:spLocks noGrp="1"/>
          </p:cNvSpPr>
          <p:nvPr>
            <p:ph type="sldNum" sz="quarter" idx="11"/>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9" name="Picture 8"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4"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pic>
        <p:nvPicPr>
          <p:cNvPr id="5" name="Picture 4" descr="VS_h_rgb_r_2.png"/>
          <p:cNvPicPr>
            <a:picLocks noChangeAspect="1"/>
          </p:cNvPicPr>
          <p:nvPr userDrawn="1"/>
        </p:nvPicPr>
        <p:blipFill>
          <a:blip r:embed="rId2" cstate="email"/>
          <a:stretch>
            <a:fillRect/>
          </a:stretch>
        </p:blipFill>
        <p:spPr bwMode="black">
          <a:xfrm>
            <a:off x="9653096" y="6332994"/>
            <a:ext cx="2015029" cy="29640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113" y="1447800"/>
            <a:ext cx="11173090" cy="2000548"/>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4" r:id="rId11"/>
    <p:sldLayoutId id="2147483735"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email">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7309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email"/>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3" y="228600"/>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73138"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3"/>
          </p:nvPr>
        </p:nvSpPr>
        <p:spPr>
          <a:xfrm>
            <a:off x="973138" y="6291297"/>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517525" y="6291297"/>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46" r:id="rId1"/>
  </p:sldLayoutIdLst>
  <p:transition>
    <p:fade/>
  </p:transition>
  <p:hf hd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accent6"/>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accent6"/>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accent6"/>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www.telmexhub.m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upload.wikimedia.org/wikipedia/commons/6/6f/CLR_diag.sv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3" Type="http://schemas.openxmlformats.org/officeDocument/2006/relationships/hyperlink" Target="http://msdn.microsoft.com/en-us/library/0b0thckt.aspx" TargetMode="External"/><Relationship Id="rId18" Type="http://schemas.openxmlformats.org/officeDocument/2006/relationships/hyperlink" Target="http://msdn.microsoft.com/en-us/library/900fyy8e.aspx" TargetMode="External"/><Relationship Id="rId26" Type="http://schemas.openxmlformats.org/officeDocument/2006/relationships/hyperlink" Target="http://msdn.microsoft.com/en-us/library/67bxt5ee.aspx" TargetMode="External"/><Relationship Id="rId39" Type="http://schemas.openxmlformats.org/officeDocument/2006/relationships/hyperlink" Target="http://msdn.microsoft.com/en-us/library/c5kehkcz.aspx" TargetMode="External"/><Relationship Id="rId21" Type="http://schemas.openxmlformats.org/officeDocument/2006/relationships/hyperlink" Target="http://msdn.microsoft.com/en-us/library/5011f09h.aspx" TargetMode="External"/><Relationship Id="rId34" Type="http://schemas.openxmlformats.org/officeDocument/2006/relationships/hyperlink" Target="http://msdn.microsoft.com/en-us/library/dd469484.aspx" TargetMode="External"/><Relationship Id="rId42" Type="http://schemas.openxmlformats.org/officeDocument/2006/relationships/hyperlink" Target="http://msdn.microsoft.com/en-us/library/51y09td4.aspx" TargetMode="External"/><Relationship Id="rId47" Type="http://schemas.openxmlformats.org/officeDocument/2006/relationships/hyperlink" Target="http://msdn.microsoft.com/en-us/library/dd469487.aspx" TargetMode="External"/><Relationship Id="rId50" Type="http://schemas.openxmlformats.org/officeDocument/2006/relationships/hyperlink" Target="http://msdn.microsoft.com/en-us/library/st6sy9xe.aspx" TargetMode="External"/><Relationship Id="rId55" Type="http://schemas.openxmlformats.org/officeDocument/2006/relationships/hyperlink" Target="http://msdn.microsoft.com/en-us/library/1h3swy84.aspx" TargetMode="External"/><Relationship Id="rId63" Type="http://schemas.openxmlformats.org/officeDocument/2006/relationships/hyperlink" Target="http://msdn.microsoft.com/en-us/library/ah19swz4.aspx" TargetMode="External"/><Relationship Id="rId68" Type="http://schemas.openxmlformats.org/officeDocument/2006/relationships/hyperlink" Target="http://msdn.microsoft.com/en-us/library/x0sksh43.aspx" TargetMode="External"/><Relationship Id="rId76" Type="http://schemas.openxmlformats.org/officeDocument/2006/relationships/hyperlink" Target="http://msdn.microsoft.com/en-us/library/x13ttww7.aspx" TargetMode="External"/><Relationship Id="rId7" Type="http://schemas.openxmlformats.org/officeDocument/2006/relationships/hyperlink" Target="http://msdn.microsoft.com/en-us/library/adbctzc4.aspx" TargetMode="External"/><Relationship Id="rId71" Type="http://schemas.openxmlformats.org/officeDocument/2006/relationships/hyperlink" Target="http://msdn.microsoft.com/en-us/library/chfa2zb8.aspx" TargetMode="External"/><Relationship Id="rId2" Type="http://schemas.openxmlformats.org/officeDocument/2006/relationships/notesSlide" Target="../notesSlides/notesSlide8.xml"/><Relationship Id="rId16" Type="http://schemas.openxmlformats.org/officeDocument/2006/relationships/hyperlink" Target="http://msdn.microsoft.com/en-us/library/364x0z75.aspx" TargetMode="External"/><Relationship Id="rId29" Type="http://schemas.openxmlformats.org/officeDocument/2006/relationships/hyperlink" Target="http://msdn.microsoft.com/en-us/library/b1e65aza.aspx" TargetMode="External"/><Relationship Id="rId11" Type="http://schemas.openxmlformats.org/officeDocument/2006/relationships/hyperlink" Target="http://msdn.microsoft.com/en-us/library/x9h8tsay.aspx" TargetMode="External"/><Relationship Id="rId24" Type="http://schemas.openxmlformats.org/officeDocument/2006/relationships/hyperlink" Target="http://msdn.microsoft.com/en-us/library/xhbhezf4.aspx" TargetMode="External"/><Relationship Id="rId32" Type="http://schemas.openxmlformats.org/officeDocument/2006/relationships/hyperlink" Target="http://msdn.microsoft.com/en-us/library/13940fs2.aspx" TargetMode="External"/><Relationship Id="rId37" Type="http://schemas.openxmlformats.org/officeDocument/2006/relationships/hyperlink" Target="http://msdn.microsoft.com/en-us/library/7c5ka91b.aspx" TargetMode="External"/><Relationship Id="rId40" Type="http://schemas.openxmlformats.org/officeDocument/2006/relationships/hyperlink" Target="http://msdn.microsoft.com/en-us/library/ctetwysk.aspx" TargetMode="External"/><Relationship Id="rId45" Type="http://schemas.openxmlformats.org/officeDocument/2006/relationships/hyperlink" Target="http://msdn.microsoft.com/en-us/library/s53ehcz3.aspx" TargetMode="External"/><Relationship Id="rId53" Type="http://schemas.openxmlformats.org/officeDocument/2006/relationships/hyperlink" Target="http://msdn.microsoft.com/en-us/library/acdd6hb7.aspx" TargetMode="External"/><Relationship Id="rId58" Type="http://schemas.openxmlformats.org/officeDocument/2006/relationships/hyperlink" Target="http://msdn.microsoft.com/en-us/library/ybs77ex4.aspx" TargetMode="External"/><Relationship Id="rId66" Type="http://schemas.openxmlformats.org/officeDocument/2006/relationships/hyperlink" Target="http://msdn.microsoft.com/en-us/library/eahhcxk2.aspx" TargetMode="External"/><Relationship Id="rId74" Type="http://schemas.openxmlformats.org/officeDocument/2006/relationships/hyperlink" Target="http://msdn.microsoft.com/en-us/library/9fkccyh4.aspx" TargetMode="External"/><Relationship Id="rId5" Type="http://schemas.openxmlformats.org/officeDocument/2006/relationships/hyperlink" Target="http://msdn.microsoft.com/en-us/library/hfw7t1ce.aspx" TargetMode="External"/><Relationship Id="rId15" Type="http://schemas.openxmlformats.org/officeDocument/2006/relationships/hyperlink" Target="http://msdn.microsoft.com/en-us/library/923ahwt1.aspx" TargetMode="External"/><Relationship Id="rId23" Type="http://schemas.openxmlformats.org/officeDocument/2006/relationships/hyperlink" Target="http://msdn.microsoft.com/en-us/library/8627sbea.aspx" TargetMode="External"/><Relationship Id="rId28" Type="http://schemas.openxmlformats.org/officeDocument/2006/relationships/hyperlink" Target="http://msdn.microsoft.com/en-us/library/f58wzh21.aspx" TargetMode="External"/><Relationship Id="rId36" Type="http://schemas.openxmlformats.org/officeDocument/2006/relationships/hyperlink" Target="http://msdn.microsoft.com/en-us/library/87d83y5b.aspx" TargetMode="External"/><Relationship Id="rId49" Type="http://schemas.openxmlformats.org/officeDocument/2006/relationships/hyperlink" Target="http://msdn.microsoft.com/en-us/library/w5zay9db.aspx" TargetMode="External"/><Relationship Id="rId57" Type="http://schemas.openxmlformats.org/officeDocument/2006/relationships/hyperlink" Target="http://msdn.microsoft.com/en-us/library/88c54tsw.aspx" TargetMode="External"/><Relationship Id="rId61" Type="http://schemas.openxmlformats.org/officeDocument/2006/relationships/hyperlink" Target="http://msdn.microsoft.com/en-us/library/98f28cdx.aspx" TargetMode="External"/><Relationship Id="rId10" Type="http://schemas.openxmlformats.org/officeDocument/2006/relationships/hyperlink" Target="http://msdn.microsoft.com/en-us/library/0yd65esw.aspx" TargetMode="External"/><Relationship Id="rId19" Type="http://schemas.openxmlformats.org/officeDocument/2006/relationships/hyperlink" Target="http://msdn.microsoft.com/en-us/library/370s1zax.aspx" TargetMode="External"/><Relationship Id="rId31" Type="http://schemas.openxmlformats.org/officeDocument/2006/relationships/hyperlink" Target="http://msdn.microsoft.com/en-us/library/ttw7t8t6.aspx" TargetMode="External"/><Relationship Id="rId44" Type="http://schemas.openxmlformats.org/officeDocument/2006/relationships/hyperlink" Target="http://msdn.microsoft.com/en-us/library/9kkx3h3c.aspx" TargetMode="External"/><Relationship Id="rId52" Type="http://schemas.openxmlformats.org/officeDocument/2006/relationships/hyperlink" Target="http://msdn.microsoft.com/en-us/library/yzh058ae.aspx" TargetMode="External"/><Relationship Id="rId60" Type="http://schemas.openxmlformats.org/officeDocument/2006/relationships/hyperlink" Target="http://msdn.microsoft.com/en-us/library/cx9s2sy4.aspx" TargetMode="External"/><Relationship Id="rId65" Type="http://schemas.openxmlformats.org/officeDocument/2006/relationships/hyperlink" Target="http://msdn.microsoft.com/en-us/library/1ah5wsex.aspx" TargetMode="External"/><Relationship Id="rId73" Type="http://schemas.openxmlformats.org/officeDocument/2006/relationships/hyperlink" Target="http://msdn.microsoft.com/en-us/library/zhdeatwt.aspx" TargetMode="External"/><Relationship Id="rId4" Type="http://schemas.openxmlformats.org/officeDocument/2006/relationships/hyperlink" Target="http://msdn.microsoft.com/en-us/library/cscsdfbt.aspx" TargetMode="External"/><Relationship Id="rId9" Type="http://schemas.openxmlformats.org/officeDocument/2006/relationships/hyperlink" Target="http://msdn.microsoft.com/en-us/library/06tc147t.aspx" TargetMode="External"/><Relationship Id="rId14" Type="http://schemas.openxmlformats.org/officeDocument/2006/relationships/hyperlink" Target="http://msdn.microsoft.com/en-us/library/e6w8fe1b.aspx" TargetMode="External"/><Relationship Id="rId22" Type="http://schemas.openxmlformats.org/officeDocument/2006/relationships/hyperlink" Target="http://msdn.microsoft.com/en-us/library/sbbt4032.aspx" TargetMode="External"/><Relationship Id="rId27" Type="http://schemas.openxmlformats.org/officeDocument/2006/relationships/hyperlink" Target="http://msdn.microsoft.com/en-us/library/zwc8s4fz.aspx" TargetMode="External"/><Relationship Id="rId30" Type="http://schemas.openxmlformats.org/officeDocument/2006/relationships/hyperlink" Target="http://msdn.microsoft.com/en-us/library/ch45axte.aspx" TargetMode="External"/><Relationship Id="rId35" Type="http://schemas.openxmlformats.org/officeDocument/2006/relationships/hyperlink" Target="http://msdn.microsoft.com/en-us/library/5kzh1b5w.aspx" TargetMode="External"/><Relationship Id="rId43" Type="http://schemas.openxmlformats.org/officeDocument/2006/relationships/hyperlink" Target="http://msdn.microsoft.com/en-us/library/edakx9da.aspx" TargetMode="External"/><Relationship Id="rId48" Type="http://schemas.openxmlformats.org/officeDocument/2006/relationships/hyperlink" Target="http://msdn.microsoft.com/en-us/library/ebca9ah3.aspx" TargetMode="External"/><Relationship Id="rId56" Type="http://schemas.openxmlformats.org/officeDocument/2006/relationships/hyperlink" Target="http://msdn.microsoft.com/en-us/library/d86he86x.aspx" TargetMode="External"/><Relationship Id="rId64" Type="http://schemas.openxmlformats.org/officeDocument/2006/relationships/hyperlink" Target="http://msdn.microsoft.com/en-us/library/dk1507sz.aspx" TargetMode="External"/><Relationship Id="rId69" Type="http://schemas.openxmlformats.org/officeDocument/2006/relationships/hyperlink" Target="http://msdn.microsoft.com/en-us/library/t98873t4.aspx" TargetMode="External"/><Relationship Id="rId77" Type="http://schemas.openxmlformats.org/officeDocument/2006/relationships/hyperlink" Target="http://msdn.microsoft.com/en-us/library/2aeyhxcd.aspx" TargetMode="External"/><Relationship Id="rId8" Type="http://schemas.openxmlformats.org/officeDocument/2006/relationships/hyperlink" Target="http://msdn.microsoft.com/en-us/library/5bdb6693.aspx" TargetMode="External"/><Relationship Id="rId51" Type="http://schemas.openxmlformats.org/officeDocument/2006/relationships/hyperlink" Target="http://msdn.microsoft.com/en-us/library/bcd5672a.aspx" TargetMode="External"/><Relationship Id="rId72" Type="http://schemas.openxmlformats.org/officeDocument/2006/relationships/hyperlink" Target="http://msdn.microsoft.com/en-us/library/cbf1574z.aspx" TargetMode="External"/><Relationship Id="rId3" Type="http://schemas.openxmlformats.org/officeDocument/2006/relationships/hyperlink" Target="http://msdn.microsoft.com/en-us/library/sf985hc5.aspx" TargetMode="External"/><Relationship Id="rId12" Type="http://schemas.openxmlformats.org/officeDocument/2006/relationships/hyperlink" Target="http://msdn.microsoft.com/en-us/library/74b4xzyw.aspx" TargetMode="External"/><Relationship Id="rId17" Type="http://schemas.openxmlformats.org/officeDocument/2006/relationships/hyperlink" Target="http://msdn.microsoft.com/en-us/library/25tdedf5.aspx" TargetMode="External"/><Relationship Id="rId25" Type="http://schemas.openxmlformats.org/officeDocument/2006/relationships/hyperlink" Target="http://msdn.microsoft.com/en-us/library/e59b22c5.aspx" TargetMode="External"/><Relationship Id="rId33" Type="http://schemas.openxmlformats.org/officeDocument/2006/relationships/hyperlink" Target="http://msdn.microsoft.com/en-us/library/z5z9kes2.aspx" TargetMode="External"/><Relationship Id="rId38" Type="http://schemas.openxmlformats.org/officeDocument/2006/relationships/hyperlink" Target="http://msdn.microsoft.com/en-us/library/scekt9xw.aspx" TargetMode="External"/><Relationship Id="rId46" Type="http://schemas.openxmlformats.org/officeDocument/2006/relationships/hyperlink" Target="http://msdn.microsoft.com/en-us/library/t3c3bfhx.aspx" TargetMode="External"/><Relationship Id="rId59" Type="http://schemas.openxmlformats.org/officeDocument/2006/relationships/hyperlink" Target="http://msdn.microsoft.com/en-us/library/eahchzkf.aspx" TargetMode="External"/><Relationship Id="rId67" Type="http://schemas.openxmlformats.org/officeDocument/2006/relationships/hyperlink" Target="http://msdn.microsoft.com/en-us/library/58918ffs.aspx" TargetMode="External"/><Relationship Id="rId20" Type="http://schemas.openxmlformats.org/officeDocument/2006/relationships/hyperlink" Target="http://msdn.microsoft.com/en-us/library/678hzkk9.aspx" TargetMode="External"/><Relationship Id="rId41" Type="http://schemas.openxmlformats.org/officeDocument/2006/relationships/hyperlink" Target="http://msdn.microsoft.com/en-us/library/z2kcy19k.aspx" TargetMode="External"/><Relationship Id="rId54" Type="http://schemas.openxmlformats.org/officeDocument/2006/relationships/hyperlink" Target="http://msdn.microsoft.com/en-us/library/14akc2c7.aspx" TargetMode="External"/><Relationship Id="rId62" Type="http://schemas.openxmlformats.org/officeDocument/2006/relationships/hyperlink" Target="http://msdn.microsoft.com/en-us/library/362314fe.aspx" TargetMode="External"/><Relationship Id="rId70" Type="http://schemas.openxmlformats.org/officeDocument/2006/relationships/hyperlink" Target="http://msdn.microsoft.com/en-us/library/a569z7k8.aspx" TargetMode="External"/><Relationship Id="rId75" Type="http://schemas.openxmlformats.org/officeDocument/2006/relationships/hyperlink" Target="http://msdn.microsoft.com/en-us/library/yah0tteb.aspx" TargetMode="External"/><Relationship Id="rId1" Type="http://schemas.openxmlformats.org/officeDocument/2006/relationships/slideLayout" Target="../slideLayouts/slideLayout5.xml"/><Relationship Id="rId6" Type="http://schemas.openxmlformats.org/officeDocument/2006/relationships/hyperlink" Target="http://msdn.microsoft.com/en-us/library/c8f5xwh7.aspx"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msdn.microsoft.com/en-us/library/bb383978.aspx" TargetMode="External"/><Relationship Id="rId13" Type="http://schemas.openxmlformats.org/officeDocument/2006/relationships/hyperlink" Target="http://msdn.microsoft.com/en-us/library/bb311040.aspx" TargetMode="External"/><Relationship Id="rId18" Type="http://schemas.openxmlformats.org/officeDocument/2006/relationships/hyperlink" Target="http://msdn.microsoft.com/en-us/library/cc713642.aspx" TargetMode="External"/><Relationship Id="rId3" Type="http://schemas.openxmlformats.org/officeDocument/2006/relationships/hyperlink" Target="http://msdn.microsoft.com/en-us/library/cc713648.aspx" TargetMode="External"/><Relationship Id="rId21" Type="http://schemas.openxmlformats.org/officeDocument/2006/relationships/hyperlink" Target="http://msdn.microsoft.com/en-us/library/a1khb4f8.aspx" TargetMode="External"/><Relationship Id="rId7" Type="http://schemas.openxmlformats.org/officeDocument/2006/relationships/hyperlink" Target="http://msdn.microsoft.com/en-us/library/dd264741.aspx" TargetMode="External"/><Relationship Id="rId12" Type="http://schemas.openxmlformats.org/officeDocument/2006/relationships/hyperlink" Target="http://msdn.microsoft.com/en-us/library/bb311045.aspx" TargetMode="External"/><Relationship Id="rId17" Type="http://schemas.openxmlformats.org/officeDocument/2006/relationships/hyperlink" Target="http://msdn.microsoft.com/en-us/library/6b0scde8.aspx" TargetMode="External"/><Relationship Id="rId25" Type="http://schemas.openxmlformats.org/officeDocument/2006/relationships/hyperlink" Target="http://msdn.microsoft.com/en-us/library/9k7k7cf0.aspx" TargetMode="External"/><Relationship Id="rId2" Type="http://schemas.openxmlformats.org/officeDocument/2006/relationships/notesSlide" Target="../notesSlides/notesSlide9.xml"/><Relationship Id="rId16" Type="http://schemas.openxmlformats.org/officeDocument/2006/relationships/hyperlink" Target="http://msdn.microsoft.com/en-us/library/wbx7zzdd.aspx" TargetMode="External"/><Relationship Id="rId20" Type="http://schemas.openxmlformats.org/officeDocument/2006/relationships/hyperlink" Target="http://msdn.microsoft.com/en-us/library/ms228368.aspx" TargetMode="External"/><Relationship Id="rId1" Type="http://schemas.openxmlformats.org/officeDocument/2006/relationships/slideLayout" Target="../slideLayouts/slideLayout5.xml"/><Relationship Id="rId6" Type="http://schemas.openxmlformats.org/officeDocument/2006/relationships/hyperlink" Target="http://msdn.microsoft.com/en-us/library/cc713622.aspx" TargetMode="External"/><Relationship Id="rId11" Type="http://schemas.openxmlformats.org/officeDocument/2006/relationships/hyperlink" Target="http://msdn.microsoft.com/en-us/library/bb384063.aspx" TargetMode="External"/><Relationship Id="rId24" Type="http://schemas.openxmlformats.org/officeDocument/2006/relationships/hyperlink" Target="http://msdn.microsoft.com/en-us/library/bb311043.aspx" TargetMode="External"/><Relationship Id="rId5" Type="http://schemas.openxmlformats.org/officeDocument/2006/relationships/hyperlink" Target="http://msdn.microsoft.com/en-us/library/cc713606.aspx" TargetMode="External"/><Relationship Id="rId15" Type="http://schemas.openxmlformats.org/officeDocument/2006/relationships/hyperlink" Target="http://msdn.microsoft.com/en-us/library/bb383982.aspx" TargetMode="External"/><Relationship Id="rId23" Type="http://schemas.openxmlformats.org/officeDocument/2006/relationships/hyperlink" Target="http://msdn.microsoft.com/en-us/library/bb384067.aspx" TargetMode="External"/><Relationship Id="rId10" Type="http://schemas.openxmlformats.org/officeDocument/2006/relationships/hyperlink" Target="http://msdn.microsoft.com/en-us/library/cc713620.aspx" TargetMode="External"/><Relationship Id="rId19" Type="http://schemas.openxmlformats.org/officeDocument/2006/relationships/hyperlink" Target="http://msdn.microsoft.com/en-us/library/bb384087.aspx" TargetMode="External"/><Relationship Id="rId4" Type="http://schemas.openxmlformats.org/officeDocument/2006/relationships/hyperlink" Target="http://msdn.microsoft.com/en-us/library/ms173212.aspx" TargetMode="External"/><Relationship Id="rId9" Type="http://schemas.openxmlformats.org/officeDocument/2006/relationships/hyperlink" Target="http://msdn.microsoft.com/en-us/library/ms228503.aspx" TargetMode="External"/><Relationship Id="rId14" Type="http://schemas.openxmlformats.org/officeDocument/2006/relationships/hyperlink" Target="http://msdn.microsoft.com/en-us/library/bb383976.aspx" TargetMode="External"/><Relationship Id="rId22" Type="http://schemas.openxmlformats.org/officeDocument/2006/relationships/hyperlink" Target="http://msdn.microsoft.com/en-us/library/bb383973.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 y="0"/>
            <a:ext cx="1218882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Inicio">
            <a:hlinkClick r:id="rId4" tooltip="Inicio"/>
          </p:cNvPr>
          <p:cNvPicPr>
            <a:picLocks noChangeAspect="1" noChangeArrowheads="1"/>
          </p:cNvPicPr>
          <p:nvPr/>
        </p:nvPicPr>
        <p:blipFill>
          <a:blip r:embed="rId5" cstate="email"/>
          <a:srcRect/>
          <a:stretch>
            <a:fillRect/>
          </a:stretch>
        </p:blipFill>
        <p:spPr bwMode="auto">
          <a:xfrm>
            <a:off x="7714762" y="5562600"/>
            <a:ext cx="4099413" cy="914401"/>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r>
              <a:rPr lang="en-US" dirty="0" smtClean="0"/>
              <a:t> De </a:t>
            </a:r>
            <a:r>
              <a:rPr lang="en-US" dirty="0" err="1" smtClean="0"/>
              <a:t>Datos</a:t>
            </a:r>
            <a:endParaRPr lang="en-US" dirty="0"/>
          </a:p>
        </p:txBody>
      </p:sp>
      <p:sp>
        <p:nvSpPr>
          <p:cNvPr id="3" name="Text Placeholder 2"/>
          <p:cNvSpPr>
            <a:spLocks noGrp="1"/>
          </p:cNvSpPr>
          <p:nvPr>
            <p:ph type="body" sz="quarter" idx="10"/>
          </p:nvPr>
        </p:nvSpPr>
        <p:spPr>
          <a:xfrm>
            <a:off x="412547" y="1314302"/>
            <a:ext cx="9517516" cy="4154984"/>
          </a:xfrm>
        </p:spPr>
        <p:txBody>
          <a:bodyPr/>
          <a:lstStyle/>
          <a:p>
            <a:r>
              <a:rPr lang="es-ES" sz="3600" dirty="0" smtClean="0">
                <a:solidFill>
                  <a:schemeClr val="accent4"/>
                </a:solidFill>
              </a:rPr>
              <a:t>Hay dos tipos de datos en </a:t>
            </a:r>
            <a:r>
              <a:rPr lang="es-ES" sz="3600" dirty="0" smtClean="0">
                <a:solidFill>
                  <a:schemeClr val="accent4"/>
                </a:solidFill>
              </a:rPr>
              <a:t>C#:</a:t>
            </a:r>
            <a:endParaRPr lang="es-ES" sz="3600" dirty="0" smtClean="0">
              <a:solidFill>
                <a:schemeClr val="accent4"/>
              </a:solidFill>
            </a:endParaRPr>
          </a:p>
          <a:p>
            <a:pPr lvl="1"/>
            <a:r>
              <a:rPr lang="es-ES" dirty="0" smtClean="0">
                <a:solidFill>
                  <a:schemeClr val="accent4"/>
                </a:solidFill>
              </a:rPr>
              <a:t>Tipos de valor:</a:t>
            </a:r>
          </a:p>
          <a:p>
            <a:pPr lvl="2"/>
            <a:r>
              <a:rPr lang="fr-FR" sz="2000" dirty="0" smtClean="0">
                <a:solidFill>
                  <a:schemeClr val="accent4"/>
                </a:solidFill>
              </a:rPr>
              <a:t>simple types</a:t>
            </a:r>
          </a:p>
          <a:p>
            <a:pPr lvl="2"/>
            <a:r>
              <a:rPr lang="fr-FR" sz="2000" dirty="0" err="1" smtClean="0">
                <a:solidFill>
                  <a:schemeClr val="accent4"/>
                </a:solidFill>
              </a:rPr>
              <a:t>enum</a:t>
            </a:r>
            <a:r>
              <a:rPr lang="fr-FR" sz="2000" dirty="0" smtClean="0">
                <a:solidFill>
                  <a:schemeClr val="accent4"/>
                </a:solidFill>
              </a:rPr>
              <a:t> types</a:t>
            </a:r>
          </a:p>
          <a:p>
            <a:pPr lvl="2"/>
            <a:r>
              <a:rPr lang="fr-FR" sz="2000" dirty="0" err="1" smtClean="0">
                <a:solidFill>
                  <a:schemeClr val="accent4"/>
                </a:solidFill>
              </a:rPr>
              <a:t>struct</a:t>
            </a:r>
            <a:r>
              <a:rPr lang="fr-FR" sz="2000" dirty="0" smtClean="0">
                <a:solidFill>
                  <a:schemeClr val="accent4"/>
                </a:solidFill>
              </a:rPr>
              <a:t> types</a:t>
            </a:r>
          </a:p>
          <a:p>
            <a:pPr lvl="2"/>
            <a:r>
              <a:rPr lang="fr-FR" sz="2000" dirty="0" err="1" smtClean="0">
                <a:solidFill>
                  <a:schemeClr val="accent4"/>
                </a:solidFill>
              </a:rPr>
              <a:t>nullable</a:t>
            </a:r>
            <a:r>
              <a:rPr lang="fr-FR" sz="2000" dirty="0" smtClean="0">
                <a:solidFill>
                  <a:schemeClr val="accent4"/>
                </a:solidFill>
              </a:rPr>
              <a:t> types</a:t>
            </a:r>
            <a:endParaRPr lang="es-ES" sz="2000" dirty="0" smtClean="0">
              <a:solidFill>
                <a:schemeClr val="accent4"/>
              </a:solidFill>
            </a:endParaRPr>
          </a:p>
          <a:p>
            <a:pPr lvl="1"/>
            <a:r>
              <a:rPr lang="es-ES" dirty="0" smtClean="0">
                <a:solidFill>
                  <a:schemeClr val="accent4"/>
                </a:solidFill>
              </a:rPr>
              <a:t>Tipos de referencia:</a:t>
            </a:r>
          </a:p>
          <a:p>
            <a:pPr lvl="2"/>
            <a:r>
              <a:rPr lang="en-US" sz="2000" dirty="0" smtClean="0">
                <a:solidFill>
                  <a:schemeClr val="accent4"/>
                </a:solidFill>
              </a:rPr>
              <a:t>class types</a:t>
            </a:r>
          </a:p>
          <a:p>
            <a:pPr lvl="2"/>
            <a:r>
              <a:rPr lang="en-US" sz="2000" dirty="0" smtClean="0">
                <a:solidFill>
                  <a:schemeClr val="accent4"/>
                </a:solidFill>
              </a:rPr>
              <a:t>interface types</a:t>
            </a:r>
          </a:p>
          <a:p>
            <a:pPr lvl="2"/>
            <a:r>
              <a:rPr lang="en-US" sz="2000" dirty="0" smtClean="0">
                <a:solidFill>
                  <a:schemeClr val="accent4"/>
                </a:solidFill>
              </a:rPr>
              <a:t>array types</a:t>
            </a:r>
          </a:p>
          <a:p>
            <a:pPr lvl="2"/>
            <a:r>
              <a:rPr lang="en-US" sz="2000" dirty="0" smtClean="0">
                <a:solidFill>
                  <a:schemeClr val="accent4"/>
                </a:solidFill>
              </a:rPr>
              <a:t>delegate types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Tipos</a:t>
            </a:r>
            <a:r>
              <a:rPr lang="en-US" dirty="0"/>
              <a:t> </a:t>
            </a:r>
            <a:r>
              <a:rPr lang="en-US" dirty="0" smtClean="0"/>
              <a:t>De </a:t>
            </a:r>
            <a:r>
              <a:rPr lang="en-US" dirty="0" err="1" smtClean="0"/>
              <a:t>Datos</a:t>
            </a:r>
            <a:r>
              <a:rPr lang="en-US" dirty="0" smtClean="0"/>
              <a:t> </a:t>
            </a:r>
            <a:r>
              <a:rPr lang="en-US" sz="3600" i="1" dirty="0" smtClean="0"/>
              <a:t>–cont-</a:t>
            </a:r>
            <a:endParaRPr lang="en-US" i="1" dirty="0"/>
          </a:p>
        </p:txBody>
      </p:sp>
      <p:graphicFrame>
        <p:nvGraphicFramePr>
          <p:cNvPr id="5" name="4 Tabla"/>
          <p:cNvGraphicFramePr>
            <a:graphicFrameLocks noGrp="1"/>
          </p:cNvGraphicFramePr>
          <p:nvPr/>
        </p:nvGraphicFramePr>
        <p:xfrm>
          <a:off x="545441" y="1081641"/>
          <a:ext cx="8919405" cy="5364480"/>
        </p:xfrm>
        <a:graphic>
          <a:graphicData uri="http://schemas.openxmlformats.org/drawingml/2006/table">
            <a:tbl>
              <a:tblPr/>
              <a:tblGrid>
                <a:gridCol w="1684413"/>
                <a:gridCol w="2181726"/>
                <a:gridCol w="5053266"/>
              </a:tblGrid>
              <a:tr h="335280">
                <a:tc gridSpan="2">
                  <a:txBody>
                    <a:bodyPr/>
                    <a:lstStyle/>
                    <a:p>
                      <a:pPr marL="0" marR="0">
                        <a:spcBef>
                          <a:spcPts val="300"/>
                        </a:spcBef>
                        <a:spcAft>
                          <a:spcPts val="300"/>
                        </a:spcAft>
                      </a:pPr>
                      <a:r>
                        <a:rPr lang="en-US" sz="1400" b="1" dirty="0" err="1" smtClean="0">
                          <a:latin typeface="Times New Roman"/>
                        </a:rPr>
                        <a:t>Categoria</a:t>
                      </a:r>
                      <a:endParaRPr lang="en-US" sz="14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marL="0" marR="0">
                        <a:spcBef>
                          <a:spcPts val="300"/>
                        </a:spcBef>
                        <a:spcAft>
                          <a:spcPts val="300"/>
                        </a:spcAft>
                      </a:pPr>
                      <a:r>
                        <a:rPr lang="en-US" sz="1400" b="1">
                          <a:latin typeface="Times New Roman"/>
                        </a:rPr>
                        <a:t>Description</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rowSpan="9">
                  <a:txBody>
                    <a:bodyPr/>
                    <a:lstStyle/>
                    <a:p>
                      <a:pPr marL="0" marR="0">
                        <a:spcBef>
                          <a:spcPts val="300"/>
                        </a:spcBef>
                        <a:spcAft>
                          <a:spcPts val="300"/>
                        </a:spcAft>
                      </a:pPr>
                      <a:r>
                        <a:rPr lang="en-US" sz="1400" dirty="0">
                          <a:latin typeface="Times New Roman"/>
                        </a:rPr>
                        <a:t>Value</a:t>
                      </a:r>
                      <a:br>
                        <a:rPr lang="en-US" sz="1400" dirty="0">
                          <a:latin typeface="Times New Roman"/>
                        </a:rPr>
                      </a:br>
                      <a:r>
                        <a:rPr lang="en-US" sz="1400" dirty="0">
                          <a:latin typeface="Times New Roman"/>
                        </a:rPr>
                        <a:t>types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spcBef>
                          <a:spcPts val="300"/>
                        </a:spcBef>
                        <a:spcAft>
                          <a:spcPts val="300"/>
                        </a:spcAft>
                      </a:pPr>
                      <a:r>
                        <a:rPr lang="en-US" sz="1400" dirty="0">
                          <a:latin typeface="Times New Roman"/>
                        </a:rPr>
                        <a:t>Simple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Signed integral: </a:t>
                      </a:r>
                      <a:r>
                        <a:rPr lang="en-US" sz="1100">
                          <a:latin typeface="Lucida Console"/>
                        </a:rPr>
                        <a:t>sbyte</a:t>
                      </a:r>
                      <a:r>
                        <a:rPr lang="en-US" sz="1400">
                          <a:latin typeface="Times New Roman"/>
                        </a:rPr>
                        <a:t>, </a:t>
                      </a:r>
                      <a:r>
                        <a:rPr lang="en-US" sz="1100">
                          <a:latin typeface="Lucida Console"/>
                        </a:rPr>
                        <a:t>short</a:t>
                      </a:r>
                      <a:r>
                        <a:rPr lang="en-US" sz="1400">
                          <a:latin typeface="Times New Roman"/>
                        </a:rPr>
                        <a:t>, </a:t>
                      </a:r>
                      <a:r>
                        <a:rPr lang="en-US" sz="1100">
                          <a:latin typeface="Lucida Console"/>
                        </a:rPr>
                        <a:t>int</a:t>
                      </a:r>
                      <a:r>
                        <a:rPr lang="en-US" sz="1400">
                          <a:latin typeface="Times New Roman"/>
                        </a:rPr>
                        <a:t>, </a:t>
                      </a:r>
                      <a:r>
                        <a:rPr lang="en-US" sz="1100">
                          <a:latin typeface="Lucida Console"/>
                        </a:rPr>
                        <a:t>long</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Unsigned integral: </a:t>
                      </a:r>
                      <a:r>
                        <a:rPr lang="en-US" sz="1100">
                          <a:latin typeface="Lucida Console"/>
                        </a:rPr>
                        <a:t>byte</a:t>
                      </a:r>
                      <a:r>
                        <a:rPr lang="en-US" sz="1400">
                          <a:latin typeface="Times New Roman"/>
                        </a:rPr>
                        <a:t>, </a:t>
                      </a:r>
                      <a:r>
                        <a:rPr lang="en-US" sz="1100">
                          <a:latin typeface="Lucida Console"/>
                        </a:rPr>
                        <a:t>ushort</a:t>
                      </a:r>
                      <a:r>
                        <a:rPr lang="en-US" sz="1400">
                          <a:latin typeface="Times New Roman"/>
                        </a:rPr>
                        <a:t>, </a:t>
                      </a:r>
                      <a:r>
                        <a:rPr lang="en-US" sz="1100">
                          <a:latin typeface="Lucida Console"/>
                        </a:rPr>
                        <a:t>uint</a:t>
                      </a:r>
                      <a:r>
                        <a:rPr lang="en-US" sz="1400">
                          <a:latin typeface="Times New Roman"/>
                        </a:rPr>
                        <a:t>, </a:t>
                      </a:r>
                      <a:r>
                        <a:rPr lang="en-US" sz="1100">
                          <a:latin typeface="Lucida Console"/>
                        </a:rPr>
                        <a:t>ulong</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Unicode characters: </a:t>
                      </a:r>
                      <a:r>
                        <a:rPr lang="en-US" sz="1100">
                          <a:latin typeface="Lucida Console"/>
                        </a:rPr>
                        <a:t>char</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IEEE floating point: </a:t>
                      </a:r>
                      <a:r>
                        <a:rPr lang="en-US" sz="1100">
                          <a:latin typeface="Lucida Console"/>
                        </a:rPr>
                        <a:t>float</a:t>
                      </a:r>
                      <a:r>
                        <a:rPr lang="en-US" sz="1400">
                          <a:latin typeface="Times New Roman"/>
                        </a:rPr>
                        <a:t>, </a:t>
                      </a:r>
                      <a:r>
                        <a:rPr lang="en-US" sz="1100">
                          <a:latin typeface="Lucida Console"/>
                        </a:rPr>
                        <a:t>double</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High-precision decimal: </a:t>
                      </a:r>
                      <a:r>
                        <a:rPr lang="en-US" sz="1100">
                          <a:latin typeface="Lucida Console"/>
                        </a:rPr>
                        <a:t>decimal</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Boolean: </a:t>
                      </a:r>
                      <a:r>
                        <a:rPr lang="en-US" sz="1100">
                          <a:latin typeface="Lucida Console"/>
                        </a:rPr>
                        <a:t>bool</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Enum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User-defined types of the form </a:t>
                      </a:r>
                      <a:r>
                        <a:rPr lang="en-US" sz="1100">
                          <a:latin typeface="Lucida Console"/>
                        </a:rPr>
                        <a:t>enum E {...}</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Struct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User-defined types of the form </a:t>
                      </a:r>
                      <a:r>
                        <a:rPr lang="en-US" sz="1100">
                          <a:latin typeface="Lucida Console"/>
                        </a:rPr>
                        <a:t>struct S {...}</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Nullable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Extensions of all other value types with a </a:t>
                      </a:r>
                      <a:r>
                        <a:rPr lang="en-US" sz="1100">
                          <a:latin typeface="Lucida Console"/>
                        </a:rPr>
                        <a:t>null</a:t>
                      </a:r>
                      <a:r>
                        <a:rPr lang="en-US" sz="1400">
                          <a:latin typeface="Times New Roman"/>
                        </a:rPr>
                        <a:t>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rowSpan="6">
                  <a:txBody>
                    <a:bodyPr/>
                    <a:lstStyle/>
                    <a:p>
                      <a:pPr marL="0" marR="0">
                        <a:spcBef>
                          <a:spcPts val="300"/>
                        </a:spcBef>
                        <a:spcAft>
                          <a:spcPts val="300"/>
                        </a:spcAft>
                      </a:pPr>
                      <a:r>
                        <a:rPr lang="en-US" sz="1400" dirty="0">
                          <a:latin typeface="Times New Roman"/>
                        </a:rPr>
                        <a:t>Reference</a:t>
                      </a:r>
                      <a:br>
                        <a:rPr lang="en-US" sz="1400" dirty="0">
                          <a:latin typeface="Times New Roman"/>
                        </a:rPr>
                      </a:br>
                      <a:r>
                        <a:rPr lang="en-US" sz="1400" dirty="0">
                          <a:latin typeface="Times New Roman"/>
                        </a:rPr>
                        <a:t>types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spcBef>
                          <a:spcPts val="300"/>
                        </a:spcBef>
                        <a:spcAft>
                          <a:spcPts val="300"/>
                        </a:spcAft>
                      </a:pPr>
                      <a:r>
                        <a:rPr lang="en-US" sz="1400">
                          <a:latin typeface="Times New Roman"/>
                        </a:rPr>
                        <a:t>Class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Ultimate base class of all other types: </a:t>
                      </a:r>
                      <a:r>
                        <a:rPr lang="en-US" sz="1100">
                          <a:latin typeface="Lucida Console"/>
                        </a:rPr>
                        <a:t>object</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Unicode strings: </a:t>
                      </a:r>
                      <a:r>
                        <a:rPr lang="en-US" sz="1100">
                          <a:latin typeface="Lucida Console"/>
                        </a:rPr>
                        <a:t>string</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vMerge="1">
                  <a:txBody>
                    <a:bodyPr/>
                    <a:lstStyle/>
                    <a:p>
                      <a:endParaRPr lang="es-ES"/>
                    </a:p>
                  </a:txBody>
                  <a:tcPr/>
                </a:tc>
                <a:tc>
                  <a:txBody>
                    <a:bodyPr/>
                    <a:lstStyle/>
                    <a:p>
                      <a:pPr marL="0" marR="0">
                        <a:spcBef>
                          <a:spcPts val="300"/>
                        </a:spcBef>
                        <a:spcAft>
                          <a:spcPts val="300"/>
                        </a:spcAft>
                      </a:pPr>
                      <a:r>
                        <a:rPr lang="en-US" sz="1400">
                          <a:latin typeface="Times New Roman"/>
                        </a:rPr>
                        <a:t>User-defined types of the form </a:t>
                      </a:r>
                      <a:r>
                        <a:rPr lang="en-US" sz="1100">
                          <a:latin typeface="Lucida Console"/>
                        </a:rPr>
                        <a:t>class</a:t>
                      </a:r>
                      <a:r>
                        <a:rPr lang="en-US" sz="1400">
                          <a:latin typeface="Times New Roman"/>
                        </a:rPr>
                        <a:t> </a:t>
                      </a:r>
                      <a:r>
                        <a:rPr lang="en-US" sz="1100">
                          <a:latin typeface="Lucida Console"/>
                        </a:rPr>
                        <a:t>C</a:t>
                      </a:r>
                      <a:r>
                        <a:rPr lang="en-US" sz="1400">
                          <a:latin typeface="Times New Roman"/>
                        </a:rPr>
                        <a:t> </a:t>
                      </a:r>
                      <a:r>
                        <a:rPr lang="en-US" sz="1100">
                          <a:latin typeface="Lucida Console"/>
                        </a:rPr>
                        <a:t>{...}</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Interface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User-defined types of the form </a:t>
                      </a:r>
                      <a:r>
                        <a:rPr lang="en-US" sz="1100">
                          <a:latin typeface="Lucida Console"/>
                        </a:rPr>
                        <a:t>interface I {...}</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Array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Single- and multi-dimensional, for example, </a:t>
                      </a:r>
                      <a:r>
                        <a:rPr lang="en-US" sz="1100">
                          <a:latin typeface="Lucida Console"/>
                        </a:rPr>
                        <a:t>int[]</a:t>
                      </a:r>
                      <a:r>
                        <a:rPr lang="en-US" sz="1400">
                          <a:latin typeface="Times New Roman"/>
                        </a:rPr>
                        <a:t> and </a:t>
                      </a:r>
                      <a:r>
                        <a:rPr lang="en-US" sz="1100">
                          <a:latin typeface="Lucida Console"/>
                        </a:rPr>
                        <a:t>int[,]</a:t>
                      </a:r>
                      <a:endParaRPr lang="en-US" sz="14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280">
                <a:tc vMerge="1">
                  <a:txBody>
                    <a:bodyPr/>
                    <a:lstStyle/>
                    <a:p>
                      <a:endParaRPr lang="es-ES"/>
                    </a:p>
                  </a:txBody>
                  <a:tcPr/>
                </a:tc>
                <a:tc>
                  <a:txBody>
                    <a:bodyPr/>
                    <a:lstStyle/>
                    <a:p>
                      <a:pPr marL="0" marR="0">
                        <a:spcBef>
                          <a:spcPts val="300"/>
                        </a:spcBef>
                        <a:spcAft>
                          <a:spcPts val="300"/>
                        </a:spcAft>
                      </a:pPr>
                      <a:r>
                        <a:rPr lang="en-US" sz="1400">
                          <a:latin typeface="Times New Roman"/>
                        </a:rPr>
                        <a:t>Delegate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dirty="0">
                          <a:latin typeface="Times New Roman"/>
                        </a:rPr>
                        <a:t>User-defined types of the form e.g. </a:t>
                      </a:r>
                      <a:r>
                        <a:rPr lang="en-US" sz="1100" dirty="0">
                          <a:latin typeface="Lucida Console"/>
                        </a:rPr>
                        <a:t>delegate </a:t>
                      </a:r>
                      <a:r>
                        <a:rPr lang="en-US" sz="1100" dirty="0" err="1">
                          <a:latin typeface="Lucida Console"/>
                        </a:rPr>
                        <a:t>int</a:t>
                      </a:r>
                      <a:r>
                        <a:rPr lang="en-US" sz="1100" dirty="0">
                          <a:latin typeface="Lucida Console"/>
                        </a:rPr>
                        <a:t> D(...)</a:t>
                      </a:r>
                      <a:endParaRPr lang="en-US" sz="14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369" name="Rectangle 1"/>
          <p:cNvSpPr>
            <a:spLocks noChangeArrowheads="1"/>
          </p:cNvSpPr>
          <p:nvPr/>
        </p:nvSpPr>
        <p:spPr bwMode="auto">
          <a:xfrm>
            <a:off x="0" y="0"/>
            <a:ext cx="12188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228600"/>
            <a:ext cx="11173090" cy="664797"/>
          </a:xfrm>
        </p:spPr>
        <p:txBody>
          <a:bodyPr/>
          <a:lstStyle/>
          <a:p>
            <a:r>
              <a:rPr lang="en-US" dirty="0" err="1"/>
              <a:t>Tipos</a:t>
            </a:r>
            <a:r>
              <a:rPr lang="en-US" dirty="0"/>
              <a:t> </a:t>
            </a:r>
            <a:r>
              <a:rPr lang="en-US" dirty="0" smtClean="0"/>
              <a:t>De </a:t>
            </a:r>
            <a:r>
              <a:rPr lang="en-US" dirty="0" err="1" smtClean="0"/>
              <a:t>Datos</a:t>
            </a:r>
            <a:r>
              <a:rPr lang="en-US" dirty="0" smtClean="0"/>
              <a:t> </a:t>
            </a:r>
            <a:r>
              <a:rPr lang="en-US" sz="3600" i="1" dirty="0" smtClean="0"/>
              <a:t>–cont-</a:t>
            </a:r>
            <a:endParaRPr lang="en-US" i="1" dirty="0"/>
          </a:p>
        </p:txBody>
      </p:sp>
      <p:graphicFrame>
        <p:nvGraphicFramePr>
          <p:cNvPr id="6" name="5 Tabla"/>
          <p:cNvGraphicFramePr>
            <a:graphicFrameLocks noGrp="1"/>
          </p:cNvGraphicFramePr>
          <p:nvPr/>
        </p:nvGraphicFramePr>
        <p:xfrm>
          <a:off x="689812" y="1090861"/>
          <a:ext cx="9288377" cy="4796592"/>
        </p:xfrm>
        <a:graphic>
          <a:graphicData uri="http://schemas.openxmlformats.org/drawingml/2006/table">
            <a:tbl>
              <a:tblPr/>
              <a:tblGrid>
                <a:gridCol w="1764630"/>
                <a:gridCol w="1155032"/>
                <a:gridCol w="1684977"/>
                <a:gridCol w="4683738"/>
              </a:tblGrid>
              <a:tr h="399716">
                <a:tc>
                  <a:txBody>
                    <a:bodyPr/>
                    <a:lstStyle/>
                    <a:p>
                      <a:pPr marL="0" marR="0">
                        <a:spcBef>
                          <a:spcPts val="300"/>
                        </a:spcBef>
                        <a:spcAft>
                          <a:spcPts val="300"/>
                        </a:spcAft>
                      </a:pPr>
                      <a:r>
                        <a:rPr lang="en-US" sz="1400" b="1" dirty="0" err="1" smtClean="0">
                          <a:latin typeface="Times New Roman"/>
                        </a:rPr>
                        <a:t>Categoria</a:t>
                      </a:r>
                      <a:endParaRPr lang="en-US" sz="1400" dirty="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b="1">
                          <a:latin typeface="Times New Roman"/>
                        </a:rPr>
                        <a:t>Bits</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b="1">
                          <a:latin typeface="Times New Roman"/>
                        </a:rPr>
                        <a:t>Type</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b="1">
                          <a:latin typeface="Times New Roman"/>
                        </a:rPr>
                        <a:t>Range/Precision</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rowSpan="4">
                  <a:txBody>
                    <a:bodyPr/>
                    <a:lstStyle/>
                    <a:p>
                      <a:pPr marL="0" marR="0">
                        <a:spcBef>
                          <a:spcPts val="300"/>
                        </a:spcBef>
                        <a:spcAft>
                          <a:spcPts val="300"/>
                        </a:spcAft>
                      </a:pPr>
                      <a:r>
                        <a:rPr lang="en-US" sz="1400">
                          <a:latin typeface="Times New Roman"/>
                        </a:rPr>
                        <a:t>Signed integral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sbyte</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–128...127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short</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–32,768...32,767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int</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–2,147,483,648...2,147,483,647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long</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–9,223,372,036,854,775,808...9,223,372,036,854,775,807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rowSpan="4">
                  <a:txBody>
                    <a:bodyPr/>
                    <a:lstStyle/>
                    <a:p>
                      <a:pPr marL="0" marR="0">
                        <a:spcBef>
                          <a:spcPts val="300"/>
                        </a:spcBef>
                        <a:spcAft>
                          <a:spcPts val="300"/>
                        </a:spcAft>
                      </a:pPr>
                      <a:r>
                        <a:rPr lang="en-US" sz="1400">
                          <a:latin typeface="Times New Roman"/>
                        </a:rPr>
                        <a:t>Unsigned integral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byte</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0...255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ushort</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0...65,535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uint</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0...4,294,967,295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ulong</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0...18,446,744,073,709,551,615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rowSpan="2">
                  <a:txBody>
                    <a:bodyPr/>
                    <a:lstStyle/>
                    <a:p>
                      <a:pPr marL="0" marR="0">
                        <a:spcBef>
                          <a:spcPts val="300"/>
                        </a:spcBef>
                        <a:spcAft>
                          <a:spcPts val="300"/>
                        </a:spcAft>
                      </a:pPr>
                      <a:r>
                        <a:rPr lang="en-US" sz="1400">
                          <a:latin typeface="Times New Roman"/>
                        </a:rPr>
                        <a:t>Floating point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float</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1.5 × 10</a:t>
                      </a:r>
                      <a:r>
                        <a:rPr lang="en-US" sz="1400" baseline="30000">
                          <a:latin typeface="Times New Roman"/>
                        </a:rPr>
                        <a:t>−45</a:t>
                      </a:r>
                      <a:r>
                        <a:rPr lang="en-US" sz="1400">
                          <a:latin typeface="Times New Roman"/>
                        </a:rPr>
                        <a:t> to 3.4 × 10</a:t>
                      </a:r>
                      <a:r>
                        <a:rPr lang="en-US" sz="1400" baseline="30000">
                          <a:latin typeface="Times New Roman"/>
                        </a:rPr>
                        <a:t>38</a:t>
                      </a:r>
                      <a:r>
                        <a:rPr lang="en-US" sz="1400">
                          <a:latin typeface="Times New Roman"/>
                        </a:rPr>
                        <a:t>, 7-digit precision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vMerge="1">
                  <a:txBody>
                    <a:bodyPr/>
                    <a:lstStyle/>
                    <a:p>
                      <a:endParaRPr lang="es-ES"/>
                    </a:p>
                  </a:txBody>
                  <a:tcPr/>
                </a:tc>
                <a:tc>
                  <a:txBody>
                    <a:bodyPr/>
                    <a:lstStyle/>
                    <a:p>
                      <a:pPr marL="0" marR="0">
                        <a:spcBef>
                          <a:spcPts val="300"/>
                        </a:spcBef>
                        <a:spcAft>
                          <a:spcPts val="300"/>
                        </a:spcAft>
                      </a:pPr>
                      <a:r>
                        <a:rPr lang="en-US" sz="1400">
                          <a:latin typeface="Times New Roman"/>
                        </a:rPr>
                        <a:t>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a:latin typeface="Lucida Console"/>
                        </a:rPr>
                        <a:t>double</a:t>
                      </a:r>
                      <a:endParaRPr lang="en-US" sz="140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5.0 × 10</a:t>
                      </a:r>
                      <a:r>
                        <a:rPr lang="en-US" sz="1400" baseline="30000">
                          <a:latin typeface="Times New Roman"/>
                        </a:rPr>
                        <a:t>−324</a:t>
                      </a:r>
                      <a:r>
                        <a:rPr lang="en-US" sz="1400">
                          <a:latin typeface="Times New Roman"/>
                        </a:rPr>
                        <a:t> to 1.7 × 10</a:t>
                      </a:r>
                      <a:r>
                        <a:rPr lang="en-US" sz="1400" baseline="30000">
                          <a:latin typeface="Times New Roman"/>
                        </a:rPr>
                        <a:t>308</a:t>
                      </a:r>
                      <a:r>
                        <a:rPr lang="en-US" sz="1400">
                          <a:latin typeface="Times New Roman"/>
                        </a:rPr>
                        <a:t>, 15-digit precision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716">
                <a:tc>
                  <a:txBody>
                    <a:bodyPr/>
                    <a:lstStyle/>
                    <a:p>
                      <a:pPr marL="0" marR="0">
                        <a:spcBef>
                          <a:spcPts val="300"/>
                        </a:spcBef>
                        <a:spcAft>
                          <a:spcPts val="300"/>
                        </a:spcAft>
                      </a:pPr>
                      <a:r>
                        <a:rPr lang="en-US" sz="1400">
                          <a:latin typeface="Times New Roman"/>
                        </a:rPr>
                        <a:t>Decimal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a:latin typeface="Times New Roman"/>
                        </a:rPr>
                        <a:t>128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100" dirty="0">
                          <a:latin typeface="Lucida Console"/>
                        </a:rPr>
                        <a:t>decimal</a:t>
                      </a:r>
                      <a:endParaRPr lang="en-US" sz="1400" dirty="0">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300"/>
                        </a:spcAft>
                      </a:pPr>
                      <a:r>
                        <a:rPr lang="en-US" sz="1400" dirty="0">
                          <a:latin typeface="Times New Roman"/>
                        </a:rPr>
                        <a:t>1.0 × 10</a:t>
                      </a:r>
                      <a:r>
                        <a:rPr lang="en-US" sz="1400" baseline="30000" dirty="0">
                          <a:latin typeface="Times New Roman"/>
                        </a:rPr>
                        <a:t>−28</a:t>
                      </a:r>
                      <a:r>
                        <a:rPr lang="en-US" sz="1400" dirty="0">
                          <a:latin typeface="Times New Roman"/>
                        </a:rPr>
                        <a:t> to 7.9 × 10</a:t>
                      </a:r>
                      <a:r>
                        <a:rPr lang="en-US" sz="1400" baseline="30000" dirty="0">
                          <a:latin typeface="Times New Roman"/>
                        </a:rPr>
                        <a:t>28</a:t>
                      </a:r>
                      <a:r>
                        <a:rPr lang="en-US" sz="1400" dirty="0">
                          <a:latin typeface="Times New Roman"/>
                        </a:rPr>
                        <a:t>, 28-digit precision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2465" name="Rectangle 1"/>
          <p:cNvSpPr>
            <a:spLocks noChangeArrowheads="1"/>
          </p:cNvSpPr>
          <p:nvPr/>
        </p:nvSpPr>
        <p:spPr bwMode="auto">
          <a:xfrm>
            <a:off x="0" y="0"/>
            <a:ext cx="12188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8727" y="1138252"/>
            <a:ext cx="4879399" cy="1523494"/>
          </a:xfrm>
        </p:spPr>
        <p:txBody>
          <a:bodyPr/>
          <a:lstStyle/>
          <a:p>
            <a:r>
              <a:rPr lang="en-US" sz="8000" dirty="0" smtClean="0"/>
              <a:t>/*Demo*/</a:t>
            </a:r>
            <a:endParaRPr lang="en-US" sz="8000" dirty="0"/>
          </a:p>
        </p:txBody>
      </p:sp>
      <p:sp>
        <p:nvSpPr>
          <p:cNvPr id="3" name="Slide Number Placeholder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4" name="Footer Placeholder 3"/>
          <p:cNvSpPr>
            <a:spLocks noGrp="1"/>
          </p:cNvSpPr>
          <p:nvPr>
            <p:ph type="ftr" sz="quarter" idx="3"/>
          </p:nvPr>
        </p:nvSpPr>
        <p:spPr/>
        <p:txBody>
          <a:bodyPr/>
          <a:lstStyle/>
          <a:p>
            <a:r>
              <a:rPr lang="en-US" smtClean="0"/>
              <a:t>Microsoft Confidential</a:t>
            </a:r>
            <a:endParaRPr lang="en-US" dirty="0" smtClean="0"/>
          </a:p>
        </p:txBody>
      </p:sp>
      <p:sp>
        <p:nvSpPr>
          <p:cNvPr id="5" name="Text Placeholder 6"/>
          <p:cNvSpPr txBox="1">
            <a:spLocks/>
          </p:cNvSpPr>
          <p:nvPr/>
        </p:nvSpPr>
        <p:spPr>
          <a:xfrm>
            <a:off x="9647347" y="2758429"/>
            <a:ext cx="1640763" cy="221599"/>
          </a:xfrm>
          <a:prstGeom prst="rect">
            <a:avLst/>
          </a:prstGeom>
        </p:spPr>
        <p:txBody>
          <a:bodyPr vert="horz" wrap="square" lIns="0" tIns="0" rIns="0" bIns="0" rtlCol="0">
            <a:spAutoFit/>
          </a:bodyPr>
          <a:lstStyle/>
          <a:p>
            <a:pPr marR="0" lvl="0" algn="ctr" fontAlgn="auto">
              <a:lnSpc>
                <a:spcPct val="90000"/>
              </a:lnSpc>
              <a:spcAft>
                <a:spcPts val="0"/>
              </a:spcAft>
              <a:buClrTx/>
              <a:buSzTx/>
              <a:tabLst/>
              <a:defRPr/>
            </a:pPr>
            <a:r>
              <a:rPr lang="es-MX" sz="1600" dirty="0" err="1" smtClean="0">
                <a:solidFill>
                  <a:schemeClr val="accent2"/>
                </a:solidFill>
                <a:latin typeface="Segoe UI" pitchFamily="34" charset="0"/>
              </a:rPr>
              <a:t>Hello</a:t>
            </a:r>
            <a:r>
              <a:rPr lang="es-MX" sz="1600" dirty="0" smtClean="0">
                <a:solidFill>
                  <a:schemeClr val="accent2"/>
                </a:solidFill>
                <a:latin typeface="Segoe UI" pitchFamily="34" charset="0"/>
              </a:rPr>
              <a:t> </a:t>
            </a:r>
            <a:r>
              <a:rPr lang="es-MX" sz="1600" dirty="0" err="1" smtClean="0">
                <a:solidFill>
                  <a:schemeClr val="accent2"/>
                </a:solidFill>
                <a:latin typeface="Segoe UI" pitchFamily="34" charset="0"/>
              </a:rPr>
              <a:t>World</a:t>
            </a:r>
            <a:endParaRPr lang="es-MX" sz="1600" dirty="0">
              <a:solidFill>
                <a:schemeClr val="accent2"/>
              </a:solidFill>
              <a:latin typeface="Segoe UI"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3" y="228600"/>
            <a:ext cx="11173090" cy="664797"/>
          </a:xfrm>
        </p:spPr>
        <p:txBody>
          <a:bodyPr/>
          <a:lstStyle/>
          <a:p>
            <a:r>
              <a:rPr lang="en-US" dirty="0" smtClean="0"/>
              <a:t>Hello World</a:t>
            </a:r>
            <a:endParaRPr lang="en-US" dirty="0"/>
          </a:p>
        </p:txBody>
      </p:sp>
      <p:sp>
        <p:nvSpPr>
          <p:cNvPr id="6" name="Text Placeholder 5"/>
          <p:cNvSpPr>
            <a:spLocks noGrp="1"/>
          </p:cNvSpPr>
          <p:nvPr>
            <p:ph type="body" sz="quarter" idx="10"/>
          </p:nvPr>
        </p:nvSpPr>
        <p:spPr>
          <a:xfrm>
            <a:off x="2516188" y="971955"/>
            <a:ext cx="7770812" cy="5581650"/>
          </a:xfrm>
        </p:spPr>
        <p:txBody>
          <a:bodyPr>
            <a:noAutofit/>
          </a:bodyPr>
          <a:lstStyle/>
          <a:p>
            <a:r>
              <a:rPr lang="en-US" sz="2200" dirty="0" smtClean="0">
                <a:solidFill>
                  <a:srgbClr val="0066FF"/>
                </a:solidFill>
              </a:rPr>
              <a:t>using</a:t>
            </a:r>
            <a:r>
              <a:rPr lang="en-US" sz="2200" dirty="0" smtClean="0"/>
              <a:t> System;</a:t>
            </a:r>
          </a:p>
          <a:p>
            <a:r>
              <a:rPr lang="en-US" sz="2200" dirty="0" smtClean="0">
                <a:solidFill>
                  <a:srgbClr val="0066FF"/>
                </a:solidFill>
              </a:rPr>
              <a:t>using</a:t>
            </a:r>
            <a:r>
              <a:rPr lang="en-US" sz="2200" dirty="0" smtClean="0"/>
              <a:t> </a:t>
            </a:r>
            <a:r>
              <a:rPr lang="en-US" sz="2200" dirty="0" err="1" smtClean="0"/>
              <a:t>System.Collections.Generic</a:t>
            </a:r>
            <a:r>
              <a:rPr lang="en-US" sz="2200" dirty="0" smtClean="0"/>
              <a:t>;</a:t>
            </a:r>
          </a:p>
          <a:p>
            <a:r>
              <a:rPr lang="en-US" sz="2200" dirty="0" smtClean="0">
                <a:solidFill>
                  <a:srgbClr val="0066FF"/>
                </a:solidFill>
              </a:rPr>
              <a:t>using</a:t>
            </a:r>
            <a:r>
              <a:rPr lang="en-US" sz="2200" dirty="0" smtClean="0"/>
              <a:t> </a:t>
            </a:r>
            <a:r>
              <a:rPr lang="en-US" sz="2200" dirty="0" err="1" smtClean="0"/>
              <a:t>System.Linq</a:t>
            </a:r>
            <a:r>
              <a:rPr lang="en-US" sz="2200" dirty="0" smtClean="0"/>
              <a:t>;</a:t>
            </a:r>
          </a:p>
          <a:p>
            <a:r>
              <a:rPr lang="en-US" sz="2200" dirty="0" smtClean="0">
                <a:solidFill>
                  <a:srgbClr val="0066FF"/>
                </a:solidFill>
              </a:rPr>
              <a:t>using</a:t>
            </a:r>
            <a:r>
              <a:rPr lang="en-US" sz="2200" dirty="0" smtClean="0"/>
              <a:t> </a:t>
            </a:r>
            <a:r>
              <a:rPr lang="en-US" sz="2200" dirty="0" err="1" smtClean="0"/>
              <a:t>System.Text</a:t>
            </a:r>
            <a:r>
              <a:rPr lang="en-US" sz="2200" dirty="0" smtClean="0"/>
              <a:t>;</a:t>
            </a:r>
          </a:p>
          <a:p>
            <a:endParaRPr lang="en-US" sz="2200" dirty="0" smtClean="0"/>
          </a:p>
          <a:p>
            <a:r>
              <a:rPr lang="en-US" sz="2200" dirty="0" smtClean="0">
                <a:solidFill>
                  <a:srgbClr val="0066FF"/>
                </a:solidFill>
              </a:rPr>
              <a:t>namespace</a:t>
            </a:r>
            <a:r>
              <a:rPr lang="en-US" sz="2200" dirty="0" smtClean="0"/>
              <a:t> </a:t>
            </a:r>
            <a:r>
              <a:rPr lang="en-US" sz="2200" dirty="0" err="1" smtClean="0"/>
              <a:t>HolaTH</a:t>
            </a:r>
            <a:endParaRPr lang="en-US" sz="2200" dirty="0" smtClean="0"/>
          </a:p>
          <a:p>
            <a:r>
              <a:rPr lang="en-US" sz="2200" dirty="0" smtClean="0"/>
              <a:t>{</a:t>
            </a:r>
          </a:p>
          <a:p>
            <a:r>
              <a:rPr lang="en-US" sz="2200" dirty="0" smtClean="0"/>
              <a:t>    </a:t>
            </a:r>
            <a:r>
              <a:rPr lang="en-US" sz="2200" dirty="0" smtClean="0">
                <a:solidFill>
                  <a:srgbClr val="0066FF"/>
                </a:solidFill>
              </a:rPr>
              <a:t>class</a:t>
            </a:r>
            <a:r>
              <a:rPr lang="en-US" sz="2200" dirty="0" smtClean="0"/>
              <a:t> </a:t>
            </a:r>
            <a:r>
              <a:rPr lang="en-US" sz="2200" dirty="0" smtClean="0">
                <a:solidFill>
                  <a:srgbClr val="33CCCC"/>
                </a:solidFill>
              </a:rPr>
              <a:t>Program</a:t>
            </a:r>
          </a:p>
          <a:p>
            <a:r>
              <a:rPr lang="en-US" sz="2200" dirty="0" smtClean="0"/>
              <a:t>    {</a:t>
            </a:r>
          </a:p>
          <a:p>
            <a:r>
              <a:rPr lang="en-US" sz="2200" dirty="0" smtClean="0"/>
              <a:t>        </a:t>
            </a:r>
            <a:r>
              <a:rPr lang="en-US" sz="2200" dirty="0" smtClean="0">
                <a:solidFill>
                  <a:srgbClr val="0066FF"/>
                </a:solidFill>
              </a:rPr>
              <a:t>static void </a:t>
            </a:r>
            <a:r>
              <a:rPr lang="en-US" sz="2200" dirty="0" smtClean="0"/>
              <a:t>Main(</a:t>
            </a:r>
            <a:r>
              <a:rPr lang="en-US" sz="2200" dirty="0" smtClean="0">
                <a:solidFill>
                  <a:srgbClr val="0066FF"/>
                </a:solidFill>
              </a:rPr>
              <a:t>string</a:t>
            </a:r>
            <a:r>
              <a:rPr lang="en-US" sz="2200" dirty="0" smtClean="0"/>
              <a:t>[] </a:t>
            </a:r>
            <a:r>
              <a:rPr lang="en-US" sz="2200" dirty="0" err="1" smtClean="0"/>
              <a:t>args</a:t>
            </a:r>
            <a:r>
              <a:rPr lang="en-US" sz="2200" dirty="0" smtClean="0"/>
              <a:t>)</a:t>
            </a:r>
          </a:p>
          <a:p>
            <a:r>
              <a:rPr lang="en-US" sz="2200" dirty="0" smtClean="0"/>
              <a:t>        {</a:t>
            </a:r>
          </a:p>
          <a:p>
            <a:r>
              <a:rPr lang="en-US" sz="2200" dirty="0" smtClean="0">
                <a:solidFill>
                  <a:srgbClr val="33CCCC"/>
                </a:solidFill>
              </a:rPr>
              <a:t>		</a:t>
            </a:r>
            <a:r>
              <a:rPr lang="en-US" sz="2200" dirty="0" err="1" smtClean="0">
                <a:solidFill>
                  <a:srgbClr val="33CCCC"/>
                </a:solidFill>
              </a:rPr>
              <a:t>Console</a:t>
            </a:r>
            <a:r>
              <a:rPr lang="en-US" sz="2200" dirty="0" err="1" smtClean="0"/>
              <a:t>.WriteLine</a:t>
            </a:r>
            <a:r>
              <a:rPr lang="en-US" sz="2200" dirty="0" smtClean="0"/>
              <a:t>(</a:t>
            </a:r>
            <a:r>
              <a:rPr lang="en-US" sz="2200" dirty="0" smtClean="0">
                <a:solidFill>
                  <a:srgbClr val="A50021"/>
                </a:solidFill>
              </a:rPr>
              <a:t>"</a:t>
            </a:r>
            <a:r>
              <a:rPr lang="en-US" sz="2200" dirty="0" err="1" smtClean="0">
                <a:solidFill>
                  <a:srgbClr val="A50021"/>
                </a:solidFill>
              </a:rPr>
              <a:t>Hola</a:t>
            </a:r>
            <a:r>
              <a:rPr lang="en-US" sz="2200" dirty="0" smtClean="0">
                <a:solidFill>
                  <a:srgbClr val="A50021"/>
                </a:solidFill>
              </a:rPr>
              <a:t> </a:t>
            </a:r>
            <a:r>
              <a:rPr lang="en-US" sz="2200" dirty="0" err="1" smtClean="0">
                <a:solidFill>
                  <a:srgbClr val="A50021"/>
                </a:solidFill>
              </a:rPr>
              <a:t>TelmexHub</a:t>
            </a:r>
            <a:r>
              <a:rPr lang="en-US" sz="2200" dirty="0" smtClean="0">
                <a:solidFill>
                  <a:srgbClr val="A50021"/>
                </a:solidFill>
              </a:rPr>
              <a:t>"</a:t>
            </a:r>
            <a:r>
              <a:rPr lang="en-US" sz="2200" dirty="0" smtClean="0"/>
              <a:t>);</a:t>
            </a:r>
          </a:p>
          <a:p>
            <a:r>
              <a:rPr lang="en-US" sz="2200" dirty="0" smtClean="0"/>
              <a:t>        }</a:t>
            </a:r>
          </a:p>
          <a:p>
            <a:r>
              <a:rPr lang="en-US" sz="2200" dirty="0" smtClean="0"/>
              <a:t>    }</a:t>
            </a:r>
          </a:p>
          <a:p>
            <a:r>
              <a:rPr lang="en-US" sz="2200" dirty="0" smtClean="0"/>
              <a:t>}</a:t>
            </a:r>
          </a:p>
        </p:txBody>
      </p:sp>
      <p:sp>
        <p:nvSpPr>
          <p:cNvPr id="4" name="Slide Number Placeholder 3"/>
          <p:cNvSpPr>
            <a:spLocks noGrp="1"/>
          </p:cNvSpPr>
          <p:nvPr>
            <p:ph type="sldNum" sz="quarter" idx="4"/>
          </p:nvPr>
        </p:nvSpPr>
        <p:spPr/>
        <p:txBody>
          <a:bodyPr/>
          <a:lstStyle/>
          <a:p>
            <a:fld id="{1AD4D6FE-0D95-422C-A401-E733BBF8EB07}" type="slidenum">
              <a:rPr lang="en-US" smtClean="0"/>
              <a:pPr/>
              <a:t>14</a:t>
            </a:fld>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44366"/>
            <a:ext cx="11173090" cy="664797"/>
          </a:xfrm>
        </p:spPr>
        <p:txBody>
          <a:bodyPr/>
          <a:lstStyle/>
          <a:p>
            <a:r>
              <a:rPr lang="en-US" dirty="0" smtClean="0"/>
              <a:t>Tips Del </a:t>
            </a:r>
            <a:r>
              <a:rPr lang="en-US" dirty="0" err="1" smtClean="0"/>
              <a:t>Dia</a:t>
            </a:r>
            <a:endParaRPr lang="en-US" dirty="0"/>
          </a:p>
        </p:txBody>
      </p:sp>
      <p:sp>
        <p:nvSpPr>
          <p:cNvPr id="3" name="Text Placeholder 2"/>
          <p:cNvSpPr>
            <a:spLocks noGrp="1"/>
          </p:cNvSpPr>
          <p:nvPr>
            <p:ph type="body" sz="quarter" idx="10"/>
          </p:nvPr>
        </p:nvSpPr>
        <p:spPr>
          <a:xfrm>
            <a:off x="485466" y="1177524"/>
            <a:ext cx="11173090" cy="1554272"/>
          </a:xfrm>
        </p:spPr>
        <p:txBody>
          <a:bodyPr/>
          <a:lstStyle/>
          <a:p>
            <a:r>
              <a:rPr lang="es-MX" sz="2800" dirty="0" smtClean="0">
                <a:solidFill>
                  <a:schemeClr val="accent4"/>
                </a:solidFill>
              </a:rPr>
              <a:t>El teclado es tu mejor amigo cuando trabajas con </a:t>
            </a:r>
            <a:r>
              <a:rPr lang="es-MX" sz="2800" dirty="0" err="1" smtClean="0">
                <a:solidFill>
                  <a:schemeClr val="accent4"/>
                </a:solidFill>
              </a:rPr>
              <a:t>intellisense</a:t>
            </a:r>
            <a:r>
              <a:rPr lang="es-MX" sz="2800" dirty="0" smtClean="0">
                <a:solidFill>
                  <a:schemeClr val="accent4"/>
                </a:solidFill>
              </a:rPr>
              <a:t>.</a:t>
            </a:r>
          </a:p>
          <a:p>
            <a:pPr>
              <a:buNone/>
            </a:pPr>
            <a:endParaRPr lang="es-MX" sz="1800" dirty="0" smtClean="0">
              <a:solidFill>
                <a:schemeClr val="accent4"/>
              </a:solidFill>
            </a:endParaRPr>
          </a:p>
          <a:p>
            <a:r>
              <a:rPr lang="es-MX" sz="2800" dirty="0" smtClean="0">
                <a:solidFill>
                  <a:schemeClr val="accent4"/>
                </a:solidFill>
              </a:rPr>
              <a:t>Procuren abrir y cerrar </a:t>
            </a:r>
            <a:r>
              <a:rPr lang="es-MX" sz="2800" dirty="0" err="1" smtClean="0">
                <a:solidFill>
                  <a:schemeClr val="accent4"/>
                </a:solidFill>
              </a:rPr>
              <a:t>parentesis</a:t>
            </a:r>
            <a:r>
              <a:rPr lang="es-MX" sz="2800" dirty="0" smtClean="0">
                <a:solidFill>
                  <a:schemeClr val="accent4"/>
                </a:solidFill>
              </a:rPr>
              <a:t> (), llaves {} y </a:t>
            </a:r>
            <a:r>
              <a:rPr lang="es-MX" sz="2800" dirty="0" err="1" smtClean="0">
                <a:solidFill>
                  <a:schemeClr val="accent4"/>
                </a:solidFill>
              </a:rPr>
              <a:t>braquets</a:t>
            </a:r>
            <a:r>
              <a:rPr lang="es-MX" sz="2800" dirty="0" smtClean="0">
                <a:solidFill>
                  <a:schemeClr val="accent4"/>
                </a:solidFill>
              </a:rPr>
              <a:t> [] desde el principio.</a:t>
            </a:r>
          </a:p>
        </p:txBody>
      </p:sp>
      <p:pic>
        <p:nvPicPr>
          <p:cNvPr id="12289" name="Picture 1" descr="C:\Documents and Settings\El Mike\Configuración local\Archivos temporales de Internet\Content.IE5\IKRMALS1\MP900402504[1].jpg"/>
          <p:cNvPicPr>
            <a:picLocks noChangeAspect="1" noChangeArrowheads="1"/>
          </p:cNvPicPr>
          <p:nvPr/>
        </p:nvPicPr>
        <p:blipFill>
          <a:blip r:embed="rId3"/>
          <a:srcRect/>
          <a:stretch>
            <a:fillRect/>
          </a:stretch>
        </p:blipFill>
        <p:spPr bwMode="auto">
          <a:xfrm>
            <a:off x="5020336" y="2830749"/>
            <a:ext cx="2290360" cy="3433864"/>
          </a:xfrm>
          <a:prstGeom prst="rect">
            <a:avLst/>
          </a:prstGeom>
          <a:noFill/>
        </p:spPr>
      </p:pic>
      <p:sp>
        <p:nvSpPr>
          <p:cNvPr id="5" name="Slide Number Placeholder 3"/>
          <p:cNvSpPr>
            <a:spLocks noGrp="1"/>
          </p:cNvSpPr>
          <p:nvPr>
            <p:ph type="sldNum" sz="quarter" idx="4"/>
          </p:nvPr>
        </p:nvSpPr>
        <p:spPr>
          <a:xfrm>
            <a:off x="517525" y="6291297"/>
            <a:ext cx="349250" cy="365125"/>
          </a:xfrm>
        </p:spPr>
        <p:txBody>
          <a:bodyPr/>
          <a:lstStyle/>
          <a:p>
            <a:fld id="{1AD4D6FE-0D95-422C-A401-E733BBF8EB07}" type="slidenum">
              <a:rPr lang="en-US" smtClean="0"/>
              <a:pPr/>
              <a:t>15</a:t>
            </a:fld>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Microsoft logo and tagline"/>
          <p:cNvPicPr>
            <a:picLocks noChangeAspect="1" noChangeArrowheads="1"/>
          </p:cNvPicPr>
          <p:nvPr/>
        </p:nvPicPr>
        <p:blipFill>
          <a:blip r:embed="rId3" cstate="email">
            <a:lum bright="10000"/>
          </a:blip>
          <a:stretch>
            <a:fillRect/>
          </a:stretch>
        </p:blipFill>
        <p:spPr bwMode="black">
          <a:xfrm>
            <a:off x="1900673" y="2072840"/>
            <a:ext cx="8400542" cy="1638106"/>
          </a:xfrm>
          <a:prstGeom prst="rect">
            <a:avLst/>
          </a:prstGeom>
          <a:noFill/>
        </p:spPr>
      </p:pic>
      <p:sp>
        <p:nvSpPr>
          <p:cNvPr id="4" name="Text Box 3"/>
          <p:cNvSpPr txBox="1">
            <a:spLocks noChangeArrowheads="1"/>
          </p:cNvSpPr>
          <p:nvPr/>
        </p:nvSpPr>
        <p:spPr bwMode="blackWhite">
          <a:xfrm>
            <a:off x="1875704" y="5998472"/>
            <a:ext cx="8382000" cy="630928"/>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2009 Microsoft Corporation. All rights reserved. Microsoft, Visual Studio, the Visual Studio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Notes (hidden)</a:t>
            </a:r>
            <a:endParaRPr lang="en-US" dirty="0">
              <a:solidFill>
                <a:schemeClr val="bg1"/>
              </a:solidFill>
            </a:endParaRPr>
          </a:p>
        </p:txBody>
      </p:sp>
      <p:sp>
        <p:nvSpPr>
          <p:cNvPr id="6" name="Text Placeholder 5"/>
          <p:cNvSpPr>
            <a:spLocks noGrp="1"/>
          </p:cNvSpPr>
          <p:nvPr>
            <p:ph type="body" sz="quarter" idx="10"/>
          </p:nvPr>
        </p:nvSpPr>
        <p:spPr>
          <a:xfrm>
            <a:off x="507868" y="1411553"/>
            <a:ext cx="11173090" cy="1428083"/>
          </a:xfrm>
        </p:spPr>
        <p:txBody>
          <a:bodyPr/>
          <a:lstStyle/>
          <a:p>
            <a:r>
              <a:rPr lang="en-US" smtClean="0"/>
              <a:t>Some speakers at Microsoft like to use this slide for hidden “notes slides”. </a:t>
            </a:r>
          </a:p>
          <a:p>
            <a:r>
              <a:rPr lang="en-US" smtClean="0"/>
              <a:t>Delete it if you don’t want to use it.</a:t>
            </a:r>
            <a:endParaRPr lang="en-US" dirty="0"/>
          </a:p>
        </p:txBody>
      </p:sp>
      <p:sp>
        <p:nvSpPr>
          <p:cNvPr id="7" name="Text Placeholder 6"/>
          <p:cNvSpPr>
            <a:spLocks noGrp="1"/>
          </p:cNvSpPr>
          <p:nvPr>
            <p:ph type="body" sz="quarter" idx="11"/>
          </p:nvPr>
        </p:nvSpPr>
        <p:spPr/>
        <p:txBody>
          <a:bodyPr/>
          <a:lstStyle/>
          <a:p>
            <a:r>
              <a:rPr lang="en-US" smtClean="0"/>
              <a:t>NEXT: &lt;next slide title&gt;</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Logo Information</a:t>
            </a:r>
            <a:endParaRPr lang="en-US" dirty="0"/>
          </a:p>
        </p:txBody>
      </p:sp>
      <p:sp>
        <p:nvSpPr>
          <p:cNvPr id="6" name="Text Placeholder 5"/>
          <p:cNvSpPr>
            <a:spLocks noGrp="1"/>
          </p:cNvSpPr>
          <p:nvPr>
            <p:ph type="body" sz="quarter" idx="10"/>
          </p:nvPr>
        </p:nvSpPr>
        <p:spPr>
          <a:xfrm>
            <a:off x="507868" y="1447800"/>
            <a:ext cx="11173090" cy="2252924"/>
          </a:xfrm>
        </p:spPr>
        <p:txBody>
          <a:bodyPr/>
          <a:lstStyle/>
          <a:p>
            <a:r>
              <a:rPr lang="en-US" smtClean="0"/>
              <a:t>To change logos</a:t>
            </a:r>
          </a:p>
          <a:p>
            <a:pPr lvl="1"/>
            <a:r>
              <a:rPr lang="en-US" smtClean="0"/>
              <a:t>Copy desired logo from this slide</a:t>
            </a:r>
          </a:p>
          <a:p>
            <a:pPr lvl="1"/>
            <a:r>
              <a:rPr lang="en-US" smtClean="0"/>
              <a:t>Go to the Slide Master View</a:t>
            </a:r>
          </a:p>
          <a:p>
            <a:pPr lvl="1"/>
            <a:r>
              <a:rPr lang="en-US" smtClean="0"/>
              <a:t>Replace logos in the Slide Master</a:t>
            </a:r>
            <a:br>
              <a:rPr lang="en-US" smtClean="0"/>
            </a:br>
            <a:r>
              <a:rPr lang="en-US" smtClean="0"/>
              <a:t>View on all slides which contain logos</a:t>
            </a:r>
            <a:endParaRPr lang="en-US" dirty="0" smtClean="0"/>
          </a:p>
        </p:txBody>
      </p:sp>
      <p:pic>
        <p:nvPicPr>
          <p:cNvPr id="9" name="Picture 8" descr="VS_h_rgb_r_2.png"/>
          <p:cNvPicPr>
            <a:picLocks noChangeAspect="1"/>
          </p:cNvPicPr>
          <p:nvPr/>
        </p:nvPicPr>
        <p:blipFill>
          <a:blip r:embed="rId3" cstate="email"/>
          <a:stretch>
            <a:fillRect/>
          </a:stretch>
        </p:blipFill>
        <p:spPr>
          <a:xfrm>
            <a:off x="519113" y="4452375"/>
            <a:ext cx="3307381" cy="486507"/>
          </a:xfrm>
          <a:prstGeom prst="rect">
            <a:avLst/>
          </a:prstGeom>
        </p:spPr>
      </p:pic>
      <p:pic>
        <p:nvPicPr>
          <p:cNvPr id="10" name="Picture 9" descr="VS_v_rgb_r_2.png"/>
          <p:cNvPicPr>
            <a:picLocks noChangeAspect="1"/>
          </p:cNvPicPr>
          <p:nvPr/>
        </p:nvPicPr>
        <p:blipFill>
          <a:blip r:embed="rId4" cstate="email"/>
          <a:stretch>
            <a:fillRect/>
          </a:stretch>
        </p:blipFill>
        <p:spPr>
          <a:xfrm>
            <a:off x="4985971" y="4051820"/>
            <a:ext cx="2279772" cy="887062"/>
          </a:xfrm>
          <a:prstGeom prst="rect">
            <a:avLst/>
          </a:prstGeom>
        </p:spPr>
      </p:pic>
      <p:sp>
        <p:nvSpPr>
          <p:cNvPr id="7" name="Slide Number Placeholder 6"/>
          <p:cNvSpPr>
            <a:spLocks noGrp="1"/>
          </p:cNvSpPr>
          <p:nvPr>
            <p:ph type="sldNum" sz="quarter" idx="4"/>
          </p:nvPr>
        </p:nvSpPr>
        <p:spPr/>
        <p:txBody>
          <a:bodyPr/>
          <a:lstStyle/>
          <a:p>
            <a:fld id="{1AD4D6FE-0D95-422C-A401-E733BBF8EB07}" type="slidenum">
              <a:rPr lang="en-US" smtClean="0"/>
              <a:pPr/>
              <a:t>18</a:t>
            </a:fld>
            <a:endParaRPr lang="en-US" dirty="0"/>
          </a:p>
        </p:txBody>
      </p:sp>
      <p:sp>
        <p:nvSpPr>
          <p:cNvPr id="8" name="Footer Placeholder 7"/>
          <p:cNvSpPr>
            <a:spLocks noGrp="1"/>
          </p:cNvSpPr>
          <p:nvPr>
            <p:ph type="ftr" sz="quarter" idx="3"/>
          </p:nvPr>
        </p:nvSpPr>
        <p:spPr/>
        <p:txBody>
          <a:bodyPr/>
          <a:lstStyle/>
          <a:p>
            <a:r>
              <a:rPr lang="en-US" smtClean="0"/>
              <a:t>Microsoft Confidential</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874" y="1992284"/>
            <a:ext cx="10239883" cy="668551"/>
          </a:xfrm>
        </p:spPr>
        <p:txBody>
          <a:bodyPr>
            <a:normAutofit/>
          </a:bodyPr>
          <a:lstStyle/>
          <a:p>
            <a:r>
              <a:rPr lang="es-MX" sz="4400" dirty="0" smtClean="0"/>
              <a:t>/* Fundamentos de Programación con C# */</a:t>
            </a:r>
            <a:endParaRPr lang="es-MX" sz="4400" dirty="0"/>
          </a:p>
        </p:txBody>
      </p:sp>
      <p:sp>
        <p:nvSpPr>
          <p:cNvPr id="3" name="Subtitle 2"/>
          <p:cNvSpPr>
            <a:spLocks noGrp="1"/>
          </p:cNvSpPr>
          <p:nvPr>
            <p:ph type="subTitle" idx="1"/>
          </p:nvPr>
        </p:nvSpPr>
        <p:spPr>
          <a:xfrm>
            <a:off x="5121593" y="2850922"/>
            <a:ext cx="4342447" cy="1340078"/>
          </a:xfrm>
        </p:spPr>
        <p:txBody>
          <a:bodyPr/>
          <a:lstStyle/>
          <a:p>
            <a:r>
              <a:rPr lang="en-US" i="1" dirty="0" smtClean="0"/>
              <a:t>&lt; Miguel </a:t>
            </a:r>
            <a:r>
              <a:rPr lang="en-US" i="1" dirty="0" err="1" smtClean="0"/>
              <a:t>Ángel</a:t>
            </a:r>
            <a:r>
              <a:rPr lang="en-US" i="1" dirty="0" smtClean="0"/>
              <a:t> </a:t>
            </a:r>
            <a:r>
              <a:rPr lang="en-US" i="1" dirty="0" err="1" smtClean="0"/>
              <a:t>Carreón</a:t>
            </a:r>
            <a:r>
              <a:rPr lang="en-US" i="1" dirty="0" smtClean="0"/>
              <a:t> T.</a:t>
            </a:r>
          </a:p>
          <a:p>
            <a:r>
              <a:rPr lang="en-US" i="1" dirty="0" smtClean="0"/>
              <a:t>MCP-MCDST</a:t>
            </a:r>
          </a:p>
          <a:p>
            <a:r>
              <a:rPr lang="en-US" i="1" dirty="0" smtClean="0"/>
              <a:t>Microsoft Community Lead</a:t>
            </a:r>
          </a:p>
          <a:p>
            <a:r>
              <a:rPr lang="en-US" i="1" dirty="0" smtClean="0"/>
              <a:t>@</a:t>
            </a:r>
            <a:r>
              <a:rPr lang="en-US" i="1" dirty="0" err="1" smtClean="0"/>
              <a:t>elmikedotnet</a:t>
            </a:r>
            <a:r>
              <a:rPr lang="en-US" i="1" dirty="0" smtClean="0"/>
              <a:t> /&gt;</a:t>
            </a:r>
          </a:p>
        </p:txBody>
      </p:sp>
      <p:sp>
        <p:nvSpPr>
          <p:cNvPr id="7" name="Text Placeholder 6"/>
          <p:cNvSpPr>
            <a:spLocks noGrp="1"/>
          </p:cNvSpPr>
          <p:nvPr>
            <p:ph type="body" sz="quarter" idx="10"/>
          </p:nvPr>
        </p:nvSpPr>
        <p:spPr>
          <a:xfrm>
            <a:off x="519113" y="1650077"/>
            <a:ext cx="2987955" cy="193899"/>
          </a:xfrm>
        </p:spPr>
        <p:txBody>
          <a:bodyPr/>
          <a:lstStyle/>
          <a:p>
            <a:r>
              <a:rPr lang="es-MX" dirty="0" smtClean="0"/>
              <a:t>14 de Enero del 2012</a:t>
            </a:r>
            <a:endParaRPr lang="es-MX" dirty="0"/>
          </a:p>
        </p:txBody>
      </p:sp>
      <p:sp>
        <p:nvSpPr>
          <p:cNvPr id="5" name="Subtitle 2"/>
          <p:cNvSpPr txBox="1">
            <a:spLocks/>
          </p:cNvSpPr>
          <p:nvPr/>
        </p:nvSpPr>
        <p:spPr>
          <a:xfrm>
            <a:off x="519113" y="2850921"/>
            <a:ext cx="4342447" cy="1305687"/>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lang="en-US" sz="2000" i="1" dirty="0" smtClean="0">
                <a:gradFill>
                  <a:gsLst>
                    <a:gs pos="0">
                      <a:schemeClr val="accent2"/>
                    </a:gs>
                    <a:gs pos="86000">
                      <a:schemeClr val="accent2"/>
                    </a:gs>
                  </a:gsLst>
                  <a:lin ang="5400000" scaled="0"/>
                </a:gradFill>
                <a:latin typeface="Segoe UI" pitchFamily="34" charset="0"/>
              </a:rPr>
              <a:t>&lt; </a:t>
            </a:r>
            <a:r>
              <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rPr>
              <a:t>Jonathan Romero </a:t>
            </a:r>
            <a:r>
              <a:rPr kumimoji="0" lang="en-US" sz="2000" b="0" i="1" u="none" strike="noStrike" kern="1200" cap="none" spc="0" normalizeH="0" baseline="0" noProof="0" dirty="0" err="1" smtClean="0">
                <a:ln>
                  <a:noFill/>
                </a:ln>
                <a:gradFill>
                  <a:gsLst>
                    <a:gs pos="0">
                      <a:schemeClr val="accent2"/>
                    </a:gs>
                    <a:gs pos="86000">
                      <a:schemeClr val="accent2"/>
                    </a:gs>
                  </a:gsLst>
                  <a:lin ang="5400000" scaled="0"/>
                </a:gradFill>
                <a:effectLst/>
                <a:uLnTx/>
                <a:uFillTx/>
                <a:latin typeface="Segoe UI" pitchFamily="34" charset="0"/>
                <a:ea typeface="+mn-ea"/>
                <a:cs typeface="+mn-cs"/>
              </a:rPr>
              <a:t>Jiménez</a:t>
            </a:r>
            <a:endPar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rPr>
              <a:t>MCP-MCTS</a:t>
            </a: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rPr>
              <a:t>Microsoft VIP</a:t>
            </a:r>
          </a:p>
          <a:p>
            <a:pPr marL="0" marR="0" lvl="0" indent="0" algn="l" defTabSz="914363" rtl="0" eaLnBrk="1" fontAlgn="auto" latinLnBrk="0" hangingPunct="1">
              <a:lnSpc>
                <a:spcPct val="90000"/>
              </a:lnSpc>
              <a:spcBef>
                <a:spcPts val="0"/>
              </a:spcBef>
              <a:spcAft>
                <a:spcPts val="0"/>
              </a:spcAft>
              <a:buClrTx/>
              <a:buSzTx/>
              <a:buFont typeface="Segoe UI" pitchFamily="34" charset="0"/>
              <a:buNone/>
              <a:tabLst/>
              <a:defRPr/>
            </a:pPr>
            <a:r>
              <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rPr>
              <a:t>@</a:t>
            </a:r>
            <a:r>
              <a:rPr kumimoji="0" lang="en-US" sz="2000" b="0" i="1" u="none" strike="noStrike" kern="1200" cap="none" spc="0" normalizeH="0" baseline="0" noProof="0" dirty="0" err="1" smtClean="0">
                <a:ln>
                  <a:noFill/>
                </a:ln>
                <a:gradFill>
                  <a:gsLst>
                    <a:gs pos="0">
                      <a:schemeClr val="accent2"/>
                    </a:gs>
                    <a:gs pos="86000">
                      <a:schemeClr val="accent2"/>
                    </a:gs>
                  </a:gsLst>
                  <a:lin ang="5400000" scaled="0"/>
                </a:gradFill>
                <a:effectLst/>
                <a:uLnTx/>
                <a:uFillTx/>
                <a:latin typeface="Segoe UI" pitchFamily="34" charset="0"/>
                <a:ea typeface="+mn-ea"/>
                <a:cs typeface="+mn-cs"/>
              </a:rPr>
              <a:t>jromeroj</a:t>
            </a:r>
            <a:r>
              <a:rPr kumimoji="0" lang="en-US" sz="2000" b="0" i="1" u="none" strike="noStrike" kern="1200" cap="none" spc="0" normalizeH="0" baseline="0" noProof="0" dirty="0" smtClean="0">
                <a:ln>
                  <a:noFill/>
                </a:ln>
                <a:gradFill>
                  <a:gsLst>
                    <a:gs pos="0">
                      <a:schemeClr val="accent2"/>
                    </a:gs>
                    <a:gs pos="86000">
                      <a:schemeClr val="accent2"/>
                    </a:gs>
                  </a:gsLst>
                  <a:lin ang="5400000" scaled="0"/>
                </a:gradFill>
                <a:effectLst/>
                <a:uLnTx/>
                <a:uFillTx/>
                <a:latin typeface="Segoe UI" pitchFamily="34" charset="0"/>
                <a:ea typeface="+mn-ea"/>
                <a:cs typeface="+mn-cs"/>
              </a:rPr>
              <a:t> /&gt;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4"/>
          </p:nvPr>
        </p:nvSpPr>
        <p:spPr/>
        <p:txBody>
          <a:bodyPr/>
          <a:lstStyle/>
          <a:p>
            <a:fld id="{1AD4D6FE-0D95-422C-A401-E733BBF8EB07}" type="slidenum">
              <a:rPr lang="en-US" smtClean="0"/>
              <a:pPr/>
              <a:t>3</a:t>
            </a:fld>
            <a:endParaRPr lang="en-US" dirty="0"/>
          </a:p>
        </p:txBody>
      </p:sp>
      <p:sp>
        <p:nvSpPr>
          <p:cNvPr id="11" name="Title 1"/>
          <p:cNvSpPr txBox="1">
            <a:spLocks/>
          </p:cNvSpPr>
          <p:nvPr/>
        </p:nvSpPr>
        <p:spPr>
          <a:xfrm>
            <a:off x="497342" y="228600"/>
            <a:ext cx="1117309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rPr>
              <a:t>Agenda</a:t>
            </a:r>
            <a:endParaRPr kumimoji="0" lang="en-US" sz="4800" b="0" i="0" u="none" strike="noStrike" kern="1200" cap="none" spc="-150" normalizeH="0" baseline="0" noProof="0" dirty="0">
              <a:ln w="3175">
                <a:noFill/>
              </a:ln>
              <a:gradFill flip="none" rotWithShape="1">
                <a:gsLst>
                  <a:gs pos="0">
                    <a:schemeClr val="accent2"/>
                  </a:gs>
                  <a:gs pos="86000">
                    <a:schemeClr val="accent2"/>
                  </a:gs>
                </a:gsLst>
                <a:lin ang="5400000" scaled="0"/>
                <a:tileRect/>
              </a:gradFill>
              <a:effectLst/>
              <a:uLnTx/>
              <a:uFillTx/>
              <a:latin typeface="Segoe UI" pitchFamily="34" charset="0"/>
              <a:ea typeface="+mn-ea"/>
              <a:cs typeface="Arial" charset="0"/>
            </a:endParaRPr>
          </a:p>
        </p:txBody>
      </p:sp>
      <p:sp>
        <p:nvSpPr>
          <p:cNvPr id="12" name="Text Placeholder 2"/>
          <p:cNvSpPr>
            <a:spLocks noGrp="1"/>
          </p:cNvSpPr>
          <p:nvPr>
            <p:ph type="body" sz="quarter" idx="10"/>
          </p:nvPr>
        </p:nvSpPr>
        <p:spPr>
          <a:xfrm>
            <a:off x="540884" y="1099464"/>
            <a:ext cx="11173090" cy="4789003"/>
          </a:xfrm>
        </p:spPr>
        <p:txBody>
          <a:bodyPr/>
          <a:lstStyle/>
          <a:p>
            <a:r>
              <a:rPr lang="en-US" sz="2800" dirty="0" err="1" smtClean="0">
                <a:solidFill>
                  <a:schemeClr val="accent4"/>
                </a:solidFill>
              </a:rPr>
              <a:t>Resumen</a:t>
            </a:r>
            <a:r>
              <a:rPr lang="en-US" sz="2800" dirty="0" smtClean="0">
                <a:solidFill>
                  <a:schemeClr val="accent4"/>
                </a:solidFill>
              </a:rPr>
              <a:t> </a:t>
            </a:r>
            <a:r>
              <a:rPr lang="en-US" sz="2800" dirty="0" err="1" smtClean="0">
                <a:solidFill>
                  <a:schemeClr val="accent4"/>
                </a:solidFill>
              </a:rPr>
              <a:t>Sesion</a:t>
            </a:r>
            <a:r>
              <a:rPr lang="en-US" sz="2800" dirty="0" smtClean="0">
                <a:solidFill>
                  <a:schemeClr val="accent4"/>
                </a:solidFill>
              </a:rPr>
              <a:t> 0</a:t>
            </a:r>
          </a:p>
          <a:p>
            <a:pPr lvl="1"/>
            <a:r>
              <a:rPr lang="en-US" sz="2400" dirty="0" err="1" smtClean="0">
                <a:solidFill>
                  <a:schemeClr val="accent4"/>
                </a:solidFill>
              </a:rPr>
              <a:t>Alcance</a:t>
            </a:r>
            <a:r>
              <a:rPr lang="en-US" sz="2400" dirty="0" smtClean="0">
                <a:solidFill>
                  <a:schemeClr val="accent4"/>
                </a:solidFill>
              </a:rPr>
              <a:t> del </a:t>
            </a:r>
            <a:r>
              <a:rPr lang="en-US" sz="2400" dirty="0" err="1" smtClean="0">
                <a:solidFill>
                  <a:schemeClr val="accent4"/>
                </a:solidFill>
              </a:rPr>
              <a:t>curso</a:t>
            </a:r>
            <a:endParaRPr lang="en-US" sz="2400" dirty="0" smtClean="0">
              <a:solidFill>
                <a:schemeClr val="accent4"/>
              </a:solidFill>
            </a:endParaRPr>
          </a:p>
          <a:p>
            <a:pPr lvl="1"/>
            <a:r>
              <a:rPr lang="en-US" sz="2400" dirty="0" err="1" smtClean="0">
                <a:solidFill>
                  <a:schemeClr val="accent4"/>
                </a:solidFill>
              </a:rPr>
              <a:t>Requisitos</a:t>
            </a:r>
            <a:endParaRPr lang="en-US" sz="2400" dirty="0" smtClean="0">
              <a:solidFill>
                <a:schemeClr val="accent4"/>
              </a:solidFill>
            </a:endParaRPr>
          </a:p>
          <a:p>
            <a:r>
              <a:rPr lang="en-US" sz="2800" dirty="0" err="1" smtClean="0">
                <a:solidFill>
                  <a:schemeClr val="accent4"/>
                </a:solidFill>
              </a:rPr>
              <a:t>Dudas</a:t>
            </a:r>
            <a:r>
              <a:rPr lang="en-US" sz="2800" dirty="0" smtClean="0">
                <a:solidFill>
                  <a:schemeClr val="accent4"/>
                </a:solidFill>
              </a:rPr>
              <a:t>/</a:t>
            </a:r>
            <a:r>
              <a:rPr lang="en-US" sz="2800" dirty="0" err="1" smtClean="0">
                <a:solidFill>
                  <a:schemeClr val="accent4"/>
                </a:solidFill>
              </a:rPr>
              <a:t>Preguntas</a:t>
            </a:r>
            <a:r>
              <a:rPr lang="en-US" sz="2800" dirty="0" smtClean="0">
                <a:solidFill>
                  <a:schemeClr val="accent4"/>
                </a:solidFill>
              </a:rPr>
              <a:t> </a:t>
            </a:r>
            <a:r>
              <a:rPr lang="en-US" sz="2800" dirty="0" err="1" smtClean="0">
                <a:solidFill>
                  <a:schemeClr val="accent4"/>
                </a:solidFill>
              </a:rPr>
              <a:t>Sesion</a:t>
            </a:r>
            <a:r>
              <a:rPr lang="en-US" sz="2800" dirty="0" smtClean="0">
                <a:solidFill>
                  <a:schemeClr val="accent4"/>
                </a:solidFill>
              </a:rPr>
              <a:t> 0</a:t>
            </a:r>
          </a:p>
          <a:p>
            <a:pPr lvl="1"/>
            <a:r>
              <a:rPr lang="en-US" sz="2400" dirty="0" err="1" smtClean="0">
                <a:solidFill>
                  <a:schemeClr val="accent4"/>
                </a:solidFill>
              </a:rPr>
              <a:t>Conceptos</a:t>
            </a:r>
            <a:r>
              <a:rPr lang="en-US" sz="2400" dirty="0" smtClean="0">
                <a:solidFill>
                  <a:schemeClr val="accent4"/>
                </a:solidFill>
              </a:rPr>
              <a:t> </a:t>
            </a:r>
            <a:r>
              <a:rPr lang="en-US" sz="2400" dirty="0" err="1" smtClean="0">
                <a:solidFill>
                  <a:schemeClr val="accent4"/>
                </a:solidFill>
              </a:rPr>
              <a:t>básicos</a:t>
            </a:r>
            <a:r>
              <a:rPr lang="en-US" sz="2400" dirty="0" smtClean="0">
                <a:solidFill>
                  <a:schemeClr val="accent4"/>
                </a:solidFill>
              </a:rPr>
              <a:t> de la POO</a:t>
            </a:r>
          </a:p>
          <a:p>
            <a:pPr lvl="1"/>
            <a:r>
              <a:rPr lang="en-US" sz="2400" dirty="0" err="1" smtClean="0">
                <a:solidFill>
                  <a:schemeClr val="accent4"/>
                </a:solidFill>
              </a:rPr>
              <a:t>Reconocimientos</a:t>
            </a:r>
            <a:endParaRPr lang="en-US" sz="2400" dirty="0" smtClean="0">
              <a:solidFill>
                <a:schemeClr val="accent4"/>
              </a:solidFill>
            </a:endParaRPr>
          </a:p>
          <a:p>
            <a:r>
              <a:rPr lang="en-US" sz="2800" dirty="0" smtClean="0">
                <a:solidFill>
                  <a:schemeClr val="accent4"/>
                </a:solidFill>
              </a:rPr>
              <a:t>(Agenda 70-536)</a:t>
            </a:r>
          </a:p>
          <a:p>
            <a:r>
              <a:rPr lang="en-US" sz="2800" dirty="0" err="1" smtClean="0">
                <a:solidFill>
                  <a:schemeClr val="accent4"/>
                </a:solidFill>
              </a:rPr>
              <a:t>Presentación</a:t>
            </a:r>
            <a:r>
              <a:rPr lang="en-US" sz="2800" dirty="0" smtClean="0">
                <a:solidFill>
                  <a:schemeClr val="accent4"/>
                </a:solidFill>
              </a:rPr>
              <a:t> MSPs</a:t>
            </a:r>
          </a:p>
          <a:p>
            <a:pPr lvl="1"/>
            <a:r>
              <a:rPr lang="en-US" sz="2400" dirty="0" smtClean="0">
                <a:solidFill>
                  <a:schemeClr val="accent4"/>
                </a:solidFill>
              </a:rPr>
              <a:t>Ser un MSP</a:t>
            </a:r>
          </a:p>
          <a:p>
            <a:pPr lvl="1"/>
            <a:r>
              <a:rPr lang="en-US" sz="2400" dirty="0" err="1" smtClean="0">
                <a:solidFill>
                  <a:schemeClr val="accent4"/>
                </a:solidFill>
              </a:rPr>
              <a:t>Dreamspark</a:t>
            </a:r>
            <a:endParaRPr lang="en-US" sz="2400" dirty="0" smtClean="0">
              <a:solidFill>
                <a:schemeClr val="accent4"/>
              </a:solidFill>
            </a:endParaRPr>
          </a:p>
          <a:p>
            <a:r>
              <a:rPr lang="en-US" sz="2800" dirty="0" err="1" smtClean="0">
                <a:solidFill>
                  <a:schemeClr val="accent4"/>
                </a:solidFill>
              </a:rPr>
              <a:t>Otros</a:t>
            </a:r>
            <a:r>
              <a:rPr lang="en-US" sz="2800" dirty="0" smtClean="0">
                <a:solidFill>
                  <a:schemeClr val="accent4"/>
                </a:solidFill>
              </a:rPr>
              <a:t> </a:t>
            </a:r>
            <a:r>
              <a:rPr lang="en-US" sz="2800" dirty="0" err="1" smtClean="0">
                <a:solidFill>
                  <a:schemeClr val="accent4"/>
                </a:solidFill>
              </a:rPr>
              <a:t>Cursos</a:t>
            </a:r>
            <a:r>
              <a:rPr lang="en-US" sz="2800" dirty="0" smtClean="0">
                <a:solidFill>
                  <a:schemeClr val="accent4"/>
                </a:solidFill>
              </a:rPr>
              <a:t>/</a:t>
            </a:r>
            <a:r>
              <a:rPr lang="en-US" sz="2800" dirty="0" err="1" smtClean="0">
                <a:solidFill>
                  <a:schemeClr val="accent4"/>
                </a:solidFill>
              </a:rPr>
              <a:t>Talleres</a:t>
            </a:r>
            <a:endParaRPr lang="en-US" sz="2800" dirty="0" smtClean="0">
              <a:solidFill>
                <a:schemeClr val="accent4"/>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890" y="1737360"/>
            <a:ext cx="10240235" cy="1523494"/>
          </a:xfrm>
        </p:spPr>
        <p:txBody>
          <a:bodyPr/>
          <a:lstStyle/>
          <a:p>
            <a:r>
              <a:rPr lang="en-US" sz="6600" dirty="0" smtClean="0"/>
              <a:t>/*</a:t>
            </a:r>
            <a:r>
              <a:rPr lang="en-US" sz="6600" dirty="0" err="1" smtClean="0"/>
              <a:t>Conceptos</a:t>
            </a:r>
            <a:r>
              <a:rPr lang="en-US" sz="6600" dirty="0" smtClean="0"/>
              <a:t> </a:t>
            </a:r>
            <a:r>
              <a:rPr lang="en-US" sz="6600" dirty="0" err="1" smtClean="0"/>
              <a:t>Básicos</a:t>
            </a:r>
            <a:r>
              <a:rPr lang="en-US" sz="6600" dirty="0" smtClean="0"/>
              <a:t>*/</a:t>
            </a:r>
            <a:endParaRPr lang="en-US" sz="6600" dirty="0"/>
          </a:p>
        </p:txBody>
      </p:sp>
      <p:sp>
        <p:nvSpPr>
          <p:cNvPr id="3" name="Slide Number Placeholder 2"/>
          <p:cNvSpPr>
            <a:spLocks noGrp="1"/>
          </p:cNvSpPr>
          <p:nvPr>
            <p:ph type="sldNum" sz="quarter" idx="4"/>
          </p:nvPr>
        </p:nvSpPr>
        <p:spPr/>
        <p:txBody>
          <a:bodyPr/>
          <a:lstStyle/>
          <a:p>
            <a:fld id="{1AD4D6FE-0D95-422C-A401-E733BBF8EB07}" type="slidenum">
              <a:rPr lang="en-US" smtClean="0"/>
              <a:pPr/>
              <a:t>4</a:t>
            </a:fld>
            <a:endParaRPr lang="en-US" dirty="0"/>
          </a:p>
        </p:txBody>
      </p:sp>
      <p:sp>
        <p:nvSpPr>
          <p:cNvPr id="4" name="Footer Placeholder 3"/>
          <p:cNvSpPr>
            <a:spLocks noGrp="1"/>
          </p:cNvSpPr>
          <p:nvPr>
            <p:ph type="ftr" sz="quarter" idx="3"/>
          </p:nvPr>
        </p:nvSpPr>
        <p:spPr/>
        <p:txBody>
          <a:bodyPr/>
          <a:lstStyle/>
          <a:p>
            <a:r>
              <a:rPr lang="en-US" smtClean="0"/>
              <a:t>Microsoft Confidential</a:t>
            </a:r>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(OOP)</a:t>
            </a:r>
            <a:endParaRPr lang="en-US" dirty="0"/>
          </a:p>
        </p:txBody>
      </p:sp>
      <p:sp>
        <p:nvSpPr>
          <p:cNvPr id="3" name="Text Placeholder 2"/>
          <p:cNvSpPr>
            <a:spLocks noGrp="1"/>
          </p:cNvSpPr>
          <p:nvPr>
            <p:ph type="body" sz="quarter" idx="10"/>
          </p:nvPr>
        </p:nvSpPr>
        <p:spPr>
          <a:xfrm>
            <a:off x="540884" y="1153883"/>
            <a:ext cx="11173090" cy="276999"/>
          </a:xfrm>
        </p:spPr>
        <p:txBody>
          <a:bodyPr/>
          <a:lstStyle/>
          <a:p>
            <a:r>
              <a:rPr lang="en-US" sz="2000" dirty="0" err="1" smtClean="0">
                <a:solidFill>
                  <a:schemeClr val="accent4"/>
                </a:solidFill>
              </a:rPr>
              <a:t>Carácterísticas</a:t>
            </a:r>
            <a:endParaRPr lang="en-US" sz="2000" dirty="0" smtClean="0">
              <a:solidFill>
                <a:schemeClr val="accent4"/>
              </a:solidFill>
            </a:endParaRPr>
          </a:p>
        </p:txBody>
      </p:sp>
      <p:graphicFrame>
        <p:nvGraphicFramePr>
          <p:cNvPr id="5" name="4 Diagrama"/>
          <p:cNvGraphicFramePr/>
          <p:nvPr/>
        </p:nvGraphicFramePr>
        <p:xfrm>
          <a:off x="2446561" y="1547060"/>
          <a:ext cx="7200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 Common Language Runtime</a:t>
            </a:r>
            <a:endParaRPr lang="en-US" dirty="0"/>
          </a:p>
        </p:txBody>
      </p:sp>
      <p:sp>
        <p:nvSpPr>
          <p:cNvPr id="3" name="Text Placeholder 2"/>
          <p:cNvSpPr>
            <a:spLocks noGrp="1"/>
          </p:cNvSpPr>
          <p:nvPr>
            <p:ph type="body" sz="quarter" idx="10"/>
          </p:nvPr>
        </p:nvSpPr>
        <p:spPr>
          <a:xfrm>
            <a:off x="540884" y="1153883"/>
            <a:ext cx="11173090" cy="276999"/>
          </a:xfrm>
        </p:spPr>
        <p:txBody>
          <a:bodyPr/>
          <a:lstStyle/>
          <a:p>
            <a:endParaRPr lang="en-US" sz="2000" dirty="0" smtClean="0">
              <a:solidFill>
                <a:schemeClr val="accent4"/>
              </a:solidFill>
            </a:endParaRPr>
          </a:p>
        </p:txBody>
      </p:sp>
      <p:pic>
        <p:nvPicPr>
          <p:cNvPr id="2050" name="Picture 2" descr="File:CLR diag.svg">
            <a:hlinkClick r:id="rId3"/>
          </p:cNvPr>
          <p:cNvPicPr>
            <a:picLocks noChangeAspect="1" noChangeArrowheads="1"/>
          </p:cNvPicPr>
          <p:nvPr/>
        </p:nvPicPr>
        <p:blipFill>
          <a:blip r:embed="rId4"/>
          <a:srcRect/>
          <a:stretch>
            <a:fillRect/>
          </a:stretch>
        </p:blipFill>
        <p:spPr bwMode="auto">
          <a:xfrm>
            <a:off x="2227067" y="1425630"/>
            <a:ext cx="7620000" cy="4067176"/>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Text Placeholder 2"/>
          <p:cNvSpPr>
            <a:spLocks noGrp="1"/>
          </p:cNvSpPr>
          <p:nvPr>
            <p:ph type="body" sz="quarter" idx="10"/>
          </p:nvPr>
        </p:nvSpPr>
        <p:spPr>
          <a:xfrm>
            <a:off x="540884" y="1410555"/>
            <a:ext cx="11173090" cy="3693319"/>
          </a:xfrm>
        </p:spPr>
        <p:txBody>
          <a:bodyPr/>
          <a:lstStyle/>
          <a:p>
            <a:r>
              <a:rPr lang="es-ES" sz="2800" dirty="0" smtClean="0">
                <a:solidFill>
                  <a:schemeClr val="accent4"/>
                </a:solidFill>
              </a:rPr>
              <a:t>Son contenedores de clases.</a:t>
            </a:r>
          </a:p>
          <a:p>
            <a:r>
              <a:rPr lang="es-ES" sz="2800" dirty="0" smtClean="0">
                <a:solidFill>
                  <a:schemeClr val="accent4"/>
                </a:solidFill>
              </a:rPr>
              <a:t>Clases similares pueden ser agrupadas en </a:t>
            </a:r>
            <a:r>
              <a:rPr lang="es-ES" sz="2800" dirty="0" err="1" smtClean="0">
                <a:solidFill>
                  <a:schemeClr val="accent4"/>
                </a:solidFill>
              </a:rPr>
              <a:t>Namespaces</a:t>
            </a:r>
            <a:r>
              <a:rPr lang="es-ES" sz="2800" dirty="0" smtClean="0">
                <a:solidFill>
                  <a:schemeClr val="accent4"/>
                </a:solidFill>
              </a:rPr>
              <a:t> (De hecho, se recomienda enfáticamente que se haga de esta manera)</a:t>
            </a:r>
          </a:p>
          <a:p>
            <a:r>
              <a:rPr lang="en-US" sz="2800" dirty="0" err="1" smtClean="0">
                <a:solidFill>
                  <a:schemeClr val="accent4"/>
                </a:solidFill>
              </a:rPr>
              <a:t>Tienen</a:t>
            </a:r>
            <a:r>
              <a:rPr lang="en-US" sz="2800" dirty="0" smtClean="0">
                <a:solidFill>
                  <a:schemeClr val="accent4"/>
                </a:solidFill>
              </a:rPr>
              <a:t> </a:t>
            </a:r>
            <a:r>
              <a:rPr lang="en-US" sz="2800" dirty="0" err="1" smtClean="0">
                <a:solidFill>
                  <a:schemeClr val="accent4"/>
                </a:solidFill>
              </a:rPr>
              <a:t>las</a:t>
            </a:r>
            <a:r>
              <a:rPr lang="en-US" sz="2800" dirty="0" smtClean="0">
                <a:solidFill>
                  <a:schemeClr val="accent4"/>
                </a:solidFill>
              </a:rPr>
              <a:t> </a:t>
            </a:r>
            <a:r>
              <a:rPr lang="en-US" sz="2800" dirty="0" err="1" smtClean="0">
                <a:solidFill>
                  <a:schemeClr val="accent4"/>
                </a:solidFill>
              </a:rPr>
              <a:t>siguientes</a:t>
            </a:r>
            <a:r>
              <a:rPr lang="en-US" sz="2800" dirty="0" smtClean="0">
                <a:solidFill>
                  <a:schemeClr val="accent4"/>
                </a:solidFill>
              </a:rPr>
              <a:t> </a:t>
            </a:r>
            <a:r>
              <a:rPr lang="en-US" sz="2800" dirty="0" err="1" smtClean="0">
                <a:solidFill>
                  <a:schemeClr val="accent4"/>
                </a:solidFill>
              </a:rPr>
              <a:t>propiedades</a:t>
            </a:r>
            <a:r>
              <a:rPr lang="en-US" sz="2800" dirty="0" smtClean="0">
                <a:solidFill>
                  <a:schemeClr val="accent4"/>
                </a:solidFill>
              </a:rPr>
              <a:t>: </a:t>
            </a:r>
          </a:p>
          <a:p>
            <a:pPr lvl="1"/>
            <a:r>
              <a:rPr lang="en-US" sz="2000" dirty="0" err="1" smtClean="0">
                <a:solidFill>
                  <a:schemeClr val="accent4"/>
                </a:solidFill>
              </a:rPr>
              <a:t>Organizan</a:t>
            </a:r>
            <a:r>
              <a:rPr lang="en-US" sz="2000" dirty="0" smtClean="0">
                <a:solidFill>
                  <a:schemeClr val="accent4"/>
                </a:solidFill>
              </a:rPr>
              <a:t> </a:t>
            </a:r>
            <a:r>
              <a:rPr lang="en-US" sz="2000" dirty="0" err="1" smtClean="0">
                <a:solidFill>
                  <a:schemeClr val="accent4"/>
                </a:solidFill>
              </a:rPr>
              <a:t>grandes</a:t>
            </a:r>
            <a:r>
              <a:rPr lang="en-US" sz="2000" dirty="0" smtClean="0">
                <a:solidFill>
                  <a:schemeClr val="accent4"/>
                </a:solidFill>
              </a:rPr>
              <a:t> </a:t>
            </a:r>
            <a:r>
              <a:rPr lang="en-US" sz="2000" dirty="0" err="1" smtClean="0">
                <a:solidFill>
                  <a:schemeClr val="accent4"/>
                </a:solidFill>
              </a:rPr>
              <a:t>segmentos</a:t>
            </a:r>
            <a:r>
              <a:rPr lang="en-US" sz="2000" dirty="0" smtClean="0">
                <a:solidFill>
                  <a:schemeClr val="accent4"/>
                </a:solidFill>
              </a:rPr>
              <a:t> de </a:t>
            </a:r>
            <a:r>
              <a:rPr lang="en-US" sz="2000" dirty="0" err="1" smtClean="0">
                <a:solidFill>
                  <a:schemeClr val="accent4"/>
                </a:solidFill>
              </a:rPr>
              <a:t>código</a:t>
            </a:r>
            <a:endParaRPr lang="en-US" sz="2000" dirty="0" smtClean="0">
              <a:solidFill>
                <a:schemeClr val="accent4"/>
              </a:solidFill>
            </a:endParaRPr>
          </a:p>
          <a:p>
            <a:pPr lvl="1"/>
            <a:r>
              <a:rPr lang="en-US" sz="2000" dirty="0" err="1" smtClean="0">
                <a:solidFill>
                  <a:schemeClr val="accent4"/>
                </a:solidFill>
              </a:rPr>
              <a:t>Están</a:t>
            </a:r>
            <a:r>
              <a:rPr lang="en-US" sz="2000" dirty="0" smtClean="0">
                <a:solidFill>
                  <a:schemeClr val="accent4"/>
                </a:solidFill>
              </a:rPr>
              <a:t> </a:t>
            </a:r>
            <a:r>
              <a:rPr lang="en-US" sz="2000" dirty="0" err="1" smtClean="0">
                <a:solidFill>
                  <a:schemeClr val="accent4"/>
                </a:solidFill>
              </a:rPr>
              <a:t>delimitados</a:t>
            </a:r>
            <a:r>
              <a:rPr lang="en-US" sz="2000" dirty="0" smtClean="0">
                <a:solidFill>
                  <a:schemeClr val="accent4"/>
                </a:solidFill>
              </a:rPr>
              <a:t> </a:t>
            </a:r>
            <a:r>
              <a:rPr lang="en-US" sz="2000" dirty="0" err="1" smtClean="0">
                <a:solidFill>
                  <a:schemeClr val="accent4"/>
                </a:solidFill>
              </a:rPr>
              <a:t>por</a:t>
            </a:r>
            <a:r>
              <a:rPr lang="en-US" sz="2000" dirty="0" smtClean="0">
                <a:solidFill>
                  <a:schemeClr val="accent4"/>
                </a:solidFill>
              </a:rPr>
              <a:t> un “.” (</a:t>
            </a:r>
            <a:r>
              <a:rPr lang="en-US" sz="2000" dirty="0" err="1" smtClean="0">
                <a:solidFill>
                  <a:schemeClr val="accent4"/>
                </a:solidFill>
              </a:rPr>
              <a:t>Operador</a:t>
            </a:r>
            <a:r>
              <a:rPr lang="en-US" sz="2000" dirty="0" smtClean="0">
                <a:solidFill>
                  <a:schemeClr val="accent4"/>
                </a:solidFill>
              </a:rPr>
              <a:t>)</a:t>
            </a:r>
          </a:p>
          <a:p>
            <a:pPr lvl="1"/>
            <a:r>
              <a:rPr lang="es-ES" sz="2000" dirty="0" smtClean="0">
                <a:solidFill>
                  <a:schemeClr val="accent4"/>
                </a:solidFill>
              </a:rPr>
              <a:t>La directiva </a:t>
            </a:r>
            <a:r>
              <a:rPr lang="es-ES" sz="2000" b="1" i="1" dirty="0" smtClean="0">
                <a:solidFill>
                  <a:schemeClr val="accent4"/>
                </a:solidFill>
              </a:rPr>
              <a:t>“</a:t>
            </a:r>
            <a:r>
              <a:rPr lang="es-ES" sz="2000" b="1" i="1" dirty="0" err="1" smtClean="0">
                <a:solidFill>
                  <a:schemeClr val="accent4"/>
                </a:solidFill>
              </a:rPr>
              <a:t>using</a:t>
            </a:r>
            <a:r>
              <a:rPr lang="es-ES" sz="2000" b="1" i="1" dirty="0" smtClean="0">
                <a:solidFill>
                  <a:schemeClr val="accent4"/>
                </a:solidFill>
              </a:rPr>
              <a:t>”</a:t>
            </a:r>
            <a:r>
              <a:rPr lang="es-ES" sz="2000" dirty="0" smtClean="0">
                <a:solidFill>
                  <a:schemeClr val="accent4"/>
                </a:solidFill>
              </a:rPr>
              <a:t> evita la necesidad de especificar el nombre largo del espacio de nombres para cada clase.</a:t>
            </a:r>
            <a:r>
              <a:rPr lang="en-US" sz="2000" dirty="0" smtClean="0">
                <a:solidFill>
                  <a:schemeClr val="accent4"/>
                </a:solidFill>
              </a:rPr>
              <a:t> </a:t>
            </a:r>
          </a:p>
          <a:p>
            <a:pPr lvl="1"/>
            <a:r>
              <a:rPr lang="es-ES" sz="2000" dirty="0" smtClean="0">
                <a:solidFill>
                  <a:schemeClr val="accent4"/>
                </a:solidFill>
              </a:rPr>
              <a:t>El espacio de nombres </a:t>
            </a:r>
            <a:r>
              <a:rPr lang="es-ES" sz="2000" b="1" i="1" dirty="0" smtClean="0">
                <a:solidFill>
                  <a:schemeClr val="accent4"/>
                </a:solidFill>
              </a:rPr>
              <a:t>global</a:t>
            </a:r>
            <a:r>
              <a:rPr lang="es-ES" sz="2000" dirty="0" smtClean="0">
                <a:solidFill>
                  <a:schemeClr val="accent4"/>
                </a:solidFill>
              </a:rPr>
              <a:t> es la "raíz" del espacio de nombres</a:t>
            </a:r>
            <a:r>
              <a:rPr lang="en-US" sz="2000" dirty="0" smtClean="0">
                <a:solidFill>
                  <a:schemeClr val="accent4"/>
                </a:solidFill>
              </a:rPr>
              <a:t>:</a:t>
            </a:r>
          </a:p>
          <a:p>
            <a:pPr lvl="1">
              <a:buNone/>
            </a:pPr>
            <a:r>
              <a:rPr lang="en-US" sz="2000" dirty="0" smtClean="0">
                <a:solidFill>
                  <a:schemeClr val="accent4"/>
                </a:solidFill>
              </a:rPr>
              <a:t>		</a:t>
            </a:r>
            <a:r>
              <a:rPr lang="en-US" sz="2000" u="sng" dirty="0" smtClean="0">
                <a:solidFill>
                  <a:schemeClr val="accent4"/>
                </a:solidFill>
              </a:rPr>
              <a:t>global::System </a:t>
            </a:r>
            <a:r>
              <a:rPr lang="en-US" sz="2000" u="sng" dirty="0" err="1" smtClean="0">
                <a:solidFill>
                  <a:schemeClr val="accent4"/>
                </a:solidFill>
              </a:rPr>
              <a:t>siempre</a:t>
            </a:r>
            <a:r>
              <a:rPr lang="en-US" sz="2000" u="sng" dirty="0" smtClean="0">
                <a:solidFill>
                  <a:schemeClr val="accent4"/>
                </a:solidFill>
              </a:rPr>
              <a:t> </a:t>
            </a:r>
            <a:r>
              <a:rPr lang="en-US" sz="2000" u="sng" dirty="0" err="1" smtClean="0">
                <a:solidFill>
                  <a:schemeClr val="accent4"/>
                </a:solidFill>
              </a:rPr>
              <a:t>hará</a:t>
            </a:r>
            <a:r>
              <a:rPr lang="en-US" sz="2000" u="sng" dirty="0" smtClean="0">
                <a:solidFill>
                  <a:schemeClr val="accent4"/>
                </a:solidFill>
              </a:rPr>
              <a:t> </a:t>
            </a:r>
            <a:r>
              <a:rPr lang="en-US" sz="2000" u="sng" dirty="0" err="1" smtClean="0">
                <a:solidFill>
                  <a:schemeClr val="accent4"/>
                </a:solidFill>
              </a:rPr>
              <a:t>referencia</a:t>
            </a:r>
            <a:r>
              <a:rPr lang="en-US" sz="2000" u="sng" dirty="0" smtClean="0">
                <a:solidFill>
                  <a:schemeClr val="accent4"/>
                </a:solidFill>
              </a:rPr>
              <a:t> al namespace System del .NET Framework.</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106680"/>
            <a:ext cx="11173090" cy="664797"/>
          </a:xfrm>
        </p:spPr>
        <p:txBody>
          <a:bodyPr/>
          <a:lstStyle/>
          <a:p>
            <a:r>
              <a:rPr lang="en-US" dirty="0" err="1" smtClean="0"/>
              <a:t>Palabras</a:t>
            </a:r>
            <a:r>
              <a:rPr lang="en-US" dirty="0" smtClean="0"/>
              <a:t> </a:t>
            </a:r>
            <a:r>
              <a:rPr lang="en-US" dirty="0" err="1" smtClean="0"/>
              <a:t>Reservadas</a:t>
            </a:r>
            <a:endParaRPr lang="en-US" dirty="0"/>
          </a:p>
        </p:txBody>
      </p:sp>
      <p:graphicFrame>
        <p:nvGraphicFramePr>
          <p:cNvPr id="15" name="14 Tabla"/>
          <p:cNvGraphicFramePr>
            <a:graphicFrameLocks noGrp="1"/>
          </p:cNvGraphicFramePr>
          <p:nvPr/>
        </p:nvGraphicFramePr>
        <p:xfrm>
          <a:off x="2012146" y="886813"/>
          <a:ext cx="6998503" cy="5527040"/>
        </p:xfrm>
        <a:graphic>
          <a:graphicData uri="http://schemas.openxmlformats.org/drawingml/2006/table">
            <a:tbl>
              <a:tblPr/>
              <a:tblGrid>
                <a:gridCol w="1749626"/>
                <a:gridCol w="1749626"/>
                <a:gridCol w="1963752"/>
                <a:gridCol w="1535499"/>
              </a:tblGrid>
              <a:tr h="270862">
                <a:tc>
                  <a:txBody>
                    <a:bodyPr/>
                    <a:lstStyle/>
                    <a:p>
                      <a:pPr algn="ctr"/>
                      <a:r>
                        <a:rPr lang="es-ES" sz="1400">
                          <a:hlinkClick r:id="rId3"/>
                        </a:rPr>
                        <a:t>abstract</a:t>
                      </a:r>
                      <a:endParaRPr lang="es-ES" sz="1400"/>
                    </a:p>
                  </a:txBody>
                  <a:tcPr marL="62991" marR="62991" marT="31496" marB="31496" anchor="ctr">
                    <a:lnL>
                      <a:noFill/>
                    </a:lnL>
                    <a:lnR>
                      <a:noFill/>
                    </a:lnR>
                    <a:lnT>
                      <a:noFill/>
                    </a:lnT>
                    <a:lnB>
                      <a:noFill/>
                    </a:lnB>
                  </a:tcPr>
                </a:tc>
                <a:tc>
                  <a:txBody>
                    <a:bodyPr/>
                    <a:lstStyle/>
                    <a:p>
                      <a:pPr algn="ctr"/>
                      <a:r>
                        <a:rPr lang="es-ES" sz="1400">
                          <a:hlinkClick r:id="rId4"/>
                        </a:rPr>
                        <a:t>as</a:t>
                      </a:r>
                      <a:endParaRPr lang="es-ES" sz="1400"/>
                    </a:p>
                  </a:txBody>
                  <a:tcPr marL="62991" marR="62991" marT="31496" marB="31496" anchor="ctr">
                    <a:lnL>
                      <a:noFill/>
                    </a:lnL>
                    <a:lnR>
                      <a:noFill/>
                    </a:lnR>
                    <a:lnT>
                      <a:noFill/>
                    </a:lnT>
                    <a:lnB>
                      <a:noFill/>
                    </a:lnB>
                  </a:tcPr>
                </a:tc>
                <a:tc>
                  <a:txBody>
                    <a:bodyPr/>
                    <a:lstStyle/>
                    <a:p>
                      <a:pPr algn="ctr"/>
                      <a:r>
                        <a:rPr lang="es-ES" sz="1400">
                          <a:hlinkClick r:id="rId5"/>
                        </a:rPr>
                        <a:t>base</a:t>
                      </a:r>
                      <a:endParaRPr lang="es-ES" sz="1400"/>
                    </a:p>
                  </a:txBody>
                  <a:tcPr marL="62991" marR="62991" marT="31496" marB="31496" anchor="ctr">
                    <a:lnL>
                      <a:noFill/>
                    </a:lnL>
                    <a:lnR>
                      <a:noFill/>
                    </a:lnR>
                    <a:lnT>
                      <a:noFill/>
                    </a:lnT>
                    <a:lnB>
                      <a:noFill/>
                    </a:lnB>
                  </a:tcPr>
                </a:tc>
                <a:tc>
                  <a:txBody>
                    <a:bodyPr/>
                    <a:lstStyle/>
                    <a:p>
                      <a:pPr algn="ctr"/>
                      <a:r>
                        <a:rPr lang="es-ES" sz="1400">
                          <a:hlinkClick r:id="rId6"/>
                        </a:rPr>
                        <a:t>bool</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7"/>
                        </a:rPr>
                        <a:t>break</a:t>
                      </a:r>
                      <a:endParaRPr lang="es-ES" sz="1400"/>
                    </a:p>
                  </a:txBody>
                  <a:tcPr marL="62991" marR="62991" marT="31496" marB="31496" anchor="ctr">
                    <a:lnL>
                      <a:noFill/>
                    </a:lnL>
                    <a:lnR>
                      <a:noFill/>
                    </a:lnR>
                    <a:lnT>
                      <a:noFill/>
                    </a:lnT>
                    <a:lnB>
                      <a:noFill/>
                    </a:lnB>
                  </a:tcPr>
                </a:tc>
                <a:tc>
                  <a:txBody>
                    <a:bodyPr/>
                    <a:lstStyle/>
                    <a:p>
                      <a:pPr algn="ctr"/>
                      <a:r>
                        <a:rPr lang="es-ES" sz="1400">
                          <a:hlinkClick r:id="rId8"/>
                        </a:rPr>
                        <a:t>byte</a:t>
                      </a:r>
                      <a:endParaRPr lang="es-ES" sz="1400"/>
                    </a:p>
                  </a:txBody>
                  <a:tcPr marL="62991" marR="62991" marT="31496" marB="31496" anchor="ctr">
                    <a:lnL>
                      <a:noFill/>
                    </a:lnL>
                    <a:lnR>
                      <a:noFill/>
                    </a:lnR>
                    <a:lnT>
                      <a:noFill/>
                    </a:lnT>
                    <a:lnB>
                      <a:noFill/>
                    </a:lnB>
                  </a:tcPr>
                </a:tc>
                <a:tc>
                  <a:txBody>
                    <a:bodyPr/>
                    <a:lstStyle/>
                    <a:p>
                      <a:pPr algn="ctr"/>
                      <a:r>
                        <a:rPr lang="es-ES" sz="1400">
                          <a:hlinkClick r:id="rId9"/>
                        </a:rPr>
                        <a:t>case</a:t>
                      </a:r>
                      <a:endParaRPr lang="es-ES" sz="1400"/>
                    </a:p>
                  </a:txBody>
                  <a:tcPr marL="62991" marR="62991" marT="31496" marB="31496" anchor="ctr">
                    <a:lnL>
                      <a:noFill/>
                    </a:lnL>
                    <a:lnR>
                      <a:noFill/>
                    </a:lnR>
                    <a:lnT>
                      <a:noFill/>
                    </a:lnT>
                    <a:lnB>
                      <a:noFill/>
                    </a:lnB>
                  </a:tcPr>
                </a:tc>
                <a:tc>
                  <a:txBody>
                    <a:bodyPr/>
                    <a:lstStyle/>
                    <a:p>
                      <a:pPr algn="ctr"/>
                      <a:r>
                        <a:rPr lang="es-ES" sz="1400">
                          <a:hlinkClick r:id="rId10"/>
                        </a:rPr>
                        <a:t>catch</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11"/>
                        </a:rPr>
                        <a:t>char</a:t>
                      </a:r>
                      <a:endParaRPr lang="es-ES" sz="1400"/>
                    </a:p>
                  </a:txBody>
                  <a:tcPr marL="62991" marR="62991" marT="31496" marB="31496" anchor="ctr">
                    <a:lnL>
                      <a:noFill/>
                    </a:lnL>
                    <a:lnR>
                      <a:noFill/>
                    </a:lnR>
                    <a:lnT>
                      <a:noFill/>
                    </a:lnT>
                    <a:lnB>
                      <a:noFill/>
                    </a:lnB>
                  </a:tcPr>
                </a:tc>
                <a:tc>
                  <a:txBody>
                    <a:bodyPr/>
                    <a:lstStyle/>
                    <a:p>
                      <a:pPr algn="ctr"/>
                      <a:r>
                        <a:rPr lang="es-ES" sz="1400">
                          <a:hlinkClick r:id="rId12"/>
                        </a:rPr>
                        <a:t>checked</a:t>
                      </a:r>
                      <a:endParaRPr lang="es-ES" sz="1400"/>
                    </a:p>
                  </a:txBody>
                  <a:tcPr marL="62991" marR="62991" marT="31496" marB="31496" anchor="ctr">
                    <a:lnL>
                      <a:noFill/>
                    </a:lnL>
                    <a:lnR>
                      <a:noFill/>
                    </a:lnR>
                    <a:lnT>
                      <a:noFill/>
                    </a:lnT>
                    <a:lnB>
                      <a:noFill/>
                    </a:lnB>
                  </a:tcPr>
                </a:tc>
                <a:tc>
                  <a:txBody>
                    <a:bodyPr/>
                    <a:lstStyle/>
                    <a:p>
                      <a:pPr algn="ctr"/>
                      <a:r>
                        <a:rPr lang="es-ES" sz="1400">
                          <a:hlinkClick r:id="rId13"/>
                        </a:rPr>
                        <a:t>class</a:t>
                      </a:r>
                      <a:endParaRPr lang="es-ES" sz="1400"/>
                    </a:p>
                  </a:txBody>
                  <a:tcPr marL="62991" marR="62991" marT="31496" marB="31496" anchor="ctr">
                    <a:lnL>
                      <a:noFill/>
                    </a:lnL>
                    <a:lnR>
                      <a:noFill/>
                    </a:lnR>
                    <a:lnT>
                      <a:noFill/>
                    </a:lnT>
                    <a:lnB>
                      <a:noFill/>
                    </a:lnB>
                  </a:tcPr>
                </a:tc>
                <a:tc>
                  <a:txBody>
                    <a:bodyPr/>
                    <a:lstStyle/>
                    <a:p>
                      <a:pPr algn="ctr"/>
                      <a:r>
                        <a:rPr lang="es-ES" sz="1400">
                          <a:hlinkClick r:id="rId14"/>
                        </a:rPr>
                        <a:t>const</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15"/>
                        </a:rPr>
                        <a:t>continue</a:t>
                      </a:r>
                      <a:endParaRPr lang="es-ES" sz="1400"/>
                    </a:p>
                  </a:txBody>
                  <a:tcPr marL="62991" marR="62991" marT="31496" marB="31496" anchor="ctr">
                    <a:lnL>
                      <a:noFill/>
                    </a:lnL>
                    <a:lnR>
                      <a:noFill/>
                    </a:lnR>
                    <a:lnT>
                      <a:noFill/>
                    </a:lnT>
                    <a:lnB>
                      <a:noFill/>
                    </a:lnB>
                  </a:tcPr>
                </a:tc>
                <a:tc>
                  <a:txBody>
                    <a:bodyPr/>
                    <a:lstStyle/>
                    <a:p>
                      <a:pPr algn="ctr"/>
                      <a:r>
                        <a:rPr lang="es-ES" sz="1400">
                          <a:hlinkClick r:id="rId16"/>
                        </a:rPr>
                        <a:t>decimal</a:t>
                      </a:r>
                      <a:endParaRPr lang="es-ES" sz="1400"/>
                    </a:p>
                  </a:txBody>
                  <a:tcPr marL="62991" marR="62991" marT="31496" marB="31496" anchor="ctr">
                    <a:lnL>
                      <a:noFill/>
                    </a:lnL>
                    <a:lnR>
                      <a:noFill/>
                    </a:lnR>
                    <a:lnT>
                      <a:noFill/>
                    </a:lnT>
                    <a:lnB>
                      <a:noFill/>
                    </a:lnB>
                  </a:tcPr>
                </a:tc>
                <a:tc>
                  <a:txBody>
                    <a:bodyPr/>
                    <a:lstStyle/>
                    <a:p>
                      <a:pPr algn="ctr"/>
                      <a:r>
                        <a:rPr lang="es-ES" sz="1400">
                          <a:hlinkClick r:id="rId17"/>
                        </a:rPr>
                        <a:t>default</a:t>
                      </a:r>
                      <a:endParaRPr lang="es-ES" sz="1400"/>
                    </a:p>
                  </a:txBody>
                  <a:tcPr marL="62991" marR="62991" marT="31496" marB="31496" anchor="ctr">
                    <a:lnL>
                      <a:noFill/>
                    </a:lnL>
                    <a:lnR>
                      <a:noFill/>
                    </a:lnR>
                    <a:lnT>
                      <a:noFill/>
                    </a:lnT>
                    <a:lnB>
                      <a:noFill/>
                    </a:lnB>
                  </a:tcPr>
                </a:tc>
                <a:tc>
                  <a:txBody>
                    <a:bodyPr/>
                    <a:lstStyle/>
                    <a:p>
                      <a:pPr algn="ctr"/>
                      <a:r>
                        <a:rPr lang="es-ES" sz="1400">
                          <a:hlinkClick r:id="rId18"/>
                        </a:rPr>
                        <a:t>delegate</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19"/>
                        </a:rPr>
                        <a:t>do</a:t>
                      </a:r>
                      <a:endParaRPr lang="es-ES" sz="1400"/>
                    </a:p>
                  </a:txBody>
                  <a:tcPr marL="62991" marR="62991" marT="31496" marB="31496" anchor="ctr">
                    <a:lnL>
                      <a:noFill/>
                    </a:lnL>
                    <a:lnR>
                      <a:noFill/>
                    </a:lnR>
                    <a:lnT>
                      <a:noFill/>
                    </a:lnT>
                    <a:lnB>
                      <a:noFill/>
                    </a:lnB>
                  </a:tcPr>
                </a:tc>
                <a:tc>
                  <a:txBody>
                    <a:bodyPr/>
                    <a:lstStyle/>
                    <a:p>
                      <a:pPr algn="ctr"/>
                      <a:r>
                        <a:rPr lang="es-ES" sz="1400">
                          <a:hlinkClick r:id="rId20"/>
                        </a:rPr>
                        <a:t>double</a:t>
                      </a:r>
                      <a:endParaRPr lang="es-ES" sz="1400"/>
                    </a:p>
                  </a:txBody>
                  <a:tcPr marL="62991" marR="62991" marT="31496" marB="31496" anchor="ctr">
                    <a:lnL>
                      <a:noFill/>
                    </a:lnL>
                    <a:lnR>
                      <a:noFill/>
                    </a:lnR>
                    <a:lnT>
                      <a:noFill/>
                    </a:lnT>
                    <a:lnB>
                      <a:noFill/>
                    </a:lnB>
                  </a:tcPr>
                </a:tc>
                <a:tc>
                  <a:txBody>
                    <a:bodyPr/>
                    <a:lstStyle/>
                    <a:p>
                      <a:pPr algn="ctr"/>
                      <a:r>
                        <a:rPr lang="es-ES" sz="1400">
                          <a:hlinkClick r:id="rId21"/>
                        </a:rPr>
                        <a:t>else</a:t>
                      </a:r>
                      <a:endParaRPr lang="es-ES" sz="1400"/>
                    </a:p>
                  </a:txBody>
                  <a:tcPr marL="62991" marR="62991" marT="31496" marB="31496" anchor="ctr">
                    <a:lnL>
                      <a:noFill/>
                    </a:lnL>
                    <a:lnR>
                      <a:noFill/>
                    </a:lnR>
                    <a:lnT>
                      <a:noFill/>
                    </a:lnT>
                    <a:lnB>
                      <a:noFill/>
                    </a:lnB>
                  </a:tcPr>
                </a:tc>
                <a:tc>
                  <a:txBody>
                    <a:bodyPr/>
                    <a:lstStyle/>
                    <a:p>
                      <a:pPr algn="ctr"/>
                      <a:r>
                        <a:rPr lang="es-ES" sz="1400">
                          <a:hlinkClick r:id="rId22"/>
                        </a:rPr>
                        <a:t>enum</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23"/>
                        </a:rPr>
                        <a:t>event</a:t>
                      </a:r>
                      <a:endParaRPr lang="es-ES" sz="1400"/>
                    </a:p>
                  </a:txBody>
                  <a:tcPr marL="62991" marR="62991" marT="31496" marB="31496" anchor="ctr">
                    <a:lnL>
                      <a:noFill/>
                    </a:lnL>
                    <a:lnR>
                      <a:noFill/>
                    </a:lnR>
                    <a:lnT>
                      <a:noFill/>
                    </a:lnT>
                    <a:lnB>
                      <a:noFill/>
                    </a:lnB>
                  </a:tcPr>
                </a:tc>
                <a:tc>
                  <a:txBody>
                    <a:bodyPr/>
                    <a:lstStyle/>
                    <a:p>
                      <a:pPr algn="ctr"/>
                      <a:r>
                        <a:rPr lang="es-ES" sz="1400">
                          <a:hlinkClick r:id="rId24"/>
                        </a:rPr>
                        <a:t>explicit</a:t>
                      </a:r>
                      <a:endParaRPr lang="es-ES" sz="1400"/>
                    </a:p>
                  </a:txBody>
                  <a:tcPr marL="62991" marR="62991" marT="31496" marB="31496" anchor="ctr">
                    <a:lnL>
                      <a:noFill/>
                    </a:lnL>
                    <a:lnR>
                      <a:noFill/>
                    </a:lnR>
                    <a:lnT>
                      <a:noFill/>
                    </a:lnT>
                    <a:lnB>
                      <a:noFill/>
                    </a:lnB>
                  </a:tcPr>
                </a:tc>
                <a:tc>
                  <a:txBody>
                    <a:bodyPr/>
                    <a:lstStyle/>
                    <a:p>
                      <a:pPr algn="ctr"/>
                      <a:r>
                        <a:rPr lang="es-ES" sz="1400">
                          <a:hlinkClick r:id="rId25"/>
                        </a:rPr>
                        <a:t>extern</a:t>
                      </a:r>
                      <a:endParaRPr lang="es-ES" sz="1400"/>
                    </a:p>
                  </a:txBody>
                  <a:tcPr marL="62991" marR="62991" marT="31496" marB="31496" anchor="ctr">
                    <a:lnL>
                      <a:noFill/>
                    </a:lnL>
                    <a:lnR>
                      <a:noFill/>
                    </a:lnR>
                    <a:lnT>
                      <a:noFill/>
                    </a:lnT>
                    <a:lnB>
                      <a:noFill/>
                    </a:lnB>
                  </a:tcPr>
                </a:tc>
                <a:tc>
                  <a:txBody>
                    <a:bodyPr/>
                    <a:lstStyle/>
                    <a:p>
                      <a:pPr algn="ctr"/>
                      <a:r>
                        <a:rPr lang="es-ES" sz="1400">
                          <a:hlinkClick r:id="rId26"/>
                        </a:rPr>
                        <a:t>false</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27"/>
                        </a:rPr>
                        <a:t>finally</a:t>
                      </a:r>
                      <a:endParaRPr lang="es-ES" sz="1400"/>
                    </a:p>
                  </a:txBody>
                  <a:tcPr marL="62991" marR="62991" marT="31496" marB="31496" anchor="ctr">
                    <a:lnL>
                      <a:noFill/>
                    </a:lnL>
                    <a:lnR>
                      <a:noFill/>
                    </a:lnR>
                    <a:lnT>
                      <a:noFill/>
                    </a:lnT>
                    <a:lnB>
                      <a:noFill/>
                    </a:lnB>
                  </a:tcPr>
                </a:tc>
                <a:tc>
                  <a:txBody>
                    <a:bodyPr/>
                    <a:lstStyle/>
                    <a:p>
                      <a:pPr algn="ctr"/>
                      <a:r>
                        <a:rPr lang="es-ES" sz="1400">
                          <a:hlinkClick r:id="rId28"/>
                        </a:rPr>
                        <a:t>fixed</a:t>
                      </a:r>
                      <a:endParaRPr lang="es-ES" sz="1400"/>
                    </a:p>
                  </a:txBody>
                  <a:tcPr marL="62991" marR="62991" marT="31496" marB="31496" anchor="ctr">
                    <a:lnL>
                      <a:noFill/>
                    </a:lnL>
                    <a:lnR>
                      <a:noFill/>
                    </a:lnR>
                    <a:lnT>
                      <a:noFill/>
                    </a:lnT>
                    <a:lnB>
                      <a:noFill/>
                    </a:lnB>
                  </a:tcPr>
                </a:tc>
                <a:tc>
                  <a:txBody>
                    <a:bodyPr/>
                    <a:lstStyle/>
                    <a:p>
                      <a:pPr algn="ctr"/>
                      <a:r>
                        <a:rPr lang="es-ES" sz="1400">
                          <a:hlinkClick r:id="rId29"/>
                        </a:rPr>
                        <a:t>float</a:t>
                      </a:r>
                      <a:endParaRPr lang="es-ES" sz="1400"/>
                    </a:p>
                  </a:txBody>
                  <a:tcPr marL="62991" marR="62991" marT="31496" marB="31496" anchor="ctr">
                    <a:lnL>
                      <a:noFill/>
                    </a:lnL>
                    <a:lnR>
                      <a:noFill/>
                    </a:lnR>
                    <a:lnT>
                      <a:noFill/>
                    </a:lnT>
                    <a:lnB>
                      <a:noFill/>
                    </a:lnB>
                  </a:tcPr>
                </a:tc>
                <a:tc>
                  <a:txBody>
                    <a:bodyPr/>
                    <a:lstStyle/>
                    <a:p>
                      <a:pPr algn="ctr"/>
                      <a:r>
                        <a:rPr lang="es-ES" sz="1400">
                          <a:hlinkClick r:id="rId30"/>
                        </a:rPr>
                        <a:t>for</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31"/>
                        </a:rPr>
                        <a:t>foreach</a:t>
                      </a:r>
                      <a:endParaRPr lang="es-ES" sz="1400"/>
                    </a:p>
                  </a:txBody>
                  <a:tcPr marL="62991" marR="62991" marT="31496" marB="31496" anchor="ctr">
                    <a:lnL>
                      <a:noFill/>
                    </a:lnL>
                    <a:lnR>
                      <a:noFill/>
                    </a:lnR>
                    <a:lnT>
                      <a:noFill/>
                    </a:lnT>
                    <a:lnB>
                      <a:noFill/>
                    </a:lnB>
                  </a:tcPr>
                </a:tc>
                <a:tc>
                  <a:txBody>
                    <a:bodyPr/>
                    <a:lstStyle/>
                    <a:p>
                      <a:pPr algn="ctr"/>
                      <a:r>
                        <a:rPr lang="es-ES" sz="1400">
                          <a:hlinkClick r:id="rId32"/>
                        </a:rPr>
                        <a:t>goto</a:t>
                      </a:r>
                      <a:endParaRPr lang="es-ES" sz="1400"/>
                    </a:p>
                  </a:txBody>
                  <a:tcPr marL="62991" marR="62991" marT="31496" marB="31496" anchor="ctr">
                    <a:lnL>
                      <a:noFill/>
                    </a:lnL>
                    <a:lnR>
                      <a:noFill/>
                    </a:lnR>
                    <a:lnT>
                      <a:noFill/>
                    </a:lnT>
                    <a:lnB>
                      <a:noFill/>
                    </a:lnB>
                  </a:tcPr>
                </a:tc>
                <a:tc>
                  <a:txBody>
                    <a:bodyPr/>
                    <a:lstStyle/>
                    <a:p>
                      <a:pPr algn="ctr"/>
                      <a:r>
                        <a:rPr lang="es-ES" sz="1400">
                          <a:hlinkClick r:id="rId21"/>
                        </a:rPr>
                        <a:t>if</a:t>
                      </a:r>
                      <a:endParaRPr lang="es-ES" sz="1400"/>
                    </a:p>
                  </a:txBody>
                  <a:tcPr marL="62991" marR="62991" marT="31496" marB="31496" anchor="ctr">
                    <a:lnL>
                      <a:noFill/>
                    </a:lnL>
                    <a:lnR>
                      <a:noFill/>
                    </a:lnR>
                    <a:lnT>
                      <a:noFill/>
                    </a:lnT>
                    <a:lnB>
                      <a:noFill/>
                    </a:lnB>
                  </a:tcPr>
                </a:tc>
                <a:tc>
                  <a:txBody>
                    <a:bodyPr/>
                    <a:lstStyle/>
                    <a:p>
                      <a:pPr algn="ctr"/>
                      <a:r>
                        <a:rPr lang="es-ES" sz="1400">
                          <a:hlinkClick r:id="rId33"/>
                        </a:rPr>
                        <a:t>implicit</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31"/>
                        </a:rPr>
                        <a:t>in</a:t>
                      </a:r>
                      <a:endParaRPr lang="es-ES" sz="1400"/>
                    </a:p>
                  </a:txBody>
                  <a:tcPr marL="62991" marR="62991" marT="31496" marB="31496" anchor="ctr">
                    <a:lnL>
                      <a:noFill/>
                    </a:lnL>
                    <a:lnR>
                      <a:noFill/>
                    </a:lnR>
                    <a:lnT>
                      <a:noFill/>
                    </a:lnT>
                    <a:lnB>
                      <a:noFill/>
                    </a:lnB>
                  </a:tcPr>
                </a:tc>
                <a:tc>
                  <a:txBody>
                    <a:bodyPr/>
                    <a:lstStyle/>
                    <a:p>
                      <a:pPr algn="ctr"/>
                      <a:r>
                        <a:rPr lang="es-ES" sz="1400">
                          <a:hlinkClick r:id="rId34"/>
                        </a:rPr>
                        <a:t>in (generic modifier)</a:t>
                      </a:r>
                      <a:endParaRPr lang="es-ES" sz="1400"/>
                    </a:p>
                  </a:txBody>
                  <a:tcPr marL="62991" marR="62991" marT="31496" marB="31496" anchor="ctr">
                    <a:lnL>
                      <a:noFill/>
                    </a:lnL>
                    <a:lnR>
                      <a:noFill/>
                    </a:lnR>
                    <a:lnT>
                      <a:noFill/>
                    </a:lnT>
                    <a:lnB>
                      <a:noFill/>
                    </a:lnB>
                  </a:tcPr>
                </a:tc>
                <a:tc>
                  <a:txBody>
                    <a:bodyPr/>
                    <a:lstStyle/>
                    <a:p>
                      <a:pPr algn="ctr"/>
                      <a:r>
                        <a:rPr lang="es-ES" sz="1400">
                          <a:hlinkClick r:id="rId35"/>
                        </a:rPr>
                        <a:t>int</a:t>
                      </a:r>
                      <a:endParaRPr lang="es-ES" sz="1400"/>
                    </a:p>
                  </a:txBody>
                  <a:tcPr marL="62991" marR="62991" marT="31496" marB="31496" anchor="ctr">
                    <a:lnL>
                      <a:noFill/>
                    </a:lnL>
                    <a:lnR>
                      <a:noFill/>
                    </a:lnR>
                    <a:lnT>
                      <a:noFill/>
                    </a:lnT>
                    <a:lnB>
                      <a:noFill/>
                    </a:lnB>
                  </a:tcPr>
                </a:tc>
                <a:tc>
                  <a:txBody>
                    <a:bodyPr/>
                    <a:lstStyle/>
                    <a:p>
                      <a:pPr algn="ctr"/>
                      <a:r>
                        <a:rPr lang="es-ES" sz="1400">
                          <a:hlinkClick r:id="rId36"/>
                        </a:rPr>
                        <a:t>interface</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37"/>
                        </a:rPr>
                        <a:t>internal</a:t>
                      </a:r>
                      <a:endParaRPr lang="es-ES" sz="1400"/>
                    </a:p>
                  </a:txBody>
                  <a:tcPr marL="62991" marR="62991" marT="31496" marB="31496" anchor="ctr">
                    <a:lnL>
                      <a:noFill/>
                    </a:lnL>
                    <a:lnR>
                      <a:noFill/>
                    </a:lnR>
                    <a:lnT>
                      <a:noFill/>
                    </a:lnT>
                    <a:lnB>
                      <a:noFill/>
                    </a:lnB>
                  </a:tcPr>
                </a:tc>
                <a:tc>
                  <a:txBody>
                    <a:bodyPr/>
                    <a:lstStyle/>
                    <a:p>
                      <a:pPr algn="ctr"/>
                      <a:r>
                        <a:rPr lang="es-ES" sz="1400">
                          <a:hlinkClick r:id="rId38"/>
                        </a:rPr>
                        <a:t>is</a:t>
                      </a:r>
                      <a:endParaRPr lang="es-ES" sz="1400"/>
                    </a:p>
                  </a:txBody>
                  <a:tcPr marL="62991" marR="62991" marT="31496" marB="31496" anchor="ctr">
                    <a:lnL>
                      <a:noFill/>
                    </a:lnL>
                    <a:lnR>
                      <a:noFill/>
                    </a:lnR>
                    <a:lnT>
                      <a:noFill/>
                    </a:lnT>
                    <a:lnB>
                      <a:noFill/>
                    </a:lnB>
                  </a:tcPr>
                </a:tc>
                <a:tc>
                  <a:txBody>
                    <a:bodyPr/>
                    <a:lstStyle/>
                    <a:p>
                      <a:pPr algn="ctr"/>
                      <a:r>
                        <a:rPr lang="es-ES" sz="1400">
                          <a:hlinkClick r:id="rId39"/>
                        </a:rPr>
                        <a:t>lock</a:t>
                      </a:r>
                      <a:endParaRPr lang="es-ES" sz="1400"/>
                    </a:p>
                  </a:txBody>
                  <a:tcPr marL="62991" marR="62991" marT="31496" marB="31496" anchor="ctr">
                    <a:lnL>
                      <a:noFill/>
                    </a:lnL>
                    <a:lnR>
                      <a:noFill/>
                    </a:lnR>
                    <a:lnT>
                      <a:noFill/>
                    </a:lnT>
                    <a:lnB>
                      <a:noFill/>
                    </a:lnB>
                  </a:tcPr>
                </a:tc>
                <a:tc>
                  <a:txBody>
                    <a:bodyPr/>
                    <a:lstStyle/>
                    <a:p>
                      <a:pPr algn="ctr"/>
                      <a:r>
                        <a:rPr lang="es-ES" sz="1400">
                          <a:hlinkClick r:id="rId40"/>
                        </a:rPr>
                        <a:t>long</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41"/>
                        </a:rPr>
                        <a:t>namespace</a:t>
                      </a:r>
                      <a:endParaRPr lang="es-ES" sz="1400"/>
                    </a:p>
                  </a:txBody>
                  <a:tcPr marL="62991" marR="62991" marT="31496" marB="31496" anchor="ctr">
                    <a:lnL>
                      <a:noFill/>
                    </a:lnL>
                    <a:lnR>
                      <a:noFill/>
                    </a:lnR>
                    <a:lnT>
                      <a:noFill/>
                    </a:lnT>
                    <a:lnB>
                      <a:noFill/>
                    </a:lnB>
                  </a:tcPr>
                </a:tc>
                <a:tc>
                  <a:txBody>
                    <a:bodyPr/>
                    <a:lstStyle/>
                    <a:p>
                      <a:pPr algn="ctr"/>
                      <a:r>
                        <a:rPr lang="es-ES" sz="1400">
                          <a:hlinkClick r:id="rId42"/>
                        </a:rPr>
                        <a:t>new</a:t>
                      </a:r>
                      <a:endParaRPr lang="es-ES" sz="1400"/>
                    </a:p>
                  </a:txBody>
                  <a:tcPr marL="62991" marR="62991" marT="31496" marB="31496" anchor="ctr">
                    <a:lnL>
                      <a:noFill/>
                    </a:lnL>
                    <a:lnR>
                      <a:noFill/>
                    </a:lnR>
                    <a:lnT>
                      <a:noFill/>
                    </a:lnT>
                    <a:lnB>
                      <a:noFill/>
                    </a:lnB>
                  </a:tcPr>
                </a:tc>
                <a:tc>
                  <a:txBody>
                    <a:bodyPr/>
                    <a:lstStyle/>
                    <a:p>
                      <a:pPr algn="ctr"/>
                      <a:r>
                        <a:rPr lang="es-ES" sz="1400">
                          <a:hlinkClick r:id="rId43"/>
                        </a:rPr>
                        <a:t>null</a:t>
                      </a:r>
                      <a:endParaRPr lang="es-ES" sz="1400"/>
                    </a:p>
                  </a:txBody>
                  <a:tcPr marL="62991" marR="62991" marT="31496" marB="31496" anchor="ctr">
                    <a:lnL>
                      <a:noFill/>
                    </a:lnL>
                    <a:lnR>
                      <a:noFill/>
                    </a:lnR>
                    <a:lnT>
                      <a:noFill/>
                    </a:lnT>
                    <a:lnB>
                      <a:noFill/>
                    </a:lnB>
                  </a:tcPr>
                </a:tc>
                <a:tc>
                  <a:txBody>
                    <a:bodyPr/>
                    <a:lstStyle/>
                    <a:p>
                      <a:pPr algn="ctr"/>
                      <a:r>
                        <a:rPr lang="es-ES" sz="1400">
                          <a:hlinkClick r:id="rId44"/>
                        </a:rPr>
                        <a:t>object</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45"/>
                        </a:rPr>
                        <a:t>operator</a:t>
                      </a:r>
                      <a:endParaRPr lang="es-ES" sz="1400"/>
                    </a:p>
                  </a:txBody>
                  <a:tcPr marL="62991" marR="62991" marT="31496" marB="31496" anchor="ctr">
                    <a:lnL>
                      <a:noFill/>
                    </a:lnL>
                    <a:lnR>
                      <a:noFill/>
                    </a:lnR>
                    <a:lnT>
                      <a:noFill/>
                    </a:lnT>
                    <a:lnB>
                      <a:noFill/>
                    </a:lnB>
                  </a:tcPr>
                </a:tc>
                <a:tc>
                  <a:txBody>
                    <a:bodyPr/>
                    <a:lstStyle/>
                    <a:p>
                      <a:pPr algn="ctr"/>
                      <a:r>
                        <a:rPr lang="es-ES" sz="1400">
                          <a:hlinkClick r:id="rId46"/>
                        </a:rPr>
                        <a:t>out</a:t>
                      </a:r>
                      <a:endParaRPr lang="es-ES" sz="1400"/>
                    </a:p>
                  </a:txBody>
                  <a:tcPr marL="62991" marR="62991" marT="31496" marB="31496" anchor="ctr">
                    <a:lnL>
                      <a:noFill/>
                    </a:lnL>
                    <a:lnR>
                      <a:noFill/>
                    </a:lnR>
                    <a:lnT>
                      <a:noFill/>
                    </a:lnT>
                    <a:lnB>
                      <a:noFill/>
                    </a:lnB>
                  </a:tcPr>
                </a:tc>
                <a:tc>
                  <a:txBody>
                    <a:bodyPr/>
                    <a:lstStyle/>
                    <a:p>
                      <a:pPr algn="ctr"/>
                      <a:r>
                        <a:rPr lang="es-ES" sz="1400">
                          <a:hlinkClick r:id="rId47"/>
                        </a:rPr>
                        <a:t>out (generic modifier)</a:t>
                      </a:r>
                      <a:endParaRPr lang="es-ES" sz="1400"/>
                    </a:p>
                  </a:txBody>
                  <a:tcPr marL="62991" marR="62991" marT="31496" marB="31496" anchor="ctr">
                    <a:lnL>
                      <a:noFill/>
                    </a:lnL>
                    <a:lnR>
                      <a:noFill/>
                    </a:lnR>
                    <a:lnT>
                      <a:noFill/>
                    </a:lnT>
                    <a:lnB>
                      <a:noFill/>
                    </a:lnB>
                  </a:tcPr>
                </a:tc>
                <a:tc>
                  <a:txBody>
                    <a:bodyPr/>
                    <a:lstStyle/>
                    <a:p>
                      <a:pPr algn="ctr"/>
                      <a:r>
                        <a:rPr lang="es-ES" sz="1400">
                          <a:hlinkClick r:id="rId48"/>
                        </a:rPr>
                        <a:t>override</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49"/>
                        </a:rPr>
                        <a:t>params</a:t>
                      </a:r>
                      <a:endParaRPr lang="es-ES" sz="1400"/>
                    </a:p>
                  </a:txBody>
                  <a:tcPr marL="62991" marR="62991" marT="31496" marB="31496" anchor="ctr">
                    <a:lnL>
                      <a:noFill/>
                    </a:lnL>
                    <a:lnR>
                      <a:noFill/>
                    </a:lnR>
                    <a:lnT>
                      <a:noFill/>
                    </a:lnT>
                    <a:lnB>
                      <a:noFill/>
                    </a:lnB>
                  </a:tcPr>
                </a:tc>
                <a:tc>
                  <a:txBody>
                    <a:bodyPr/>
                    <a:lstStyle/>
                    <a:p>
                      <a:pPr algn="ctr"/>
                      <a:r>
                        <a:rPr lang="es-ES" sz="1400">
                          <a:hlinkClick r:id="rId50"/>
                        </a:rPr>
                        <a:t>private</a:t>
                      </a:r>
                      <a:endParaRPr lang="es-ES" sz="1400"/>
                    </a:p>
                  </a:txBody>
                  <a:tcPr marL="62991" marR="62991" marT="31496" marB="31496" anchor="ctr">
                    <a:lnL>
                      <a:noFill/>
                    </a:lnL>
                    <a:lnR>
                      <a:noFill/>
                    </a:lnR>
                    <a:lnT>
                      <a:noFill/>
                    </a:lnT>
                    <a:lnB>
                      <a:noFill/>
                    </a:lnB>
                  </a:tcPr>
                </a:tc>
                <a:tc>
                  <a:txBody>
                    <a:bodyPr/>
                    <a:lstStyle/>
                    <a:p>
                      <a:pPr algn="ctr"/>
                      <a:r>
                        <a:rPr lang="es-ES" sz="1400">
                          <a:hlinkClick r:id="rId51"/>
                        </a:rPr>
                        <a:t>protected</a:t>
                      </a:r>
                      <a:endParaRPr lang="es-ES" sz="1400"/>
                    </a:p>
                  </a:txBody>
                  <a:tcPr marL="62991" marR="62991" marT="31496" marB="31496" anchor="ctr">
                    <a:lnL>
                      <a:noFill/>
                    </a:lnL>
                    <a:lnR>
                      <a:noFill/>
                    </a:lnR>
                    <a:lnT>
                      <a:noFill/>
                    </a:lnT>
                    <a:lnB>
                      <a:noFill/>
                    </a:lnB>
                  </a:tcPr>
                </a:tc>
                <a:tc>
                  <a:txBody>
                    <a:bodyPr/>
                    <a:lstStyle/>
                    <a:p>
                      <a:pPr algn="ctr"/>
                      <a:r>
                        <a:rPr lang="es-ES" sz="1400">
                          <a:hlinkClick r:id="rId52"/>
                        </a:rPr>
                        <a:t>public</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53"/>
                        </a:rPr>
                        <a:t>readonly</a:t>
                      </a:r>
                      <a:endParaRPr lang="es-ES" sz="1400"/>
                    </a:p>
                  </a:txBody>
                  <a:tcPr marL="62991" marR="62991" marT="31496" marB="31496" anchor="ctr">
                    <a:lnL>
                      <a:noFill/>
                    </a:lnL>
                    <a:lnR>
                      <a:noFill/>
                    </a:lnR>
                    <a:lnT>
                      <a:noFill/>
                    </a:lnT>
                    <a:lnB>
                      <a:noFill/>
                    </a:lnB>
                  </a:tcPr>
                </a:tc>
                <a:tc>
                  <a:txBody>
                    <a:bodyPr/>
                    <a:lstStyle/>
                    <a:p>
                      <a:pPr algn="ctr"/>
                      <a:r>
                        <a:rPr lang="es-ES" sz="1400">
                          <a:hlinkClick r:id="rId54"/>
                        </a:rPr>
                        <a:t>ref</a:t>
                      </a:r>
                      <a:endParaRPr lang="es-ES" sz="1400"/>
                    </a:p>
                  </a:txBody>
                  <a:tcPr marL="62991" marR="62991" marT="31496" marB="31496" anchor="ctr">
                    <a:lnL>
                      <a:noFill/>
                    </a:lnL>
                    <a:lnR>
                      <a:noFill/>
                    </a:lnR>
                    <a:lnT>
                      <a:noFill/>
                    </a:lnT>
                    <a:lnB>
                      <a:noFill/>
                    </a:lnB>
                  </a:tcPr>
                </a:tc>
                <a:tc>
                  <a:txBody>
                    <a:bodyPr/>
                    <a:lstStyle/>
                    <a:p>
                      <a:pPr algn="ctr"/>
                      <a:r>
                        <a:rPr lang="es-ES" sz="1400">
                          <a:hlinkClick r:id="rId55"/>
                        </a:rPr>
                        <a:t>return</a:t>
                      </a:r>
                      <a:endParaRPr lang="es-ES" sz="1400"/>
                    </a:p>
                  </a:txBody>
                  <a:tcPr marL="62991" marR="62991" marT="31496" marB="31496" anchor="ctr">
                    <a:lnL>
                      <a:noFill/>
                    </a:lnL>
                    <a:lnR>
                      <a:noFill/>
                    </a:lnR>
                    <a:lnT>
                      <a:noFill/>
                    </a:lnT>
                    <a:lnB>
                      <a:noFill/>
                    </a:lnB>
                  </a:tcPr>
                </a:tc>
                <a:tc>
                  <a:txBody>
                    <a:bodyPr/>
                    <a:lstStyle/>
                    <a:p>
                      <a:pPr algn="ctr"/>
                      <a:r>
                        <a:rPr lang="es-ES" sz="1400">
                          <a:hlinkClick r:id="rId56"/>
                        </a:rPr>
                        <a:t>sbyte</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57"/>
                        </a:rPr>
                        <a:t>sealed</a:t>
                      </a:r>
                      <a:endParaRPr lang="es-ES" sz="1400"/>
                    </a:p>
                  </a:txBody>
                  <a:tcPr marL="62991" marR="62991" marT="31496" marB="31496" anchor="ctr">
                    <a:lnL>
                      <a:noFill/>
                    </a:lnL>
                    <a:lnR>
                      <a:noFill/>
                    </a:lnR>
                    <a:lnT>
                      <a:noFill/>
                    </a:lnT>
                    <a:lnB>
                      <a:noFill/>
                    </a:lnB>
                  </a:tcPr>
                </a:tc>
                <a:tc>
                  <a:txBody>
                    <a:bodyPr/>
                    <a:lstStyle/>
                    <a:p>
                      <a:pPr algn="ctr"/>
                      <a:r>
                        <a:rPr lang="es-ES" sz="1400">
                          <a:hlinkClick r:id="rId58"/>
                        </a:rPr>
                        <a:t>short</a:t>
                      </a:r>
                      <a:endParaRPr lang="es-ES" sz="1400"/>
                    </a:p>
                  </a:txBody>
                  <a:tcPr marL="62991" marR="62991" marT="31496" marB="31496" anchor="ctr">
                    <a:lnL>
                      <a:noFill/>
                    </a:lnL>
                    <a:lnR>
                      <a:noFill/>
                    </a:lnR>
                    <a:lnT>
                      <a:noFill/>
                    </a:lnT>
                    <a:lnB>
                      <a:noFill/>
                    </a:lnB>
                  </a:tcPr>
                </a:tc>
                <a:tc>
                  <a:txBody>
                    <a:bodyPr/>
                    <a:lstStyle/>
                    <a:p>
                      <a:pPr algn="ctr"/>
                      <a:r>
                        <a:rPr lang="es-ES" sz="1400">
                          <a:hlinkClick r:id="rId59"/>
                        </a:rPr>
                        <a:t>sizeof</a:t>
                      </a:r>
                      <a:endParaRPr lang="es-ES" sz="1400"/>
                    </a:p>
                  </a:txBody>
                  <a:tcPr marL="62991" marR="62991" marT="31496" marB="31496" anchor="ctr">
                    <a:lnL>
                      <a:noFill/>
                    </a:lnL>
                    <a:lnR>
                      <a:noFill/>
                    </a:lnR>
                    <a:lnT>
                      <a:noFill/>
                    </a:lnT>
                    <a:lnB>
                      <a:noFill/>
                    </a:lnB>
                  </a:tcPr>
                </a:tc>
                <a:tc>
                  <a:txBody>
                    <a:bodyPr/>
                    <a:lstStyle/>
                    <a:p>
                      <a:pPr algn="ctr"/>
                      <a:r>
                        <a:rPr lang="es-ES" sz="1400">
                          <a:hlinkClick r:id="rId60"/>
                        </a:rPr>
                        <a:t>stackalloc</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61"/>
                        </a:rPr>
                        <a:t>static</a:t>
                      </a:r>
                      <a:endParaRPr lang="es-ES" sz="1400"/>
                    </a:p>
                  </a:txBody>
                  <a:tcPr marL="62991" marR="62991" marT="31496" marB="31496" anchor="ctr">
                    <a:lnL>
                      <a:noFill/>
                    </a:lnL>
                    <a:lnR>
                      <a:noFill/>
                    </a:lnR>
                    <a:lnT>
                      <a:noFill/>
                    </a:lnT>
                    <a:lnB>
                      <a:noFill/>
                    </a:lnB>
                  </a:tcPr>
                </a:tc>
                <a:tc>
                  <a:txBody>
                    <a:bodyPr/>
                    <a:lstStyle/>
                    <a:p>
                      <a:pPr algn="ctr"/>
                      <a:r>
                        <a:rPr lang="es-ES" sz="1400">
                          <a:hlinkClick r:id="rId62"/>
                        </a:rPr>
                        <a:t>string</a:t>
                      </a:r>
                      <a:endParaRPr lang="es-ES" sz="1400"/>
                    </a:p>
                  </a:txBody>
                  <a:tcPr marL="62991" marR="62991" marT="31496" marB="31496" anchor="ctr">
                    <a:lnL>
                      <a:noFill/>
                    </a:lnL>
                    <a:lnR>
                      <a:noFill/>
                    </a:lnR>
                    <a:lnT>
                      <a:noFill/>
                    </a:lnT>
                    <a:lnB>
                      <a:noFill/>
                    </a:lnB>
                  </a:tcPr>
                </a:tc>
                <a:tc>
                  <a:txBody>
                    <a:bodyPr/>
                    <a:lstStyle/>
                    <a:p>
                      <a:pPr algn="ctr"/>
                      <a:r>
                        <a:rPr lang="es-ES" sz="1400">
                          <a:hlinkClick r:id="rId63"/>
                        </a:rPr>
                        <a:t>struct</a:t>
                      </a:r>
                      <a:endParaRPr lang="es-ES" sz="1400"/>
                    </a:p>
                  </a:txBody>
                  <a:tcPr marL="62991" marR="62991" marT="31496" marB="31496" anchor="ctr">
                    <a:lnL>
                      <a:noFill/>
                    </a:lnL>
                    <a:lnR>
                      <a:noFill/>
                    </a:lnR>
                    <a:lnT>
                      <a:noFill/>
                    </a:lnT>
                    <a:lnB>
                      <a:noFill/>
                    </a:lnB>
                  </a:tcPr>
                </a:tc>
                <a:tc>
                  <a:txBody>
                    <a:bodyPr/>
                    <a:lstStyle/>
                    <a:p>
                      <a:pPr algn="ctr"/>
                      <a:r>
                        <a:rPr lang="es-ES" sz="1400">
                          <a:hlinkClick r:id="rId9"/>
                        </a:rPr>
                        <a:t>switch</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64"/>
                        </a:rPr>
                        <a:t>this</a:t>
                      </a:r>
                      <a:endParaRPr lang="es-ES" sz="1400"/>
                    </a:p>
                  </a:txBody>
                  <a:tcPr marL="62991" marR="62991" marT="31496" marB="31496" anchor="ctr">
                    <a:lnL>
                      <a:noFill/>
                    </a:lnL>
                    <a:lnR>
                      <a:noFill/>
                    </a:lnR>
                    <a:lnT>
                      <a:noFill/>
                    </a:lnT>
                    <a:lnB>
                      <a:noFill/>
                    </a:lnB>
                  </a:tcPr>
                </a:tc>
                <a:tc>
                  <a:txBody>
                    <a:bodyPr/>
                    <a:lstStyle/>
                    <a:p>
                      <a:pPr algn="ctr"/>
                      <a:r>
                        <a:rPr lang="es-ES" sz="1400">
                          <a:hlinkClick r:id="rId65"/>
                        </a:rPr>
                        <a:t>throw</a:t>
                      </a:r>
                      <a:endParaRPr lang="es-ES" sz="1400"/>
                    </a:p>
                  </a:txBody>
                  <a:tcPr marL="62991" marR="62991" marT="31496" marB="31496" anchor="ctr">
                    <a:lnL>
                      <a:noFill/>
                    </a:lnL>
                    <a:lnR>
                      <a:noFill/>
                    </a:lnR>
                    <a:lnT>
                      <a:noFill/>
                    </a:lnT>
                    <a:lnB>
                      <a:noFill/>
                    </a:lnB>
                  </a:tcPr>
                </a:tc>
                <a:tc>
                  <a:txBody>
                    <a:bodyPr/>
                    <a:lstStyle/>
                    <a:p>
                      <a:pPr algn="ctr"/>
                      <a:r>
                        <a:rPr lang="es-ES" sz="1400">
                          <a:hlinkClick r:id="rId66"/>
                        </a:rPr>
                        <a:t>true</a:t>
                      </a:r>
                      <a:endParaRPr lang="es-ES" sz="1400"/>
                    </a:p>
                  </a:txBody>
                  <a:tcPr marL="62991" marR="62991" marT="31496" marB="31496" anchor="ctr">
                    <a:lnL>
                      <a:noFill/>
                    </a:lnL>
                    <a:lnR>
                      <a:noFill/>
                    </a:lnR>
                    <a:lnT>
                      <a:noFill/>
                    </a:lnT>
                    <a:lnB>
                      <a:noFill/>
                    </a:lnB>
                  </a:tcPr>
                </a:tc>
                <a:tc>
                  <a:txBody>
                    <a:bodyPr/>
                    <a:lstStyle/>
                    <a:p>
                      <a:pPr algn="ctr"/>
                      <a:r>
                        <a:rPr lang="es-ES" sz="1400">
                          <a:hlinkClick r:id="rId10"/>
                        </a:rPr>
                        <a:t>try</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67"/>
                        </a:rPr>
                        <a:t>typeof</a:t>
                      </a:r>
                      <a:endParaRPr lang="es-ES" sz="1400"/>
                    </a:p>
                  </a:txBody>
                  <a:tcPr marL="62991" marR="62991" marT="31496" marB="31496" anchor="ctr">
                    <a:lnL>
                      <a:noFill/>
                    </a:lnL>
                    <a:lnR>
                      <a:noFill/>
                    </a:lnR>
                    <a:lnT>
                      <a:noFill/>
                    </a:lnT>
                    <a:lnB>
                      <a:noFill/>
                    </a:lnB>
                  </a:tcPr>
                </a:tc>
                <a:tc>
                  <a:txBody>
                    <a:bodyPr/>
                    <a:lstStyle/>
                    <a:p>
                      <a:pPr algn="ctr"/>
                      <a:r>
                        <a:rPr lang="es-ES" sz="1400">
                          <a:hlinkClick r:id="rId68"/>
                        </a:rPr>
                        <a:t>uint</a:t>
                      </a:r>
                      <a:endParaRPr lang="es-ES" sz="1400"/>
                    </a:p>
                  </a:txBody>
                  <a:tcPr marL="62991" marR="62991" marT="31496" marB="31496" anchor="ctr">
                    <a:lnL>
                      <a:noFill/>
                    </a:lnL>
                    <a:lnR>
                      <a:noFill/>
                    </a:lnR>
                    <a:lnT>
                      <a:noFill/>
                    </a:lnT>
                    <a:lnB>
                      <a:noFill/>
                    </a:lnB>
                  </a:tcPr>
                </a:tc>
                <a:tc>
                  <a:txBody>
                    <a:bodyPr/>
                    <a:lstStyle/>
                    <a:p>
                      <a:pPr algn="ctr"/>
                      <a:r>
                        <a:rPr lang="es-ES" sz="1400">
                          <a:hlinkClick r:id="rId69"/>
                        </a:rPr>
                        <a:t>ulong</a:t>
                      </a:r>
                      <a:endParaRPr lang="es-ES" sz="1400"/>
                    </a:p>
                  </a:txBody>
                  <a:tcPr marL="62991" marR="62991" marT="31496" marB="31496" anchor="ctr">
                    <a:lnL>
                      <a:noFill/>
                    </a:lnL>
                    <a:lnR>
                      <a:noFill/>
                    </a:lnR>
                    <a:lnT>
                      <a:noFill/>
                    </a:lnT>
                    <a:lnB>
                      <a:noFill/>
                    </a:lnB>
                  </a:tcPr>
                </a:tc>
                <a:tc>
                  <a:txBody>
                    <a:bodyPr/>
                    <a:lstStyle/>
                    <a:p>
                      <a:pPr algn="ctr"/>
                      <a:r>
                        <a:rPr lang="es-ES" sz="1400">
                          <a:hlinkClick r:id="rId70"/>
                        </a:rPr>
                        <a:t>unchecked</a:t>
                      </a:r>
                      <a:endParaRPr lang="es-ES" sz="1400"/>
                    </a:p>
                  </a:txBody>
                  <a:tcPr marL="62991" marR="62991" marT="31496" marB="31496" anchor="ctr">
                    <a:lnL>
                      <a:noFill/>
                    </a:lnL>
                    <a:lnR>
                      <a:noFill/>
                    </a:lnR>
                    <a:lnT>
                      <a:noFill/>
                    </a:lnT>
                    <a:lnB>
                      <a:noFill/>
                    </a:lnB>
                  </a:tcPr>
                </a:tc>
              </a:tr>
              <a:tr h="270862">
                <a:tc>
                  <a:txBody>
                    <a:bodyPr/>
                    <a:lstStyle/>
                    <a:p>
                      <a:pPr algn="ctr"/>
                      <a:r>
                        <a:rPr lang="es-ES" sz="1400">
                          <a:hlinkClick r:id="rId71"/>
                        </a:rPr>
                        <a:t>unsafe</a:t>
                      </a:r>
                      <a:endParaRPr lang="es-ES" sz="1400"/>
                    </a:p>
                  </a:txBody>
                  <a:tcPr marL="62991" marR="62991" marT="31496" marB="31496" anchor="ctr">
                    <a:lnL>
                      <a:noFill/>
                    </a:lnL>
                    <a:lnR>
                      <a:noFill/>
                    </a:lnR>
                    <a:lnT>
                      <a:noFill/>
                    </a:lnT>
                    <a:lnB>
                      <a:noFill/>
                    </a:lnB>
                  </a:tcPr>
                </a:tc>
                <a:tc>
                  <a:txBody>
                    <a:bodyPr/>
                    <a:lstStyle/>
                    <a:p>
                      <a:pPr algn="ctr"/>
                      <a:r>
                        <a:rPr lang="es-ES" sz="1400">
                          <a:hlinkClick r:id="rId72"/>
                        </a:rPr>
                        <a:t>ushort</a:t>
                      </a:r>
                      <a:endParaRPr lang="es-ES" sz="1400"/>
                    </a:p>
                  </a:txBody>
                  <a:tcPr marL="62991" marR="62991" marT="31496" marB="31496" anchor="ctr">
                    <a:lnL>
                      <a:noFill/>
                    </a:lnL>
                    <a:lnR>
                      <a:noFill/>
                    </a:lnR>
                    <a:lnT>
                      <a:noFill/>
                    </a:lnT>
                    <a:lnB>
                      <a:noFill/>
                    </a:lnB>
                  </a:tcPr>
                </a:tc>
                <a:tc>
                  <a:txBody>
                    <a:bodyPr/>
                    <a:lstStyle/>
                    <a:p>
                      <a:pPr algn="ctr"/>
                      <a:r>
                        <a:rPr lang="es-ES" sz="1400">
                          <a:hlinkClick r:id="rId73"/>
                        </a:rPr>
                        <a:t>using</a:t>
                      </a:r>
                      <a:endParaRPr lang="es-ES" sz="1400"/>
                    </a:p>
                  </a:txBody>
                  <a:tcPr marL="62991" marR="62991" marT="31496" marB="31496" anchor="ctr">
                    <a:lnL>
                      <a:noFill/>
                    </a:lnL>
                    <a:lnR>
                      <a:noFill/>
                    </a:lnR>
                    <a:lnT>
                      <a:noFill/>
                    </a:lnT>
                    <a:lnB>
                      <a:noFill/>
                    </a:lnB>
                  </a:tcPr>
                </a:tc>
                <a:tc>
                  <a:txBody>
                    <a:bodyPr/>
                    <a:lstStyle/>
                    <a:p>
                      <a:pPr algn="ctr"/>
                      <a:r>
                        <a:rPr lang="es-ES" sz="1400" dirty="0">
                          <a:hlinkClick r:id="rId74"/>
                        </a:rPr>
                        <a:t>virtual</a:t>
                      </a:r>
                      <a:endParaRPr lang="es-ES" sz="1400" dirty="0"/>
                    </a:p>
                  </a:txBody>
                  <a:tcPr marL="62991" marR="62991" marT="31496" marB="31496" anchor="ctr">
                    <a:lnL>
                      <a:noFill/>
                    </a:lnL>
                    <a:lnR>
                      <a:noFill/>
                    </a:lnR>
                    <a:lnT>
                      <a:noFill/>
                    </a:lnT>
                    <a:lnB>
                      <a:noFill/>
                    </a:lnB>
                  </a:tcPr>
                </a:tc>
              </a:tr>
              <a:tr h="270862">
                <a:tc>
                  <a:txBody>
                    <a:bodyPr/>
                    <a:lstStyle/>
                    <a:p>
                      <a:pPr algn="ctr"/>
                      <a:r>
                        <a:rPr lang="es-ES" sz="1400">
                          <a:hlinkClick r:id="rId75"/>
                        </a:rPr>
                        <a:t>void</a:t>
                      </a:r>
                      <a:endParaRPr lang="es-ES" sz="1400"/>
                    </a:p>
                  </a:txBody>
                  <a:tcPr marL="62991" marR="62991" marT="31496" marB="31496" anchor="ctr">
                    <a:lnL>
                      <a:noFill/>
                    </a:lnL>
                    <a:lnR>
                      <a:noFill/>
                    </a:lnR>
                    <a:lnT>
                      <a:noFill/>
                    </a:lnT>
                    <a:lnB>
                      <a:noFill/>
                    </a:lnB>
                  </a:tcPr>
                </a:tc>
                <a:tc>
                  <a:txBody>
                    <a:bodyPr/>
                    <a:lstStyle/>
                    <a:p>
                      <a:pPr algn="ctr"/>
                      <a:r>
                        <a:rPr lang="es-ES" sz="1400">
                          <a:hlinkClick r:id="rId76"/>
                        </a:rPr>
                        <a:t>volatile</a:t>
                      </a:r>
                      <a:endParaRPr lang="es-ES" sz="1400"/>
                    </a:p>
                  </a:txBody>
                  <a:tcPr marL="62991" marR="62991" marT="31496" marB="31496" anchor="ctr">
                    <a:lnL>
                      <a:noFill/>
                    </a:lnL>
                    <a:lnR>
                      <a:noFill/>
                    </a:lnR>
                    <a:lnT>
                      <a:noFill/>
                    </a:lnT>
                    <a:lnB>
                      <a:noFill/>
                    </a:lnB>
                  </a:tcPr>
                </a:tc>
                <a:tc>
                  <a:txBody>
                    <a:bodyPr/>
                    <a:lstStyle/>
                    <a:p>
                      <a:pPr algn="ctr"/>
                      <a:r>
                        <a:rPr lang="es-ES" sz="1400">
                          <a:hlinkClick r:id="rId77"/>
                        </a:rPr>
                        <a:t>while</a:t>
                      </a:r>
                      <a:endParaRPr lang="es-ES" sz="1400"/>
                    </a:p>
                  </a:txBody>
                  <a:tcPr marL="62991" marR="62991" marT="31496" marB="31496" anchor="ctr">
                    <a:lnL>
                      <a:noFill/>
                    </a:lnL>
                    <a:lnR>
                      <a:noFill/>
                    </a:lnR>
                    <a:lnT>
                      <a:noFill/>
                    </a:lnT>
                    <a:lnB>
                      <a:noFill/>
                    </a:lnB>
                  </a:tcPr>
                </a:tc>
                <a:tc>
                  <a:txBody>
                    <a:bodyPr/>
                    <a:lstStyle/>
                    <a:p>
                      <a:pPr algn="ctr"/>
                      <a:r>
                        <a:rPr lang="es-MX" sz="1400" b="1" dirty="0" smtClean="0"/>
                        <a:t>79</a:t>
                      </a:r>
                      <a:endParaRPr lang="es-ES" sz="1400" b="1" dirty="0"/>
                    </a:p>
                  </a:txBody>
                  <a:tcPr marL="62991" marR="62991" marT="31496" marB="31496">
                    <a:lnL>
                      <a:noFill/>
                    </a:lnL>
                    <a:lnT>
                      <a:noFill/>
                    </a:lnT>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031471" y="1828800"/>
          <a:ext cx="8125884" cy="3200400"/>
        </p:xfrm>
        <a:graphic>
          <a:graphicData uri="http://schemas.openxmlformats.org/drawingml/2006/table">
            <a:tbl>
              <a:tblPr/>
              <a:tblGrid>
                <a:gridCol w="2708628"/>
                <a:gridCol w="2708628"/>
                <a:gridCol w="2708628"/>
              </a:tblGrid>
              <a:tr h="400050">
                <a:tc>
                  <a:txBody>
                    <a:bodyPr/>
                    <a:lstStyle/>
                    <a:p>
                      <a:pPr algn="ctr"/>
                      <a:r>
                        <a:rPr lang="es-ES" sz="1400" dirty="0" err="1">
                          <a:hlinkClick r:id="rId3"/>
                        </a:rPr>
                        <a:t>add</a:t>
                      </a:r>
                      <a:r>
                        <a:rPr lang="es-ES" sz="1400" dirty="0"/>
                        <a:t> </a:t>
                      </a:r>
                    </a:p>
                  </a:txBody>
                  <a:tcPr anchor="ctr">
                    <a:lnL>
                      <a:noFill/>
                    </a:lnL>
                    <a:lnR>
                      <a:noFill/>
                    </a:lnR>
                    <a:lnT>
                      <a:noFill/>
                    </a:lnT>
                    <a:lnB>
                      <a:noFill/>
                    </a:lnB>
                  </a:tcPr>
                </a:tc>
                <a:tc>
                  <a:txBody>
                    <a:bodyPr/>
                    <a:lstStyle/>
                    <a:p>
                      <a:pPr algn="ctr"/>
                      <a:r>
                        <a:rPr lang="es-ES" sz="1400">
                          <a:hlinkClick r:id="rId4"/>
                        </a:rPr>
                        <a:t>alias</a:t>
                      </a:r>
                      <a:r>
                        <a:rPr lang="es-ES" sz="1400"/>
                        <a:t> </a:t>
                      </a:r>
                    </a:p>
                  </a:txBody>
                  <a:tcPr anchor="ctr">
                    <a:lnL>
                      <a:noFill/>
                    </a:lnL>
                    <a:lnR>
                      <a:noFill/>
                    </a:lnR>
                    <a:lnT>
                      <a:noFill/>
                    </a:lnT>
                    <a:lnB>
                      <a:noFill/>
                    </a:lnB>
                  </a:tcPr>
                </a:tc>
                <a:tc>
                  <a:txBody>
                    <a:bodyPr/>
                    <a:lstStyle/>
                    <a:p>
                      <a:pPr algn="ctr"/>
                      <a:r>
                        <a:rPr lang="es-ES" sz="1400">
                          <a:hlinkClick r:id="rId5"/>
                        </a:rPr>
                        <a:t>ascending</a:t>
                      </a:r>
                      <a:r>
                        <a:rPr lang="es-ES" sz="1400"/>
                        <a:t> </a:t>
                      </a:r>
                    </a:p>
                  </a:txBody>
                  <a:tcPr anchor="ctr">
                    <a:lnL>
                      <a:noFill/>
                    </a:lnL>
                    <a:lnR>
                      <a:noFill/>
                    </a:lnR>
                    <a:lnT>
                      <a:noFill/>
                    </a:lnT>
                    <a:lnB>
                      <a:noFill/>
                    </a:lnB>
                  </a:tcPr>
                </a:tc>
              </a:tr>
              <a:tr h="400050">
                <a:tc>
                  <a:txBody>
                    <a:bodyPr/>
                    <a:lstStyle/>
                    <a:p>
                      <a:pPr algn="ctr"/>
                      <a:r>
                        <a:rPr lang="es-ES" sz="1400">
                          <a:hlinkClick r:id="rId6"/>
                        </a:rPr>
                        <a:t>descending</a:t>
                      </a:r>
                      <a:r>
                        <a:rPr lang="es-ES" sz="1400"/>
                        <a:t> </a:t>
                      </a:r>
                    </a:p>
                  </a:txBody>
                  <a:tcPr anchor="ctr">
                    <a:lnL>
                      <a:noFill/>
                    </a:lnL>
                    <a:lnR>
                      <a:noFill/>
                    </a:lnR>
                    <a:lnT>
                      <a:noFill/>
                    </a:lnT>
                    <a:lnB>
                      <a:noFill/>
                    </a:lnB>
                  </a:tcPr>
                </a:tc>
                <a:tc>
                  <a:txBody>
                    <a:bodyPr/>
                    <a:lstStyle/>
                    <a:p>
                      <a:pPr algn="ctr"/>
                      <a:r>
                        <a:rPr lang="es-ES" sz="1400">
                          <a:hlinkClick r:id="rId7"/>
                        </a:rPr>
                        <a:t>dynamic</a:t>
                      </a:r>
                      <a:r>
                        <a:rPr lang="es-ES" sz="1400"/>
                        <a:t> </a:t>
                      </a:r>
                    </a:p>
                  </a:txBody>
                  <a:tcPr anchor="ctr">
                    <a:lnL>
                      <a:noFill/>
                    </a:lnL>
                    <a:lnR>
                      <a:noFill/>
                    </a:lnR>
                    <a:lnT>
                      <a:noFill/>
                    </a:lnT>
                    <a:lnB>
                      <a:noFill/>
                    </a:lnB>
                  </a:tcPr>
                </a:tc>
                <a:tc>
                  <a:txBody>
                    <a:bodyPr/>
                    <a:lstStyle/>
                    <a:p>
                      <a:pPr algn="ctr"/>
                      <a:r>
                        <a:rPr lang="es-ES" sz="1400">
                          <a:hlinkClick r:id="rId8"/>
                        </a:rPr>
                        <a:t>from</a:t>
                      </a:r>
                      <a:r>
                        <a:rPr lang="es-ES" sz="1400"/>
                        <a:t> </a:t>
                      </a:r>
                    </a:p>
                  </a:txBody>
                  <a:tcPr anchor="ctr">
                    <a:lnL>
                      <a:noFill/>
                    </a:lnL>
                    <a:lnR>
                      <a:noFill/>
                    </a:lnR>
                    <a:lnT>
                      <a:noFill/>
                    </a:lnT>
                    <a:lnB>
                      <a:noFill/>
                    </a:lnB>
                  </a:tcPr>
                </a:tc>
              </a:tr>
              <a:tr h="400050">
                <a:tc>
                  <a:txBody>
                    <a:bodyPr/>
                    <a:lstStyle/>
                    <a:p>
                      <a:pPr algn="ctr"/>
                      <a:r>
                        <a:rPr lang="es-ES" sz="1400">
                          <a:hlinkClick r:id="rId9"/>
                        </a:rPr>
                        <a:t>get</a:t>
                      </a:r>
                      <a:r>
                        <a:rPr lang="es-ES" sz="1400"/>
                        <a:t> </a:t>
                      </a:r>
                    </a:p>
                  </a:txBody>
                  <a:tcPr anchor="ctr">
                    <a:lnL>
                      <a:noFill/>
                    </a:lnL>
                    <a:lnR>
                      <a:noFill/>
                    </a:lnR>
                    <a:lnT>
                      <a:noFill/>
                    </a:lnT>
                    <a:lnB>
                      <a:noFill/>
                    </a:lnB>
                  </a:tcPr>
                </a:tc>
                <a:tc>
                  <a:txBody>
                    <a:bodyPr/>
                    <a:lstStyle/>
                    <a:p>
                      <a:pPr algn="ctr"/>
                      <a:r>
                        <a:rPr lang="es-ES" sz="1400">
                          <a:hlinkClick r:id="rId10"/>
                        </a:rPr>
                        <a:t>global</a:t>
                      </a:r>
                      <a:r>
                        <a:rPr lang="es-ES" sz="1400"/>
                        <a:t> </a:t>
                      </a:r>
                    </a:p>
                  </a:txBody>
                  <a:tcPr anchor="ctr">
                    <a:lnL>
                      <a:noFill/>
                    </a:lnL>
                    <a:lnR>
                      <a:noFill/>
                    </a:lnR>
                    <a:lnT>
                      <a:noFill/>
                    </a:lnT>
                    <a:lnB>
                      <a:noFill/>
                    </a:lnB>
                  </a:tcPr>
                </a:tc>
                <a:tc>
                  <a:txBody>
                    <a:bodyPr/>
                    <a:lstStyle/>
                    <a:p>
                      <a:pPr algn="ctr"/>
                      <a:r>
                        <a:rPr lang="es-ES" sz="1400">
                          <a:hlinkClick r:id="rId11"/>
                        </a:rPr>
                        <a:t>group</a:t>
                      </a:r>
                      <a:r>
                        <a:rPr lang="es-ES" sz="1400"/>
                        <a:t> </a:t>
                      </a:r>
                    </a:p>
                  </a:txBody>
                  <a:tcPr anchor="ctr">
                    <a:lnL>
                      <a:noFill/>
                    </a:lnL>
                    <a:lnR>
                      <a:noFill/>
                    </a:lnR>
                    <a:lnT>
                      <a:noFill/>
                    </a:lnT>
                    <a:lnB>
                      <a:noFill/>
                    </a:lnB>
                  </a:tcPr>
                </a:tc>
              </a:tr>
              <a:tr h="400050">
                <a:tc>
                  <a:txBody>
                    <a:bodyPr/>
                    <a:lstStyle/>
                    <a:p>
                      <a:pPr algn="ctr"/>
                      <a:r>
                        <a:rPr lang="es-ES" sz="1400">
                          <a:hlinkClick r:id="rId12"/>
                        </a:rPr>
                        <a:t>into</a:t>
                      </a:r>
                      <a:r>
                        <a:rPr lang="es-ES" sz="1400"/>
                        <a:t> </a:t>
                      </a:r>
                    </a:p>
                  </a:txBody>
                  <a:tcPr anchor="ctr">
                    <a:lnL>
                      <a:noFill/>
                    </a:lnL>
                    <a:lnR>
                      <a:noFill/>
                    </a:lnR>
                    <a:lnT>
                      <a:noFill/>
                    </a:lnT>
                    <a:lnB>
                      <a:noFill/>
                    </a:lnB>
                  </a:tcPr>
                </a:tc>
                <a:tc>
                  <a:txBody>
                    <a:bodyPr/>
                    <a:lstStyle/>
                    <a:p>
                      <a:pPr algn="ctr"/>
                      <a:r>
                        <a:rPr lang="es-ES" sz="1400">
                          <a:hlinkClick r:id="rId13"/>
                        </a:rPr>
                        <a:t>join</a:t>
                      </a:r>
                      <a:r>
                        <a:rPr lang="es-ES" sz="1400"/>
                        <a:t> </a:t>
                      </a:r>
                    </a:p>
                  </a:txBody>
                  <a:tcPr anchor="ctr">
                    <a:lnL>
                      <a:noFill/>
                    </a:lnL>
                    <a:lnR>
                      <a:noFill/>
                    </a:lnR>
                    <a:lnT>
                      <a:noFill/>
                    </a:lnT>
                    <a:lnB>
                      <a:noFill/>
                    </a:lnB>
                  </a:tcPr>
                </a:tc>
                <a:tc>
                  <a:txBody>
                    <a:bodyPr/>
                    <a:lstStyle/>
                    <a:p>
                      <a:pPr algn="ctr"/>
                      <a:r>
                        <a:rPr lang="es-ES" sz="1400">
                          <a:hlinkClick r:id="rId14"/>
                        </a:rPr>
                        <a:t>let</a:t>
                      </a:r>
                      <a:r>
                        <a:rPr lang="es-ES" sz="1400"/>
                        <a:t> </a:t>
                      </a:r>
                    </a:p>
                  </a:txBody>
                  <a:tcPr anchor="ctr">
                    <a:lnL>
                      <a:noFill/>
                    </a:lnL>
                    <a:lnR>
                      <a:noFill/>
                    </a:lnR>
                    <a:lnT>
                      <a:noFill/>
                    </a:lnT>
                    <a:lnB>
                      <a:noFill/>
                    </a:lnB>
                  </a:tcPr>
                </a:tc>
              </a:tr>
              <a:tr h="400050">
                <a:tc>
                  <a:txBody>
                    <a:bodyPr/>
                    <a:lstStyle/>
                    <a:p>
                      <a:pPr algn="ctr"/>
                      <a:r>
                        <a:rPr lang="es-ES" sz="1400">
                          <a:hlinkClick r:id="rId15"/>
                        </a:rPr>
                        <a:t>orderby</a:t>
                      </a:r>
                      <a:r>
                        <a:rPr lang="es-ES" sz="1400"/>
                        <a:t> </a:t>
                      </a:r>
                    </a:p>
                  </a:txBody>
                  <a:tcPr anchor="ctr">
                    <a:lnL>
                      <a:noFill/>
                    </a:lnL>
                    <a:lnR>
                      <a:noFill/>
                    </a:lnR>
                    <a:lnT>
                      <a:noFill/>
                    </a:lnT>
                    <a:lnB>
                      <a:noFill/>
                    </a:lnB>
                  </a:tcPr>
                </a:tc>
                <a:tc>
                  <a:txBody>
                    <a:bodyPr/>
                    <a:lstStyle/>
                    <a:p>
                      <a:pPr algn="ctr"/>
                      <a:r>
                        <a:rPr lang="es-ES" sz="1400">
                          <a:hlinkClick r:id="rId16"/>
                        </a:rPr>
                        <a:t>partial (type)</a:t>
                      </a:r>
                      <a:r>
                        <a:rPr lang="es-ES" sz="1400"/>
                        <a:t> </a:t>
                      </a:r>
                    </a:p>
                  </a:txBody>
                  <a:tcPr anchor="ctr">
                    <a:lnL>
                      <a:noFill/>
                    </a:lnL>
                    <a:lnR>
                      <a:noFill/>
                    </a:lnR>
                    <a:lnT>
                      <a:noFill/>
                    </a:lnT>
                    <a:lnB>
                      <a:noFill/>
                    </a:lnB>
                  </a:tcPr>
                </a:tc>
                <a:tc>
                  <a:txBody>
                    <a:bodyPr/>
                    <a:lstStyle/>
                    <a:p>
                      <a:pPr algn="ctr"/>
                      <a:r>
                        <a:rPr lang="es-ES" sz="1400">
                          <a:hlinkClick r:id="rId17"/>
                        </a:rPr>
                        <a:t>partial (method)</a:t>
                      </a:r>
                      <a:r>
                        <a:rPr lang="es-ES" sz="1400"/>
                        <a:t> </a:t>
                      </a:r>
                    </a:p>
                  </a:txBody>
                  <a:tcPr anchor="ctr">
                    <a:lnL>
                      <a:noFill/>
                    </a:lnL>
                    <a:lnR>
                      <a:noFill/>
                    </a:lnR>
                    <a:lnT>
                      <a:noFill/>
                    </a:lnT>
                    <a:lnB>
                      <a:noFill/>
                    </a:lnB>
                  </a:tcPr>
                </a:tc>
              </a:tr>
              <a:tr h="400050">
                <a:tc>
                  <a:txBody>
                    <a:bodyPr/>
                    <a:lstStyle/>
                    <a:p>
                      <a:pPr algn="ctr"/>
                      <a:r>
                        <a:rPr lang="es-ES" sz="1400">
                          <a:hlinkClick r:id="rId18"/>
                        </a:rPr>
                        <a:t>remove</a:t>
                      </a:r>
                      <a:r>
                        <a:rPr lang="es-ES" sz="1400"/>
                        <a:t> </a:t>
                      </a:r>
                    </a:p>
                  </a:txBody>
                  <a:tcPr anchor="ctr">
                    <a:lnL>
                      <a:noFill/>
                    </a:lnL>
                    <a:lnR>
                      <a:noFill/>
                    </a:lnR>
                    <a:lnT>
                      <a:noFill/>
                    </a:lnT>
                    <a:lnB>
                      <a:noFill/>
                    </a:lnB>
                  </a:tcPr>
                </a:tc>
                <a:tc>
                  <a:txBody>
                    <a:bodyPr/>
                    <a:lstStyle/>
                    <a:p>
                      <a:pPr algn="ctr"/>
                      <a:r>
                        <a:rPr lang="es-ES" sz="1400">
                          <a:hlinkClick r:id="rId19"/>
                        </a:rPr>
                        <a:t>select</a:t>
                      </a:r>
                      <a:r>
                        <a:rPr lang="es-ES" sz="1400"/>
                        <a:t> </a:t>
                      </a:r>
                    </a:p>
                  </a:txBody>
                  <a:tcPr anchor="ctr">
                    <a:lnL>
                      <a:noFill/>
                    </a:lnL>
                    <a:lnR>
                      <a:noFill/>
                    </a:lnR>
                    <a:lnT>
                      <a:noFill/>
                    </a:lnT>
                    <a:lnB>
                      <a:noFill/>
                    </a:lnB>
                  </a:tcPr>
                </a:tc>
                <a:tc>
                  <a:txBody>
                    <a:bodyPr/>
                    <a:lstStyle/>
                    <a:p>
                      <a:pPr algn="ctr"/>
                      <a:r>
                        <a:rPr lang="es-ES" sz="1400">
                          <a:hlinkClick r:id="rId20"/>
                        </a:rPr>
                        <a:t>set</a:t>
                      </a:r>
                      <a:r>
                        <a:rPr lang="es-ES" sz="1400"/>
                        <a:t> </a:t>
                      </a:r>
                    </a:p>
                  </a:txBody>
                  <a:tcPr anchor="ctr">
                    <a:lnL>
                      <a:noFill/>
                    </a:lnL>
                    <a:lnR>
                      <a:noFill/>
                    </a:lnR>
                    <a:lnT>
                      <a:noFill/>
                    </a:lnT>
                    <a:lnB>
                      <a:noFill/>
                    </a:lnB>
                  </a:tcPr>
                </a:tc>
              </a:tr>
              <a:tr h="400050">
                <a:tc>
                  <a:txBody>
                    <a:bodyPr/>
                    <a:lstStyle/>
                    <a:p>
                      <a:pPr algn="ctr"/>
                      <a:r>
                        <a:rPr lang="es-ES" sz="1400">
                          <a:hlinkClick r:id="rId21"/>
                        </a:rPr>
                        <a:t>value</a:t>
                      </a:r>
                      <a:r>
                        <a:rPr lang="es-ES" sz="1400"/>
                        <a:t> </a:t>
                      </a:r>
                    </a:p>
                  </a:txBody>
                  <a:tcPr anchor="ctr">
                    <a:lnL>
                      <a:noFill/>
                    </a:lnL>
                    <a:lnR>
                      <a:noFill/>
                    </a:lnR>
                    <a:lnT>
                      <a:noFill/>
                    </a:lnT>
                    <a:lnB>
                      <a:noFill/>
                    </a:lnB>
                  </a:tcPr>
                </a:tc>
                <a:tc>
                  <a:txBody>
                    <a:bodyPr/>
                    <a:lstStyle/>
                    <a:p>
                      <a:pPr algn="ctr"/>
                      <a:r>
                        <a:rPr lang="es-ES" sz="1400">
                          <a:hlinkClick r:id="rId22"/>
                        </a:rPr>
                        <a:t>var</a:t>
                      </a:r>
                      <a:r>
                        <a:rPr lang="es-ES" sz="1400"/>
                        <a:t> </a:t>
                      </a:r>
                    </a:p>
                  </a:txBody>
                  <a:tcPr anchor="ctr">
                    <a:lnL>
                      <a:noFill/>
                    </a:lnL>
                    <a:lnR>
                      <a:noFill/>
                    </a:lnR>
                    <a:lnT>
                      <a:noFill/>
                    </a:lnT>
                    <a:lnB>
                      <a:noFill/>
                    </a:lnB>
                  </a:tcPr>
                </a:tc>
                <a:tc>
                  <a:txBody>
                    <a:bodyPr/>
                    <a:lstStyle/>
                    <a:p>
                      <a:pPr algn="ctr"/>
                      <a:r>
                        <a:rPr lang="es-ES" sz="1400">
                          <a:hlinkClick r:id="rId23"/>
                        </a:rPr>
                        <a:t>where (generic type constraint)</a:t>
                      </a:r>
                      <a:r>
                        <a:rPr lang="es-ES" sz="1400"/>
                        <a:t> </a:t>
                      </a:r>
                    </a:p>
                  </a:txBody>
                  <a:tcPr anchor="ctr">
                    <a:lnL>
                      <a:noFill/>
                    </a:lnL>
                    <a:lnR>
                      <a:noFill/>
                    </a:lnR>
                    <a:lnT>
                      <a:noFill/>
                    </a:lnT>
                    <a:lnB>
                      <a:noFill/>
                    </a:lnB>
                  </a:tcPr>
                </a:tc>
              </a:tr>
              <a:tr h="400050">
                <a:tc>
                  <a:txBody>
                    <a:bodyPr/>
                    <a:lstStyle/>
                    <a:p>
                      <a:pPr algn="ctr"/>
                      <a:r>
                        <a:rPr lang="es-ES" sz="1400">
                          <a:hlinkClick r:id="rId24"/>
                        </a:rPr>
                        <a:t>where (query clause)</a:t>
                      </a:r>
                      <a:r>
                        <a:rPr lang="es-ES" sz="1400"/>
                        <a:t> </a:t>
                      </a:r>
                    </a:p>
                  </a:txBody>
                  <a:tcPr anchor="ctr">
                    <a:lnL>
                      <a:noFill/>
                    </a:lnL>
                    <a:lnR>
                      <a:noFill/>
                    </a:lnR>
                    <a:lnT>
                      <a:noFill/>
                    </a:lnT>
                    <a:lnB>
                      <a:noFill/>
                    </a:lnB>
                  </a:tcPr>
                </a:tc>
                <a:tc>
                  <a:txBody>
                    <a:bodyPr/>
                    <a:lstStyle/>
                    <a:p>
                      <a:pPr algn="ctr"/>
                      <a:r>
                        <a:rPr lang="es-ES" sz="1400">
                          <a:hlinkClick r:id="rId25"/>
                        </a:rPr>
                        <a:t>yield</a:t>
                      </a:r>
                      <a:r>
                        <a:rPr lang="es-ES" sz="1400"/>
                        <a:t> </a:t>
                      </a:r>
                    </a:p>
                  </a:txBody>
                  <a:tcPr anchor="ctr">
                    <a:lnL>
                      <a:noFill/>
                    </a:lnL>
                    <a:lnR>
                      <a:noFill/>
                    </a:lnR>
                    <a:lnT>
                      <a:noFill/>
                    </a:lnT>
                    <a:lnB>
                      <a:noFill/>
                    </a:lnB>
                  </a:tcPr>
                </a:tc>
                <a:tc>
                  <a:txBody>
                    <a:bodyPr/>
                    <a:lstStyle/>
                    <a:p>
                      <a:pPr algn="ctr"/>
                      <a:r>
                        <a:rPr lang="es-MX" sz="1400" b="1" dirty="0" smtClean="0"/>
                        <a:t>23</a:t>
                      </a:r>
                      <a:endParaRPr lang="es-ES" sz="1400" b="1" dirty="0"/>
                    </a:p>
                  </a:txBody>
                  <a:tcPr>
                    <a:lnL>
                      <a:noFill/>
                    </a:lnL>
                    <a:lnT>
                      <a:noFill/>
                    </a:lnT>
                  </a:tcPr>
                </a:tc>
              </a:tr>
            </a:tbl>
          </a:graphicData>
        </a:graphic>
      </p:graphicFrame>
      <p:sp>
        <p:nvSpPr>
          <p:cNvPr id="6" name="Title 1"/>
          <p:cNvSpPr>
            <a:spLocks noGrp="1"/>
          </p:cNvSpPr>
          <p:nvPr>
            <p:ph type="title"/>
          </p:nvPr>
        </p:nvSpPr>
        <p:spPr>
          <a:xfrm>
            <a:off x="519113" y="106680"/>
            <a:ext cx="11173090" cy="664797"/>
          </a:xfrm>
        </p:spPr>
        <p:txBody>
          <a:bodyPr/>
          <a:lstStyle/>
          <a:p>
            <a:r>
              <a:rPr lang="en-US" dirty="0" err="1" smtClean="0"/>
              <a:t>Palabras</a:t>
            </a:r>
            <a:r>
              <a:rPr lang="en-US" dirty="0" smtClean="0"/>
              <a:t> </a:t>
            </a:r>
            <a:r>
              <a:rPr lang="en-US" dirty="0" err="1" smtClean="0"/>
              <a:t>Contextuales</a:t>
            </a:r>
            <a:r>
              <a:rPr lang="en-US" dirty="0" smtClean="0"/>
              <a:t> </a:t>
            </a:r>
            <a:r>
              <a:rPr lang="en-US" dirty="0" err="1" smtClean="0"/>
              <a:t>Reservadas</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isual Studio_Light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2.xml><?xml version="1.0" encoding="utf-8"?>
<a:theme xmlns:a="http://schemas.openxmlformats.org/drawingml/2006/main" name="1_7-20472_Visual_Studio_Template_Light_16x9">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3.xml><?xml version="1.0" encoding="utf-8"?>
<a:theme xmlns:a="http://schemas.openxmlformats.org/drawingml/2006/main" name="White with Consolas font for code slides">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525051"/>
      </a:hlink>
      <a:folHlink>
        <a:srgbClr val="525051"/>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Visual Studio_Light_16x9_PowerPoint</Template>
  <TotalTime>0</TotalTime>
  <Words>3515</Words>
  <Application>Microsoft Office PowerPoint</Application>
  <PresentationFormat>Personalizado</PresentationFormat>
  <Paragraphs>389</Paragraphs>
  <Slides>18</Slides>
  <Notes>18</Notes>
  <HiddenSlides>2</HiddenSlides>
  <MMClips>0</MMClips>
  <ScaleCrop>false</ScaleCrop>
  <HeadingPairs>
    <vt:vector size="4" baseType="variant">
      <vt:variant>
        <vt:lpstr>Tema</vt:lpstr>
      </vt:variant>
      <vt:variant>
        <vt:i4>3</vt:i4>
      </vt:variant>
      <vt:variant>
        <vt:lpstr>Títulos de diapositiva</vt:lpstr>
      </vt:variant>
      <vt:variant>
        <vt:i4>18</vt:i4>
      </vt:variant>
    </vt:vector>
  </HeadingPairs>
  <TitlesOfParts>
    <vt:vector size="21" baseType="lpstr">
      <vt:lpstr>Visual Studio_Light_16x9_PowerPoint</vt:lpstr>
      <vt:lpstr>1_7-20472_Visual_Studio_Template_Light_16x9</vt:lpstr>
      <vt:lpstr>White with Consolas font for code slides</vt:lpstr>
      <vt:lpstr>Presentación de PowerPoint</vt:lpstr>
      <vt:lpstr>/* Fundamentos de Programación con C# */</vt:lpstr>
      <vt:lpstr>Presentación de PowerPoint</vt:lpstr>
      <vt:lpstr>/*Conceptos Básicos*/</vt:lpstr>
      <vt:lpstr>Object Oriented Programming (OOP)</vt:lpstr>
      <vt:lpstr>CLR – Common Language Runtime</vt:lpstr>
      <vt:lpstr>Namespaces</vt:lpstr>
      <vt:lpstr>Palabras Reservadas</vt:lpstr>
      <vt:lpstr>Palabras Contextuales Reservadas</vt:lpstr>
      <vt:lpstr>Tipos De Datos</vt:lpstr>
      <vt:lpstr>Tipos De Datos –cont-</vt:lpstr>
      <vt:lpstr>Tipos De Datos –cont-</vt:lpstr>
      <vt:lpstr>/*Demo*/</vt:lpstr>
      <vt:lpstr>Hello World</vt:lpstr>
      <vt:lpstr>Tips Del Dia</vt:lpstr>
      <vt:lpstr>Presentación de PowerPoint</vt:lpstr>
      <vt:lpstr>Notes (hidden)</vt:lpstr>
      <vt:lpstr>Logo Information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2012-01-12T23:29:08Z</dcterms:created>
  <dcterms:modified xsi:type="dcterms:W3CDTF">2012-01-14T09:02:47Z</dcterms:modified>
</cp:coreProperties>
</file>