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5"/>
    <p:sldMasterId id="2147483726" r:id="rId6"/>
  </p:sldMasterIdLst>
  <p:notesMasterIdLst>
    <p:notesMasterId r:id="rId63"/>
  </p:notesMasterIdLst>
  <p:handoutMasterIdLst>
    <p:handoutMasterId r:id="rId64"/>
  </p:handoutMasterIdLst>
  <p:sldIdLst>
    <p:sldId id="519" r:id="rId7"/>
    <p:sldId id="520" r:id="rId8"/>
    <p:sldId id="522" r:id="rId9"/>
    <p:sldId id="529" r:id="rId10"/>
    <p:sldId id="558" r:id="rId11"/>
    <p:sldId id="534" r:id="rId12"/>
    <p:sldId id="530" r:id="rId13"/>
    <p:sldId id="531" r:id="rId14"/>
    <p:sldId id="532" r:id="rId15"/>
    <p:sldId id="535" r:id="rId16"/>
    <p:sldId id="536" r:id="rId17"/>
    <p:sldId id="537" r:id="rId18"/>
    <p:sldId id="538" r:id="rId19"/>
    <p:sldId id="541" r:id="rId20"/>
    <p:sldId id="539" r:id="rId21"/>
    <p:sldId id="542" r:id="rId22"/>
    <p:sldId id="543" r:id="rId23"/>
    <p:sldId id="559" r:id="rId24"/>
    <p:sldId id="544" r:id="rId25"/>
    <p:sldId id="545" r:id="rId26"/>
    <p:sldId id="548" r:id="rId27"/>
    <p:sldId id="556" r:id="rId28"/>
    <p:sldId id="549" r:id="rId29"/>
    <p:sldId id="550" r:id="rId30"/>
    <p:sldId id="551" r:id="rId31"/>
    <p:sldId id="557" r:id="rId32"/>
    <p:sldId id="465" r:id="rId33"/>
    <p:sldId id="424" r:id="rId34"/>
    <p:sldId id="564" r:id="rId35"/>
    <p:sldId id="570" r:id="rId36"/>
    <p:sldId id="571" r:id="rId37"/>
    <p:sldId id="575" r:id="rId38"/>
    <p:sldId id="587" r:id="rId39"/>
    <p:sldId id="588" r:id="rId40"/>
    <p:sldId id="576" r:id="rId41"/>
    <p:sldId id="579" r:id="rId42"/>
    <p:sldId id="577" r:id="rId43"/>
    <p:sldId id="589" r:id="rId44"/>
    <p:sldId id="592" r:id="rId45"/>
    <p:sldId id="582" r:id="rId46"/>
    <p:sldId id="590" r:id="rId47"/>
    <p:sldId id="591" r:id="rId48"/>
    <p:sldId id="572" r:id="rId49"/>
    <p:sldId id="573" r:id="rId50"/>
    <p:sldId id="574" r:id="rId51"/>
    <p:sldId id="583" r:id="rId52"/>
    <p:sldId id="584" r:id="rId53"/>
    <p:sldId id="593" r:id="rId54"/>
    <p:sldId id="595" r:id="rId55"/>
    <p:sldId id="596" r:id="rId56"/>
    <p:sldId id="597" r:id="rId57"/>
    <p:sldId id="598" r:id="rId58"/>
    <p:sldId id="567" r:id="rId59"/>
    <p:sldId id="568" r:id="rId60"/>
    <p:sldId id="585" r:id="rId61"/>
    <p:sldId id="586" r:id="rId62"/>
  </p:sldIdLst>
  <p:sldSz cx="12188825" cy="6858000"/>
  <p:notesSz cx="7023100" cy="93091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AF35"/>
    <a:srgbClr val="F6AE1E"/>
    <a:srgbClr val="333333"/>
    <a:srgbClr val="292929"/>
    <a:srgbClr val="000000"/>
    <a:srgbClr val="F8F57B"/>
    <a:srgbClr val="FF0066"/>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44" autoAdjust="0"/>
    <p:restoredTop sz="66143" autoAdjust="0"/>
  </p:normalViewPr>
  <p:slideViewPr>
    <p:cSldViewPr snapToGrid="0">
      <p:cViewPr>
        <p:scale>
          <a:sx n="50" d="100"/>
          <a:sy n="50" d="100"/>
        </p:scale>
        <p:origin x="-1140" y="-42"/>
      </p:cViewPr>
      <p:guideLst>
        <p:guide orient="horz" pos="144"/>
        <p:guide orient="horz" pos="912"/>
        <p:guide orient="horz" pos="1200"/>
        <p:guide orient="horz" pos="2736"/>
        <p:guide orient="horz" pos="4176"/>
        <p:guide orient="horz" pos="1488"/>
        <p:guide pos="3839"/>
        <p:guide pos="327"/>
        <p:guide pos="613"/>
        <p:guide pos="7438"/>
        <p:guide pos="1189"/>
        <p:guide pos="7063"/>
      </p:guideLst>
    </p:cSldViewPr>
  </p:slideViewPr>
  <p:outlineViewPr>
    <p:cViewPr>
      <p:scale>
        <a:sx n="33" d="100"/>
        <a:sy n="33" d="100"/>
      </p:scale>
      <p:origin x="0" y="5952"/>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96" d="100"/>
          <a:sy n="96" d="100"/>
        </p:scale>
        <p:origin x="-3606" y="-1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1.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1C3F5198-D814-4F07-A84F-942E63C84983}" type="datetimeFigureOut">
              <a:rPr lang="en-US" smtClean="0">
                <a:latin typeface="Segoe UI" pitchFamily="34" charset="0"/>
              </a:rPr>
              <a:pPr/>
              <a:t>7/15/2011</a:t>
            </a:fld>
            <a:endParaRPr lang="en-US" dirty="0">
              <a:latin typeface="Segoe UI" pitchFamily="34" charset="0"/>
            </a:endParaRPr>
          </a:p>
        </p:txBody>
      </p:sp>
      <p:sp>
        <p:nvSpPr>
          <p:cNvPr id="4" name="Footer Placeholder 3"/>
          <p:cNvSpPr>
            <a:spLocks noGrp="1"/>
          </p:cNvSpPr>
          <p:nvPr>
            <p:ph type="ftr" sz="quarter" idx="2"/>
          </p:nvPr>
        </p:nvSpPr>
        <p:spPr>
          <a:xfrm>
            <a:off x="0" y="8842029"/>
            <a:ext cx="6398824" cy="465455"/>
          </a:xfrm>
          <a:prstGeom prst="rect">
            <a:avLst/>
          </a:prstGeom>
        </p:spPr>
        <p:txBody>
          <a:bodyPr vert="horz" lIns="93324" tIns="46662" rIns="93324" bIns="46662" rtlCol="0" anchor="b"/>
          <a:lstStyle>
            <a:lvl1pPr algn="l">
              <a:defRPr sz="1200"/>
            </a:lvl1pPr>
          </a:lstStyle>
          <a:p>
            <a:r>
              <a:rPr lang="en-US" sz="500" dirty="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29"/>
            <a:ext cx="622650" cy="465455"/>
          </a:xfrm>
          <a:prstGeom prst="rect">
            <a:avLst/>
          </a:prstGeom>
        </p:spPr>
        <p:txBody>
          <a:bodyPr vert="horz" lIns="93324" tIns="46662" rIns="93324" bIns="4666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460744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atin typeface="Segoe UI" pitchFamily="34" charset="0"/>
              </a:defRPr>
            </a:lvl1pPr>
          </a:lstStyle>
          <a:p>
            <a:fld id="{7C3FBCD4-166E-446F-AF18-7D4A0CF9AEF6}" type="datetimeFigureOut">
              <a:rPr lang="en-US" smtClean="0"/>
              <a:pPr/>
              <a:t>7/15/2011</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29"/>
            <a:ext cx="6320790" cy="465455"/>
          </a:xfrm>
          <a:prstGeom prst="rect">
            <a:avLst/>
          </a:prstGeom>
        </p:spPr>
        <p:txBody>
          <a:bodyPr vert="horz" lIns="93324" tIns="46662" rIns="93324" bIns="46662"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29"/>
            <a:ext cx="700685" cy="465455"/>
          </a:xfrm>
          <a:prstGeom prst="rect">
            <a:avLst/>
          </a:prstGeom>
        </p:spPr>
        <p:txBody>
          <a:bodyPr vert="horz" lIns="93324" tIns="46662" rIns="93324" bIns="4666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4188963777"/>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msdn.microsoft.com/es-es/library/system.io.file(v=VS.80).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msdn.microsoft.com/es-es/library/system.io.streamwriter(v=VS.80).aspx" TargetMode="External"/><Relationship Id="rId5" Type="http://schemas.openxmlformats.org/officeDocument/2006/relationships/hyperlink" Target="http://msdn.microsoft.com/es-es/library/system.io.streamreader(VS.80).aspx" TargetMode="External"/><Relationship Id="rId4" Type="http://schemas.openxmlformats.org/officeDocument/2006/relationships/hyperlink" Target="http://msdn.microsoft.com/es-es/library/system.io.directory(v=VS.80).aspx"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msdn.microsoft.com/es-es/library/system.io.isolatedstorage.isolatedstoragefile_members(v=VS.80).aspx"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msdn.microsoft.com/es-es/library/system.io.isolatedstorage.isolatedstoragefilestream(v=VS.95).aspx"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msdn2.microsoft.com/es-es/library/system.gc.collect(VS.80).asp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807638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err="1" smtClean="0">
                <a:solidFill>
                  <a:schemeClr val="tx1"/>
                </a:solidFill>
                <a:latin typeface="Segoe UI" pitchFamily="34" charset="0"/>
                <a:ea typeface="+mn-ea"/>
                <a:cs typeface="+mn-cs"/>
              </a:rPr>
              <a:t>String</a:t>
            </a: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Un </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es una cadena de caracteres (texto). La clase </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nos provee métodos para manipular texto, por ejemplo: usando el método </a:t>
            </a:r>
            <a:r>
              <a:rPr lang="es-MX" sz="900" b="1" kern="1200" dirty="0" err="1" smtClean="0">
                <a:solidFill>
                  <a:schemeClr val="tx1"/>
                </a:solidFill>
                <a:latin typeface="Segoe UI" pitchFamily="34" charset="0"/>
                <a:ea typeface="+mn-ea"/>
                <a:cs typeface="+mn-cs"/>
              </a:rPr>
              <a:t>Replace</a:t>
            </a:r>
            <a:r>
              <a:rPr lang="es-MX" sz="900" b="1" kern="1200" dirty="0" smtClean="0">
                <a:solidFill>
                  <a:schemeClr val="tx1"/>
                </a:solidFill>
                <a:latin typeface="Segoe UI" pitchFamily="34" charset="0"/>
                <a:ea typeface="+mn-ea"/>
                <a:cs typeface="+mn-cs"/>
              </a:rPr>
              <a:t>()</a:t>
            </a:r>
            <a:r>
              <a:rPr lang="es-MX" sz="900" kern="1200" dirty="0" smtClean="0">
                <a:solidFill>
                  <a:schemeClr val="tx1"/>
                </a:solidFill>
                <a:latin typeface="Segoe UI" pitchFamily="34" charset="0"/>
                <a:ea typeface="+mn-ea"/>
                <a:cs typeface="+mn-cs"/>
              </a:rPr>
              <a:t> para reemplazar texto. </a:t>
            </a:r>
          </a:p>
          <a:p>
            <a:r>
              <a:rPr lang="es-MX" sz="900" kern="1200" dirty="0" smtClean="0">
                <a:solidFill>
                  <a:schemeClr val="tx1"/>
                </a:solidFill>
                <a:latin typeface="Segoe UI" pitchFamily="34" charset="0"/>
                <a:ea typeface="+mn-ea"/>
                <a:cs typeface="+mn-cs"/>
              </a:rPr>
              <a:t>Los tipo </a:t>
            </a:r>
            <a:r>
              <a:rPr lang="es-MX" sz="900" kern="1200" dirty="0" err="1" smtClean="0">
                <a:solidFill>
                  <a:schemeClr val="tx1"/>
                </a:solidFill>
                <a:latin typeface="Segoe UI" pitchFamily="34" charset="0"/>
                <a:ea typeface="+mn-ea"/>
                <a:cs typeface="+mn-cs"/>
              </a:rPr>
              <a:t>System.String</a:t>
            </a:r>
            <a:r>
              <a:rPr lang="es-MX" sz="900" kern="1200" dirty="0" smtClean="0">
                <a:solidFill>
                  <a:schemeClr val="tx1"/>
                </a:solidFill>
                <a:latin typeface="Segoe UI" pitchFamily="34" charset="0"/>
                <a:ea typeface="+mn-ea"/>
                <a:cs typeface="+mn-cs"/>
              </a:rPr>
              <a:t> son inmutables, es decir, no se pueden modificar, cada vez que se le cambia el valor, abandona su antiguo valor y crea un nuevo </a:t>
            </a:r>
            <a:r>
              <a:rPr lang="es-MX" sz="900" kern="1200" dirty="0" err="1" smtClean="0">
                <a:solidFill>
                  <a:schemeClr val="tx1"/>
                </a:solidFill>
                <a:latin typeface="Segoe UI" pitchFamily="34" charset="0"/>
                <a:ea typeface="+mn-ea"/>
                <a:cs typeface="+mn-cs"/>
              </a:rPr>
              <a:t>System.String</a:t>
            </a:r>
            <a:r>
              <a:rPr lang="es-MX" sz="900"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Para evitar esto, se puede utilizar los métodos de </a:t>
            </a:r>
            <a:r>
              <a:rPr lang="es-MX" sz="900" kern="1200" dirty="0" err="1" smtClean="0">
                <a:solidFill>
                  <a:schemeClr val="tx1"/>
                </a:solidFill>
                <a:latin typeface="Segoe UI" pitchFamily="34" charset="0"/>
                <a:ea typeface="+mn-ea"/>
                <a:cs typeface="+mn-cs"/>
              </a:rPr>
              <a:t>System.String</a:t>
            </a:r>
            <a:r>
              <a:rPr lang="es-MX" sz="900" kern="1200" dirty="0" smtClean="0">
                <a:solidFill>
                  <a:schemeClr val="tx1"/>
                </a:solidFill>
                <a:latin typeface="Segoe UI" pitchFamily="34" charset="0"/>
                <a:ea typeface="+mn-ea"/>
                <a:cs typeface="+mn-cs"/>
              </a:rPr>
              <a:t> como </a:t>
            </a:r>
            <a:r>
              <a:rPr lang="es-MX" sz="900" kern="1200" dirty="0" err="1" smtClean="0">
                <a:solidFill>
                  <a:schemeClr val="tx1"/>
                </a:solidFill>
                <a:latin typeface="Segoe UI" pitchFamily="34" charset="0"/>
                <a:ea typeface="+mn-ea"/>
                <a:cs typeface="+mn-cs"/>
              </a:rPr>
              <a:t>Concat</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Join</a:t>
            </a:r>
            <a:r>
              <a:rPr lang="es-MX" sz="900" kern="1200" dirty="0" smtClean="0">
                <a:solidFill>
                  <a:schemeClr val="tx1"/>
                </a:solidFill>
                <a:latin typeface="Segoe UI" pitchFamily="34" charset="0"/>
                <a:ea typeface="+mn-ea"/>
                <a:cs typeface="+mn-cs"/>
              </a:rPr>
              <a:t> o </a:t>
            </a:r>
            <a:r>
              <a:rPr lang="es-MX" sz="900" kern="1200" dirty="0" err="1" smtClean="0">
                <a:solidFill>
                  <a:schemeClr val="tx1"/>
                </a:solidFill>
                <a:latin typeface="Segoe UI" pitchFamily="34" charset="0"/>
                <a:ea typeface="+mn-ea"/>
                <a:cs typeface="+mn-cs"/>
              </a:rPr>
              <a:t>Format</a:t>
            </a:r>
            <a:r>
              <a:rPr lang="es-MX" sz="900" kern="1200" dirty="0" smtClean="0">
                <a:solidFill>
                  <a:schemeClr val="tx1"/>
                </a:solidFill>
                <a:latin typeface="Segoe UI" pitchFamily="34" charset="0"/>
                <a:ea typeface="+mn-ea"/>
                <a:cs typeface="+mn-cs"/>
              </a:rPr>
              <a:t>. O también se puede utilizar </a:t>
            </a:r>
            <a:r>
              <a:rPr lang="es-MX" sz="900" kern="1200" dirty="0" err="1" smtClean="0">
                <a:solidFill>
                  <a:schemeClr val="tx1"/>
                </a:solidFill>
                <a:latin typeface="Segoe UI" pitchFamily="34" charset="0"/>
                <a:ea typeface="+mn-ea"/>
                <a:cs typeface="+mn-cs"/>
              </a:rPr>
              <a:t>StringBuilder</a:t>
            </a:r>
            <a:r>
              <a:rPr lang="es-MX" sz="900" kern="1200" dirty="0" smtClean="0">
                <a:solidFill>
                  <a:schemeClr val="tx1"/>
                </a:solidFill>
                <a:latin typeface="Segoe UI" pitchFamily="34" charset="0"/>
                <a:ea typeface="+mn-ea"/>
                <a:cs typeface="+mn-cs"/>
              </a:rPr>
              <a:t> que permite crear cadenas dinámicas.</a:t>
            </a:r>
          </a:p>
          <a:p>
            <a:r>
              <a:rPr lang="es-MX" sz="900" kern="1200" dirty="0" smtClean="0">
                <a:solidFill>
                  <a:schemeClr val="tx1"/>
                </a:solidFill>
                <a:latin typeface="Segoe UI" pitchFamily="34" charset="0"/>
                <a:ea typeface="+mn-ea"/>
                <a:cs typeface="+mn-cs"/>
              </a:rPr>
              <a:t/>
            </a:r>
            <a:br>
              <a:rPr lang="es-MX" sz="900" kern="1200" dirty="0" smtClean="0">
                <a:solidFill>
                  <a:schemeClr val="tx1"/>
                </a:solidFill>
                <a:latin typeface="Segoe UI" pitchFamily="34" charset="0"/>
                <a:ea typeface="+mn-ea"/>
                <a:cs typeface="+mn-cs"/>
              </a:rPr>
            </a:br>
            <a:r>
              <a:rPr lang="es-MX" sz="900" b="1" i="1" kern="1200" dirty="0" err="1" smtClean="0">
                <a:solidFill>
                  <a:schemeClr val="tx1"/>
                </a:solidFill>
                <a:latin typeface="Segoe UI" pitchFamily="34" charset="0"/>
                <a:ea typeface="+mn-ea"/>
                <a:cs typeface="+mn-cs"/>
              </a:rPr>
              <a:t>String</a:t>
            </a:r>
            <a:r>
              <a:rPr lang="es-MX" sz="900" b="1" i="1" kern="1200" dirty="0" smtClean="0">
                <a:solidFill>
                  <a:schemeClr val="tx1"/>
                </a:solidFill>
                <a:latin typeface="Segoe UI" pitchFamily="34" charset="0"/>
                <a:ea typeface="+mn-ea"/>
                <a:cs typeface="+mn-cs"/>
              </a:rPr>
              <a:t> </a:t>
            </a:r>
            <a:r>
              <a:rPr lang="es-MX" sz="900" b="1" i="1" kern="1200" dirty="0" err="1" smtClean="0">
                <a:solidFill>
                  <a:schemeClr val="tx1"/>
                </a:solidFill>
                <a:latin typeface="Segoe UI" pitchFamily="34" charset="0"/>
                <a:ea typeface="+mn-ea"/>
                <a:cs typeface="+mn-cs"/>
              </a:rPr>
              <a:t>Builders</a:t>
            </a:r>
            <a:r>
              <a:rPr lang="es-MX" sz="900" b="1" i="1" kern="1200" dirty="0" smtClean="0">
                <a:solidFill>
                  <a:schemeClr val="tx1"/>
                </a:solidFill>
                <a:latin typeface="Segoe UI" pitchFamily="34" charset="0"/>
                <a:ea typeface="+mn-ea"/>
                <a:cs typeface="+mn-cs"/>
              </a:rPr>
              <a:t> (constructor de cadenas)</a:t>
            </a:r>
            <a:r>
              <a:rPr lang="es-MX" sz="900"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Es muy común el tener que trabajar con largas cadenas de texto. Habitualmente se trabajaba concatenando diferentes </a:t>
            </a:r>
            <a:r>
              <a:rPr lang="es-MX" sz="900" kern="1200" dirty="0" err="1" smtClean="0">
                <a:solidFill>
                  <a:schemeClr val="tx1"/>
                </a:solidFill>
                <a:latin typeface="Segoe UI" pitchFamily="34" charset="0"/>
                <a:ea typeface="+mn-ea"/>
                <a:cs typeface="+mn-cs"/>
              </a:rPr>
              <a:t>strings</a:t>
            </a:r>
            <a:r>
              <a:rPr lang="es-MX" sz="900" kern="1200" dirty="0" smtClean="0">
                <a:solidFill>
                  <a:schemeClr val="tx1"/>
                </a:solidFill>
                <a:latin typeface="Segoe UI" pitchFamily="34" charset="0"/>
                <a:ea typeface="+mn-ea"/>
                <a:cs typeface="+mn-cs"/>
              </a:rPr>
              <a:t> o reescribiendo el mismo </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una y otra vez. </a:t>
            </a:r>
          </a:p>
          <a:p>
            <a:r>
              <a:rPr lang="es-MX" sz="900" kern="1200" dirty="0" smtClean="0">
                <a:solidFill>
                  <a:schemeClr val="tx1"/>
                </a:solidFill>
                <a:latin typeface="Segoe UI" pitchFamily="34" charset="0"/>
                <a:ea typeface="+mn-ea"/>
                <a:cs typeface="+mn-cs"/>
              </a:rPr>
              <a:t>Con </a:t>
            </a:r>
            <a:r>
              <a:rPr lang="es-MX" sz="900" b="1" kern="1200" dirty="0" err="1" smtClean="0">
                <a:solidFill>
                  <a:schemeClr val="tx1"/>
                </a:solidFill>
                <a:latin typeface="Segoe UI" pitchFamily="34" charset="0"/>
                <a:ea typeface="+mn-ea"/>
                <a:cs typeface="+mn-cs"/>
              </a:rPr>
              <a:t>StringBuilder</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se mejora el rendimiento considerablemente, ya que cada vez que </a:t>
            </a:r>
            <a:r>
              <a:rPr lang="es-MX" sz="900" b="1" kern="1200" dirty="0" smtClean="0">
                <a:solidFill>
                  <a:schemeClr val="tx1"/>
                </a:solidFill>
                <a:latin typeface="Segoe UI" pitchFamily="34" charset="0"/>
                <a:ea typeface="+mn-ea"/>
                <a:cs typeface="+mn-cs"/>
              </a:rPr>
              <a:t>concatenamos</a:t>
            </a:r>
            <a:r>
              <a:rPr lang="es-MX" sz="900" kern="1200" dirty="0" smtClean="0">
                <a:solidFill>
                  <a:schemeClr val="tx1"/>
                </a:solidFill>
                <a:latin typeface="Segoe UI" pitchFamily="34" charset="0"/>
                <a:ea typeface="+mn-ea"/>
                <a:cs typeface="+mn-cs"/>
              </a:rPr>
              <a:t> a una </a:t>
            </a:r>
            <a:r>
              <a:rPr lang="es-MX" sz="900" b="1"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se crea un nuevo </a:t>
            </a:r>
            <a:r>
              <a:rPr lang="es-MX" sz="900" b="1" kern="1200" dirty="0" err="1" smtClean="0">
                <a:solidFill>
                  <a:schemeClr val="tx1"/>
                </a:solidFill>
                <a:latin typeface="Segoe UI" pitchFamily="34" charset="0"/>
                <a:ea typeface="+mn-ea"/>
                <a:cs typeface="+mn-cs"/>
              </a:rPr>
              <a:t>objecto</a:t>
            </a:r>
            <a:r>
              <a:rPr lang="es-MX" sz="900" kern="1200" dirty="0" smtClean="0">
                <a:solidFill>
                  <a:schemeClr val="tx1"/>
                </a:solidFill>
                <a:latin typeface="Segoe UI" pitchFamily="34" charset="0"/>
                <a:ea typeface="+mn-ea"/>
                <a:cs typeface="+mn-cs"/>
              </a:rPr>
              <a:t> </a:t>
            </a:r>
            <a:r>
              <a:rPr lang="es-MX" sz="900" b="1"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en memoria con el valor antiguo más el valor a concatenar. </a:t>
            </a:r>
          </a:p>
          <a:p>
            <a:r>
              <a:rPr lang="es-MX" sz="900" kern="1200" dirty="0" smtClean="0">
                <a:solidFill>
                  <a:schemeClr val="tx1"/>
                </a:solidFill>
                <a:latin typeface="Segoe UI" pitchFamily="34" charset="0"/>
                <a:ea typeface="+mn-ea"/>
                <a:cs typeface="+mn-cs"/>
              </a:rPr>
              <a:t>El método </a:t>
            </a:r>
            <a:r>
              <a:rPr lang="es-MX" sz="900" b="1" kern="1200" dirty="0" err="1" smtClean="0">
                <a:solidFill>
                  <a:schemeClr val="tx1"/>
                </a:solidFill>
                <a:latin typeface="Segoe UI" pitchFamily="34" charset="0"/>
                <a:ea typeface="+mn-ea"/>
                <a:cs typeface="+mn-cs"/>
              </a:rPr>
              <a:t>Append</a:t>
            </a:r>
            <a:r>
              <a:rPr lang="es-MX" sz="900" kern="1200" dirty="0" smtClean="0">
                <a:solidFill>
                  <a:schemeClr val="tx1"/>
                </a:solidFill>
                <a:latin typeface="Segoe UI" pitchFamily="34" charset="0"/>
                <a:ea typeface="+mn-ea"/>
                <a:cs typeface="+mn-cs"/>
              </a:rPr>
              <a:t>  de </a:t>
            </a:r>
            <a:r>
              <a:rPr lang="es-MX" sz="900" b="1" kern="1200" dirty="0" err="1" smtClean="0">
                <a:solidFill>
                  <a:schemeClr val="tx1"/>
                </a:solidFill>
                <a:latin typeface="Segoe UI" pitchFamily="34" charset="0"/>
                <a:ea typeface="+mn-ea"/>
                <a:cs typeface="+mn-cs"/>
              </a:rPr>
              <a:t>StringBuilder</a:t>
            </a:r>
            <a:r>
              <a:rPr lang="es-MX" sz="900" kern="1200" dirty="0" smtClean="0">
                <a:solidFill>
                  <a:schemeClr val="tx1"/>
                </a:solidFill>
                <a:latin typeface="Segoe UI" pitchFamily="34" charset="0"/>
                <a:ea typeface="+mn-ea"/>
                <a:cs typeface="+mn-cs"/>
              </a:rPr>
              <a:t> puede ser </a:t>
            </a:r>
            <a:r>
              <a:rPr lang="es-MX" sz="900" b="1" kern="1200" dirty="0" smtClean="0">
                <a:solidFill>
                  <a:schemeClr val="tx1"/>
                </a:solidFill>
                <a:latin typeface="Segoe UI" pitchFamily="34" charset="0"/>
                <a:ea typeface="+mn-ea"/>
                <a:cs typeface="+mn-cs"/>
              </a:rPr>
              <a:t>300 </a:t>
            </a:r>
            <a:r>
              <a:rPr lang="es-MX" sz="900" kern="1200" dirty="0" smtClean="0">
                <a:solidFill>
                  <a:schemeClr val="tx1"/>
                </a:solidFill>
                <a:latin typeface="Segoe UI" pitchFamily="34" charset="0"/>
                <a:ea typeface="+mn-ea"/>
                <a:cs typeface="+mn-cs"/>
              </a:rPr>
              <a:t>veces </a:t>
            </a:r>
            <a:r>
              <a:rPr lang="es-MX" sz="900" b="1" kern="1200" dirty="0" smtClean="0">
                <a:solidFill>
                  <a:schemeClr val="tx1"/>
                </a:solidFill>
                <a:latin typeface="Segoe UI" pitchFamily="34" charset="0"/>
                <a:ea typeface="+mn-ea"/>
                <a:cs typeface="+mn-cs"/>
              </a:rPr>
              <a:t>más rápido </a:t>
            </a:r>
            <a:r>
              <a:rPr lang="es-MX" sz="900" kern="1200" dirty="0" smtClean="0">
                <a:solidFill>
                  <a:schemeClr val="tx1"/>
                </a:solidFill>
                <a:latin typeface="Segoe UI" pitchFamily="34" charset="0"/>
                <a:ea typeface="+mn-ea"/>
                <a:cs typeface="+mn-cs"/>
              </a:rPr>
              <a:t>que la concatenación de </a:t>
            </a:r>
            <a:r>
              <a:rPr lang="es-MX" sz="900" kern="1200" dirty="0" err="1" smtClean="0">
                <a:solidFill>
                  <a:schemeClr val="tx1"/>
                </a:solidFill>
                <a:latin typeface="Segoe UI" pitchFamily="34" charset="0"/>
                <a:ea typeface="+mn-ea"/>
                <a:cs typeface="+mn-cs"/>
              </a:rPr>
              <a:t>Strings</a:t>
            </a:r>
            <a:r>
              <a:rPr lang="es-MX" sz="900" kern="1200" dirty="0" smtClean="0">
                <a:solidFill>
                  <a:schemeClr val="tx1"/>
                </a:solidFill>
                <a:latin typeface="Segoe UI" pitchFamily="34" charset="0"/>
                <a:ea typeface="+mn-ea"/>
                <a:cs typeface="+mn-cs"/>
              </a:rPr>
              <a:t>, disminuyendo el uso del procesador (</a:t>
            </a:r>
            <a:r>
              <a:rPr lang="es-MX" sz="900" b="1" kern="1200" dirty="0" smtClean="0">
                <a:solidFill>
                  <a:schemeClr val="tx1"/>
                </a:solidFill>
                <a:latin typeface="Segoe UI" pitchFamily="34" charset="0"/>
                <a:ea typeface="+mn-ea"/>
                <a:cs typeface="+mn-cs"/>
              </a:rPr>
              <a:t>CPU</a:t>
            </a:r>
            <a:r>
              <a:rPr lang="es-MX" sz="900" kern="1200" dirty="0" smtClean="0">
                <a:solidFill>
                  <a:schemeClr val="tx1"/>
                </a:solidFill>
                <a:latin typeface="Segoe UI" pitchFamily="34" charset="0"/>
                <a:ea typeface="+mn-ea"/>
                <a:cs typeface="+mn-cs"/>
              </a:rPr>
              <a:t>) y evitando trabajo innecesario del </a:t>
            </a:r>
            <a:r>
              <a:rPr lang="es-MX" sz="900" b="1" kern="1200" dirty="0" smtClean="0">
                <a:solidFill>
                  <a:schemeClr val="tx1"/>
                </a:solidFill>
                <a:latin typeface="Segoe UI" pitchFamily="34" charset="0"/>
                <a:ea typeface="+mn-ea"/>
                <a:cs typeface="+mn-cs"/>
              </a:rPr>
              <a:t>servidor</a:t>
            </a:r>
            <a:r>
              <a:rPr lang="es-MX" sz="900" kern="1200" dirty="0" smtClean="0">
                <a:solidFill>
                  <a:schemeClr val="tx1"/>
                </a:solidFill>
                <a:latin typeface="Segoe UI" pitchFamily="34" charset="0"/>
                <a:ea typeface="+mn-ea"/>
                <a:cs typeface="+mn-cs"/>
              </a:rPr>
              <a:t>. </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err="1" smtClean="0">
                <a:solidFill>
                  <a:schemeClr val="tx1"/>
                </a:solidFill>
                <a:latin typeface="Segoe UI" pitchFamily="34" charset="0"/>
                <a:ea typeface="+mn-ea"/>
                <a:cs typeface="+mn-cs"/>
              </a:rPr>
              <a:t>Array</a:t>
            </a:r>
            <a:r>
              <a:rPr lang="es-MX" sz="900" b="1" i="1" kern="1200" dirty="0" smtClean="0">
                <a:solidFill>
                  <a:schemeClr val="tx1"/>
                </a:solidFill>
                <a:latin typeface="Segoe UI" pitchFamily="34" charset="0"/>
                <a:ea typeface="+mn-ea"/>
                <a:cs typeface="+mn-cs"/>
              </a:rPr>
              <a:t> (crear y ordenar arreglos)</a:t>
            </a: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Un arreglo es una estructura de datos que contiene un numero de variables llamados elementos del arreglo. Podemos acceder a dichos elementos a través de índices. </a:t>
            </a:r>
          </a:p>
          <a:p>
            <a:r>
              <a:rPr lang="es-MX" sz="900" kern="1200" dirty="0" smtClean="0">
                <a:solidFill>
                  <a:schemeClr val="tx1"/>
                </a:solidFill>
                <a:latin typeface="Segoe UI" pitchFamily="34" charset="0"/>
                <a:ea typeface="+mn-ea"/>
                <a:cs typeface="+mn-cs"/>
              </a:rPr>
              <a:t>Los índices de arreglos en C# empiezan con Cero 0. </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Todos los elementos del arreglo deben ser del mismo tipo. </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Los arreglos pueden ser de cualquier tipo. </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Derivan de la clase </a:t>
            </a:r>
            <a:r>
              <a:rPr lang="es-MX" sz="900" kern="1200" dirty="0" err="1" smtClean="0">
                <a:solidFill>
                  <a:schemeClr val="tx1"/>
                </a:solidFill>
                <a:latin typeface="Segoe UI" pitchFamily="34" charset="0"/>
                <a:ea typeface="+mn-ea"/>
                <a:cs typeface="+mn-cs"/>
              </a:rPr>
              <a:t>System.Array</a:t>
            </a:r>
            <a:r>
              <a:rPr lang="es-MX" sz="900" kern="1200" dirty="0" smtClean="0">
                <a:solidFill>
                  <a:schemeClr val="tx1"/>
                </a:solidFill>
                <a:latin typeface="Segoe UI" pitchFamily="34" charset="0"/>
                <a:ea typeface="+mn-ea"/>
                <a:cs typeface="+mn-cs"/>
              </a:rPr>
              <a:t> </a:t>
            </a:r>
          </a:p>
          <a:p>
            <a:endParaRPr lang="es-MX" dirty="0" smtClean="0"/>
          </a:p>
          <a:p>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MX" sz="900" kern="1200" dirty="0" smtClean="0">
                <a:solidFill>
                  <a:schemeClr val="tx1"/>
                </a:solidFill>
                <a:latin typeface="Segoe UI" pitchFamily="34" charset="0"/>
                <a:ea typeface="+mn-ea"/>
                <a:cs typeface="+mn-cs"/>
              </a:rPr>
              <a:t>Para ordenar los arreglos de </a:t>
            </a:r>
            <a:r>
              <a:rPr lang="es-MX" sz="900" i="1" kern="1200" dirty="0" smtClean="0">
                <a:solidFill>
                  <a:schemeClr val="tx1"/>
                </a:solidFill>
                <a:latin typeface="Segoe UI" pitchFamily="34" charset="0"/>
                <a:ea typeface="+mn-ea"/>
                <a:cs typeface="+mn-cs"/>
              </a:rPr>
              <a:t>tipos comunes</a:t>
            </a:r>
            <a:r>
              <a:rPr lang="es-MX" sz="900" kern="1200" dirty="0" smtClean="0">
                <a:solidFill>
                  <a:schemeClr val="tx1"/>
                </a:solidFill>
                <a:latin typeface="Segoe UI" pitchFamily="34" charset="0"/>
                <a:ea typeface="+mn-ea"/>
                <a:cs typeface="+mn-cs"/>
              </a:rPr>
              <a:t> se puede usar pasándole como parámetro nuestro arreglo (en este caso </a:t>
            </a:r>
            <a:r>
              <a:rPr lang="es-MX" sz="900" kern="1200" dirty="0" err="1" smtClean="0">
                <a:solidFill>
                  <a:schemeClr val="tx1"/>
                </a:solidFill>
                <a:latin typeface="Segoe UI" pitchFamily="34" charset="0"/>
                <a:ea typeface="+mn-ea"/>
                <a:cs typeface="+mn-cs"/>
              </a:rPr>
              <a:t>miArreglo</a:t>
            </a:r>
            <a:r>
              <a:rPr lang="es-MX" sz="900" kern="1200" dirty="0" smtClean="0">
                <a:solidFill>
                  <a:schemeClr val="tx1"/>
                </a:solidFill>
                <a:latin typeface="Segoe UI" pitchFamily="34" charset="0"/>
                <a:ea typeface="+mn-ea"/>
                <a:cs typeface="+mn-cs"/>
              </a:rPr>
              <a:t>).</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es utilizado para la lectura y escritura desde disco o alguna parte de la red, para manejarlos debemos usar </a:t>
            </a:r>
            <a:r>
              <a:rPr lang="es-MX" sz="900" kern="1200" dirty="0" err="1" smtClean="0">
                <a:solidFill>
                  <a:schemeClr val="tx1"/>
                </a:solidFill>
                <a:latin typeface="Segoe UI" pitchFamily="34" charset="0"/>
                <a:ea typeface="+mn-ea"/>
                <a:cs typeface="+mn-cs"/>
              </a:rPr>
              <a:t>System.IO.Stream</a:t>
            </a:r>
            <a:r>
              <a:rPr lang="es-MX" sz="900"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Tipos : </a:t>
            </a:r>
          </a:p>
          <a:p>
            <a:r>
              <a:rPr lang="es-MX" sz="900" kern="1200" dirty="0" err="1" smtClean="0">
                <a:solidFill>
                  <a:schemeClr val="tx1"/>
                </a:solidFill>
                <a:latin typeface="Segoe UI" pitchFamily="34" charset="0"/>
                <a:ea typeface="+mn-ea"/>
                <a:cs typeface="+mn-cs"/>
              </a:rPr>
              <a:t>FileStream</a:t>
            </a:r>
            <a:r>
              <a:rPr lang="es-MX" sz="900" kern="1200" dirty="0" smtClean="0">
                <a:solidFill>
                  <a:schemeClr val="tx1"/>
                </a:solidFill>
                <a:latin typeface="Segoe UI" pitchFamily="34" charset="0"/>
                <a:ea typeface="+mn-ea"/>
                <a:cs typeface="+mn-cs"/>
              </a:rPr>
              <a:t>: se utiliza para la lectura y escritura de archivos.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MemoryStream</a:t>
            </a:r>
            <a:r>
              <a:rPr lang="es-MX" sz="900" kern="1200" dirty="0" smtClean="0">
                <a:solidFill>
                  <a:schemeClr val="tx1"/>
                </a:solidFill>
                <a:latin typeface="Segoe UI" pitchFamily="34" charset="0"/>
                <a:ea typeface="+mn-ea"/>
                <a:cs typeface="+mn-cs"/>
              </a:rPr>
              <a:t>: para leer y escribir desde memoria.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StreamReader</a:t>
            </a:r>
            <a:r>
              <a:rPr lang="es-MX" sz="900" kern="1200" dirty="0" smtClean="0">
                <a:solidFill>
                  <a:schemeClr val="tx1"/>
                </a:solidFill>
                <a:latin typeface="Segoe UI" pitchFamily="34" charset="0"/>
                <a:ea typeface="+mn-ea"/>
                <a:cs typeface="+mn-cs"/>
              </a:rPr>
              <a:t>: lee información desde 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StreamWriter</a:t>
            </a:r>
            <a:r>
              <a:rPr lang="es-MX" sz="900" kern="1200" dirty="0" smtClean="0">
                <a:solidFill>
                  <a:schemeClr val="tx1"/>
                </a:solidFill>
                <a:latin typeface="Segoe UI" pitchFamily="34" charset="0"/>
                <a:ea typeface="+mn-ea"/>
                <a:cs typeface="+mn-cs"/>
              </a:rPr>
              <a:t>: te permite escribir en 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a:t>
            </a:r>
          </a:p>
          <a:p>
            <a:endParaRPr lang="es-MX" dirty="0" smtClean="0"/>
          </a:p>
          <a:p>
            <a:endParaRPr lang="es-MX" dirty="0" smtClean="0"/>
          </a:p>
          <a:p>
            <a:endParaRPr lang="es-MX" dirty="0" smtClean="0"/>
          </a:p>
          <a:p>
            <a:r>
              <a:rPr lang="es-MX" sz="900" kern="1200" dirty="0" smtClean="0">
                <a:solidFill>
                  <a:schemeClr val="tx1"/>
                </a:solidFill>
                <a:latin typeface="Segoe UI" pitchFamily="34" charset="0"/>
                <a:ea typeface="+mn-ea"/>
                <a:cs typeface="+mn-cs"/>
              </a:rPr>
              <a:t>Siempre se debe cerrar cualquiera de nuestro </a:t>
            </a:r>
            <a:r>
              <a:rPr lang="es-MX" sz="900" kern="1200" dirty="0" err="1" smtClean="0">
                <a:solidFill>
                  <a:schemeClr val="tx1"/>
                </a:solidFill>
                <a:latin typeface="Segoe UI" pitchFamily="34" charset="0"/>
                <a:ea typeface="+mn-ea"/>
                <a:cs typeface="+mn-cs"/>
              </a:rPr>
              <a:t>Streams</a:t>
            </a:r>
            <a:r>
              <a:rPr lang="es-MX" sz="900" kern="1200" dirty="0" smtClean="0">
                <a:solidFill>
                  <a:schemeClr val="tx1"/>
                </a:solidFill>
                <a:latin typeface="Segoe UI" pitchFamily="34" charset="0"/>
                <a:ea typeface="+mn-ea"/>
                <a:cs typeface="+mn-cs"/>
              </a:rPr>
              <a:t> al terminar de usarlo, con el método </a:t>
            </a:r>
            <a:r>
              <a:rPr lang="es-MX" sz="900" kern="1200" dirty="0" err="1" smtClean="0">
                <a:solidFill>
                  <a:schemeClr val="tx1"/>
                </a:solidFill>
                <a:latin typeface="Segoe UI" pitchFamily="34" charset="0"/>
                <a:ea typeface="+mn-ea"/>
                <a:cs typeface="+mn-cs"/>
              </a:rPr>
              <a:t>Close</a:t>
            </a:r>
            <a:r>
              <a:rPr lang="es-MX" sz="900" kern="1200" dirty="0" smtClean="0">
                <a:solidFill>
                  <a:schemeClr val="tx1"/>
                </a:solidFill>
                <a:latin typeface="Segoe UI" pitchFamily="34" charset="0"/>
                <a:ea typeface="+mn-ea"/>
                <a:cs typeface="+mn-cs"/>
              </a:rPr>
              <a:t>(); para que puedan otros ocupar dicho archivo. </a:t>
            </a:r>
          </a:p>
          <a:p>
            <a:r>
              <a:rPr lang="es-MX" sz="900" kern="1200" dirty="0" smtClean="0">
                <a:solidFill>
                  <a:schemeClr val="tx1"/>
                </a:solidFill>
                <a:latin typeface="Segoe UI" pitchFamily="34" charset="0"/>
                <a:ea typeface="+mn-ea"/>
                <a:cs typeface="+mn-cs"/>
              </a:rPr>
              <a:t>Ejemplo para saber si una ruta existe</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smtClean="0">
                <a:solidFill>
                  <a:schemeClr val="tx1"/>
                </a:solidFill>
                <a:latin typeface="Segoe UI" pitchFamily="34" charset="0"/>
                <a:ea typeface="+mn-ea"/>
                <a:cs typeface="+mn-cs"/>
              </a:rPr>
              <a:t>manejar excepciones </a:t>
            </a: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Las </a:t>
            </a:r>
            <a:r>
              <a:rPr lang="es-MX" sz="900" b="1" kern="1200" dirty="0" smtClean="0">
                <a:solidFill>
                  <a:schemeClr val="tx1"/>
                </a:solidFill>
                <a:latin typeface="Segoe UI" pitchFamily="34" charset="0"/>
                <a:ea typeface="+mn-ea"/>
                <a:cs typeface="+mn-cs"/>
              </a:rPr>
              <a:t>excepciones</a:t>
            </a:r>
            <a:r>
              <a:rPr lang="es-MX" sz="900" kern="1200" dirty="0" smtClean="0">
                <a:solidFill>
                  <a:schemeClr val="tx1"/>
                </a:solidFill>
                <a:latin typeface="Segoe UI" pitchFamily="34" charset="0"/>
                <a:ea typeface="+mn-ea"/>
                <a:cs typeface="+mn-cs"/>
              </a:rPr>
              <a:t> son eventos inesperados que interrumpen la ejecución normal de un ensamblado o un proceso (programa).Derivan de la clase </a:t>
            </a:r>
            <a:r>
              <a:rPr lang="es-MX" sz="900" b="1" i="1" kern="1200" dirty="0" err="1" smtClean="0">
                <a:solidFill>
                  <a:schemeClr val="tx1"/>
                </a:solidFill>
                <a:latin typeface="Segoe UI" pitchFamily="34" charset="0"/>
                <a:ea typeface="+mn-ea"/>
                <a:cs typeface="+mn-cs"/>
              </a:rPr>
              <a:t>Exception</a:t>
            </a:r>
            <a:r>
              <a:rPr lang="es-MX" sz="900" kern="1200" dirty="0" smtClean="0">
                <a:solidFill>
                  <a:schemeClr val="tx1"/>
                </a:solidFill>
                <a:latin typeface="Segoe UI" pitchFamily="34" charset="0"/>
                <a:ea typeface="+mn-ea"/>
                <a:cs typeface="+mn-cs"/>
              </a:rPr>
              <a:t> del </a:t>
            </a:r>
            <a:r>
              <a:rPr lang="es-MX" sz="900" kern="1200" dirty="0" err="1" smtClean="0">
                <a:solidFill>
                  <a:schemeClr val="tx1"/>
                </a:solidFill>
                <a:latin typeface="Segoe UI" pitchFamily="34" charset="0"/>
                <a:ea typeface="+mn-ea"/>
                <a:cs typeface="+mn-cs"/>
              </a:rPr>
              <a:t>namespace</a:t>
            </a:r>
            <a:r>
              <a:rPr lang="es-MX" sz="900" kern="1200" dirty="0" smtClean="0">
                <a:solidFill>
                  <a:schemeClr val="tx1"/>
                </a:solidFill>
                <a:latin typeface="Segoe UI" pitchFamily="34" charset="0"/>
                <a:ea typeface="+mn-ea"/>
                <a:cs typeface="+mn-cs"/>
              </a:rPr>
              <a:t> </a:t>
            </a:r>
            <a:r>
              <a:rPr lang="es-MX" sz="900" b="1" i="1" kern="1200" dirty="0" err="1" smtClean="0">
                <a:solidFill>
                  <a:schemeClr val="tx1"/>
                </a:solidFill>
                <a:latin typeface="Segoe UI" pitchFamily="34" charset="0"/>
                <a:ea typeface="+mn-ea"/>
                <a:cs typeface="+mn-cs"/>
              </a:rPr>
              <a:t>System</a:t>
            </a:r>
            <a:r>
              <a:rPr lang="es-MX" sz="900" kern="1200" dirty="0" smtClean="0">
                <a:solidFill>
                  <a:schemeClr val="tx1"/>
                </a:solidFill>
                <a:latin typeface="Segoe UI" pitchFamily="34" charset="0"/>
                <a:ea typeface="+mn-ea"/>
                <a:cs typeface="+mn-cs"/>
              </a:rPr>
              <a:t>. .NET Framework nos provee un modelo en el manejo en bloques </a:t>
            </a:r>
            <a:r>
              <a:rPr lang="es-MX" sz="900" b="1" kern="1200" dirty="0" smtClean="0">
                <a:solidFill>
                  <a:schemeClr val="tx1"/>
                </a:solidFill>
                <a:latin typeface="Segoe UI" pitchFamily="34" charset="0"/>
                <a:ea typeface="+mn-ea"/>
                <a:cs typeface="+mn-cs"/>
              </a:rPr>
              <a:t>try</a:t>
            </a:r>
            <a:r>
              <a:rPr lang="es-MX" sz="900" kern="1200" dirty="0" smtClean="0">
                <a:solidFill>
                  <a:schemeClr val="tx1"/>
                </a:solidFill>
                <a:latin typeface="Segoe UI" pitchFamily="34" charset="0"/>
                <a:ea typeface="+mn-ea"/>
                <a:cs typeface="+mn-cs"/>
              </a:rPr>
              <a:t> y </a:t>
            </a:r>
            <a:r>
              <a:rPr lang="es-MX" sz="900" b="1" kern="1200" dirty="0" smtClean="0">
                <a:solidFill>
                  <a:schemeClr val="tx1"/>
                </a:solidFill>
                <a:latin typeface="Segoe UI" pitchFamily="34" charset="0"/>
                <a:ea typeface="+mn-ea"/>
                <a:cs typeface="+mn-cs"/>
              </a:rPr>
              <a:t>catch</a:t>
            </a:r>
            <a:r>
              <a:rPr lang="es-MX" sz="900" kern="1200" dirty="0" smtClean="0">
                <a:solidFill>
                  <a:schemeClr val="tx1"/>
                </a:solidFill>
                <a:latin typeface="Segoe UI" pitchFamily="34" charset="0"/>
                <a:ea typeface="+mn-ea"/>
                <a:cs typeface="+mn-cs"/>
              </a:rPr>
              <a:t>, y (opcional) </a:t>
            </a:r>
            <a:r>
              <a:rPr lang="es-MX" sz="900" b="1" kern="1200" dirty="0" err="1" smtClean="0">
                <a:solidFill>
                  <a:schemeClr val="tx1"/>
                </a:solidFill>
                <a:latin typeface="Segoe UI" pitchFamily="34" charset="0"/>
                <a:ea typeface="+mn-ea"/>
                <a:cs typeface="+mn-cs"/>
              </a:rPr>
              <a:t>finally</a:t>
            </a:r>
            <a:r>
              <a:rPr lang="es-MX" sz="900" kern="1200" dirty="0" smtClean="0">
                <a:solidFill>
                  <a:schemeClr val="tx1"/>
                </a:solidFill>
                <a:latin typeface="Segoe UI" pitchFamily="34" charset="0"/>
                <a:ea typeface="+mn-ea"/>
                <a:cs typeface="+mn-cs"/>
              </a:rPr>
              <a:t>, que es para limpiar valores, o realizar algún método al final del proceso</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Una clase es un tipo de datos muy eficaz. Como las estructuras, las clases definen métodos y propiedades. Se pueden crear objetos que son instancias de una clase. A diferencia de las estructuras, las clases admiten herencia, que es una parte fundamental de la programación orientada a objetos</a:t>
            </a:r>
          </a:p>
          <a:p>
            <a:endParaRPr lang="es-MX" sz="900" kern="1200" dirty="0" smtClean="0">
              <a:solidFill>
                <a:schemeClr val="tx1"/>
              </a:solidFill>
              <a:latin typeface="Segoe UI" pitchFamily="34" charset="0"/>
              <a:ea typeface="+mn-ea"/>
              <a:cs typeface="+mn-cs"/>
            </a:endParaRPr>
          </a:p>
          <a:p>
            <a:r>
              <a:rPr lang="es-MX" sz="900" b="1" kern="1200" dirty="0" smtClean="0">
                <a:solidFill>
                  <a:schemeClr val="tx1"/>
                </a:solidFill>
                <a:latin typeface="Segoe UI" pitchFamily="34" charset="0"/>
                <a:ea typeface="+mn-ea"/>
                <a:cs typeface="+mn-cs"/>
              </a:rPr>
              <a:t>Que es la herencia?</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La herencia nos permite heredar de la clase padre, muchas propiedades y métodos útiles, los cuales también podemos sobrescribir, por ejemplo, si mi clase hereda </a:t>
            </a:r>
            <a:r>
              <a:rPr lang="es-MX" sz="900" kern="1200" dirty="0" err="1" smtClean="0">
                <a:solidFill>
                  <a:schemeClr val="tx1"/>
                </a:solidFill>
                <a:latin typeface="Segoe UI" pitchFamily="34" charset="0"/>
                <a:ea typeface="+mn-ea"/>
                <a:cs typeface="+mn-cs"/>
              </a:rPr>
              <a:t>ToString</a:t>
            </a:r>
            <a:r>
              <a:rPr lang="es-MX" sz="900" kern="1200" dirty="0" smtClean="0">
                <a:solidFill>
                  <a:schemeClr val="tx1"/>
                </a:solidFill>
                <a:latin typeface="Segoe UI" pitchFamily="34" charset="0"/>
                <a:ea typeface="+mn-ea"/>
                <a:cs typeface="+mn-cs"/>
              </a:rPr>
              <a:t>(), se puede sobrescribir este método, para que en el momento en que se imprima mi clase, imprima lo que nosotros definamos.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Ejemplo de clase Jefe que hereda de Empleado </a:t>
            </a:r>
            <a:br>
              <a:rPr lang="es-MX" sz="900" kern="1200" dirty="0" smtClean="0">
                <a:solidFill>
                  <a:schemeClr val="tx1"/>
                </a:solidFill>
                <a:latin typeface="Segoe UI" pitchFamily="34" charset="0"/>
                <a:ea typeface="+mn-ea"/>
                <a:cs typeface="+mn-cs"/>
              </a:rPr>
            </a:b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smtClean="0">
                <a:solidFill>
                  <a:schemeClr val="tx1"/>
                </a:solidFill>
                <a:latin typeface="Segoe UI" pitchFamily="34" charset="0"/>
                <a:ea typeface="+mn-ea"/>
                <a:cs typeface="+mn-cs"/>
              </a:rPr>
              <a:t>Que es una Interface?</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Las interfaces son un contrato, es similar a una clase base abstracta. define un conjunto de métodos (sin su implementación) y propiedades, que todos aquellos que hereden de ésta deberían de implementar. Una interfaz puede llegar a heredar de otra interfaz</a:t>
            </a:r>
          </a:p>
          <a:p>
            <a:pPr marL="0" marR="0" indent="0" algn="l" defTabSz="914363" rtl="0" eaLnBrk="1" fontAlgn="auto" latinLnBrk="0" hangingPunct="1">
              <a:lnSpc>
                <a:spcPct val="90000"/>
              </a:lnSpc>
              <a:spcBef>
                <a:spcPts val="0"/>
              </a:spcBef>
              <a:spcAft>
                <a:spcPts val="333"/>
              </a:spcAft>
              <a:buClrTx/>
              <a:buSzTx/>
              <a:buFontTx/>
              <a:buNone/>
              <a:tabLst/>
              <a:defRPr/>
            </a:pPr>
            <a:endParaRPr lang="es-MX" sz="900" kern="120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s-MX" sz="900" i="1" kern="1200" dirty="0" smtClean="0">
                <a:solidFill>
                  <a:schemeClr val="tx1"/>
                </a:solidFill>
                <a:latin typeface="Segoe UI" pitchFamily="34" charset="0"/>
                <a:ea typeface="+mn-ea"/>
                <a:cs typeface="+mn-cs"/>
              </a:rPr>
              <a:t>Interfaces más comunes</a:t>
            </a:r>
            <a:r>
              <a:rPr lang="es-MX" sz="900" kern="1200" dirty="0" smtClean="0">
                <a:solidFill>
                  <a:schemeClr val="tx1"/>
                </a:solidFill>
                <a:latin typeface="Segoe UI" pitchFamily="34" charset="0"/>
                <a:ea typeface="+mn-ea"/>
                <a:cs typeface="+mn-cs"/>
              </a:rPr>
              <a:t/>
            </a:r>
            <a:br>
              <a:rPr lang="es-MX" sz="900" kern="1200" dirty="0" smtClean="0">
                <a:solidFill>
                  <a:schemeClr val="tx1"/>
                </a:solidFill>
                <a:latin typeface="Segoe UI" pitchFamily="34" charset="0"/>
                <a:ea typeface="+mn-ea"/>
                <a:cs typeface="+mn-cs"/>
              </a:rPr>
            </a:br>
            <a:r>
              <a:rPr lang="es-MX" sz="900" i="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b="1" kern="1200" dirty="0" err="1" smtClean="0">
                <a:solidFill>
                  <a:schemeClr val="tx1"/>
                </a:solidFill>
                <a:latin typeface="Segoe UI" pitchFamily="34" charset="0"/>
                <a:ea typeface="+mn-ea"/>
                <a:cs typeface="+mn-cs"/>
              </a:rPr>
              <a:t>IComparable</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define un método llamado </a:t>
            </a:r>
            <a:r>
              <a:rPr lang="es-MX" sz="900" kern="1200" dirty="0" err="1" smtClean="0">
                <a:solidFill>
                  <a:schemeClr val="tx1"/>
                </a:solidFill>
                <a:latin typeface="Segoe UI" pitchFamily="34" charset="0"/>
                <a:ea typeface="+mn-ea"/>
                <a:cs typeface="+mn-cs"/>
              </a:rPr>
              <a:t>CompareTo</a:t>
            </a:r>
            <a:r>
              <a:rPr lang="es-MX" sz="900" kern="1200" dirty="0" smtClean="0">
                <a:solidFill>
                  <a:schemeClr val="tx1"/>
                </a:solidFill>
                <a:latin typeface="Segoe UI" pitchFamily="34" charset="0"/>
                <a:ea typeface="+mn-ea"/>
                <a:cs typeface="+mn-cs"/>
              </a:rPr>
              <a:t> que permite comparar instancias de la clase que implementa esta interface. Es fundamental para poder ordenar instancias ya que para poder ordenar un conjunto de objetos es necesario poder compararlos entre sí. </a:t>
            </a:r>
          </a:p>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err="1" smtClean="0">
                <a:solidFill>
                  <a:schemeClr val="tx1"/>
                </a:solidFill>
                <a:latin typeface="Segoe UI" pitchFamily="34" charset="0"/>
                <a:ea typeface="+mn-ea"/>
                <a:cs typeface="+mn-cs"/>
              </a:rPr>
              <a:t>IDisposable</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define un método </a:t>
            </a:r>
            <a:r>
              <a:rPr lang="es-MX" sz="900" kern="1200" dirty="0" err="1" smtClean="0">
                <a:solidFill>
                  <a:schemeClr val="tx1"/>
                </a:solidFill>
                <a:latin typeface="Segoe UI" pitchFamily="34" charset="0"/>
                <a:ea typeface="+mn-ea"/>
                <a:cs typeface="+mn-cs"/>
              </a:rPr>
              <a:t>Dispose</a:t>
            </a:r>
            <a:r>
              <a:rPr lang="es-MX" sz="900" kern="1200" dirty="0" smtClean="0">
                <a:solidFill>
                  <a:schemeClr val="tx1"/>
                </a:solidFill>
                <a:latin typeface="Segoe UI" pitchFamily="34" charset="0"/>
                <a:ea typeface="+mn-ea"/>
                <a:cs typeface="+mn-cs"/>
              </a:rPr>
              <a:t>() que se utiliza para liberar recursos. Las clases que sean muy grandes o que trabajen con recursos que requieran ser liberados (</a:t>
            </a:r>
            <a:r>
              <a:rPr lang="es-MX" sz="900" kern="1200" dirty="0" err="1" smtClean="0">
                <a:solidFill>
                  <a:schemeClr val="tx1"/>
                </a:solidFill>
                <a:latin typeface="Segoe UI" pitchFamily="34" charset="0"/>
                <a:ea typeface="+mn-ea"/>
                <a:cs typeface="+mn-cs"/>
              </a:rPr>
              <a:t>unmanaged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resources</a:t>
            </a:r>
            <a:r>
              <a:rPr lang="es-MX" sz="900" kern="1200" dirty="0" smtClean="0">
                <a:solidFill>
                  <a:schemeClr val="tx1"/>
                </a:solidFill>
                <a:latin typeface="Segoe UI" pitchFamily="34" charset="0"/>
                <a:ea typeface="+mn-ea"/>
                <a:cs typeface="+mn-cs"/>
              </a:rPr>
              <a:t>) deben implementar esta interface para asegurar la liberación de los recursos utilizados. </a:t>
            </a:r>
          </a:p>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err="1" smtClean="0">
                <a:solidFill>
                  <a:schemeClr val="tx1"/>
                </a:solidFill>
                <a:latin typeface="Segoe UI" pitchFamily="34" charset="0"/>
                <a:ea typeface="+mn-ea"/>
                <a:cs typeface="+mn-cs"/>
              </a:rPr>
              <a:t>IConvertible</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define métodos para convertir una clase en </a:t>
            </a:r>
            <a:r>
              <a:rPr lang="es-MX" sz="900"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decimal, </a:t>
            </a:r>
            <a:r>
              <a:rPr lang="es-MX" sz="900" kern="1200" dirty="0" err="1" smtClean="0">
                <a:solidFill>
                  <a:schemeClr val="tx1"/>
                </a:solidFill>
                <a:latin typeface="Segoe UI" pitchFamily="34" charset="0"/>
                <a:ea typeface="+mn-ea"/>
                <a:cs typeface="+mn-cs"/>
              </a:rPr>
              <a:t>DateTime</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boolean</a:t>
            </a:r>
            <a:r>
              <a:rPr lang="es-MX" sz="900" kern="1200" dirty="0" smtClean="0">
                <a:solidFill>
                  <a:schemeClr val="tx1"/>
                </a:solidFill>
                <a:latin typeface="Segoe UI" pitchFamily="34" charset="0"/>
                <a:ea typeface="+mn-ea"/>
                <a:cs typeface="+mn-cs"/>
              </a:rPr>
              <a:t>, etc. Para implementar esta interface es común utilizar la clase </a:t>
            </a:r>
            <a:r>
              <a:rPr lang="es-MX" sz="900" kern="1200" dirty="0" err="1" smtClean="0">
                <a:solidFill>
                  <a:schemeClr val="tx1"/>
                </a:solidFill>
                <a:latin typeface="Segoe UI" pitchFamily="34" charset="0"/>
                <a:ea typeface="+mn-ea"/>
                <a:cs typeface="+mn-cs"/>
              </a:rPr>
              <a:t>Convert</a:t>
            </a:r>
            <a:r>
              <a:rPr lang="es-MX" sz="900" kern="1200" dirty="0" smtClean="0">
                <a:solidFill>
                  <a:schemeClr val="tx1"/>
                </a:solidFill>
                <a:latin typeface="Segoe UI" pitchFamily="34" charset="0"/>
                <a:ea typeface="+mn-ea"/>
                <a:cs typeface="+mn-cs"/>
              </a:rPr>
              <a:t> que permite realizar conversiones estándar de un tipo a otro. </a:t>
            </a:r>
          </a:p>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err="1" smtClean="0">
                <a:solidFill>
                  <a:schemeClr val="tx1"/>
                </a:solidFill>
                <a:latin typeface="Segoe UI" pitchFamily="34" charset="0"/>
                <a:ea typeface="+mn-ea"/>
                <a:cs typeface="+mn-cs"/>
              </a:rPr>
              <a:t>ICloneable</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define el método Clone() que retorna una copia del objeto actual.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Hay dos formas de clonar: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Shallow</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copy</a:t>
            </a:r>
            <a:r>
              <a:rPr lang="es-MX" sz="900" kern="1200" dirty="0" smtClean="0">
                <a:solidFill>
                  <a:schemeClr val="tx1"/>
                </a:solidFill>
                <a:latin typeface="Segoe UI" pitchFamily="34" charset="0"/>
                <a:ea typeface="+mn-ea"/>
                <a:cs typeface="+mn-cs"/>
              </a:rPr>
              <a:t>: realiza una copia superficial; si  un objeto tiene referencias a otros objetos entonces realiza una copia de las referencias (no genera nuevos objetos). Se realiza utilizando el método </a:t>
            </a:r>
            <a:r>
              <a:rPr lang="es-MX" sz="900" kern="1200" dirty="0" err="1" smtClean="0">
                <a:solidFill>
                  <a:schemeClr val="tx1"/>
                </a:solidFill>
                <a:latin typeface="Segoe UI" pitchFamily="34" charset="0"/>
                <a:ea typeface="+mn-ea"/>
                <a:cs typeface="+mn-cs"/>
              </a:rPr>
              <a:t>MemberwiseClone</a:t>
            </a:r>
            <a:r>
              <a:rPr lang="es-MX" sz="900" kern="1200" dirty="0" smtClean="0">
                <a:solidFill>
                  <a:schemeClr val="tx1"/>
                </a:solidFill>
                <a:latin typeface="Segoe UI" pitchFamily="34" charset="0"/>
                <a:ea typeface="+mn-ea"/>
                <a:cs typeface="+mn-cs"/>
              </a:rPr>
              <a:t>() que recorre todas las variables de estado y las copia.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Deep</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copy</a:t>
            </a:r>
            <a:r>
              <a:rPr lang="es-MX" sz="900" kern="1200" dirty="0" smtClean="0">
                <a:solidFill>
                  <a:schemeClr val="tx1"/>
                </a:solidFill>
                <a:latin typeface="Segoe UI" pitchFamily="34" charset="0"/>
                <a:ea typeface="+mn-ea"/>
                <a:cs typeface="+mn-cs"/>
              </a:rPr>
              <a:t>: realiza una copia completa del objeto, clonando las variables de estado de tipo </a:t>
            </a:r>
            <a:r>
              <a:rPr lang="es-MX" sz="900" kern="1200" dirty="0" err="1" smtClean="0">
                <a:solidFill>
                  <a:schemeClr val="tx1"/>
                </a:solidFill>
                <a:latin typeface="Segoe UI" pitchFamily="34" charset="0"/>
                <a:ea typeface="+mn-ea"/>
                <a:cs typeface="+mn-cs"/>
              </a:rPr>
              <a:t>Reference</a:t>
            </a:r>
            <a:r>
              <a:rPr lang="es-MX" sz="900" kern="1200" dirty="0" smtClean="0">
                <a:solidFill>
                  <a:schemeClr val="tx1"/>
                </a:solidFill>
                <a:latin typeface="Segoe UI" pitchFamily="34" charset="0"/>
                <a:ea typeface="+mn-ea"/>
                <a:cs typeface="+mn-cs"/>
              </a:rPr>
              <a:t>. Para ello requiere que todas las variables de estados sean </a:t>
            </a:r>
            <a:r>
              <a:rPr lang="es-MX" sz="900" kern="1200" dirty="0" err="1" smtClean="0">
                <a:solidFill>
                  <a:schemeClr val="tx1"/>
                </a:solidFill>
                <a:latin typeface="Segoe UI" pitchFamily="34" charset="0"/>
                <a:ea typeface="+mn-ea"/>
                <a:cs typeface="+mn-cs"/>
              </a:rPr>
              <a:t>ICloneable</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b="1" kern="1200" dirty="0" err="1" smtClean="0">
                <a:solidFill>
                  <a:schemeClr val="tx1"/>
                </a:solidFill>
                <a:latin typeface="Segoe UI" pitchFamily="34" charset="0"/>
                <a:ea typeface="+mn-ea"/>
                <a:cs typeface="+mn-cs"/>
              </a:rPr>
              <a:t>IEquatable</a:t>
            </a:r>
            <a:r>
              <a:rPr lang="es-MX" sz="900" kern="1200" dirty="0" smtClean="0">
                <a:solidFill>
                  <a:schemeClr val="tx1"/>
                </a:solidFill>
                <a:latin typeface="Segoe UI" pitchFamily="34" charset="0"/>
                <a:ea typeface="+mn-ea"/>
                <a:cs typeface="+mn-cs"/>
              </a:rPr>
              <a:t>: define el método </a:t>
            </a:r>
            <a:r>
              <a:rPr lang="es-MX" sz="900" kern="1200" dirty="0" err="1" smtClean="0">
                <a:solidFill>
                  <a:schemeClr val="tx1"/>
                </a:solidFill>
                <a:latin typeface="Segoe UI" pitchFamily="34" charset="0"/>
                <a:ea typeface="+mn-ea"/>
                <a:cs typeface="+mn-cs"/>
              </a:rPr>
              <a:t>Equals</a:t>
            </a:r>
            <a:r>
              <a:rPr lang="es-MX" sz="900" kern="1200" dirty="0" smtClean="0">
                <a:solidFill>
                  <a:schemeClr val="tx1"/>
                </a:solidFill>
                <a:latin typeface="Segoe UI" pitchFamily="34" charset="0"/>
                <a:ea typeface="+mn-ea"/>
                <a:cs typeface="+mn-cs"/>
              </a:rPr>
              <a:t>(T) donde T es el tipo de la clase que implementa dicha interface. A diferencia del método </a:t>
            </a:r>
            <a:r>
              <a:rPr lang="es-MX" sz="900" kern="1200" dirty="0" err="1" smtClean="0">
                <a:solidFill>
                  <a:schemeClr val="tx1"/>
                </a:solidFill>
                <a:latin typeface="Segoe UI" pitchFamily="34" charset="0"/>
                <a:ea typeface="+mn-ea"/>
                <a:cs typeface="+mn-cs"/>
              </a:rPr>
              <a:t>Equals</a:t>
            </a:r>
            <a:r>
              <a:rPr lang="es-MX" sz="900" kern="1200" dirty="0" smtClean="0">
                <a:solidFill>
                  <a:schemeClr val="tx1"/>
                </a:solidFill>
                <a:latin typeface="Segoe UI" pitchFamily="34" charset="0"/>
                <a:ea typeface="+mn-ea"/>
                <a:cs typeface="+mn-cs"/>
              </a:rPr>
              <a:t>(</a:t>
            </a:r>
            <a:r>
              <a:rPr lang="es-MX" sz="900" kern="1200" dirty="0" err="1" smtClean="0">
                <a:solidFill>
                  <a:schemeClr val="tx1"/>
                </a:solidFill>
                <a:latin typeface="Segoe UI" pitchFamily="34" charset="0"/>
                <a:ea typeface="+mn-ea"/>
                <a:cs typeface="+mn-cs"/>
              </a:rPr>
              <a:t>object</a:t>
            </a:r>
            <a:r>
              <a:rPr lang="es-MX" sz="900" kern="1200" dirty="0" smtClean="0">
                <a:solidFill>
                  <a:schemeClr val="tx1"/>
                </a:solidFill>
                <a:latin typeface="Segoe UI" pitchFamily="34" charset="0"/>
                <a:ea typeface="+mn-ea"/>
                <a:cs typeface="+mn-cs"/>
              </a:rPr>
              <a:t>) que todas las clases heredan de </a:t>
            </a:r>
            <a:r>
              <a:rPr lang="es-MX" sz="900" kern="1200" dirty="0" err="1" smtClean="0">
                <a:solidFill>
                  <a:schemeClr val="tx1"/>
                </a:solidFill>
                <a:latin typeface="Segoe UI" pitchFamily="34" charset="0"/>
                <a:ea typeface="+mn-ea"/>
                <a:cs typeface="+mn-cs"/>
              </a:rPr>
              <a:t>object</a:t>
            </a:r>
            <a:r>
              <a:rPr lang="es-MX" sz="900" kern="1200" dirty="0" smtClean="0">
                <a:solidFill>
                  <a:schemeClr val="tx1"/>
                </a:solidFill>
                <a:latin typeface="Segoe UI" pitchFamily="34" charset="0"/>
                <a:ea typeface="+mn-ea"/>
                <a:cs typeface="+mn-cs"/>
              </a:rPr>
              <a:t>, este método utiliza </a:t>
            </a:r>
            <a:r>
              <a:rPr lang="es-MX" sz="900" kern="1200" dirty="0" err="1" smtClean="0">
                <a:solidFill>
                  <a:schemeClr val="tx1"/>
                </a:solidFill>
                <a:latin typeface="Segoe UI" pitchFamily="34" charset="0"/>
                <a:ea typeface="+mn-ea"/>
                <a:cs typeface="+mn-cs"/>
              </a:rPr>
              <a:t>Generics</a:t>
            </a:r>
            <a:r>
              <a:rPr lang="es-MX" sz="900" kern="1200" dirty="0" smtClean="0">
                <a:solidFill>
                  <a:schemeClr val="tx1"/>
                </a:solidFill>
                <a:latin typeface="Segoe UI" pitchFamily="34" charset="0"/>
                <a:ea typeface="+mn-ea"/>
                <a:cs typeface="+mn-cs"/>
              </a:rPr>
              <a:t> por lo que no requiere un casting para hacer la comparación ya que la comparación se realiza únicamente en objetos del mismo tipo. </a:t>
            </a:r>
            <a:br>
              <a:rPr lang="es-MX" sz="900" kern="1200" dirty="0" smtClean="0">
                <a:solidFill>
                  <a:schemeClr val="tx1"/>
                </a:solidFill>
                <a:latin typeface="Segoe UI" pitchFamily="34" charset="0"/>
                <a:ea typeface="+mn-ea"/>
                <a:cs typeface="+mn-cs"/>
              </a:rPr>
            </a:br>
            <a:r>
              <a:rPr lang="es-MX" sz="900" b="1" kern="1200" dirty="0" err="1" smtClean="0">
                <a:solidFill>
                  <a:schemeClr val="tx1"/>
                </a:solidFill>
                <a:latin typeface="Segoe UI" pitchFamily="34" charset="0"/>
                <a:ea typeface="+mn-ea"/>
                <a:cs typeface="+mn-cs"/>
              </a:rPr>
              <a:t>IFormattable</a:t>
            </a:r>
            <a:r>
              <a:rPr lang="es-MX" sz="900" kern="1200" dirty="0" smtClean="0">
                <a:solidFill>
                  <a:schemeClr val="tx1"/>
                </a:solidFill>
                <a:latin typeface="Segoe UI" pitchFamily="34" charset="0"/>
                <a:ea typeface="+mn-ea"/>
                <a:cs typeface="+mn-cs"/>
              </a:rPr>
              <a:t>: define el método </a:t>
            </a:r>
            <a:r>
              <a:rPr lang="es-MX" sz="900" kern="1200" dirty="0" err="1" smtClean="0">
                <a:solidFill>
                  <a:schemeClr val="tx1"/>
                </a:solidFill>
                <a:latin typeface="Segoe UI" pitchFamily="34" charset="0"/>
                <a:ea typeface="+mn-ea"/>
                <a:cs typeface="+mn-cs"/>
              </a:rPr>
              <a:t>ToString</a:t>
            </a:r>
            <a:r>
              <a:rPr lang="es-MX" sz="900" kern="1200" dirty="0" smtClean="0">
                <a:solidFill>
                  <a:schemeClr val="tx1"/>
                </a:solidFill>
                <a:latin typeface="Segoe UI" pitchFamily="34" charset="0"/>
                <a:ea typeface="+mn-ea"/>
                <a:cs typeface="+mn-cs"/>
              </a:rPr>
              <a:t>(</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IFormatProvider</a:t>
            </a:r>
            <a:r>
              <a:rPr lang="es-MX" sz="900" kern="1200" dirty="0" smtClean="0">
                <a:solidFill>
                  <a:schemeClr val="tx1"/>
                </a:solidFill>
                <a:latin typeface="Segoe UI" pitchFamily="34" charset="0"/>
                <a:ea typeface="+mn-ea"/>
                <a:cs typeface="+mn-cs"/>
              </a:rPr>
              <a:t>) para convertir un objeto en un </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Da muchísima más flexibilidad que el método </a:t>
            </a:r>
            <a:r>
              <a:rPr lang="es-MX" sz="900" kern="1200" dirty="0" err="1" smtClean="0">
                <a:solidFill>
                  <a:schemeClr val="tx1"/>
                </a:solidFill>
                <a:latin typeface="Segoe UI" pitchFamily="34" charset="0"/>
                <a:ea typeface="+mn-ea"/>
                <a:cs typeface="+mn-cs"/>
              </a:rPr>
              <a:t>ToString</a:t>
            </a:r>
            <a:r>
              <a:rPr lang="es-MX" sz="900" kern="1200" dirty="0" smtClean="0">
                <a:solidFill>
                  <a:schemeClr val="tx1"/>
                </a:solidFill>
                <a:latin typeface="Segoe UI" pitchFamily="34" charset="0"/>
                <a:ea typeface="+mn-ea"/>
                <a:cs typeface="+mn-cs"/>
              </a:rPr>
              <a:t>() definido en la clase </a:t>
            </a:r>
            <a:r>
              <a:rPr lang="es-MX" sz="900" kern="1200" dirty="0" err="1" smtClean="0">
                <a:solidFill>
                  <a:schemeClr val="tx1"/>
                </a:solidFill>
                <a:latin typeface="Segoe UI" pitchFamily="34" charset="0"/>
                <a:ea typeface="+mn-ea"/>
                <a:cs typeface="+mn-cs"/>
              </a:rPr>
              <a:t>object</a:t>
            </a:r>
            <a:r>
              <a:rPr lang="es-MX" sz="900" kern="1200" dirty="0" smtClean="0">
                <a:solidFill>
                  <a:schemeClr val="tx1"/>
                </a:solidFill>
                <a:latin typeface="Segoe UI" pitchFamily="34" charset="0"/>
                <a:ea typeface="+mn-ea"/>
                <a:cs typeface="+mn-cs"/>
              </a:rPr>
              <a:t> ya que formatea el </a:t>
            </a: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utilizando el objeto de tipo </a:t>
            </a:r>
            <a:r>
              <a:rPr lang="es-MX" sz="900" kern="1200" dirty="0" err="1" smtClean="0">
                <a:solidFill>
                  <a:schemeClr val="tx1"/>
                </a:solidFill>
                <a:latin typeface="Segoe UI" pitchFamily="34" charset="0"/>
                <a:ea typeface="+mn-ea"/>
                <a:cs typeface="+mn-cs"/>
              </a:rPr>
              <a:t>IFormatProvider</a:t>
            </a:r>
            <a:r>
              <a:rPr lang="es-MX" sz="900" kern="1200" dirty="0" smtClean="0">
                <a:solidFill>
                  <a:schemeClr val="tx1"/>
                </a:solidFill>
                <a:latin typeface="Segoe UI" pitchFamily="34" charset="0"/>
                <a:ea typeface="+mn-ea"/>
                <a:cs typeface="+mn-cs"/>
              </a:rPr>
              <a:t> que podría indicar el formato para establecer la cantidad de decimales y en la cultura podría indicar si se trabaja con la cultura actual o con otra. Ejemplo:</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obj.ToString</a:t>
            </a:r>
            <a:r>
              <a:rPr lang="es-MX" sz="900" kern="1200" dirty="0" smtClean="0">
                <a:solidFill>
                  <a:schemeClr val="tx1"/>
                </a:solidFill>
                <a:latin typeface="Segoe UI" pitchFamily="34" charset="0"/>
                <a:ea typeface="+mn-ea"/>
                <a:cs typeface="+mn-cs"/>
              </a:rPr>
              <a:t>(“0.00”, </a:t>
            </a:r>
            <a:r>
              <a:rPr lang="es-MX" sz="900" kern="1200" dirty="0" err="1" smtClean="0">
                <a:solidFill>
                  <a:schemeClr val="tx1"/>
                </a:solidFill>
                <a:latin typeface="Segoe UI" pitchFamily="34" charset="0"/>
                <a:ea typeface="+mn-ea"/>
                <a:cs typeface="+mn-cs"/>
              </a:rPr>
              <a:t>CultureInfo.CurrentCulture</a:t>
            </a:r>
            <a:r>
              <a:rPr lang="es-MX" sz="900" kern="1200" dirty="0" smtClean="0">
                <a:solidFill>
                  <a:schemeClr val="tx1"/>
                </a:solidFill>
                <a:latin typeface="Segoe UI" pitchFamily="34" charset="0"/>
                <a:ea typeface="+mn-ea"/>
                <a:cs typeface="+mn-cs"/>
              </a:rPr>
              <a:t>);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b="1" kern="1200" dirty="0" smtClean="0">
                <a:solidFill>
                  <a:schemeClr val="tx1"/>
                </a:solidFill>
                <a:latin typeface="Segoe UI" pitchFamily="34" charset="0"/>
                <a:ea typeface="+mn-ea"/>
                <a:cs typeface="+mn-cs"/>
              </a:rPr>
              <a:t>Que son las clases parciales?</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Especificando una clase como parcial permite dividir su definición en dos o más archivos de código fuente. Cada archivo de código fuente contiene una parte de la definición de clase y todas las partes se combinan cuando se compila la aplicación.</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Esto quiere decir que el parámetro solo pueden ser aquellos tipos que implementen </a:t>
            </a:r>
            <a:r>
              <a:rPr lang="es-MX" sz="900" kern="1200" dirty="0" err="1" smtClean="0">
                <a:solidFill>
                  <a:schemeClr val="tx1"/>
                </a:solidFill>
                <a:latin typeface="Segoe UI" pitchFamily="34" charset="0"/>
                <a:ea typeface="+mn-ea"/>
                <a:cs typeface="+mn-cs"/>
              </a:rPr>
              <a:t>Ifantasma</a:t>
            </a:r>
            <a:r>
              <a:rPr lang="es-MX" sz="900" kern="1200" dirty="0" smtClean="0">
                <a:solidFill>
                  <a:schemeClr val="tx1"/>
                </a:solidFill>
                <a:latin typeface="Segoe UI" pitchFamily="34" charset="0"/>
                <a:ea typeface="+mn-ea"/>
                <a:cs typeface="+mn-cs"/>
              </a:rPr>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kern="1200" dirty="0" smtClean="0">
                <a:solidFill>
                  <a:schemeClr val="tx1"/>
                </a:solidFill>
                <a:latin typeface="Segoe UI" pitchFamily="34" charset="0"/>
                <a:ea typeface="+mn-ea"/>
                <a:cs typeface="+mn-cs"/>
              </a:rPr>
              <a:t>Que son los Eventos?</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Es un mensaje enviado por un objeto en señal de que a ocurrido una acción, la cual pudo ser causada por una interacción, un clic de mouse, o puede ser hecha por otro programa. El </a:t>
            </a:r>
            <a:r>
              <a:rPr lang="es-MX" sz="900" kern="1200" dirty="0" err="1" smtClean="0">
                <a:solidFill>
                  <a:schemeClr val="tx1"/>
                </a:solidFill>
                <a:latin typeface="Segoe UI" pitchFamily="34" charset="0"/>
                <a:ea typeface="+mn-ea"/>
                <a:cs typeface="+mn-cs"/>
              </a:rPr>
              <a:t>object</a:t>
            </a:r>
            <a:r>
              <a:rPr lang="es-MX" sz="900" kern="1200" dirty="0" smtClean="0">
                <a:solidFill>
                  <a:schemeClr val="tx1"/>
                </a:solidFill>
                <a:latin typeface="Segoe UI" pitchFamily="34" charset="0"/>
                <a:ea typeface="+mn-ea"/>
                <a:cs typeface="+mn-cs"/>
              </a:rPr>
              <a:t> que levanta el evento es llamado el </a:t>
            </a:r>
            <a:r>
              <a:rPr lang="es-MX" sz="900" kern="1200" dirty="0" err="1" smtClean="0">
                <a:solidFill>
                  <a:schemeClr val="tx1"/>
                </a:solidFill>
                <a:latin typeface="Segoe UI" pitchFamily="34" charset="0"/>
                <a:ea typeface="+mn-ea"/>
                <a:cs typeface="+mn-cs"/>
              </a:rPr>
              <a:t>Event</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sender</a:t>
            </a:r>
            <a:r>
              <a:rPr lang="es-MX" sz="900" kern="1200" dirty="0" smtClean="0">
                <a:solidFill>
                  <a:schemeClr val="tx1"/>
                </a:solidFill>
                <a:latin typeface="Segoe UI" pitchFamily="34" charset="0"/>
                <a:ea typeface="+mn-ea"/>
                <a:cs typeface="+mn-cs"/>
              </a:rPr>
              <a:t>, mientras que el objeto que captura el evento, es llamado receptor de evento (</a:t>
            </a:r>
            <a:r>
              <a:rPr lang="es-MX" sz="900" kern="1200" dirty="0" err="1" smtClean="0">
                <a:solidFill>
                  <a:schemeClr val="tx1"/>
                </a:solidFill>
                <a:latin typeface="Segoe UI" pitchFamily="34" charset="0"/>
                <a:ea typeface="+mn-ea"/>
                <a:cs typeface="+mn-cs"/>
              </a:rPr>
              <a:t>event</a:t>
            </a:r>
            <a:r>
              <a:rPr lang="es-MX" sz="900" kern="1200" dirty="0" smtClean="0">
                <a:solidFill>
                  <a:schemeClr val="tx1"/>
                </a:solidFill>
                <a:latin typeface="Segoe UI" pitchFamily="34" charset="0"/>
                <a:ea typeface="+mn-ea"/>
                <a:cs typeface="+mn-cs"/>
              </a:rPr>
              <a:t> receiver).</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r>
              <a:rPr lang="es-MX" b="1" dirty="0" smtClean="0"/>
              <a:t>Que son los Delegados?</a:t>
            </a:r>
            <a:r>
              <a:rPr lang="es-MX" dirty="0" smtClean="0"/>
              <a:t> </a:t>
            </a:r>
            <a:br>
              <a:rPr lang="es-MX" dirty="0" smtClean="0"/>
            </a:br>
            <a:r>
              <a:rPr lang="es-MX" dirty="0" smtClean="0"/>
              <a:t>Es una clase que almacena una referencia a un método. Es equivalente a un puntero a una función de tipo seguro (</a:t>
            </a:r>
            <a:r>
              <a:rPr lang="es-MX" dirty="0" err="1" smtClean="0"/>
              <a:t>type-safe</a:t>
            </a:r>
            <a:r>
              <a:rPr lang="es-MX" dirty="0" smtClean="0"/>
              <a:t>).Muchas veces es utilizado para señalar un evento a un objeto.</a:t>
            </a:r>
          </a:p>
          <a:p>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Para utilizarlo, se debe de asociar el evento con el manejador del evento.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Un ejemplo de cómo definir un delegado de nombre </a:t>
            </a:r>
            <a:r>
              <a:rPr lang="es-MX" sz="900" kern="1200" dirty="0" err="1" smtClean="0">
                <a:solidFill>
                  <a:schemeClr val="tx1"/>
                </a:solidFill>
                <a:latin typeface="Segoe UI" pitchFamily="34" charset="0"/>
                <a:ea typeface="+mn-ea"/>
                <a:cs typeface="+mn-cs"/>
              </a:rPr>
              <a:t>Deleg</a:t>
            </a:r>
            <a:r>
              <a:rPr lang="es-MX" sz="900" kern="1200" dirty="0" smtClean="0">
                <a:solidFill>
                  <a:schemeClr val="tx1"/>
                </a:solidFill>
                <a:latin typeface="Segoe UI" pitchFamily="34" charset="0"/>
                <a:ea typeface="+mn-ea"/>
                <a:cs typeface="+mn-cs"/>
              </a:rPr>
              <a:t> cuyos objetos puedan almacenar métodos que devuelvan un </a:t>
            </a:r>
            <a:r>
              <a:rPr lang="es-MX" sz="900" b="1"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y tomen como parámetro un </a:t>
            </a:r>
            <a:r>
              <a:rPr lang="es-MX" sz="900" b="1"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es: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Los tipos simples en el </a:t>
            </a:r>
            <a:r>
              <a:rPr lang="es-MX" dirty="0" err="1" smtClean="0"/>
              <a:t>.Net</a:t>
            </a:r>
            <a:r>
              <a:rPr lang="es-MX" baseline="0" dirty="0" smtClean="0"/>
              <a:t> Framework ante todo son tipos </a:t>
            </a:r>
            <a:r>
              <a:rPr lang="es-MX" baseline="0" dirty="0" err="1" smtClean="0"/>
              <a:t>numericos</a:t>
            </a:r>
            <a:r>
              <a:rPr lang="es-MX" baseline="0" dirty="0" smtClean="0"/>
              <a:t> y </a:t>
            </a:r>
            <a:r>
              <a:rPr lang="es-MX" baseline="0" dirty="0" err="1" smtClean="0"/>
              <a:t>boleanos</a:t>
            </a:r>
            <a:r>
              <a:rPr lang="es-MX" baseline="0" dirty="0" smtClean="0"/>
              <a:t>.</a:t>
            </a:r>
          </a:p>
          <a:p>
            <a:r>
              <a:rPr lang="es-MX" baseline="0" dirty="0" smtClean="0"/>
              <a:t>Los </a:t>
            </a:r>
            <a:r>
              <a:rPr lang="es-MX" baseline="0" dirty="0" err="1" smtClean="0"/>
              <a:t>value</a:t>
            </a:r>
            <a:r>
              <a:rPr lang="es-MX" baseline="0" dirty="0" smtClean="0"/>
              <a:t> </a:t>
            </a:r>
            <a:r>
              <a:rPr lang="es-MX" baseline="0" dirty="0" err="1" smtClean="0"/>
              <a:t>types</a:t>
            </a:r>
            <a:r>
              <a:rPr lang="es-MX" baseline="0" dirty="0" smtClean="0"/>
              <a:t> (valores de tipo) son variables que datos </a:t>
            </a:r>
            <a:r>
              <a:rPr lang="es-MX" baseline="0" dirty="0" err="1" smtClean="0"/>
              <a:t>incertados</a:t>
            </a:r>
            <a:r>
              <a:rPr lang="es-MX" baseline="0" dirty="0" smtClean="0"/>
              <a:t> y contiene alguna referencias a otra parte en la memoria.</a:t>
            </a:r>
          </a:p>
          <a:p>
            <a:r>
              <a:rPr lang="es-MX" baseline="0" dirty="0" smtClean="0"/>
              <a:t>La instancia de un tipo de valor </a:t>
            </a:r>
            <a:r>
              <a:rPr lang="es-MX" baseline="0" dirty="0" err="1" smtClean="0"/>
              <a:t>almacendao</a:t>
            </a:r>
            <a:r>
              <a:rPr lang="es-MX" baseline="0" dirty="0" smtClean="0"/>
              <a:t> en alguna parte de la memoria (llamada </a:t>
            </a:r>
            <a:r>
              <a:rPr lang="es-MX" baseline="0" dirty="0" err="1" smtClean="0"/>
              <a:t>Stack</a:t>
            </a:r>
            <a:r>
              <a:rPr lang="es-MX" baseline="0" dirty="0" smtClean="0"/>
              <a:t>)</a:t>
            </a:r>
          </a:p>
          <a:p>
            <a:r>
              <a:rPr lang="es-MX" baseline="0" dirty="0" smtClean="0"/>
              <a:t>En esta </a:t>
            </a:r>
            <a:r>
              <a:rPr lang="es-MX" baseline="0" dirty="0" err="1" smtClean="0"/>
              <a:t>leccion</a:t>
            </a:r>
            <a:r>
              <a:rPr lang="es-MX" baseline="0" dirty="0" smtClean="0"/>
              <a:t> aprenderemos incorporar valores, definir tipo de valores, y crear enumeradores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s-MX" sz="900" b="1" kern="1200" dirty="0" smtClean="0">
                <a:solidFill>
                  <a:schemeClr val="tx1"/>
                </a:solidFill>
                <a:latin typeface="Segoe UI" pitchFamily="34" charset="0"/>
                <a:ea typeface="+mn-ea"/>
                <a:cs typeface="+mn-cs"/>
              </a:rPr>
              <a:t>Que son los Atributos?</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Describen tipos, métodos o propiedades que pueden ser consultadas programáticamente usando una técnica llamada </a:t>
            </a:r>
            <a:r>
              <a:rPr lang="es-MX" sz="900" kern="1200" dirty="0" err="1" smtClean="0">
                <a:solidFill>
                  <a:schemeClr val="tx1"/>
                </a:solidFill>
                <a:latin typeface="Segoe UI" pitchFamily="34" charset="0"/>
                <a:ea typeface="+mn-ea"/>
                <a:cs typeface="+mn-cs"/>
              </a:rPr>
              <a:t>Reflexion</a:t>
            </a:r>
            <a:r>
              <a:rPr lang="es-MX" sz="900" kern="1200" dirty="0" smtClean="0">
                <a:solidFill>
                  <a:schemeClr val="tx1"/>
                </a:solidFill>
                <a:latin typeface="Segoe UI" pitchFamily="34" charset="0"/>
                <a:ea typeface="+mn-ea"/>
                <a:cs typeface="+mn-cs"/>
              </a:rPr>
              <a:t>. Derivan de </a:t>
            </a:r>
            <a:r>
              <a:rPr lang="es-MX" sz="900" kern="1200" dirty="0" err="1" smtClean="0">
                <a:solidFill>
                  <a:schemeClr val="tx1"/>
                </a:solidFill>
                <a:latin typeface="Segoe UI" pitchFamily="34" charset="0"/>
                <a:ea typeface="+mn-ea"/>
                <a:cs typeface="+mn-cs"/>
              </a:rPr>
              <a:t>System.Attribute</a:t>
            </a:r>
            <a:r>
              <a:rPr lang="es-MX" sz="900" kern="1200" dirty="0" smtClean="0">
                <a:solidFill>
                  <a:schemeClr val="tx1"/>
                </a:solidFill>
                <a:latin typeface="Segoe UI" pitchFamily="34" charset="0"/>
                <a:ea typeface="+mn-ea"/>
                <a:cs typeface="+mn-cs"/>
              </a:rPr>
              <a:t> y son especificados usando [].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Sus usos comunes: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Especificar qué privilegios de seguridad requiere una clase</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pPr rtl="0"/>
            <a:r>
              <a:rPr lang="es-MX" sz="900" kern="1200" dirty="0" smtClean="0">
                <a:solidFill>
                  <a:schemeClr val="tx1"/>
                </a:solidFill>
                <a:latin typeface="Segoe UI" pitchFamily="34" charset="0"/>
                <a:ea typeface="+mn-ea"/>
                <a:cs typeface="+mn-cs"/>
              </a:rPr>
              <a:t>Especificar privilegios de seguridad que permitan reducir el riesgo de seguridad.</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pPr rtl="0"/>
            <a:r>
              <a:rPr lang="es-MX" sz="900" kern="1200" dirty="0" smtClean="0">
                <a:solidFill>
                  <a:schemeClr val="tx1"/>
                </a:solidFill>
                <a:latin typeface="Segoe UI" pitchFamily="34" charset="0"/>
                <a:ea typeface="+mn-ea"/>
                <a:cs typeface="+mn-cs"/>
              </a:rPr>
              <a:t>Declarar capacidades, ej. soporta </a:t>
            </a:r>
            <a:r>
              <a:rPr lang="es-MX" sz="900" kern="1200" dirty="0" err="1" smtClean="0">
                <a:solidFill>
                  <a:schemeClr val="tx1"/>
                </a:solidFill>
                <a:latin typeface="Segoe UI" pitchFamily="34" charset="0"/>
                <a:ea typeface="+mn-ea"/>
                <a:cs typeface="+mn-cs"/>
              </a:rPr>
              <a:t>serializacion</a:t>
            </a:r>
            <a:r>
              <a:rPr lang="es-MX" sz="900" kern="1200" dirty="0" smtClean="0">
                <a:solidFill>
                  <a:schemeClr val="tx1"/>
                </a:solidFill>
                <a:latin typeface="Segoe UI" pitchFamily="34" charset="0"/>
                <a:ea typeface="+mn-ea"/>
                <a:cs typeface="+mn-cs"/>
              </a:rPr>
              <a:t>.</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pPr rtl="0"/>
            <a:r>
              <a:rPr lang="es-MX" sz="900" kern="1200" dirty="0" smtClean="0">
                <a:solidFill>
                  <a:schemeClr val="tx1"/>
                </a:solidFill>
                <a:latin typeface="Segoe UI" pitchFamily="34" charset="0"/>
                <a:ea typeface="+mn-ea"/>
                <a:cs typeface="+mn-cs"/>
              </a:rPr>
              <a:t>Describir el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con un título, descripción o notificación de copyright.</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s-MX" sz="900" kern="1200" dirty="0" err="1" smtClean="0">
                <a:solidFill>
                  <a:schemeClr val="tx1"/>
                </a:solidFill>
                <a:latin typeface="Segoe UI" pitchFamily="34" charset="0"/>
                <a:ea typeface="+mn-ea"/>
                <a:cs typeface="+mn-cs"/>
              </a:rPr>
              <a:t>Type</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Forwarding</a:t>
            </a:r>
            <a:r>
              <a:rPr lang="es-MX" sz="900" kern="1200" dirty="0" smtClean="0">
                <a:solidFill>
                  <a:schemeClr val="tx1"/>
                </a:solidFill>
                <a:latin typeface="Segoe UI" pitchFamily="34" charset="0"/>
                <a:ea typeface="+mn-ea"/>
                <a:cs typeface="+mn-cs"/>
              </a:rPr>
              <a:t> es un atributo que permite mover un tipo a de un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a otro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de tal forma que no se deba recompilar los clientes que consuman el primer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Solo funciona con componentes referenciados por aplicaciones existentes </a:t>
            </a:r>
            <a:br>
              <a:rPr lang="es-MX" sz="900" kern="1200" dirty="0" smtClean="0">
                <a:solidFill>
                  <a:schemeClr val="tx1"/>
                </a:solidFill>
                <a:latin typeface="Segoe UI" pitchFamily="34" charset="0"/>
                <a:ea typeface="+mn-ea"/>
                <a:cs typeface="+mn-cs"/>
              </a:rPr>
            </a:b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Las conversiones de tipo nos permiten que una expresión de un tipo sea tratada como una expresión de otro, las conversiones pueden ser implícitas (</a:t>
            </a:r>
            <a:r>
              <a:rPr lang="es-MX" sz="900" kern="1200" dirty="0" err="1" smtClean="0">
                <a:solidFill>
                  <a:schemeClr val="tx1"/>
                </a:solidFill>
                <a:latin typeface="Segoe UI" pitchFamily="34" charset="0"/>
                <a:ea typeface="+mn-ea"/>
                <a:cs typeface="+mn-cs"/>
              </a:rPr>
              <a:t>widening</a:t>
            </a:r>
            <a:r>
              <a:rPr lang="es-MX" sz="900" kern="1200" dirty="0" smtClean="0">
                <a:solidFill>
                  <a:schemeClr val="tx1"/>
                </a:solidFill>
                <a:latin typeface="Segoe UI" pitchFamily="34" charset="0"/>
                <a:ea typeface="+mn-ea"/>
                <a:cs typeface="+mn-cs"/>
              </a:rPr>
              <a:t>) o explícitas (</a:t>
            </a:r>
            <a:r>
              <a:rPr lang="es-MX" sz="900" kern="1200" dirty="0" err="1" smtClean="0">
                <a:solidFill>
                  <a:schemeClr val="tx1"/>
                </a:solidFill>
                <a:latin typeface="Segoe UI" pitchFamily="34" charset="0"/>
                <a:ea typeface="+mn-ea"/>
                <a:cs typeface="+mn-cs"/>
              </a:rPr>
              <a:t>narrowing</a:t>
            </a:r>
            <a:r>
              <a:rPr lang="es-MX" sz="900" kern="1200" dirty="0" smtClean="0">
                <a:solidFill>
                  <a:schemeClr val="tx1"/>
                </a:solidFill>
                <a:latin typeface="Segoe UI" pitchFamily="34" charset="0"/>
                <a:ea typeface="+mn-ea"/>
                <a:cs typeface="+mn-cs"/>
              </a:rPr>
              <a:t>), estas últimas pueden fallar si el valor que se va a convertir excede el tamaño del tipo al que se va a cambiar.</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Por ejemplo la conversión de un tipo </a:t>
            </a:r>
            <a:r>
              <a:rPr lang="es-MX" sz="900"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a </a:t>
            </a:r>
            <a:r>
              <a:rPr lang="es-MX" sz="900" kern="1200" dirty="0" err="1" smtClean="0">
                <a:solidFill>
                  <a:schemeClr val="tx1"/>
                </a:solidFill>
                <a:latin typeface="Segoe UI" pitchFamily="34" charset="0"/>
                <a:ea typeface="+mn-ea"/>
                <a:cs typeface="+mn-cs"/>
              </a:rPr>
              <a:t>long</a:t>
            </a:r>
            <a:r>
              <a:rPr lang="es-MX" sz="900" kern="1200" dirty="0" smtClean="0">
                <a:solidFill>
                  <a:schemeClr val="tx1"/>
                </a:solidFill>
                <a:latin typeface="Segoe UI" pitchFamily="34" charset="0"/>
                <a:ea typeface="+mn-ea"/>
                <a:cs typeface="+mn-cs"/>
              </a:rPr>
              <a:t> es implícita, sin embargo la conversión de un tipo </a:t>
            </a:r>
            <a:r>
              <a:rPr lang="es-MX" sz="900" kern="1200" dirty="0" err="1" smtClean="0">
                <a:solidFill>
                  <a:schemeClr val="tx1"/>
                </a:solidFill>
                <a:latin typeface="Segoe UI" pitchFamily="34" charset="0"/>
                <a:ea typeface="+mn-ea"/>
                <a:cs typeface="+mn-cs"/>
              </a:rPr>
              <a:t>long</a:t>
            </a:r>
            <a:r>
              <a:rPr lang="es-MX" sz="900" kern="1200" dirty="0" smtClean="0">
                <a:solidFill>
                  <a:schemeClr val="tx1"/>
                </a:solidFill>
                <a:latin typeface="Segoe UI" pitchFamily="34" charset="0"/>
                <a:ea typeface="+mn-ea"/>
                <a:cs typeface="+mn-cs"/>
              </a:rPr>
              <a:t> a un tipo </a:t>
            </a:r>
            <a:r>
              <a:rPr lang="es-MX" sz="900"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es explícita, esto debido a que un </a:t>
            </a:r>
            <a:r>
              <a:rPr lang="es-MX" sz="900"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puede ser expresado en formato </a:t>
            </a:r>
            <a:r>
              <a:rPr lang="es-MX" sz="900" kern="1200" dirty="0" err="1" smtClean="0">
                <a:solidFill>
                  <a:schemeClr val="tx1"/>
                </a:solidFill>
                <a:latin typeface="Segoe UI" pitchFamily="34" charset="0"/>
                <a:ea typeface="+mn-ea"/>
                <a:cs typeface="+mn-cs"/>
              </a:rPr>
              <a:t>long</a:t>
            </a:r>
            <a:r>
              <a:rPr lang="es-MX" sz="900" kern="1200" dirty="0" smtClean="0">
                <a:solidFill>
                  <a:schemeClr val="tx1"/>
                </a:solidFill>
                <a:latin typeface="Segoe UI" pitchFamily="34" charset="0"/>
                <a:ea typeface="+mn-ea"/>
                <a:cs typeface="+mn-cs"/>
              </a:rPr>
              <a:t> sin que haya perdida de datos, pero si intentamos convertir un numero </a:t>
            </a:r>
            <a:r>
              <a:rPr lang="es-MX" sz="900" kern="1200" dirty="0" err="1" smtClean="0">
                <a:solidFill>
                  <a:schemeClr val="tx1"/>
                </a:solidFill>
                <a:latin typeface="Segoe UI" pitchFamily="34" charset="0"/>
                <a:ea typeface="+mn-ea"/>
                <a:cs typeface="+mn-cs"/>
              </a:rPr>
              <a:t>long</a:t>
            </a:r>
            <a:r>
              <a:rPr lang="es-MX" sz="900" kern="1200" dirty="0" smtClean="0">
                <a:solidFill>
                  <a:schemeClr val="tx1"/>
                </a:solidFill>
                <a:latin typeface="Segoe UI" pitchFamily="34" charset="0"/>
                <a:ea typeface="+mn-ea"/>
                <a:cs typeface="+mn-cs"/>
              </a:rPr>
              <a:t> a </a:t>
            </a:r>
            <a:r>
              <a:rPr lang="es-MX" sz="900" kern="1200" dirty="0" err="1" smtClean="0">
                <a:solidFill>
                  <a:schemeClr val="tx1"/>
                </a:solidFill>
                <a:latin typeface="Segoe UI" pitchFamily="34" charset="0"/>
                <a:ea typeface="+mn-ea"/>
                <a:cs typeface="+mn-cs"/>
              </a:rPr>
              <a:t>int</a:t>
            </a:r>
            <a:r>
              <a:rPr lang="es-MX" sz="900" kern="1200" dirty="0" smtClean="0">
                <a:solidFill>
                  <a:schemeClr val="tx1"/>
                </a:solidFill>
                <a:latin typeface="Segoe UI" pitchFamily="34" charset="0"/>
                <a:ea typeface="+mn-ea"/>
                <a:cs typeface="+mn-cs"/>
              </a:rPr>
              <a:t> puede haber perdida de precisión y se necesita una conversión explícita, es como una forma de obligarnos a demostrar que estamos conscientes de que existe esa perdida</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err="1" smtClean="0">
                <a:solidFill>
                  <a:schemeClr val="tx1"/>
                </a:solidFill>
                <a:latin typeface="Segoe UI" pitchFamily="34" charset="0"/>
                <a:ea typeface="+mn-ea"/>
                <a:cs typeface="+mn-cs"/>
              </a:rPr>
              <a:t>Boxing</a:t>
            </a:r>
            <a:r>
              <a:rPr lang="es-MX" sz="900" kern="1200" dirty="0" smtClean="0">
                <a:solidFill>
                  <a:schemeClr val="tx1"/>
                </a:solidFill>
                <a:latin typeface="Segoe UI" pitchFamily="34" charset="0"/>
                <a:ea typeface="+mn-ea"/>
                <a:cs typeface="+mn-cs"/>
              </a:rPr>
              <a:t>: es transformar un tipo por valor a un tipo por referencia. Por ejemplo: de Point (un punto con coordenadas x e y ) a </a:t>
            </a:r>
            <a:r>
              <a:rPr lang="es-MX" sz="900" kern="1200" dirty="0" err="1" smtClean="0">
                <a:solidFill>
                  <a:schemeClr val="tx1"/>
                </a:solidFill>
                <a:latin typeface="Segoe UI" pitchFamily="34" charset="0"/>
                <a:ea typeface="+mn-ea"/>
                <a:cs typeface="+mn-cs"/>
              </a:rPr>
              <a:t>object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smtClean="0">
                <a:solidFill>
                  <a:schemeClr val="tx1"/>
                </a:solidFill>
                <a:latin typeface="Segoe UI" pitchFamily="34" charset="0"/>
                <a:ea typeface="+mn-ea"/>
                <a:cs typeface="+mn-cs"/>
              </a:rPr>
              <a:t>Que son las clases del sistema de archivos?</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Dentro de </a:t>
            </a:r>
            <a:r>
              <a:rPr lang="es-MX" sz="900" b="1" kern="1200" dirty="0" smtClean="0">
                <a:solidFill>
                  <a:schemeClr val="tx1"/>
                </a:solidFill>
                <a:latin typeface="Segoe UI" pitchFamily="34" charset="0"/>
                <a:ea typeface="+mn-ea"/>
                <a:cs typeface="+mn-cs"/>
              </a:rPr>
              <a:t>System.IO,</a:t>
            </a:r>
            <a:r>
              <a:rPr lang="es-MX" sz="900" kern="1200" dirty="0" smtClean="0">
                <a:solidFill>
                  <a:schemeClr val="tx1"/>
                </a:solidFill>
                <a:latin typeface="Segoe UI" pitchFamily="34" charset="0"/>
                <a:ea typeface="+mn-ea"/>
                <a:cs typeface="+mn-cs"/>
              </a:rPr>
              <a:t> hay un conjunto de clases que son usadas para navegar y m</a:t>
            </a:r>
          </a:p>
          <a:p>
            <a:r>
              <a:rPr lang="es-MX" dirty="0" smtClean="0"/>
              <a:t>El </a:t>
            </a:r>
            <a:r>
              <a:rPr lang="es-MX" dirty="0" err="1" smtClean="0"/>
              <a:t>.Net</a:t>
            </a:r>
            <a:r>
              <a:rPr lang="es-MX" dirty="0" smtClean="0"/>
              <a:t> Framework incluye</a:t>
            </a:r>
            <a:r>
              <a:rPr lang="es-MX" baseline="0" dirty="0" smtClean="0"/>
              <a:t> clases que dan un </a:t>
            </a:r>
            <a:r>
              <a:rPr lang="es-MX" baseline="0" dirty="0" err="1" smtClean="0"/>
              <a:t>perfomance</a:t>
            </a:r>
            <a:r>
              <a:rPr lang="es-MX" baseline="0" dirty="0" smtClean="0"/>
              <a:t> para el manejo </a:t>
            </a:r>
            <a:r>
              <a:rPr lang="es-MX" baseline="0" dirty="0" err="1" smtClean="0"/>
              <a:t>basico</a:t>
            </a:r>
            <a:r>
              <a:rPr lang="es-MX" baseline="0" dirty="0" smtClean="0"/>
              <a:t> de mantenimiento de archivos.</a:t>
            </a:r>
          </a:p>
          <a:p>
            <a:r>
              <a:rPr lang="es-MX" dirty="0" smtClean="0"/>
              <a:t>Estas incluyen</a:t>
            </a:r>
            <a:r>
              <a:rPr lang="es-MX" baseline="0" dirty="0" smtClean="0"/>
              <a:t> la </a:t>
            </a:r>
            <a:r>
              <a:rPr lang="es-MX" baseline="0" dirty="0" err="1" smtClean="0"/>
              <a:t>busqueda</a:t>
            </a:r>
            <a:r>
              <a:rPr lang="es-MX" baseline="0" dirty="0" smtClean="0"/>
              <a:t> de drives(discos </a:t>
            </a:r>
            <a:r>
              <a:rPr lang="es-MX" baseline="0" dirty="0" err="1" smtClean="0"/>
              <a:t>opticos,duros</a:t>
            </a:r>
            <a:r>
              <a:rPr lang="es-MX" baseline="0" dirty="0" smtClean="0"/>
              <a:t> ,</a:t>
            </a:r>
            <a:r>
              <a:rPr lang="es-MX" baseline="0" dirty="0" err="1" smtClean="0"/>
              <a:t>etc</a:t>
            </a:r>
            <a:r>
              <a:rPr lang="es-MX" baseline="0" dirty="0" smtClean="0"/>
              <a:t>), </a:t>
            </a:r>
            <a:endParaRPr lang="es-MX" dirty="0" smtClean="0"/>
          </a:p>
          <a:p>
            <a:r>
              <a:rPr lang="es-MX" sz="900" kern="1200" dirty="0" err="1" smtClean="0">
                <a:solidFill>
                  <a:schemeClr val="tx1"/>
                </a:solidFill>
                <a:latin typeface="Segoe UI" pitchFamily="34" charset="0"/>
                <a:ea typeface="+mn-ea"/>
                <a:cs typeface="+mn-cs"/>
              </a:rPr>
              <a:t>anipular</a:t>
            </a:r>
            <a:r>
              <a:rPr lang="es-MX" sz="900" kern="1200" dirty="0" smtClean="0">
                <a:solidFill>
                  <a:schemeClr val="tx1"/>
                </a:solidFill>
                <a:latin typeface="Segoe UI" pitchFamily="34" charset="0"/>
                <a:ea typeface="+mn-ea"/>
                <a:cs typeface="+mn-cs"/>
              </a:rPr>
              <a:t> archivos, directorios y drivers.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t>a la lista de todas las unidades conectadas a una computadora</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El </a:t>
            </a:r>
            <a:r>
              <a:rPr lang="es-MX" dirty="0" err="1" smtClean="0"/>
              <a:t>framework</a:t>
            </a:r>
            <a:r>
              <a:rPr lang="es-MX" dirty="0" smtClean="0"/>
              <a:t> nos provee clases,</a:t>
            </a:r>
            <a:r>
              <a:rPr lang="es-MX" baseline="0" dirty="0" smtClean="0"/>
              <a:t> que nos ayuda a crear, buscar y dar mantenimiento a folders y archivos.</a:t>
            </a:r>
          </a:p>
          <a:p>
            <a:endParaRPr lang="es-MX" baseline="0" dirty="0" smtClean="0"/>
          </a:p>
          <a:p>
            <a:r>
              <a:rPr lang="es-MX" baseline="0" dirty="0" err="1" smtClean="0"/>
              <a:t>Busqueda</a:t>
            </a:r>
            <a:r>
              <a:rPr lang="es-MX" baseline="0" dirty="0" smtClean="0"/>
              <a:t> de folders</a:t>
            </a:r>
          </a:p>
          <a:p>
            <a:r>
              <a:rPr lang="es-MX" baseline="0" dirty="0" smtClean="0"/>
              <a:t>Para la búsqueda de archivos se utiliza la clase </a:t>
            </a:r>
            <a:r>
              <a:rPr lang="es-MX" baseline="0" dirty="0" err="1" smtClean="0"/>
              <a:t>DirectoryInfo</a:t>
            </a:r>
            <a:endParaRPr lang="es-MX" baseline="0" dirty="0" smtClean="0"/>
          </a:p>
          <a:p>
            <a:endParaRPr lang="es-MX" baseline="0" dirty="0" smtClean="0"/>
          </a:p>
          <a:p>
            <a:r>
              <a:rPr lang="es-MX" baseline="0" dirty="0" smtClean="0"/>
              <a:t>Crear Folders</a:t>
            </a:r>
          </a:p>
          <a:p>
            <a:r>
              <a:rPr lang="es-MX" baseline="0" dirty="0" smtClean="0"/>
              <a:t>Para crear folders se utiliza la misma clase anterior solo que nos valemos de algunos métodos definidos para asegurarnos que no existan folders con el mismo nombre en la ruta que vamos a trabajar.</a:t>
            </a:r>
          </a:p>
          <a:p>
            <a:endParaRPr lang="es-MX" dirty="0" smtClean="0"/>
          </a:p>
          <a:p>
            <a:r>
              <a:rPr lang="es-MX" dirty="0" smtClean="0"/>
              <a:t>Crear, Copiar</a:t>
            </a:r>
            <a:r>
              <a:rPr lang="es-MX" baseline="0" dirty="0" smtClean="0"/>
              <a:t>, mover y borrar archivos.</a:t>
            </a:r>
          </a:p>
          <a:p>
            <a:r>
              <a:rPr lang="es-MX" baseline="0" dirty="0" smtClean="0"/>
              <a:t>Para realizar esta tarea es necesario utilizar la clase </a:t>
            </a:r>
            <a:r>
              <a:rPr lang="es-MX" baseline="0" dirty="0" err="1" smtClean="0"/>
              <a:t>FileInfo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En la tabla se muestran los principales tipo de valores </a:t>
            </a:r>
            <a:r>
              <a:rPr lang="es-MX" dirty="0" err="1" smtClean="0"/>
              <a:t>numericos</a:t>
            </a:r>
            <a:r>
              <a:rPr lang="es-MX" dirty="0" smtClean="0"/>
              <a:t>,</a:t>
            </a:r>
            <a:r>
              <a:rPr lang="es-MX" baseline="0" dirty="0" smtClean="0"/>
              <a:t> </a:t>
            </a:r>
            <a:r>
              <a:rPr lang="es-MX" baseline="0" dirty="0" err="1" smtClean="0"/>
              <a:t>boleanos</a:t>
            </a:r>
            <a:r>
              <a:rPr lang="es-MX" baseline="0" dirty="0" smtClean="0"/>
              <a:t> y de fecha</a:t>
            </a:r>
          </a:p>
          <a:p>
            <a:pPr marL="0" marR="0" indent="0" algn="l" defTabSz="914363" rtl="0" eaLnBrk="1" fontAlgn="auto" latinLnBrk="0" hangingPunct="1">
              <a:lnSpc>
                <a:spcPct val="90000"/>
              </a:lnSpc>
              <a:spcBef>
                <a:spcPts val="0"/>
              </a:spcBef>
              <a:spcAft>
                <a:spcPts val="333"/>
              </a:spcAft>
              <a:buClrTx/>
              <a:buSzTx/>
              <a:buFontTx/>
              <a:buNone/>
              <a:tabLst/>
              <a:defRPr/>
            </a:pPr>
            <a:r>
              <a:rPr lang="es-ES" sz="900" kern="1200" dirty="0" smtClean="0">
                <a:solidFill>
                  <a:schemeClr val="tx1"/>
                </a:solidFill>
                <a:latin typeface="Segoe UI" pitchFamily="34" charset="0"/>
                <a:ea typeface="+mn-ea"/>
                <a:cs typeface="+mn-cs"/>
              </a:rPr>
              <a:t>Existen alrededor de 300 tipos de valores en .NET Framework, los que se mostraron anteriormente son los mas comunes y usados. Cuando tu asignas valores en este tipo de variable, el valor es copiado y almacenado en distintas localización de la pila. Aunque los tipos por valores representan valores simples, ellos aun funcionan como objetos. En otras palabras todos los tipos de .NET Framework heredan de </a:t>
            </a:r>
            <a:r>
              <a:rPr lang="es-ES" sz="900" kern="1200" dirty="0" err="1" smtClean="0">
                <a:solidFill>
                  <a:schemeClr val="tx1"/>
                </a:solidFill>
                <a:latin typeface="Segoe UI" pitchFamily="34" charset="0"/>
                <a:ea typeface="+mn-ea"/>
                <a:cs typeface="+mn-cs"/>
              </a:rPr>
              <a:t>System.object</a:t>
            </a:r>
            <a:r>
              <a:rPr lang="es-ES" sz="900" kern="1200" dirty="0" smtClean="0">
                <a:solidFill>
                  <a:schemeClr val="tx1"/>
                </a:solidFill>
                <a:latin typeface="Segoe UI" pitchFamily="34" charset="0"/>
                <a:ea typeface="+mn-ea"/>
                <a:cs typeface="+mn-cs"/>
              </a:rPr>
              <a:t>. </a:t>
            </a:r>
            <a:endParaRPr lang="es-MX" sz="900" kern="1200" dirty="0" smtClean="0">
              <a:solidFill>
                <a:schemeClr val="tx1"/>
              </a:solidFill>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baseline="0" dirty="0" smtClean="0"/>
              <a:t>Crear Folders</a:t>
            </a:r>
          </a:p>
          <a:p>
            <a:r>
              <a:rPr lang="es-MX" baseline="0" dirty="0" smtClean="0"/>
              <a:t>Para crear folders se utiliza la misma clase anterior solo que nos valemos de algunos métodos definidos para asegurarnos que no existan folders con el mismo nombre en la ruta que vamos a trabajar.</a:t>
            </a: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Crear, Copiar</a:t>
            </a:r>
            <a:r>
              <a:rPr lang="es-MX" baseline="0" dirty="0" smtClean="0"/>
              <a:t>, mover y borrar archivos.</a:t>
            </a:r>
          </a:p>
          <a:p>
            <a:r>
              <a:rPr lang="es-MX" baseline="0" dirty="0" smtClean="0"/>
              <a:t>Para realizar esta tarea es necesario utilizar la clase </a:t>
            </a:r>
            <a:r>
              <a:rPr lang="es-MX" baseline="0" dirty="0" err="1" smtClean="0"/>
              <a:t>FileInfo</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Se puede utilizar la clase </a:t>
            </a:r>
            <a:r>
              <a:rPr lang="es-MX" dirty="0" err="1" smtClean="0"/>
              <a:t>FileSystemWatcher</a:t>
            </a:r>
            <a:r>
              <a:rPr lang="es-MX" dirty="0" smtClean="0"/>
              <a:t> para responder a actualizaciones</a:t>
            </a:r>
            <a:r>
              <a:rPr lang="es-MX" baseline="0" dirty="0" smtClean="0"/>
              <a:t> de los archivos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Los </a:t>
            </a:r>
            <a:r>
              <a:rPr lang="es-MX" sz="900" kern="1200" dirty="0" err="1" smtClean="0">
                <a:solidFill>
                  <a:schemeClr val="tx1"/>
                </a:solidFill>
                <a:latin typeface="Segoe UI" pitchFamily="34" charset="0"/>
                <a:ea typeface="+mn-ea"/>
                <a:cs typeface="+mn-cs"/>
              </a:rPr>
              <a:t>streams</a:t>
            </a:r>
            <a:r>
              <a:rPr lang="es-MX" sz="900"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Provee la funcionalidad básica para manipular flujos de datos de forma </a:t>
            </a:r>
            <a:r>
              <a:rPr lang="es-MX" sz="900" kern="1200" dirty="0" err="1" smtClean="0">
                <a:solidFill>
                  <a:schemeClr val="tx1"/>
                </a:solidFill>
                <a:latin typeface="Segoe UI" pitchFamily="34" charset="0"/>
                <a:ea typeface="+mn-ea"/>
                <a:cs typeface="+mn-cs"/>
              </a:rPr>
              <a:t>sequencial</a:t>
            </a:r>
            <a:r>
              <a:rPr lang="es-MX" sz="900" kern="1200" dirty="0" smtClean="0">
                <a:solidFill>
                  <a:schemeClr val="tx1"/>
                </a:solidFill>
                <a:latin typeface="Segoe UI" pitchFamily="34" charset="0"/>
                <a:ea typeface="+mn-ea"/>
                <a:cs typeface="+mn-cs"/>
              </a:rPr>
              <a:t> y aleatoria. Es la clase abstracta de todos los flujos de datos (</a:t>
            </a:r>
            <a:r>
              <a:rPr lang="es-MX" sz="900" kern="1200" dirty="0" err="1" smtClean="0">
                <a:solidFill>
                  <a:schemeClr val="tx1"/>
                </a:solidFill>
                <a:latin typeface="Segoe UI" pitchFamily="34" charset="0"/>
                <a:ea typeface="+mn-ea"/>
                <a:cs typeface="+mn-cs"/>
              </a:rPr>
              <a:t>streams</a:t>
            </a:r>
            <a:r>
              <a:rPr lang="es-MX" sz="900" kern="1200" dirty="0" smtClean="0">
                <a:solidFill>
                  <a:schemeClr val="tx1"/>
                </a:solidFill>
                <a:latin typeface="Segoe UI" pitchFamily="34" charset="0"/>
                <a:ea typeface="+mn-ea"/>
                <a:cs typeface="+mn-cs"/>
              </a:rPr>
              <a:t>). 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es una abstracción de una secuencia de bytes, como un archivo, una entrada/salida a un dispositivo o un socket TCP/IP.</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smtClean="0">
                <a:solidFill>
                  <a:schemeClr val="tx1"/>
                </a:solidFill>
                <a:latin typeface="Segoe UI" pitchFamily="34" charset="0"/>
                <a:ea typeface="+mn-ea"/>
                <a:cs typeface="+mn-cs"/>
              </a:rPr>
              <a:t>Que clases facilitan la lectura y escritura de datos?</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Clase </a:t>
            </a:r>
            <a:r>
              <a:rPr lang="es-MX" sz="900" u="none" strike="noStrike" kern="1200" dirty="0" err="1" smtClean="0">
                <a:solidFill>
                  <a:schemeClr val="tx1"/>
                </a:solidFill>
                <a:latin typeface="Segoe UI" pitchFamily="34" charset="0"/>
                <a:ea typeface="+mn-ea"/>
                <a:cs typeface="+mn-cs"/>
                <a:hlinkClick r:id="rId3"/>
              </a:rPr>
              <a:t>File</a:t>
            </a:r>
            <a:r>
              <a:rPr lang="es-MX" sz="900" kern="1200" dirty="0" smtClean="0">
                <a:solidFill>
                  <a:schemeClr val="tx1"/>
                </a:solidFill>
                <a:latin typeface="Segoe UI" pitchFamily="34" charset="0"/>
                <a:ea typeface="+mn-ea"/>
                <a:cs typeface="+mn-cs"/>
              </a:rPr>
              <a:t>: brinda la funcionalidad básica para abrir archivos </a:t>
            </a:r>
            <a:r>
              <a:rPr lang="es-MX" sz="900" kern="1200" dirty="0" err="1" smtClean="0">
                <a:solidFill>
                  <a:schemeClr val="tx1"/>
                </a:solidFill>
                <a:latin typeface="Segoe UI" pitchFamily="34" charset="0"/>
                <a:ea typeface="+mn-ea"/>
                <a:cs typeface="+mn-cs"/>
              </a:rPr>
              <a:t>streams</a:t>
            </a:r>
            <a:r>
              <a:rPr lang="es-MX" sz="900" kern="1200" dirty="0" smtClean="0">
                <a:solidFill>
                  <a:schemeClr val="tx1"/>
                </a:solidFill>
                <a:latin typeface="Segoe UI" pitchFamily="34" charset="0"/>
                <a:ea typeface="+mn-ea"/>
                <a:cs typeface="+mn-cs"/>
              </a:rPr>
              <a:t> de lectura y escritura.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Clase </a:t>
            </a:r>
            <a:r>
              <a:rPr lang="es-MX" sz="900" u="none" strike="noStrike" kern="1200" dirty="0" err="1" smtClean="0">
                <a:solidFill>
                  <a:schemeClr val="tx1"/>
                </a:solidFill>
                <a:latin typeface="Segoe UI" pitchFamily="34" charset="0"/>
                <a:ea typeface="+mn-ea"/>
                <a:cs typeface="+mn-cs"/>
                <a:hlinkClick r:id="rId4"/>
              </a:rPr>
              <a:t>Directory</a:t>
            </a:r>
            <a:r>
              <a:rPr lang="es-MX" sz="900" kern="1200" dirty="0" smtClean="0">
                <a:solidFill>
                  <a:schemeClr val="tx1"/>
                </a:solidFill>
                <a:latin typeface="Segoe UI" pitchFamily="34" charset="0"/>
                <a:ea typeface="+mn-ea"/>
                <a:cs typeface="+mn-cs"/>
              </a:rPr>
              <a:t>: interface para manipular y crear directorios en los archivos del sistema.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Clases </a:t>
            </a:r>
            <a:r>
              <a:rPr lang="es-MX" sz="900" u="none" strike="noStrike" kern="1200" dirty="0" err="1" smtClean="0">
                <a:solidFill>
                  <a:schemeClr val="tx1"/>
                </a:solidFill>
                <a:latin typeface="Segoe UI" pitchFamily="34" charset="0"/>
                <a:ea typeface="+mn-ea"/>
                <a:cs typeface="+mn-cs"/>
                <a:hlinkClick r:id="rId5"/>
              </a:rPr>
              <a:t>StreamReader</a:t>
            </a:r>
            <a:r>
              <a:rPr lang="es-MX" sz="900" kern="1200" dirty="0" smtClean="0">
                <a:solidFill>
                  <a:schemeClr val="tx1"/>
                </a:solidFill>
                <a:latin typeface="Segoe UI" pitchFamily="34" charset="0"/>
                <a:ea typeface="+mn-ea"/>
                <a:cs typeface="+mn-cs"/>
              </a:rPr>
              <a:t> y </a:t>
            </a:r>
            <a:r>
              <a:rPr lang="es-MX" sz="900" u="none" strike="noStrike" kern="1200" dirty="0" err="1" smtClean="0">
                <a:solidFill>
                  <a:schemeClr val="tx1"/>
                </a:solidFill>
                <a:latin typeface="Segoe UI" pitchFamily="34" charset="0"/>
                <a:ea typeface="+mn-ea"/>
                <a:cs typeface="+mn-cs"/>
                <a:hlinkClick r:id="rId6"/>
              </a:rPr>
              <a:t>StreamWriter</a:t>
            </a:r>
            <a:r>
              <a:rPr lang="es-MX" sz="900" kern="1200" dirty="0" smtClean="0">
                <a:solidFill>
                  <a:schemeClr val="tx1"/>
                </a:solidFill>
                <a:latin typeface="Segoe UI" pitchFamily="34" charset="0"/>
                <a:ea typeface="+mn-ea"/>
                <a:cs typeface="+mn-cs"/>
              </a:rPr>
              <a:t>: proveen las funcionalidades básicas para leer y escribir información de una clase derivada de 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Estas clases se asumen como de un nivel más alto que </a:t>
            </a:r>
            <a:r>
              <a:rPr lang="es-MX" sz="900" b="1" kern="1200" dirty="0" err="1" smtClean="0">
                <a:solidFill>
                  <a:schemeClr val="tx1"/>
                </a:solidFill>
                <a:latin typeface="Segoe UI" pitchFamily="34" charset="0"/>
                <a:ea typeface="+mn-ea"/>
                <a:cs typeface="+mn-cs"/>
              </a:rPr>
              <a:t>FileStream</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En la actualidad hay una gran cantidad de malware (virus, spyware, </a:t>
            </a:r>
            <a:r>
              <a:rPr lang="es-MX" sz="900" kern="1200" dirty="0" err="1" smtClean="0">
                <a:solidFill>
                  <a:schemeClr val="tx1"/>
                </a:solidFill>
                <a:latin typeface="Segoe UI" pitchFamily="34" charset="0"/>
                <a:ea typeface="+mn-ea"/>
                <a:cs typeface="+mn-cs"/>
              </a:rPr>
              <a:t>adware</a:t>
            </a:r>
            <a:r>
              <a:rPr lang="es-MX" sz="900" kern="1200" dirty="0" smtClean="0">
                <a:solidFill>
                  <a:schemeClr val="tx1"/>
                </a:solidFill>
                <a:latin typeface="Segoe UI" pitchFamily="34" charset="0"/>
                <a:ea typeface="+mn-ea"/>
                <a:cs typeface="+mn-cs"/>
              </a:rPr>
              <a:t>, gusanos, troyanos, etc.).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La utilización de un almacenamiento aislado permite que las aplicaciones que no son de plena confianza almacenen datos de una forma controlada por la directiva de seguridad del equipo. Crea un área exclusiva de almacenamiento para una aplicación o un componente, al que sólo esta puede obtener acceso. Por lo tanto, cada aplicación tiene su propia área de archivos asignada automáticamente , completamente aislada de otras aplicaciones.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La clase </a:t>
            </a:r>
            <a:r>
              <a:rPr lang="es-MX" sz="900" b="1" u="none" strike="noStrike" kern="1200" dirty="0" err="1" smtClean="0">
                <a:solidFill>
                  <a:schemeClr val="tx1"/>
                </a:solidFill>
                <a:latin typeface="Segoe UI" pitchFamily="34" charset="0"/>
                <a:ea typeface="+mn-ea"/>
                <a:cs typeface="+mn-cs"/>
                <a:hlinkClick r:id="rId3"/>
              </a:rPr>
              <a:t>IsaolatedStorageFile</a:t>
            </a:r>
            <a:r>
              <a:rPr lang="es-MX" sz="900" kern="1200" dirty="0" smtClean="0">
                <a:solidFill>
                  <a:schemeClr val="tx1"/>
                </a:solidFill>
                <a:latin typeface="Segoe UI" pitchFamily="34" charset="0"/>
                <a:ea typeface="+mn-ea"/>
                <a:cs typeface="+mn-cs"/>
              </a:rPr>
              <a:t>: permite crear archivos y directorios en el </a:t>
            </a:r>
            <a:r>
              <a:rPr lang="es-MX" sz="900" kern="1200" dirty="0" err="1" smtClean="0">
                <a:solidFill>
                  <a:schemeClr val="tx1"/>
                </a:solidFill>
                <a:latin typeface="Segoe UI" pitchFamily="34" charset="0"/>
                <a:ea typeface="+mn-ea"/>
                <a:cs typeface="+mn-cs"/>
              </a:rPr>
              <a:t>isolated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storage</a:t>
            </a:r>
            <a:r>
              <a:rPr lang="es-MX" sz="900" kern="1200" dirty="0" smtClean="0">
                <a:solidFill>
                  <a:schemeClr val="tx1"/>
                </a:solidFill>
                <a:latin typeface="Segoe UI" pitchFamily="34" charset="0"/>
                <a:ea typeface="+mn-ea"/>
                <a:cs typeface="+mn-cs"/>
              </a:rPr>
              <a:t>. Se encuentra en el </a:t>
            </a:r>
            <a:r>
              <a:rPr lang="es-MX" sz="900" kern="1200" dirty="0" err="1" smtClean="0">
                <a:solidFill>
                  <a:schemeClr val="tx1"/>
                </a:solidFill>
                <a:latin typeface="Segoe UI" pitchFamily="34" charset="0"/>
                <a:ea typeface="+mn-ea"/>
                <a:cs typeface="+mn-cs"/>
              </a:rPr>
              <a:t>NameSpace</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System.IO.IsolatedStorage</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b="1" kern="1200" dirty="0" err="1" smtClean="0">
                <a:solidFill>
                  <a:schemeClr val="tx1"/>
                </a:solidFill>
                <a:latin typeface="Segoe UI" pitchFamily="34" charset="0"/>
                <a:ea typeface="+mn-ea"/>
                <a:cs typeface="+mn-cs"/>
              </a:rPr>
              <a:t>IsolatedStorageScope</a:t>
            </a:r>
            <a:r>
              <a:rPr lang="es-MX" sz="900" b="1" kern="1200" dirty="0" smtClean="0">
                <a:solidFill>
                  <a:schemeClr val="tx1"/>
                </a:solidFill>
                <a:latin typeface="Segoe UI" pitchFamily="34" charset="0"/>
                <a:ea typeface="+mn-ea"/>
                <a:cs typeface="+mn-cs"/>
              </a:rPr>
              <a:t> </a:t>
            </a:r>
            <a:r>
              <a:rPr lang="es-MX" sz="900" kern="1200" dirty="0" smtClean="0">
                <a:solidFill>
                  <a:schemeClr val="tx1"/>
                </a:solidFill>
                <a:latin typeface="Segoe UI" pitchFamily="34" charset="0"/>
                <a:ea typeface="+mn-ea"/>
                <a:cs typeface="+mn-cs"/>
              </a:rPr>
              <a:t>es un enumerador que describe el </a:t>
            </a:r>
            <a:r>
              <a:rPr lang="es-MX" sz="900" kern="1200" dirty="0" err="1" smtClean="0">
                <a:solidFill>
                  <a:schemeClr val="tx1"/>
                </a:solidFill>
                <a:latin typeface="Segoe UI" pitchFamily="34" charset="0"/>
                <a:ea typeface="+mn-ea"/>
                <a:cs typeface="+mn-cs"/>
              </a:rPr>
              <a:t>scope</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ambito</a:t>
            </a:r>
            <a:r>
              <a:rPr lang="es-MX" sz="900" kern="1200" dirty="0" smtClean="0">
                <a:solidFill>
                  <a:schemeClr val="tx1"/>
                </a:solidFill>
                <a:latin typeface="Segoe UI" pitchFamily="34" charset="0"/>
                <a:ea typeface="+mn-ea"/>
                <a:cs typeface="+mn-cs"/>
              </a:rPr>
              <a:t>) del almacenamiento aislado. </a:t>
            </a:r>
            <a:br>
              <a:rPr lang="es-MX" sz="900" kern="1200" dirty="0" smtClean="0">
                <a:solidFill>
                  <a:schemeClr val="tx1"/>
                </a:solidFill>
                <a:latin typeface="Segoe UI" pitchFamily="34" charset="0"/>
                <a:ea typeface="+mn-ea"/>
                <a:cs typeface="+mn-cs"/>
              </a:rPr>
            </a:br>
            <a:r>
              <a:rPr lang="es-MX" sz="900" b="1" i="1" u="none" strike="noStrike" kern="1200" dirty="0" err="1" smtClean="0">
                <a:solidFill>
                  <a:schemeClr val="tx1"/>
                </a:solidFill>
                <a:latin typeface="Segoe UI" pitchFamily="34" charset="0"/>
                <a:ea typeface="+mn-ea"/>
                <a:cs typeface="+mn-cs"/>
                <a:hlinkClick r:id="rId4"/>
              </a:rPr>
              <a:t>IsolatedStorageFileStream</a:t>
            </a:r>
            <a:r>
              <a:rPr lang="es-MX" sz="900" b="1" i="1" kern="1200" dirty="0" smtClean="0">
                <a:solidFill>
                  <a:schemeClr val="tx1"/>
                </a:solidFill>
                <a:latin typeface="Segoe UI" pitchFamily="34" charset="0"/>
                <a:ea typeface="+mn-ea"/>
                <a:cs typeface="+mn-cs"/>
              </a:rPr>
              <a:t>:</a:t>
            </a:r>
            <a:r>
              <a:rPr lang="es-MX" sz="900" kern="1200" dirty="0" smtClean="0">
                <a:solidFill>
                  <a:schemeClr val="tx1"/>
                </a:solidFill>
                <a:latin typeface="Segoe UI" pitchFamily="34" charset="0"/>
                <a:ea typeface="+mn-ea"/>
                <a:cs typeface="+mn-cs"/>
              </a:rPr>
              <a:t> es un </a:t>
            </a: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utilizado para crear archivos en el </a:t>
            </a:r>
            <a:r>
              <a:rPr lang="es-MX" sz="900" kern="1200" dirty="0" err="1" smtClean="0">
                <a:solidFill>
                  <a:schemeClr val="tx1"/>
                </a:solidFill>
                <a:latin typeface="Segoe UI" pitchFamily="34" charset="0"/>
                <a:ea typeface="+mn-ea"/>
                <a:cs typeface="+mn-cs"/>
              </a:rPr>
              <a:t>isolated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storage</a:t>
            </a:r>
            <a:r>
              <a:rPr lang="es-MX" sz="900" kern="1200" dirty="0" smtClean="0">
                <a:solidFill>
                  <a:schemeClr val="tx1"/>
                </a:solidFill>
                <a:latin typeface="Segoe UI" pitchFamily="34" charset="0"/>
                <a:ea typeface="+mn-ea"/>
                <a:cs typeface="+mn-cs"/>
              </a:rPr>
              <a:t>. Deriva de la clase </a:t>
            </a:r>
            <a:r>
              <a:rPr lang="es-MX" sz="900" kern="1200" dirty="0" err="1" smtClean="0">
                <a:solidFill>
                  <a:schemeClr val="tx1"/>
                </a:solidFill>
                <a:latin typeface="Segoe UI" pitchFamily="34" charset="0"/>
                <a:ea typeface="+mn-ea"/>
                <a:cs typeface="+mn-cs"/>
              </a:rPr>
              <a:t>filestream</a:t>
            </a:r>
            <a:r>
              <a:rPr lang="es-MX" sz="900" kern="1200" dirty="0" smtClean="0">
                <a:solidFill>
                  <a:schemeClr val="tx1"/>
                </a:solidFill>
                <a:latin typeface="Segoe UI" pitchFamily="34" charset="0"/>
                <a:ea typeface="+mn-ea"/>
                <a:cs typeface="+mn-cs"/>
              </a:rPr>
              <a:t>, por lo tanto tiene casi las mismas propiedades y manejos.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smtClean="0">
                <a:solidFill>
                  <a:schemeClr val="tx1"/>
                </a:solidFill>
                <a:latin typeface="Segoe UI" pitchFamily="34" charset="0"/>
                <a:ea typeface="+mn-ea"/>
                <a:cs typeface="+mn-cs"/>
              </a:rPr>
              <a:t>Como crear un almacenamiento?</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Antes de grabar información en tu </a:t>
            </a:r>
            <a:r>
              <a:rPr lang="es-MX" sz="900" kern="1200" dirty="0" err="1" smtClean="0">
                <a:solidFill>
                  <a:schemeClr val="tx1"/>
                </a:solidFill>
                <a:latin typeface="Segoe UI" pitchFamily="34" charset="0"/>
                <a:ea typeface="+mn-ea"/>
                <a:cs typeface="+mn-cs"/>
              </a:rPr>
              <a:t>Isolated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storage</a:t>
            </a:r>
            <a:r>
              <a:rPr lang="es-MX" sz="900" kern="1200" dirty="0" smtClean="0">
                <a:solidFill>
                  <a:schemeClr val="tx1"/>
                </a:solidFill>
                <a:latin typeface="Segoe UI" pitchFamily="34" charset="0"/>
                <a:ea typeface="+mn-ea"/>
                <a:cs typeface="+mn-cs"/>
              </a:rPr>
              <a:t>, se debe de determinar el ámbito donde se quiere guardar la información. Se puede elegir entre 2 métodos: </a:t>
            </a:r>
          </a:p>
          <a:p>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/Machine.- Crea un almacenamiento para mantener la </a:t>
            </a:r>
            <a:r>
              <a:rPr lang="es-MX" sz="900" kern="1200" dirty="0" err="1" smtClean="0">
                <a:solidFill>
                  <a:schemeClr val="tx1"/>
                </a:solidFill>
                <a:latin typeface="Segoe UI" pitchFamily="34" charset="0"/>
                <a:ea typeface="+mn-ea"/>
                <a:cs typeface="+mn-cs"/>
              </a:rPr>
              <a:t>informacion</a:t>
            </a:r>
            <a:r>
              <a:rPr lang="es-MX" sz="900" kern="1200" dirty="0" smtClean="0">
                <a:solidFill>
                  <a:schemeClr val="tx1"/>
                </a:solidFill>
                <a:latin typeface="Segoe UI" pitchFamily="34" charset="0"/>
                <a:ea typeface="+mn-ea"/>
                <a:cs typeface="+mn-cs"/>
              </a:rPr>
              <a:t> que es específica para la llamada del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y de la máquina local. Ideal para crear datos a nivel de aplicación: </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a:t>
            </a:r>
            <a:r>
              <a:rPr lang="es-MX" sz="900" kern="1200" dirty="0" err="1" smtClean="0">
                <a:solidFill>
                  <a:schemeClr val="tx1"/>
                </a:solidFill>
                <a:latin typeface="Segoe UI" pitchFamily="34" charset="0"/>
                <a:ea typeface="+mn-ea"/>
                <a:cs typeface="+mn-cs"/>
              </a:rPr>
              <a:t>User</a:t>
            </a:r>
            <a:r>
              <a:rPr lang="es-MX" sz="900" kern="1200" dirty="0" smtClean="0">
                <a:solidFill>
                  <a:schemeClr val="tx1"/>
                </a:solidFill>
                <a:latin typeface="Segoe UI" pitchFamily="34" charset="0"/>
                <a:ea typeface="+mn-ea"/>
                <a:cs typeface="+mn-cs"/>
              </a:rPr>
              <a:t>.- Este método crea un almacenamiento que guarda información que es específica para la llamada del </a:t>
            </a:r>
            <a:r>
              <a:rPr lang="es-MX" sz="900" kern="1200" dirty="0" err="1" smtClean="0">
                <a:solidFill>
                  <a:schemeClr val="tx1"/>
                </a:solidFill>
                <a:latin typeface="Segoe UI" pitchFamily="34" charset="0"/>
                <a:ea typeface="+mn-ea"/>
                <a:cs typeface="+mn-cs"/>
              </a:rPr>
              <a:t>assembly</a:t>
            </a:r>
            <a:r>
              <a:rPr lang="es-MX" sz="900" kern="1200" dirty="0" smtClean="0">
                <a:solidFill>
                  <a:schemeClr val="tx1"/>
                </a:solidFill>
                <a:latin typeface="Segoe UI" pitchFamily="34" charset="0"/>
                <a:ea typeface="+mn-ea"/>
                <a:cs typeface="+mn-cs"/>
              </a:rPr>
              <a:t> y el usuario actual. Es útil para crear datos a nivel de usuario:</a:t>
            </a:r>
          </a:p>
          <a:p>
            <a:r>
              <a:rPr lang="es-MX" sz="900" b="1" kern="1200" dirty="0" smtClean="0">
                <a:solidFill>
                  <a:schemeClr val="tx1"/>
                </a:solidFill>
                <a:latin typeface="Segoe UI" pitchFamily="34" charset="0"/>
                <a:ea typeface="+mn-ea"/>
                <a:cs typeface="+mn-cs"/>
              </a:rPr>
              <a:t>Leyendo y escribiendo información en un almacenamiento aislado</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Se crea un objeto </a:t>
            </a:r>
            <a:r>
              <a:rPr lang="es-MX" sz="900" kern="1200" dirty="0" err="1" smtClean="0">
                <a:solidFill>
                  <a:schemeClr val="tx1"/>
                </a:solidFill>
                <a:latin typeface="Segoe UI" pitchFamily="34" charset="0"/>
                <a:ea typeface="+mn-ea"/>
                <a:cs typeface="+mn-cs"/>
              </a:rPr>
              <a:t>IsolatedStorageFileStream</a:t>
            </a:r>
            <a:r>
              <a:rPr lang="es-MX" sz="900" kern="1200" dirty="0" smtClean="0">
                <a:solidFill>
                  <a:schemeClr val="tx1"/>
                </a:solidFill>
                <a:latin typeface="Segoe UI" pitchFamily="34" charset="0"/>
                <a:ea typeface="+mn-ea"/>
                <a:cs typeface="+mn-cs"/>
              </a:rPr>
              <a:t> creando una instancia de la clase, especificando cual el nombre del archivo </a:t>
            </a:r>
            <a:r>
              <a:rPr lang="es-MX" sz="900" kern="1200" dirty="0" err="1" smtClean="0">
                <a:solidFill>
                  <a:schemeClr val="tx1"/>
                </a:solidFill>
                <a:latin typeface="Segoe UI" pitchFamily="34" charset="0"/>
                <a:ea typeface="+mn-ea"/>
                <a:cs typeface="+mn-cs"/>
              </a:rPr>
              <a:t>IsolatedStorageFile</a:t>
            </a:r>
            <a:r>
              <a:rPr lang="es-MX" sz="900" kern="1200" dirty="0" smtClean="0">
                <a:solidFill>
                  <a:schemeClr val="tx1"/>
                </a:solidFill>
                <a:latin typeface="Segoe UI" pitchFamily="34" charset="0"/>
                <a:ea typeface="+mn-ea"/>
                <a:cs typeface="+mn-cs"/>
              </a:rPr>
              <a:t> que se va a incluir dentro</a:t>
            </a:r>
          </a:p>
          <a:p>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Después de crear el almacenamiento se puede manejar de la misma manera que un </a:t>
            </a:r>
            <a:r>
              <a:rPr lang="es-MX" sz="900" kern="1200" dirty="0" err="1" smtClean="0">
                <a:solidFill>
                  <a:schemeClr val="tx1"/>
                </a:solidFill>
                <a:latin typeface="Segoe UI" pitchFamily="34" charset="0"/>
                <a:ea typeface="+mn-ea"/>
                <a:cs typeface="+mn-cs"/>
              </a:rPr>
              <a:t>fileStream</a:t>
            </a:r>
            <a:r>
              <a:rPr lang="es-MX" sz="900" kern="1200" dirty="0" smtClean="0">
                <a:solidFill>
                  <a:schemeClr val="tx1"/>
                </a:solidFill>
                <a:latin typeface="Segoe UI" pitchFamily="34" charset="0"/>
                <a:ea typeface="+mn-ea"/>
                <a:cs typeface="+mn-cs"/>
              </a:rPr>
              <a:t>. Por ejemplo para </a:t>
            </a:r>
            <a:r>
              <a:rPr lang="es-MX" sz="900" b="1" kern="1200" dirty="0" smtClean="0">
                <a:solidFill>
                  <a:schemeClr val="tx1"/>
                </a:solidFill>
                <a:latin typeface="Segoe UI" pitchFamily="34" charset="0"/>
                <a:ea typeface="+mn-ea"/>
                <a:cs typeface="+mn-cs"/>
              </a:rPr>
              <a:t>escribirlo</a:t>
            </a:r>
          </a:p>
          <a:p>
            <a:r>
              <a:rPr lang="es-MX" sz="900" kern="1200" dirty="0" smtClean="0">
                <a:solidFill>
                  <a:schemeClr val="tx1"/>
                </a:solidFill>
                <a:latin typeface="Segoe UI" pitchFamily="34" charset="0"/>
                <a:ea typeface="+mn-ea"/>
                <a:cs typeface="+mn-cs"/>
              </a:rPr>
              <a:t>Cuando usamos </a:t>
            </a:r>
            <a:r>
              <a:rPr lang="es-MX" sz="900" kern="1200" dirty="0" err="1" smtClean="0">
                <a:solidFill>
                  <a:schemeClr val="tx1"/>
                </a:solidFill>
                <a:latin typeface="Segoe UI" pitchFamily="34" charset="0"/>
                <a:ea typeface="+mn-ea"/>
                <a:cs typeface="+mn-cs"/>
              </a:rPr>
              <a:t>IsolatedStorage</a:t>
            </a:r>
            <a:r>
              <a:rPr lang="es-MX" sz="900" kern="1200" dirty="0" smtClean="0">
                <a:solidFill>
                  <a:schemeClr val="tx1"/>
                </a:solidFill>
                <a:latin typeface="Segoe UI" pitchFamily="34" charset="0"/>
                <a:ea typeface="+mn-ea"/>
                <a:cs typeface="+mn-cs"/>
              </a:rPr>
              <a:t> no se puede verificar si un archivo existe ahí, esto se debe realizar, por ejemplo preguntando si un arreglo que contiene los nombres de los archivos del </a:t>
            </a:r>
            <a:r>
              <a:rPr lang="es-MX" sz="900" kern="1200" dirty="0" err="1" smtClean="0">
                <a:solidFill>
                  <a:schemeClr val="tx1"/>
                </a:solidFill>
                <a:latin typeface="Segoe UI" pitchFamily="34" charset="0"/>
                <a:ea typeface="+mn-ea"/>
                <a:cs typeface="+mn-cs"/>
              </a:rPr>
              <a:t>IsolatedStorage</a:t>
            </a:r>
            <a:r>
              <a:rPr lang="es-MX" sz="900" kern="1200" dirty="0" smtClean="0">
                <a:solidFill>
                  <a:schemeClr val="tx1"/>
                </a:solidFill>
                <a:latin typeface="Segoe UI" pitchFamily="34" charset="0"/>
                <a:ea typeface="+mn-ea"/>
                <a:cs typeface="+mn-cs"/>
              </a:rPr>
              <a:t> es mayor a 0:</a:t>
            </a:r>
          </a:p>
          <a:p>
            <a:endParaRPr lang="es-MX" sz="900" kern="1200" dirty="0" smtClean="0">
              <a:solidFill>
                <a:schemeClr val="tx1"/>
              </a:solidFill>
              <a:latin typeface="Segoe UI" pitchFamily="34" charset="0"/>
              <a:ea typeface="+mn-ea"/>
              <a:cs typeface="+mn-cs"/>
            </a:endParaRPr>
          </a:p>
          <a:p>
            <a:r>
              <a:rPr lang="es-MX" sz="900" b="1" kern="1200" dirty="0" smtClean="0">
                <a:solidFill>
                  <a:schemeClr val="tx1"/>
                </a:solidFill>
                <a:latin typeface="Segoe UI" pitchFamily="34" charset="0"/>
                <a:ea typeface="+mn-ea"/>
                <a:cs typeface="+mn-cs"/>
              </a:rPr>
              <a:t>Como usar directorios en un almacenamiento aislado?</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En un </a:t>
            </a:r>
            <a:r>
              <a:rPr lang="es-MX" sz="900" kern="1200" dirty="0" err="1" smtClean="0">
                <a:solidFill>
                  <a:schemeClr val="tx1"/>
                </a:solidFill>
                <a:latin typeface="Segoe UI" pitchFamily="34" charset="0"/>
                <a:ea typeface="+mn-ea"/>
                <a:cs typeface="+mn-cs"/>
              </a:rPr>
              <a:t>isolated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storage</a:t>
            </a:r>
            <a:r>
              <a:rPr lang="es-MX" sz="900" kern="1200" dirty="0" smtClean="0">
                <a:solidFill>
                  <a:schemeClr val="tx1"/>
                </a:solidFill>
                <a:latin typeface="Segoe UI" pitchFamily="34" charset="0"/>
                <a:ea typeface="+mn-ea"/>
                <a:cs typeface="+mn-cs"/>
              </a:rPr>
              <a:t> también tenemos permitido crear directorios, esto es mediante </a:t>
            </a:r>
            <a:r>
              <a:rPr lang="es-MX" sz="900" kern="1200" dirty="0" err="1" smtClean="0">
                <a:solidFill>
                  <a:schemeClr val="tx1"/>
                </a:solidFill>
                <a:latin typeface="Segoe UI" pitchFamily="34" charset="0"/>
                <a:ea typeface="+mn-ea"/>
                <a:cs typeface="+mn-cs"/>
              </a:rPr>
              <a:t>CreateDirectory</a:t>
            </a:r>
            <a:r>
              <a:rPr lang="es-MX" sz="900" kern="1200" dirty="0" smtClean="0">
                <a:solidFill>
                  <a:schemeClr val="tx1"/>
                </a:solidFill>
                <a:latin typeface="Segoe UI" pitchFamily="34" charset="0"/>
                <a:ea typeface="+mn-ea"/>
                <a:cs typeface="+mn-cs"/>
              </a:rPr>
              <a:t> y después de crear el directorio se pueden crear archivos, especificando el nombre, el </a:t>
            </a:r>
            <a:r>
              <a:rPr lang="es-MX" sz="900" kern="1200" dirty="0" err="1" smtClean="0">
                <a:solidFill>
                  <a:schemeClr val="tx1"/>
                </a:solidFill>
                <a:latin typeface="Segoe UI" pitchFamily="34" charset="0"/>
                <a:ea typeface="+mn-ea"/>
                <a:cs typeface="+mn-cs"/>
              </a:rPr>
              <a:t>FileMode</a:t>
            </a:r>
            <a:r>
              <a:rPr lang="es-MX" sz="900" kern="1200" dirty="0" smtClean="0">
                <a:solidFill>
                  <a:schemeClr val="tx1"/>
                </a:solidFill>
                <a:latin typeface="Segoe UI" pitchFamily="34" charset="0"/>
                <a:ea typeface="+mn-ea"/>
                <a:cs typeface="+mn-cs"/>
              </a:rPr>
              <a:t> a usar y el objeto de almacenamiento creado: </a:t>
            </a:r>
            <a:br>
              <a:rPr lang="es-MX" sz="900" kern="1200" dirty="0" smtClean="0">
                <a:solidFill>
                  <a:schemeClr val="tx1"/>
                </a:solidFill>
                <a:latin typeface="Segoe UI" pitchFamily="34" charset="0"/>
                <a:ea typeface="+mn-ea"/>
                <a:cs typeface="+mn-cs"/>
              </a:rPr>
            </a:br>
            <a:endParaRPr lang="es-MX" sz="900" kern="1200" dirty="0" smtClean="0">
              <a:solidFill>
                <a:schemeClr val="tx1"/>
              </a:solidFill>
              <a:latin typeface="Segoe UI" pitchFamily="34" charset="0"/>
              <a:ea typeface="+mn-ea"/>
              <a:cs typeface="+mn-cs"/>
            </a:endParaRPr>
          </a:p>
          <a:p>
            <a:r>
              <a:rPr lang="es-MX" sz="900" kern="1200" dirty="0" smtClean="0">
                <a:solidFill>
                  <a:schemeClr val="tx1"/>
                </a:solidFill>
                <a:latin typeface="Segoe UI" pitchFamily="34" charset="0"/>
                <a:ea typeface="+mn-ea"/>
                <a:cs typeface="+mn-cs"/>
              </a:rPr>
              <a:t>Para obtener los archivos que tiene ese directorio se realiza de la siguiente forma</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b="1" i="1" kern="1200" dirty="0" err="1" smtClean="0">
                <a:solidFill>
                  <a:schemeClr val="tx1"/>
                </a:solidFill>
                <a:latin typeface="Segoe UI" pitchFamily="34" charset="0"/>
                <a:ea typeface="+mn-ea"/>
                <a:cs typeface="+mn-cs"/>
              </a:rPr>
              <a:t>IsolatedStrorageFilePerm</a:t>
            </a:r>
            <a:endParaRPr lang="es-MX" sz="900" b="1" i="1" kern="1200" dirty="0" smtClean="0">
              <a:solidFill>
                <a:schemeClr val="tx1"/>
              </a:solidFill>
              <a:latin typeface="Segoe UI" pitchFamily="34" charset="0"/>
              <a:ea typeface="+mn-ea"/>
              <a:cs typeface="+mn-cs"/>
            </a:endParaRPr>
          </a:p>
          <a:p>
            <a:endParaRPr lang="es-MX" sz="900" b="1" i="1" kern="1200" dirty="0" smtClean="0">
              <a:solidFill>
                <a:schemeClr val="tx1"/>
              </a:solidFill>
              <a:latin typeface="Segoe UI" pitchFamily="34" charset="0"/>
              <a:ea typeface="+mn-ea"/>
              <a:cs typeface="+mn-cs"/>
            </a:endParaRPr>
          </a:p>
          <a:p>
            <a:r>
              <a:rPr lang="es-MX" sz="900" b="1" i="1" kern="1200" dirty="0" smtClean="0">
                <a:solidFill>
                  <a:schemeClr val="tx1"/>
                </a:solidFill>
                <a:latin typeface="Segoe UI" pitchFamily="34" charset="0"/>
                <a:ea typeface="+mn-ea"/>
                <a:cs typeface="+mn-cs"/>
              </a:rPr>
              <a:t>Permitiendo el almacenamiento aislado</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Para otorgar suficientes permisos, uno necesita demandar o pedir permisos. Para hacer que el </a:t>
            </a:r>
            <a:r>
              <a:rPr lang="es-MX" sz="900" kern="1200" dirty="0" err="1" smtClean="0">
                <a:solidFill>
                  <a:schemeClr val="tx1"/>
                </a:solidFill>
                <a:latin typeface="Segoe UI" pitchFamily="34" charset="0"/>
                <a:ea typeface="+mn-ea"/>
                <a:cs typeface="+mn-cs"/>
              </a:rPr>
              <a:t>framework</a:t>
            </a:r>
            <a:r>
              <a:rPr lang="es-MX" sz="900" kern="1200" dirty="0" smtClean="0">
                <a:solidFill>
                  <a:schemeClr val="tx1"/>
                </a:solidFill>
                <a:latin typeface="Segoe UI" pitchFamily="34" charset="0"/>
                <a:ea typeface="+mn-ea"/>
                <a:cs typeface="+mn-cs"/>
              </a:rPr>
              <a:t> se encargue de esto, se hace lo siguiente:</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Se usa </a:t>
            </a:r>
            <a:r>
              <a:rPr lang="es-MX" sz="900" kern="1200" dirty="0" err="1" smtClean="0">
                <a:solidFill>
                  <a:schemeClr val="tx1"/>
                </a:solidFill>
                <a:latin typeface="Segoe UI" pitchFamily="34" charset="0"/>
                <a:ea typeface="+mn-ea"/>
                <a:cs typeface="+mn-cs"/>
              </a:rPr>
              <a:t>System.Security.Permissions</a:t>
            </a:r>
            <a:r>
              <a:rPr lang="es-MX" sz="900" kern="1200" dirty="0" smtClean="0">
                <a:solidFill>
                  <a:schemeClr val="tx1"/>
                </a:solidFill>
                <a:latin typeface="Segoe UI" pitchFamily="34" charset="0"/>
                <a:ea typeface="+mn-ea"/>
                <a:cs typeface="+mn-cs"/>
              </a:rPr>
              <a:t>.</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Antes de la clase a la que se desea otorgar permisos, se debe colocar el atributo</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
            </a:r>
            <a:br>
              <a:rPr lang="es-MX" sz="900" kern="1200" dirty="0" smtClean="0">
                <a:solidFill>
                  <a:schemeClr val="tx1"/>
                </a:solidFill>
                <a:latin typeface="Segoe UI" pitchFamily="34" charset="0"/>
                <a:ea typeface="+mn-ea"/>
                <a:cs typeface="+mn-cs"/>
              </a:rPr>
            </a:br>
            <a:r>
              <a:rPr lang="es-MX" sz="900" kern="1200" dirty="0" smtClean="0">
                <a:solidFill>
                  <a:schemeClr val="tx1"/>
                </a:solidFill>
                <a:latin typeface="Segoe UI" pitchFamily="34" charset="0"/>
                <a:ea typeface="+mn-ea"/>
                <a:cs typeface="+mn-cs"/>
              </a:rPr>
              <a:t>Esto permite seleccionar qué </a:t>
            </a:r>
            <a:r>
              <a:rPr lang="es-MX" sz="900" kern="1200" dirty="0" err="1" smtClean="0">
                <a:solidFill>
                  <a:schemeClr val="tx1"/>
                </a:solidFill>
                <a:latin typeface="Segoe UI" pitchFamily="34" charset="0"/>
                <a:ea typeface="+mn-ea"/>
                <a:cs typeface="+mn-cs"/>
              </a:rPr>
              <a:t>assemblies</a:t>
            </a:r>
            <a:r>
              <a:rPr lang="es-MX" sz="900" kern="1200" dirty="0" smtClean="0">
                <a:solidFill>
                  <a:schemeClr val="tx1"/>
                </a:solidFill>
                <a:latin typeface="Segoe UI" pitchFamily="34" charset="0"/>
                <a:ea typeface="+mn-ea"/>
                <a:cs typeface="+mn-cs"/>
              </a:rPr>
              <a:t> requieren permisos, y si no los tiene, con este atributo, se hace el </a:t>
            </a:r>
            <a:r>
              <a:rPr lang="es-MX" sz="900" kern="1200" dirty="0" err="1" smtClean="0">
                <a:solidFill>
                  <a:schemeClr val="tx1"/>
                </a:solidFill>
                <a:latin typeface="Segoe UI" pitchFamily="34" charset="0"/>
                <a:ea typeface="+mn-ea"/>
                <a:cs typeface="+mn-cs"/>
              </a:rPr>
              <a:t>pedido</a:t>
            </a:r>
            <a:r>
              <a:rPr lang="es-MX" sz="900" b="1" i="1" kern="1200" dirty="0" err="1" smtClean="0">
                <a:solidFill>
                  <a:schemeClr val="tx1"/>
                </a:solidFill>
                <a:latin typeface="Segoe UI" pitchFamily="34" charset="0"/>
                <a:ea typeface="+mn-ea"/>
                <a:cs typeface="+mn-cs"/>
              </a:rPr>
              <a:t>ission</a:t>
            </a:r>
            <a:r>
              <a:rPr lang="es-MX" sz="900" kern="1200" dirty="0" smtClean="0">
                <a:solidFill>
                  <a:schemeClr val="tx1"/>
                </a:solidFill>
                <a:latin typeface="Segoe UI" pitchFamily="34" charset="0"/>
                <a:ea typeface="+mn-ea"/>
                <a:cs typeface="+mn-cs"/>
              </a:rPr>
              <a:t> es una clase que encapsula los permisos que especifican el acceso al </a:t>
            </a:r>
            <a:r>
              <a:rPr lang="es-MX" sz="900" kern="1200" dirty="0" err="1" smtClean="0">
                <a:solidFill>
                  <a:schemeClr val="tx1"/>
                </a:solidFill>
                <a:latin typeface="Segoe UI" pitchFamily="34" charset="0"/>
                <a:ea typeface="+mn-ea"/>
                <a:cs typeface="+mn-cs"/>
              </a:rPr>
              <a:t>isolated</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storage</a:t>
            </a:r>
            <a:r>
              <a:rPr lang="es-MX" sz="900" kern="1200" dirty="0" smtClean="0">
                <a:solidFill>
                  <a:schemeClr val="tx1"/>
                </a:solidFill>
                <a:latin typeface="Segoe UI" pitchFamily="34" charset="0"/>
                <a:ea typeface="+mn-ea"/>
                <a:cs typeface="+mn-cs"/>
              </a:rPr>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21655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La </a:t>
            </a:r>
            <a:r>
              <a:rPr lang="es-MX" dirty="0" err="1" smtClean="0"/>
              <a:t>declaracion</a:t>
            </a:r>
            <a:r>
              <a:rPr lang="es-MX" dirty="0" smtClean="0"/>
              <a:t> de un valor debe estar contenida por lo menos en un constructor, y</a:t>
            </a:r>
            <a:r>
              <a:rPr lang="es-MX" baseline="0" dirty="0" smtClean="0"/>
              <a:t> se debe iniciar por buenas </a:t>
            </a:r>
            <a:r>
              <a:rPr lang="es-MX" baseline="0" dirty="0" err="1" smtClean="0"/>
              <a:t>preacticas</a:t>
            </a:r>
            <a:r>
              <a:rPr lang="es-MX" baseline="0" dirty="0" smtClean="0"/>
              <a:t> como 0(cero) , </a:t>
            </a:r>
            <a:r>
              <a:rPr lang="es-MX" baseline="0" dirty="0" err="1" smtClean="0"/>
              <a:t>null</a:t>
            </a:r>
            <a:r>
              <a:rPr lang="es-MX" baseline="0" dirty="0" smtClean="0"/>
              <a:t> o </a:t>
            </a:r>
            <a:r>
              <a:rPr lang="es-MX" baseline="0" dirty="0" err="1" smtClean="0"/>
              <a:t>bacio</a:t>
            </a:r>
            <a:endParaRPr lang="es-MX" baseline="0" dirty="0" smtClean="0"/>
          </a:p>
          <a:p>
            <a:r>
              <a:rPr lang="es-MX" baseline="0" dirty="0" smtClean="0"/>
              <a:t>Por lo que la </a:t>
            </a:r>
            <a:r>
              <a:rPr lang="es-MX" baseline="0" dirty="0" err="1" smtClean="0"/>
              <a:t>declaracion</a:t>
            </a:r>
            <a:r>
              <a:rPr lang="es-MX" baseline="0" dirty="0" smtClean="0"/>
              <a:t> de tipos de datos es importante.</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dirty="0" smtClean="0">
                <a:effectLst/>
              </a:rPr>
              <a:t>Los desarrolladores a menudo tienen que procesar texto. Por ejemplo, puede ser necesario para procesar la entrada de un usuario para quitar o reemplazar caracteres especiales. O puede que tenga que procesar el texto que ha sido la salida de una aplicación heredada a integrar su aplicación con un sistema existente. Durante décadas, Unix y Perl desarrolladores han utilizado una técnica compleja pero eficiente para el procesamiento de textos: las expresiones regulares. Una expresión regular es un conjunto de caracteres que se puede comparar con una cadena para determinar si la cadena cumple los requisitos de formato. También puede utilizar expresiones regulares para extraer partes del texto o para sustituir el texto. A tomar decisiones basadas en texto, puede crear expresiones regulares que concuerden con cuerdas compuesto enteramente de números enteros, cadenas que contienen sólo letras minúsculas, o cadenas que coinciden con la entrada hexadecimal. También puede extraer partes clave de un bloque de texto (para extraer el estado de la dirección de un usuario o enlaces a imágenes de un lenguaje de marcado de hipertexto (HTML), por ejemplo). Finalmente, usted puede actualizar el texto usando expresiones regulares para cambiar el formato de texto o eliminar caracteres no válidos.</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900" kern="1200" dirty="0" err="1" smtClean="0">
                <a:solidFill>
                  <a:schemeClr val="tx1"/>
                </a:solidFill>
                <a:effectLst/>
                <a:latin typeface="Segoe UI" pitchFamily="34" charset="0"/>
                <a:ea typeface="+mn-ea"/>
                <a:cs typeface="+mn-cs"/>
              </a:rPr>
              <a:t>NameSpace</a:t>
            </a:r>
            <a:r>
              <a:rPr lang="es-ES" sz="900" kern="1200" dirty="0" smtClean="0">
                <a:solidFill>
                  <a:schemeClr val="tx1"/>
                </a:solidFill>
                <a:effectLst/>
                <a:latin typeface="Segoe UI" pitchFamily="34" charset="0"/>
                <a:ea typeface="+mn-ea"/>
                <a:cs typeface="+mn-cs"/>
              </a:rPr>
              <a:t> = </a:t>
            </a:r>
            <a:r>
              <a:rPr lang="es-ES" sz="900" kern="1200" dirty="0" err="1" smtClean="0">
                <a:solidFill>
                  <a:schemeClr val="tx1"/>
                </a:solidFill>
                <a:effectLst/>
                <a:latin typeface="Segoe UI" pitchFamily="34" charset="0"/>
                <a:ea typeface="+mn-ea"/>
                <a:cs typeface="+mn-cs"/>
              </a:rPr>
              <a:t>System.Text.RegularExpression</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b="1" kern="1200" dirty="0" err="1" smtClean="0">
                <a:solidFill>
                  <a:schemeClr val="tx1"/>
                </a:solidFill>
                <a:effectLst/>
                <a:latin typeface="Segoe UI" pitchFamily="34" charset="0"/>
                <a:ea typeface="+mn-ea"/>
                <a:cs typeface="+mn-cs"/>
              </a:rPr>
              <a:t>Regex</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 es la clase principal para el manejo de </a:t>
            </a:r>
            <a:r>
              <a:rPr lang="es-ES" sz="900" kern="1200" dirty="0" err="1" smtClean="0">
                <a:solidFill>
                  <a:schemeClr val="tx1"/>
                </a:solidFill>
                <a:effectLst/>
                <a:latin typeface="Segoe UI" pitchFamily="34" charset="0"/>
                <a:ea typeface="+mn-ea"/>
                <a:cs typeface="+mn-cs"/>
              </a:rPr>
              <a:t>expressions</a:t>
            </a:r>
            <a:r>
              <a:rPr lang="es-ES" sz="900" kern="1200" dirty="0" smtClean="0">
                <a:solidFill>
                  <a:schemeClr val="tx1"/>
                </a:solidFill>
                <a:effectLst/>
                <a:latin typeface="Segoe UI" pitchFamily="34" charset="0"/>
                <a:ea typeface="+mn-ea"/>
                <a:cs typeface="+mn-cs"/>
              </a:rPr>
              <a:t> </a:t>
            </a:r>
            <a:r>
              <a:rPr lang="es-ES" sz="900" kern="1200" dirty="0" err="1" smtClean="0">
                <a:solidFill>
                  <a:schemeClr val="tx1"/>
                </a:solidFill>
                <a:effectLst/>
                <a:latin typeface="Segoe UI" pitchFamily="34" charset="0"/>
                <a:ea typeface="+mn-ea"/>
                <a:cs typeface="+mn-cs"/>
              </a:rPr>
              <a:t>regulars</a:t>
            </a:r>
            <a:r>
              <a:rPr lang="es-ES" sz="900" kern="1200" dirty="0" smtClean="0">
                <a:solidFill>
                  <a:schemeClr val="tx1"/>
                </a:solidFill>
                <a:effectLst/>
                <a:latin typeface="Segoe UI" pitchFamily="34" charset="0"/>
                <a:ea typeface="+mn-ea"/>
                <a:cs typeface="+mn-cs"/>
              </a:rPr>
              <a:t>, contiene varios </a:t>
            </a:r>
            <a:r>
              <a:rPr lang="es-ES" sz="900" kern="1200" dirty="0" err="1" smtClean="0">
                <a:solidFill>
                  <a:schemeClr val="tx1"/>
                </a:solidFill>
                <a:effectLst/>
                <a:latin typeface="Segoe UI" pitchFamily="34" charset="0"/>
                <a:ea typeface="+mn-ea"/>
                <a:cs typeface="+mn-cs"/>
              </a:rPr>
              <a:t>metodos</a:t>
            </a:r>
            <a:r>
              <a:rPr lang="es-ES" sz="900" kern="1200" dirty="0" smtClean="0">
                <a:solidFill>
                  <a:schemeClr val="tx1"/>
                </a:solidFill>
                <a:effectLst/>
                <a:latin typeface="Segoe UI" pitchFamily="34" charset="0"/>
                <a:ea typeface="+mn-ea"/>
                <a:cs typeface="+mn-cs"/>
              </a:rPr>
              <a:t> </a:t>
            </a:r>
            <a:r>
              <a:rPr lang="es-ES" sz="900" kern="1200" dirty="0" err="1" smtClean="0">
                <a:solidFill>
                  <a:schemeClr val="tx1"/>
                </a:solidFill>
                <a:effectLst/>
                <a:latin typeface="Segoe UI" pitchFamily="34" charset="0"/>
                <a:ea typeface="+mn-ea"/>
                <a:cs typeface="+mn-cs"/>
              </a:rPr>
              <a:t>estaticos</a:t>
            </a:r>
            <a:r>
              <a:rPr lang="es-ES" sz="900" kern="1200" dirty="0" smtClean="0">
                <a:solidFill>
                  <a:schemeClr val="tx1"/>
                </a:solidFill>
                <a:effectLst/>
                <a:latin typeface="Segoe UI" pitchFamily="34" charset="0"/>
                <a:ea typeface="+mn-ea"/>
                <a:cs typeface="+mn-cs"/>
              </a:rPr>
              <a:t> aunque </a:t>
            </a:r>
            <a:r>
              <a:rPr lang="es-ES" sz="900" kern="1200" dirty="0" err="1" smtClean="0">
                <a:solidFill>
                  <a:schemeClr val="tx1"/>
                </a:solidFill>
                <a:effectLst/>
                <a:latin typeface="Segoe UI" pitchFamily="34" charset="0"/>
                <a:ea typeface="+mn-ea"/>
                <a:cs typeface="+mn-cs"/>
              </a:rPr>
              <a:t>tambien</a:t>
            </a:r>
            <a:r>
              <a:rPr lang="es-ES" sz="900" kern="1200" dirty="0" smtClean="0">
                <a:solidFill>
                  <a:schemeClr val="tx1"/>
                </a:solidFill>
                <a:effectLst/>
                <a:latin typeface="Segoe UI" pitchFamily="34" charset="0"/>
                <a:ea typeface="+mn-ea"/>
                <a:cs typeface="+mn-cs"/>
              </a:rPr>
              <a:t> puede instanciarse. </a:t>
            </a:r>
            <a:endParaRPr lang="es-MX" sz="900" kern="1200" dirty="0" smtClean="0">
              <a:solidFill>
                <a:schemeClr val="tx1"/>
              </a:solidFill>
              <a:effectLst/>
              <a:latin typeface="Segoe UI" pitchFamily="34" charset="0"/>
              <a:ea typeface="+mn-ea"/>
              <a:cs typeface="+mn-cs"/>
            </a:endParaRPr>
          </a:p>
          <a:p>
            <a:r>
              <a:rPr lang="es-ES" sz="900" b="1" kern="1200" dirty="0" err="1" smtClean="0">
                <a:solidFill>
                  <a:schemeClr val="tx1"/>
                </a:solidFill>
                <a:effectLst/>
                <a:latin typeface="Segoe UI" pitchFamily="34" charset="0"/>
                <a:ea typeface="+mn-ea"/>
                <a:cs typeface="+mn-cs"/>
              </a:rPr>
              <a:t>IsMatch</a:t>
            </a:r>
            <a:r>
              <a:rPr lang="es-ES" sz="900" b="1" kern="1200" dirty="0" smtClean="0">
                <a:solidFill>
                  <a:schemeClr val="tx1"/>
                </a:solidFill>
                <a:effectLst/>
                <a:latin typeface="Segoe UI" pitchFamily="34" charset="0"/>
                <a:ea typeface="+mn-ea"/>
                <a:cs typeface="+mn-cs"/>
              </a:rPr>
              <a:t>()</a:t>
            </a:r>
            <a:r>
              <a:rPr lang="es-ES" sz="900" kern="1200" dirty="0" smtClean="0">
                <a:solidFill>
                  <a:schemeClr val="tx1"/>
                </a:solidFill>
                <a:effectLst/>
                <a:latin typeface="Segoe UI" pitchFamily="34" charset="0"/>
                <a:ea typeface="+mn-ea"/>
                <a:cs typeface="+mn-cs"/>
              </a:rPr>
              <a:t> = Determina si la </a:t>
            </a:r>
            <a:r>
              <a:rPr lang="es-ES" sz="900" kern="1200" dirty="0" err="1" smtClean="0">
                <a:solidFill>
                  <a:schemeClr val="tx1"/>
                </a:solidFill>
                <a:effectLst/>
                <a:latin typeface="Segoe UI" pitchFamily="34" charset="0"/>
                <a:ea typeface="+mn-ea"/>
                <a:cs typeface="+mn-cs"/>
              </a:rPr>
              <a:t>expression</a:t>
            </a:r>
            <a:r>
              <a:rPr lang="es-ES" sz="900" kern="1200" dirty="0" smtClean="0">
                <a:solidFill>
                  <a:schemeClr val="tx1"/>
                </a:solidFill>
                <a:effectLst/>
                <a:latin typeface="Segoe UI" pitchFamily="34" charset="0"/>
                <a:ea typeface="+mn-ea"/>
                <a:cs typeface="+mn-cs"/>
              </a:rPr>
              <a:t> se adecua o no al </a:t>
            </a:r>
            <a:r>
              <a:rPr lang="es-ES" sz="900" kern="1200" dirty="0" err="1" smtClean="0">
                <a:solidFill>
                  <a:schemeClr val="tx1"/>
                </a:solidFill>
                <a:effectLst/>
                <a:latin typeface="Segoe UI" pitchFamily="34" charset="0"/>
                <a:ea typeface="+mn-ea"/>
                <a:cs typeface="+mn-cs"/>
              </a:rPr>
              <a:t>patron</a:t>
            </a:r>
            <a:r>
              <a:rPr lang="es-ES" sz="900" kern="1200" dirty="0" smtClean="0">
                <a:solidFill>
                  <a:schemeClr val="tx1"/>
                </a:solidFill>
                <a:effectLst/>
                <a:latin typeface="Segoe UI" pitchFamily="34" charset="0"/>
                <a:ea typeface="+mn-ea"/>
                <a:cs typeface="+mn-cs"/>
              </a:rPr>
              <a:t> </a:t>
            </a:r>
            <a:endParaRPr lang="es-MX"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29355852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900" b="1" kern="1200" dirty="0" smtClean="0">
                <a:solidFill>
                  <a:schemeClr val="tx1"/>
                </a:solidFill>
                <a:effectLst/>
                <a:latin typeface="Segoe UI" pitchFamily="34" charset="0"/>
                <a:ea typeface="+mn-ea"/>
                <a:cs typeface="+mn-cs"/>
              </a:rPr>
              <a:t>Match(</a:t>
            </a:r>
            <a:r>
              <a:rPr lang="es-ES" sz="900" b="1" kern="1200" dirty="0" err="1" smtClean="0">
                <a:solidFill>
                  <a:schemeClr val="tx1"/>
                </a:solidFill>
                <a:effectLst/>
                <a:latin typeface="Segoe UI" pitchFamily="34" charset="0"/>
                <a:ea typeface="+mn-ea"/>
                <a:cs typeface="+mn-cs"/>
              </a:rPr>
              <a:t>expression</a:t>
            </a:r>
            <a:r>
              <a:rPr lang="es-ES" sz="900" b="1" kern="1200" dirty="0" smtClean="0">
                <a:solidFill>
                  <a:schemeClr val="tx1"/>
                </a:solidFill>
                <a:effectLst/>
                <a:latin typeface="Segoe UI" pitchFamily="34" charset="0"/>
                <a:ea typeface="+mn-ea"/>
                <a:cs typeface="+mn-cs"/>
              </a:rPr>
              <a:t>, “(</a:t>
            </a:r>
            <a:r>
              <a:rPr lang="es-ES" sz="900" b="1" kern="1200" dirty="0" err="1" smtClean="0">
                <a:solidFill>
                  <a:schemeClr val="tx1"/>
                </a:solidFill>
                <a:effectLst/>
                <a:latin typeface="Segoe UI" pitchFamily="34" charset="0"/>
                <a:ea typeface="+mn-ea"/>
                <a:cs typeface="+mn-cs"/>
              </a:rPr>
              <a:t>pattern</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Para capturar un grupo de datos que cumplan con el patrón.</a:t>
            </a:r>
            <a:br>
              <a:rPr lang="es-ES" sz="900" kern="1200" dirty="0" smtClean="0">
                <a:solidFill>
                  <a:schemeClr val="tx1"/>
                </a:solidFill>
                <a:effectLst/>
                <a:latin typeface="Segoe UI" pitchFamily="34" charset="0"/>
                <a:ea typeface="+mn-ea"/>
                <a:cs typeface="+mn-cs"/>
              </a:rPr>
            </a:br>
            <a:r>
              <a:rPr lang="en-US" sz="900" kern="1200" dirty="0" smtClean="0">
                <a:solidFill>
                  <a:schemeClr val="tx1"/>
                </a:solidFill>
                <a:effectLst/>
                <a:latin typeface="Segoe UI" pitchFamily="34" charset="0"/>
                <a:ea typeface="+mn-ea"/>
                <a:cs typeface="+mn-cs"/>
              </a:rPr>
              <a:t>Match m = </a:t>
            </a:r>
            <a:r>
              <a:rPr lang="en-US" sz="900" kern="1200" dirty="0" err="1" smtClean="0">
                <a:solidFill>
                  <a:schemeClr val="tx1"/>
                </a:solidFill>
                <a:effectLst/>
                <a:latin typeface="Segoe UI" pitchFamily="34" charset="0"/>
                <a:ea typeface="+mn-ea"/>
                <a:cs typeface="+mn-cs"/>
              </a:rPr>
              <a:t>Regex.Match</a:t>
            </a:r>
            <a:r>
              <a:rPr lang="en-US" sz="900" kern="1200" dirty="0" smtClean="0">
                <a:solidFill>
                  <a:schemeClr val="tx1"/>
                </a:solidFill>
                <a:effectLst/>
                <a:latin typeface="Segoe UI" pitchFamily="34" charset="0"/>
                <a:ea typeface="+mn-ea"/>
                <a:cs typeface="+mn-cs"/>
              </a:rPr>
              <a:t>(input,”(Pattern)”)</a:t>
            </a:r>
            <a:br>
              <a:rPr lang="en-US" sz="900" kern="1200" dirty="0" smtClean="0">
                <a:solidFill>
                  <a:schemeClr val="tx1"/>
                </a:solidFill>
                <a:effectLst/>
                <a:latin typeface="Segoe UI" pitchFamily="34" charset="0"/>
                <a:ea typeface="+mn-ea"/>
                <a:cs typeface="+mn-cs"/>
              </a:rPr>
            </a:br>
            <a:endParaRPr lang="en-US" sz="900" kern="1200" dirty="0" smtClean="0">
              <a:solidFill>
                <a:schemeClr val="tx1"/>
              </a:solidFill>
              <a:effectLst/>
              <a:latin typeface="Segoe UI" pitchFamily="34" charset="0"/>
              <a:ea typeface="+mn-ea"/>
              <a:cs typeface="+mn-cs"/>
            </a:endParaRPr>
          </a:p>
          <a:p>
            <a:endParaRPr lang="en-US" sz="900" kern="1200" dirty="0" smtClean="0">
              <a:solidFill>
                <a:schemeClr val="tx1"/>
              </a:solidFill>
              <a:effectLst/>
              <a:latin typeface="Segoe UI" pitchFamily="34" charset="0"/>
              <a:ea typeface="+mn-ea"/>
              <a:cs typeface="+mn-cs"/>
            </a:endParaRPr>
          </a:p>
          <a:p>
            <a:r>
              <a:rPr lang="es-ES" sz="900" kern="1200" dirty="0" smtClean="0">
                <a:solidFill>
                  <a:schemeClr val="tx1"/>
                </a:solidFill>
                <a:effectLst/>
                <a:latin typeface="Segoe UI" pitchFamily="34" charset="0"/>
                <a:ea typeface="+mn-ea"/>
                <a:cs typeface="+mn-cs"/>
              </a:rPr>
              <a:t>Para darle nombre a un grupo de patrones usamos el formato </a:t>
            </a:r>
            <a:r>
              <a:rPr lang="es-ES" sz="900" b="1" kern="1200" dirty="0" smtClean="0">
                <a:solidFill>
                  <a:schemeClr val="tx1"/>
                </a:solidFill>
                <a:effectLst/>
                <a:latin typeface="Segoe UI" pitchFamily="34" charset="0"/>
                <a:ea typeface="+mn-ea"/>
                <a:cs typeface="+mn-cs"/>
              </a:rPr>
              <a:t>(¿&lt;</a:t>
            </a:r>
            <a:r>
              <a:rPr lang="es-ES" sz="900" b="1" kern="1200" dirty="0" err="1" smtClean="0">
                <a:solidFill>
                  <a:schemeClr val="tx1"/>
                </a:solidFill>
                <a:effectLst/>
                <a:latin typeface="Segoe UI" pitchFamily="34" charset="0"/>
                <a:ea typeface="+mn-ea"/>
                <a:cs typeface="+mn-cs"/>
              </a:rPr>
              <a:t>name</a:t>
            </a:r>
            <a:r>
              <a:rPr lang="es-ES" sz="900" b="1" kern="1200" dirty="0" smtClean="0">
                <a:solidFill>
                  <a:schemeClr val="tx1"/>
                </a:solidFill>
                <a:effectLst/>
                <a:latin typeface="Segoe UI" pitchFamily="34" charset="0"/>
                <a:ea typeface="+mn-ea"/>
                <a:cs typeface="+mn-cs"/>
              </a:rPr>
              <a:t>&gt; </a:t>
            </a:r>
            <a:r>
              <a:rPr lang="es-ES" sz="900" b="1" kern="1200" dirty="0" err="1" smtClean="0">
                <a:solidFill>
                  <a:schemeClr val="tx1"/>
                </a:solidFill>
                <a:effectLst/>
                <a:latin typeface="Segoe UI" pitchFamily="34" charset="0"/>
                <a:ea typeface="+mn-ea"/>
                <a:cs typeface="+mn-cs"/>
              </a:rPr>
              <a:t>pattern</a:t>
            </a:r>
            <a:r>
              <a:rPr lang="es-ES" sz="900" b="1" kern="1200" dirty="0" smtClean="0">
                <a:solidFill>
                  <a:schemeClr val="tx1"/>
                </a:solidFill>
                <a:effectLst/>
                <a:latin typeface="Segoe UI" pitchFamily="34" charset="0"/>
                <a:ea typeface="+mn-ea"/>
                <a:cs typeface="+mn-cs"/>
              </a:rPr>
              <a:t> )</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n-US" sz="900" b="1" kern="1200" dirty="0" err="1" smtClean="0">
                <a:solidFill>
                  <a:schemeClr val="tx1"/>
                </a:solidFill>
                <a:effectLst/>
                <a:latin typeface="Segoe UI" pitchFamily="34" charset="0"/>
                <a:ea typeface="+mn-ea"/>
                <a:cs typeface="+mn-cs"/>
              </a:rPr>
              <a:t>Regex.Repace</a:t>
            </a:r>
            <a:r>
              <a:rPr lang="en-US" sz="900" b="1" kern="1200" dirty="0" smtClean="0">
                <a:solidFill>
                  <a:schemeClr val="tx1"/>
                </a:solidFill>
                <a:effectLst/>
                <a:latin typeface="Segoe UI" pitchFamily="34" charset="0"/>
                <a:ea typeface="+mn-ea"/>
                <a:cs typeface="+mn-cs"/>
              </a:rPr>
              <a:t>(</a:t>
            </a:r>
            <a:r>
              <a:rPr lang="en-US" sz="900" b="1" kern="1200" dirty="0" err="1" smtClean="0">
                <a:solidFill>
                  <a:schemeClr val="tx1"/>
                </a:solidFill>
                <a:effectLst/>
                <a:latin typeface="Segoe UI" pitchFamily="34" charset="0"/>
                <a:ea typeface="+mn-ea"/>
                <a:cs typeface="+mn-cs"/>
              </a:rPr>
              <a:t>input,pattern,replacement</a:t>
            </a:r>
            <a:r>
              <a:rPr lang="en-US" sz="900" b="1" kern="1200" dirty="0" smtClean="0">
                <a:solidFill>
                  <a:schemeClr val="tx1"/>
                </a:solidFill>
                <a:effectLst/>
                <a:latin typeface="Segoe UI" pitchFamily="34" charset="0"/>
                <a:ea typeface="+mn-ea"/>
                <a:cs typeface="+mn-cs"/>
              </a:rPr>
              <a:t>)</a:t>
            </a:r>
            <a:r>
              <a:rPr lang="en-U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extLst>
      <p:ext uri="{BB962C8B-B14F-4D97-AF65-F5344CB8AC3E}">
        <p14:creationId xmlns:p14="http://schemas.microsoft.com/office/powerpoint/2010/main" val="29355852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extLst>
      <p:ext uri="{BB962C8B-B14F-4D97-AF65-F5344CB8AC3E}">
        <p14:creationId xmlns:p14="http://schemas.microsoft.com/office/powerpoint/2010/main" val="2935585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900" kern="1200" dirty="0" smtClean="0">
                <a:solidFill>
                  <a:schemeClr val="tx1"/>
                </a:solidFill>
                <a:effectLst/>
                <a:latin typeface="Segoe UI" pitchFamily="34" charset="0"/>
                <a:ea typeface="+mn-ea"/>
                <a:cs typeface="+mn-cs"/>
              </a:rPr>
              <a:t>El </a:t>
            </a:r>
            <a:r>
              <a:rPr lang="es-ES" sz="900" kern="1200" dirty="0" err="1" smtClean="0">
                <a:solidFill>
                  <a:schemeClr val="tx1"/>
                </a:solidFill>
                <a:effectLst/>
                <a:latin typeface="Segoe UI" pitchFamily="34" charset="0"/>
                <a:ea typeface="+mn-ea"/>
                <a:cs typeface="+mn-cs"/>
              </a:rPr>
              <a:t>.net</a:t>
            </a:r>
            <a:r>
              <a:rPr lang="es-ES" sz="900" kern="1200" dirty="0" smtClean="0">
                <a:solidFill>
                  <a:schemeClr val="tx1"/>
                </a:solidFill>
                <a:effectLst/>
                <a:latin typeface="Segoe UI" pitchFamily="34" charset="0"/>
                <a:ea typeface="+mn-ea"/>
                <a:cs typeface="+mn-cs"/>
              </a:rPr>
              <a:t> </a:t>
            </a:r>
            <a:r>
              <a:rPr lang="es-ES" sz="900" kern="1200" dirty="0" err="1" smtClean="0">
                <a:solidFill>
                  <a:schemeClr val="tx1"/>
                </a:solidFill>
                <a:effectLst/>
                <a:latin typeface="Segoe UI" pitchFamily="34" charset="0"/>
                <a:ea typeface="+mn-ea"/>
                <a:cs typeface="+mn-cs"/>
              </a:rPr>
              <a:t>framework</a:t>
            </a:r>
            <a:r>
              <a:rPr lang="es-ES" sz="900" kern="1200" dirty="0" smtClean="0">
                <a:solidFill>
                  <a:schemeClr val="tx1"/>
                </a:solidFill>
                <a:effectLst/>
                <a:latin typeface="Segoe UI" pitchFamily="34" charset="0"/>
                <a:ea typeface="+mn-ea"/>
                <a:cs typeface="+mn-cs"/>
              </a:rPr>
              <a:t> usa UTF16 por defecto, en algunos casos utiliza UTF8. En la mayoría de los </a:t>
            </a:r>
            <a:r>
              <a:rPr lang="es-ES" sz="900" kern="1200" dirty="0" err="1" smtClean="0">
                <a:solidFill>
                  <a:schemeClr val="tx1"/>
                </a:solidFill>
                <a:effectLst/>
                <a:latin typeface="Segoe UI" pitchFamily="34" charset="0"/>
                <a:ea typeface="+mn-ea"/>
                <a:cs typeface="+mn-cs"/>
              </a:rPr>
              <a:t>code</a:t>
            </a:r>
            <a:r>
              <a:rPr lang="es-ES" sz="900" kern="1200" dirty="0" smtClean="0">
                <a:solidFill>
                  <a:schemeClr val="tx1"/>
                </a:solidFill>
                <a:effectLst/>
                <a:latin typeface="Segoe UI" pitchFamily="34" charset="0"/>
                <a:ea typeface="+mn-ea"/>
                <a:cs typeface="+mn-cs"/>
              </a:rPr>
              <a:t>-page del 0-127 representan el mismo </a:t>
            </a:r>
            <a:r>
              <a:rPr lang="es-ES" sz="900" kern="1200" dirty="0" err="1" smtClean="0">
                <a:solidFill>
                  <a:schemeClr val="tx1"/>
                </a:solidFill>
                <a:effectLst/>
                <a:latin typeface="Segoe UI" pitchFamily="34" charset="0"/>
                <a:ea typeface="+mn-ea"/>
                <a:cs typeface="+mn-cs"/>
              </a:rPr>
              <a:t>codepage</a:t>
            </a:r>
            <a:r>
              <a:rPr lang="es-ES" sz="900" kern="1200" dirty="0" smtClean="0">
                <a:solidFill>
                  <a:schemeClr val="tx1"/>
                </a:solidFill>
                <a:effectLst/>
                <a:latin typeface="Segoe UI" pitchFamily="34" charset="0"/>
                <a:ea typeface="+mn-ea"/>
                <a:cs typeface="+mn-cs"/>
              </a:rPr>
              <a:t>. </a:t>
            </a:r>
            <a:endParaRPr lang="es-MX" sz="900" kern="1200" dirty="0" smtClean="0">
              <a:solidFill>
                <a:schemeClr val="tx1"/>
              </a:solidFill>
              <a:effectLst/>
              <a:latin typeface="Segoe UI" pitchFamily="34" charset="0"/>
              <a:ea typeface="+mn-ea"/>
              <a:cs typeface="+mn-cs"/>
            </a:endParaRPr>
          </a:p>
          <a:p>
            <a:r>
              <a:rPr lang="es-ES" sz="900" kern="1200" dirty="0" err="1" smtClean="0">
                <a:solidFill>
                  <a:schemeClr val="tx1"/>
                </a:solidFill>
                <a:effectLst/>
                <a:latin typeface="Segoe UI" pitchFamily="34" charset="0"/>
                <a:ea typeface="+mn-ea"/>
                <a:cs typeface="+mn-cs"/>
              </a:rPr>
              <a:t>Notepad</a:t>
            </a:r>
            <a:r>
              <a:rPr lang="es-ES" sz="900" kern="1200" dirty="0" smtClean="0">
                <a:solidFill>
                  <a:schemeClr val="tx1"/>
                </a:solidFill>
                <a:effectLst/>
                <a:latin typeface="Segoe UI" pitchFamily="34" charset="0"/>
                <a:ea typeface="+mn-ea"/>
                <a:cs typeface="+mn-cs"/>
              </a:rPr>
              <a:t>, no es capaz de visualizar archivos codificados con UTF7, y UTF32. </a:t>
            </a:r>
            <a:r>
              <a:rPr lang="es-ES" sz="900" kern="1200" dirty="0" err="1" smtClean="0">
                <a:solidFill>
                  <a:schemeClr val="tx1"/>
                </a:solidFill>
                <a:effectLst/>
                <a:latin typeface="Segoe UI" pitchFamily="34" charset="0"/>
                <a:ea typeface="+mn-ea"/>
                <a:cs typeface="+mn-cs"/>
              </a:rPr>
              <a:t>Tipicamente</a:t>
            </a:r>
            <a:r>
              <a:rPr lang="es-ES" sz="900" kern="1200" dirty="0" smtClean="0">
                <a:solidFill>
                  <a:schemeClr val="tx1"/>
                </a:solidFill>
                <a:effectLst/>
                <a:latin typeface="Segoe UI" pitchFamily="34" charset="0"/>
                <a:ea typeface="+mn-ea"/>
                <a:cs typeface="+mn-cs"/>
              </a:rPr>
              <a:t> tu no necesitar especificar el </a:t>
            </a:r>
            <a:r>
              <a:rPr lang="es-ES" sz="900" kern="1200" dirty="0" err="1" smtClean="0">
                <a:solidFill>
                  <a:schemeClr val="tx1"/>
                </a:solidFill>
                <a:effectLst/>
                <a:latin typeface="Segoe UI" pitchFamily="34" charset="0"/>
                <a:ea typeface="+mn-ea"/>
                <a:cs typeface="+mn-cs"/>
              </a:rPr>
              <a:t>encoding</a:t>
            </a:r>
            <a:r>
              <a:rPr lang="es-ES" sz="900" kern="1200" dirty="0" smtClean="0">
                <a:solidFill>
                  <a:schemeClr val="tx1"/>
                </a:solidFill>
                <a:effectLst/>
                <a:latin typeface="Segoe UI" pitchFamily="34" charset="0"/>
                <a:ea typeface="+mn-ea"/>
                <a:cs typeface="+mn-cs"/>
              </a:rPr>
              <a:t> cuando lees un archivo, el .NET </a:t>
            </a:r>
            <a:r>
              <a:rPr lang="es-ES" sz="900" kern="1200" dirty="0" err="1" smtClean="0">
                <a:solidFill>
                  <a:schemeClr val="tx1"/>
                </a:solidFill>
                <a:effectLst/>
                <a:latin typeface="Segoe UI" pitchFamily="34" charset="0"/>
                <a:ea typeface="+mn-ea"/>
                <a:cs typeface="+mn-cs"/>
              </a:rPr>
              <a:t>framework</a:t>
            </a:r>
            <a:r>
              <a:rPr lang="es-ES" sz="900" kern="1200" dirty="0" smtClean="0">
                <a:solidFill>
                  <a:schemeClr val="tx1"/>
                </a:solidFill>
                <a:effectLst/>
                <a:latin typeface="Segoe UI" pitchFamily="34" charset="0"/>
                <a:ea typeface="+mn-ea"/>
                <a:cs typeface="+mn-cs"/>
              </a:rPr>
              <a:t> decodifica automáticamente, Sin embargo si el archivo fue codificado con UTF7, es obligatorio especificarlo, si no los resultados serán incorrectos. </a:t>
            </a:r>
            <a:endParaRPr lang="es-MX" sz="900" kern="1200" dirty="0" smtClean="0">
              <a:solidFill>
                <a:schemeClr val="tx1"/>
              </a:solidFill>
              <a:effectLst/>
              <a:latin typeface="Segoe UI" pitchFamily="34" charset="0"/>
              <a:ea typeface="+mn-ea"/>
              <a:cs typeface="+mn-cs"/>
            </a:endParaRPr>
          </a:p>
          <a:p>
            <a:r>
              <a:rPr lang="es-ES" sz="900" b="1" kern="1200" dirty="0" err="1" smtClean="0">
                <a:solidFill>
                  <a:schemeClr val="tx1"/>
                </a:solidFill>
                <a:effectLst/>
                <a:latin typeface="Segoe UI" pitchFamily="34" charset="0"/>
                <a:ea typeface="+mn-ea"/>
                <a:cs typeface="+mn-cs"/>
              </a:rPr>
              <a:t>System.Text.Encoding</a:t>
            </a:r>
            <a:r>
              <a:rPr lang="es-ES" sz="900" b="1" kern="1200" dirty="0" smtClean="0">
                <a:solidFill>
                  <a:schemeClr val="tx1"/>
                </a:solidFill>
                <a:effectLst/>
                <a:latin typeface="Segoe UI" pitchFamily="34" charset="0"/>
                <a:ea typeface="+mn-ea"/>
                <a:cs typeface="+mn-cs"/>
              </a:rPr>
              <a:t>,</a:t>
            </a:r>
            <a:r>
              <a:rPr lang="es-ES" sz="900" kern="1200" dirty="0" smtClean="0">
                <a:solidFill>
                  <a:schemeClr val="tx1"/>
                </a:solidFill>
                <a:effectLst/>
                <a:latin typeface="Segoe UI" pitchFamily="34" charset="0"/>
                <a:ea typeface="+mn-ea"/>
                <a:cs typeface="+mn-cs"/>
              </a:rPr>
              <a:t> provee métodos </a:t>
            </a:r>
            <a:r>
              <a:rPr lang="es-ES" sz="900" kern="1200" dirty="0" err="1" smtClean="0">
                <a:solidFill>
                  <a:schemeClr val="tx1"/>
                </a:solidFill>
                <a:effectLst/>
                <a:latin typeface="Segoe UI" pitchFamily="34" charset="0"/>
                <a:ea typeface="+mn-ea"/>
                <a:cs typeface="+mn-cs"/>
              </a:rPr>
              <a:t>estaticos</a:t>
            </a:r>
            <a:r>
              <a:rPr lang="es-ES" sz="900" kern="1200" dirty="0" smtClean="0">
                <a:solidFill>
                  <a:schemeClr val="tx1"/>
                </a:solidFill>
                <a:effectLst/>
                <a:latin typeface="Segoe UI" pitchFamily="34" charset="0"/>
                <a:ea typeface="+mn-ea"/>
                <a:cs typeface="+mn-cs"/>
              </a:rPr>
              <a:t> para codificar y decodificar </a:t>
            </a:r>
            <a:r>
              <a:rPr lang="es-ES" sz="900" kern="1200" dirty="0" err="1" smtClean="0">
                <a:solidFill>
                  <a:schemeClr val="tx1"/>
                </a:solidFill>
                <a:effectLst/>
                <a:latin typeface="Segoe UI" pitchFamily="34" charset="0"/>
                <a:ea typeface="+mn-ea"/>
                <a:cs typeface="+mn-cs"/>
              </a:rPr>
              <a:t>texto,es</a:t>
            </a:r>
            <a:r>
              <a:rPr lang="es-ES" sz="900" kern="1200" dirty="0" smtClean="0">
                <a:solidFill>
                  <a:schemeClr val="tx1"/>
                </a:solidFill>
                <a:effectLst/>
                <a:latin typeface="Segoe UI" pitchFamily="34" charset="0"/>
                <a:ea typeface="+mn-ea"/>
                <a:cs typeface="+mn-cs"/>
              </a:rPr>
              <a:t> una clase abstracta. </a:t>
            </a:r>
            <a:endParaRPr lang="es-MX" sz="900" kern="1200" dirty="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29355852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El </a:t>
            </a:r>
            <a:r>
              <a:rPr lang="es-ES" dirty="0" err="1" smtClean="0"/>
              <a:t>.net</a:t>
            </a:r>
            <a:r>
              <a:rPr lang="es-ES" dirty="0" smtClean="0"/>
              <a:t> </a:t>
            </a:r>
            <a:r>
              <a:rPr lang="es-ES" dirty="0" err="1" smtClean="0"/>
              <a:t>framework</a:t>
            </a:r>
            <a:r>
              <a:rPr lang="es-ES" dirty="0" smtClean="0"/>
              <a:t> usa UTF16 por defecto, en algunos casos utiliza UTF8. En la mayoría de los </a:t>
            </a:r>
            <a:r>
              <a:rPr lang="es-ES" dirty="0" err="1" smtClean="0"/>
              <a:t>code</a:t>
            </a:r>
            <a:r>
              <a:rPr lang="es-ES" dirty="0" smtClean="0"/>
              <a:t>-page del 0-127 representan el mismo </a:t>
            </a:r>
            <a:r>
              <a:rPr lang="es-ES" dirty="0" err="1" smtClean="0"/>
              <a:t>codepage</a:t>
            </a:r>
            <a:r>
              <a:rPr lang="es-ES" dirty="0" smtClean="0"/>
              <a:t>. </a:t>
            </a:r>
            <a:endParaRPr lang="es-MX" dirty="0" smtClean="0"/>
          </a:p>
          <a:p>
            <a:r>
              <a:rPr lang="es-ES" dirty="0" err="1" smtClean="0"/>
              <a:t>Notepad</a:t>
            </a:r>
            <a:r>
              <a:rPr lang="es-ES" dirty="0" smtClean="0"/>
              <a:t>, no es capaz de visualizar archivos codificados con UTF7, y UTF32. </a:t>
            </a:r>
            <a:r>
              <a:rPr lang="es-ES" dirty="0" err="1" smtClean="0"/>
              <a:t>Tipicamente</a:t>
            </a:r>
            <a:r>
              <a:rPr lang="es-ES" dirty="0" smtClean="0"/>
              <a:t> tu no necesitar especificar el </a:t>
            </a:r>
            <a:r>
              <a:rPr lang="es-ES" dirty="0" err="1" smtClean="0"/>
              <a:t>encoding</a:t>
            </a:r>
            <a:r>
              <a:rPr lang="es-ES" dirty="0" smtClean="0"/>
              <a:t> cuando lees un archivo, el .NET </a:t>
            </a:r>
            <a:r>
              <a:rPr lang="es-ES" dirty="0" err="1" smtClean="0"/>
              <a:t>framework</a:t>
            </a:r>
            <a:r>
              <a:rPr lang="es-ES" dirty="0" smtClean="0"/>
              <a:t> decodifica automáticamente, Sin embargo si el archivo fue codificado con UTF7, es obligatorio especificarlo, si no los resultados serán incorrectos. </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29355852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7/15/2011 8:31 PM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Los tipo definidos</a:t>
            </a:r>
            <a:r>
              <a:rPr lang="es-MX" baseline="0" dirty="0" smtClean="0"/>
              <a:t> por el usuario son llamados </a:t>
            </a:r>
            <a:r>
              <a:rPr lang="es-MX" b="1" baseline="0" dirty="0" smtClean="0"/>
              <a:t>estructuras, </a:t>
            </a:r>
            <a:r>
              <a:rPr lang="es-MX" b="0" baseline="0" dirty="0" smtClean="0"/>
              <a:t>las estructuras tienen un parecido a las clases pero estas no son clases ya que no tienen sus propiedades.</a:t>
            </a:r>
          </a:p>
          <a:p>
            <a:r>
              <a:rPr lang="es-MX" b="0" baseline="0" dirty="0" smtClean="0"/>
              <a:t>Dentro las estructuras se pueden definir varios tipos apuntando a diferentes partes de la memoria.</a:t>
            </a:r>
          </a:p>
          <a:p>
            <a:endParaRPr lang="es-MX" b="0" baseline="0" dirty="0" smtClean="0"/>
          </a:p>
          <a:p>
            <a:r>
              <a:rPr lang="es-ES" sz="900" kern="1200" dirty="0" smtClean="0">
                <a:solidFill>
                  <a:schemeClr val="tx1"/>
                </a:solidFill>
                <a:latin typeface="Segoe UI" pitchFamily="34" charset="0"/>
                <a:ea typeface="+mn-ea"/>
                <a:cs typeface="+mn-cs"/>
              </a:rPr>
              <a:t>Las estructuras pueden definir constructores, pero no destructores. Sin embargo no pueden tener definido un constructor sin </a:t>
            </a:r>
            <a:r>
              <a:rPr lang="es-ES" sz="900" kern="1200" dirty="0" err="1" smtClean="0">
                <a:solidFill>
                  <a:schemeClr val="tx1"/>
                </a:solidFill>
                <a:latin typeface="Segoe UI" pitchFamily="34" charset="0"/>
                <a:ea typeface="+mn-ea"/>
                <a:cs typeface="+mn-cs"/>
              </a:rPr>
              <a:t>parametros</a:t>
            </a:r>
            <a:r>
              <a:rPr lang="es-ES" sz="900" kern="1200" dirty="0" smtClean="0">
                <a:solidFill>
                  <a:schemeClr val="tx1"/>
                </a:solidFill>
                <a:latin typeface="Segoe UI" pitchFamily="34" charset="0"/>
                <a:ea typeface="+mn-ea"/>
                <a:cs typeface="+mn-cs"/>
              </a:rPr>
              <a:t>, la </a:t>
            </a:r>
            <a:r>
              <a:rPr lang="es-ES" sz="900" kern="1200" dirty="0" err="1" smtClean="0">
                <a:solidFill>
                  <a:schemeClr val="tx1"/>
                </a:solidFill>
                <a:latin typeface="Segoe UI" pitchFamily="34" charset="0"/>
                <a:ea typeface="+mn-ea"/>
                <a:cs typeface="+mn-cs"/>
              </a:rPr>
              <a:t>razon</a:t>
            </a:r>
            <a:r>
              <a:rPr lang="es-ES" sz="900" kern="1200" dirty="0" smtClean="0">
                <a:solidFill>
                  <a:schemeClr val="tx1"/>
                </a:solidFill>
                <a:latin typeface="Segoe UI" pitchFamily="34" charset="0"/>
                <a:ea typeface="+mn-ea"/>
                <a:cs typeface="+mn-cs"/>
              </a:rPr>
              <a:t> de esto es que este es definido </a:t>
            </a:r>
            <a:r>
              <a:rPr lang="es-ES" sz="900" kern="1200" dirty="0" err="1" smtClean="0">
                <a:solidFill>
                  <a:schemeClr val="tx1"/>
                </a:solidFill>
                <a:latin typeface="Segoe UI" pitchFamily="34" charset="0"/>
                <a:ea typeface="+mn-ea"/>
                <a:cs typeface="+mn-cs"/>
              </a:rPr>
              <a:t>automaticamente</a:t>
            </a:r>
            <a:r>
              <a:rPr lang="es-ES" sz="900" kern="1200" dirty="0" smtClean="0">
                <a:solidFill>
                  <a:schemeClr val="tx1"/>
                </a:solidFill>
                <a:latin typeface="Segoe UI" pitchFamily="34" charset="0"/>
                <a:ea typeface="+mn-ea"/>
                <a:cs typeface="+mn-cs"/>
              </a:rPr>
              <a:t> por el compilador y no pude ser cambiado. </a:t>
            </a:r>
            <a:endParaRPr lang="es-MX" sz="900" kern="1200" dirty="0" smtClean="0">
              <a:solidFill>
                <a:schemeClr val="tx1"/>
              </a:solidFill>
              <a:latin typeface="Segoe UI" pitchFamily="34" charset="0"/>
              <a:ea typeface="+mn-ea"/>
              <a:cs typeface="+mn-cs"/>
            </a:endParaRPr>
          </a:p>
          <a:p>
            <a:r>
              <a:rPr lang="es-ES" sz="900" kern="1200" dirty="0" smtClean="0">
                <a:solidFill>
                  <a:schemeClr val="tx1"/>
                </a:solidFill>
                <a:latin typeface="Segoe UI" pitchFamily="34" charset="0"/>
                <a:ea typeface="+mn-ea"/>
                <a:cs typeface="+mn-cs"/>
              </a:rPr>
              <a:t>Una estructura puede crearse usando la palabra clave new, sin embargo esto no es obligatorio. Tenga en cuenta que la estructura se creara, pero no se inicializara. </a:t>
            </a:r>
            <a:endParaRPr lang="es-MX" sz="900" kern="1200" dirty="0" smtClean="0">
              <a:solidFill>
                <a:schemeClr val="tx1"/>
              </a:solidFill>
              <a:latin typeface="Segoe UI" pitchFamily="34" charset="0"/>
              <a:ea typeface="+mn-ea"/>
              <a:cs typeface="+mn-cs"/>
            </a:endParaRPr>
          </a:p>
          <a:p>
            <a:r>
              <a:rPr lang="es-ES" sz="900" kern="1200" dirty="0" smtClean="0">
                <a:solidFill>
                  <a:schemeClr val="tx1"/>
                </a:solidFill>
                <a:latin typeface="Segoe UI" pitchFamily="34" charset="0"/>
                <a:ea typeface="+mn-ea"/>
                <a:cs typeface="+mn-cs"/>
              </a:rPr>
              <a:t>Cuando se asigna una estructura a otra, una copia nueva es hecha, en esto difieren de las clases. </a:t>
            </a:r>
            <a:endParaRPr lang="es-MX" sz="900" kern="1200" dirty="0" smtClean="0">
              <a:solidFill>
                <a:schemeClr val="tx1"/>
              </a:solidFill>
              <a:latin typeface="Segoe UI" pitchFamily="34" charset="0"/>
              <a:ea typeface="+mn-ea"/>
              <a:cs typeface="+mn-cs"/>
            </a:endParaRPr>
          </a:p>
          <a:p>
            <a:endParaRPr lang="es-MX"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Los enumeradores son realmente simples </a:t>
            </a:r>
            <a:r>
              <a:rPr lang="es-MX" dirty="0" err="1" smtClean="0"/>
              <a:t>simbolos</a:t>
            </a:r>
            <a:r>
              <a:rPr lang="es-MX" dirty="0" smtClean="0"/>
              <a:t> que tienen un valor fijo.</a:t>
            </a:r>
          </a:p>
          <a:p>
            <a:r>
              <a:rPr lang="es-MX" dirty="0" smtClean="0"/>
              <a:t>la </a:t>
            </a:r>
            <a:r>
              <a:rPr lang="es-MX" dirty="0" err="1" smtClean="0"/>
              <a:t>utilizacion</a:t>
            </a:r>
            <a:r>
              <a:rPr lang="es-MX" dirty="0" smtClean="0"/>
              <a:t> de</a:t>
            </a:r>
            <a:r>
              <a:rPr lang="es-MX" baseline="0" dirty="0" smtClean="0"/>
              <a:t> la </a:t>
            </a:r>
            <a:r>
              <a:rPr lang="es-MX" baseline="0" dirty="0" err="1" smtClean="0"/>
              <a:t>enumeracion</a:t>
            </a:r>
            <a:r>
              <a:rPr lang="es-MX" baseline="0" dirty="0" smtClean="0"/>
              <a:t> provee una lista para la </a:t>
            </a:r>
            <a:r>
              <a:rPr lang="es-MX" baseline="0" dirty="0" err="1" smtClean="0"/>
              <a:t>facil</a:t>
            </a:r>
            <a:r>
              <a:rPr lang="es-MX" baseline="0" dirty="0" smtClean="0"/>
              <a:t> </a:t>
            </a:r>
            <a:r>
              <a:rPr lang="es-MX" baseline="0" dirty="0" err="1" smtClean="0"/>
              <a:t>utilizacion</a:t>
            </a:r>
            <a:r>
              <a:rPr lang="es-MX" baseline="0" dirty="0" smtClean="0"/>
              <a:t> dentro la clase</a:t>
            </a:r>
          </a:p>
          <a:p>
            <a:r>
              <a:rPr lang="es-MX" baseline="0" dirty="0" smtClean="0"/>
              <a:t>Por ejemplo </a:t>
            </a:r>
          </a:p>
          <a:p>
            <a:r>
              <a:rPr lang="es-MX" baseline="0" dirty="0" smtClean="0"/>
              <a:t>Lista de </a:t>
            </a:r>
            <a:r>
              <a:rPr lang="es-MX" baseline="0" dirty="0" err="1" smtClean="0"/>
              <a:t>titulos</a:t>
            </a:r>
            <a:r>
              <a:rPr lang="es-MX" baseline="0" dirty="0" smtClean="0"/>
              <a:t>.</a:t>
            </a: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La </a:t>
            </a:r>
            <a:r>
              <a:rPr lang="es-MX" dirty="0" err="1" smtClean="0"/>
              <a:t>mayoria</a:t>
            </a:r>
            <a:r>
              <a:rPr lang="es-MX" dirty="0" smtClean="0"/>
              <a:t> de los tipos</a:t>
            </a:r>
            <a:r>
              <a:rPr lang="es-MX" baseline="0" dirty="0" smtClean="0"/>
              <a:t> en el </a:t>
            </a:r>
            <a:r>
              <a:rPr lang="es-MX" baseline="0" dirty="0" err="1" smtClean="0"/>
              <a:t>.Net</a:t>
            </a:r>
            <a:r>
              <a:rPr lang="es-MX" baseline="0" dirty="0" smtClean="0"/>
              <a:t> Framework tienen una referencia. La </a:t>
            </a:r>
            <a:r>
              <a:rPr lang="es-MX" baseline="0" dirty="0" err="1" smtClean="0"/>
              <a:t>referecnia</a:t>
            </a:r>
            <a:r>
              <a:rPr lang="es-MX" baseline="0" dirty="0" smtClean="0"/>
              <a:t> entre tipo provee un gran acuerdo de flexibilidad y esto aumenta la oferta de  un performance excelente.</a:t>
            </a:r>
          </a:p>
          <a:p>
            <a:endParaRPr lang="es-MX" baseline="0" dirty="0" smtClean="0"/>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dirty="0" smtClean="0"/>
              <a:t>El </a:t>
            </a:r>
            <a:r>
              <a:rPr lang="es-MX" dirty="0" err="1" smtClean="0"/>
              <a:t>ReferenceType</a:t>
            </a:r>
            <a:r>
              <a:rPr lang="es-MX" dirty="0" smtClean="0"/>
              <a:t> es un </a:t>
            </a:r>
            <a:r>
              <a:rPr lang="es-MX" dirty="0" err="1" smtClean="0"/>
              <a:t>almacen</a:t>
            </a:r>
            <a:r>
              <a:rPr lang="es-MX" baseline="0" dirty="0" smtClean="0"/>
              <a:t> donde se direccionan los datos dentro la memoria y se le conoce como </a:t>
            </a:r>
            <a:r>
              <a:rPr lang="es-MX" i="1" baseline="0" dirty="0" smtClean="0"/>
              <a:t>pointer</a:t>
            </a:r>
            <a:r>
              <a:rPr lang="es-MX" i="0" baseline="0" dirty="0" smtClean="0"/>
              <a:t>(Puntero) en el </a:t>
            </a:r>
            <a:r>
              <a:rPr lang="es-MX" i="0" baseline="0" dirty="0" err="1" smtClean="0"/>
              <a:t>stak</a:t>
            </a:r>
            <a:endParaRPr lang="es-MX" i="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MX" dirty="0" smtClean="0"/>
              <a:t>los datos reales a que hacen referencia a que la dirección se almacena en un área de la memoria llamada </a:t>
            </a:r>
            <a:r>
              <a:rPr lang="es-MX" i="1" dirty="0" err="1" smtClean="0"/>
              <a:t>Heap</a:t>
            </a:r>
            <a:r>
              <a:rPr lang="es-MX" i="1" dirty="0" smtClean="0"/>
              <a:t> </a:t>
            </a:r>
            <a:r>
              <a:rPr lang="es-MX" dirty="0" smtClean="0"/>
              <a:t>(Pila)</a:t>
            </a:r>
          </a:p>
          <a:p>
            <a:pPr marL="0" marR="0" indent="0" algn="l" defTabSz="914363" rtl="0" eaLnBrk="1" fontAlgn="auto" latinLnBrk="0" hangingPunct="1">
              <a:lnSpc>
                <a:spcPct val="90000"/>
              </a:lnSpc>
              <a:spcBef>
                <a:spcPts val="0"/>
              </a:spcBef>
              <a:spcAft>
                <a:spcPts val="333"/>
              </a:spcAft>
              <a:buClrTx/>
              <a:buSzTx/>
              <a:buFontTx/>
              <a:buNone/>
              <a:tabLst/>
              <a:defRPr/>
            </a:pPr>
            <a:r>
              <a:rPr lang="es-MX" dirty="0" smtClean="0"/>
              <a:t>El </a:t>
            </a:r>
            <a:r>
              <a:rPr lang="es-MX" dirty="0" err="1" smtClean="0"/>
              <a:t>run</a:t>
            </a:r>
            <a:r>
              <a:rPr lang="es-MX" baseline="0" dirty="0" err="1" smtClean="0"/>
              <a:t>time</a:t>
            </a:r>
            <a:r>
              <a:rPr lang="es-MX" baseline="0" dirty="0" smtClean="0"/>
              <a:t> maneja la memoria utilizado por el </a:t>
            </a:r>
            <a:r>
              <a:rPr lang="es-MX" baseline="0" dirty="0" err="1" smtClean="0"/>
              <a:t>heap</a:t>
            </a:r>
            <a:r>
              <a:rPr lang="es-MX" baseline="0" dirty="0" smtClean="0"/>
              <a:t> a través del proceso llamado </a:t>
            </a:r>
            <a:r>
              <a:rPr lang="es-MX" i="1" baseline="0" dirty="0" err="1" smtClean="0"/>
              <a:t>garbage</a:t>
            </a:r>
            <a:r>
              <a:rPr lang="es-MX" i="1" baseline="0" dirty="0" smtClean="0"/>
              <a:t> </a:t>
            </a:r>
            <a:r>
              <a:rPr lang="es-MX" i="1" baseline="0" dirty="0" err="1" smtClean="0"/>
              <a:t>collection</a:t>
            </a:r>
            <a:r>
              <a:rPr lang="es-MX" i="1" baseline="0" dirty="0" smtClean="0"/>
              <a:t> </a:t>
            </a:r>
            <a:r>
              <a:rPr lang="es-MX" i="0" baseline="0" dirty="0" smtClean="0"/>
              <a:t>El </a:t>
            </a:r>
            <a:r>
              <a:rPr lang="es-MX" i="0" baseline="0" dirty="0" err="1" smtClean="0"/>
              <a:t>garbage</a:t>
            </a:r>
            <a:r>
              <a:rPr lang="es-MX" i="0" baseline="0" dirty="0" smtClean="0"/>
              <a:t> </a:t>
            </a:r>
            <a:r>
              <a:rPr lang="es-MX" i="0" baseline="0" dirty="0" err="1" smtClean="0"/>
              <a:t>collection</a:t>
            </a:r>
            <a:r>
              <a:rPr lang="es-MX" i="0" baseline="0" dirty="0" smtClean="0"/>
              <a:t> recupera la memoria periódicamente, haciendo una disposición de los elementos lo no han sido referenciados.</a:t>
            </a:r>
            <a:endParaRPr lang="es-MX" i="1" dirty="0" smtClean="0"/>
          </a:p>
          <a:p>
            <a:endParaRPr lang="es-MX" i="1" baseline="0" dirty="0" smtClean="0"/>
          </a:p>
          <a:p>
            <a:r>
              <a:rPr lang="es-MX" sz="900" kern="1200" dirty="0" smtClean="0">
                <a:solidFill>
                  <a:schemeClr val="tx1"/>
                </a:solidFill>
                <a:latin typeface="Segoe UI" pitchFamily="34" charset="0"/>
                <a:ea typeface="+mn-ea"/>
                <a:cs typeface="+mn-cs"/>
              </a:rPr>
              <a:t>tipos referencia almacenan la dirección donde se encuentra su información (conocidos como punteros). Están almacenados en el </a:t>
            </a:r>
            <a:r>
              <a:rPr lang="es-MX" sz="900" kern="1200" dirty="0" err="1" smtClean="0">
                <a:solidFill>
                  <a:schemeClr val="tx1"/>
                </a:solidFill>
                <a:latin typeface="Segoe UI" pitchFamily="34" charset="0"/>
                <a:ea typeface="+mn-ea"/>
                <a:cs typeface="+mn-cs"/>
              </a:rPr>
              <a:t>stack</a:t>
            </a:r>
            <a:r>
              <a:rPr lang="es-MX" sz="900" kern="1200" dirty="0" smtClean="0">
                <a:solidFill>
                  <a:schemeClr val="tx1"/>
                </a:solidFill>
                <a:latin typeface="Segoe UI" pitchFamily="34" charset="0"/>
                <a:ea typeface="+mn-ea"/>
                <a:cs typeface="+mn-cs"/>
              </a:rPr>
              <a:t> mientras que su información se encuentra en el </a:t>
            </a:r>
            <a:r>
              <a:rPr lang="es-MX" sz="900" kern="1200" dirty="0" err="1" smtClean="0">
                <a:solidFill>
                  <a:schemeClr val="tx1"/>
                </a:solidFill>
                <a:latin typeface="Segoe UI" pitchFamily="34" charset="0"/>
                <a:ea typeface="+mn-ea"/>
                <a:cs typeface="+mn-cs"/>
              </a:rPr>
              <a:t>heap</a:t>
            </a:r>
            <a:r>
              <a:rPr lang="es-MX" sz="900" kern="1200" dirty="0" smtClean="0">
                <a:solidFill>
                  <a:schemeClr val="tx1"/>
                </a:solidFill>
                <a:latin typeface="Segoe UI" pitchFamily="34" charset="0"/>
                <a:ea typeface="+mn-ea"/>
                <a:cs typeface="+mn-cs"/>
              </a:rPr>
              <a:t>. </a:t>
            </a:r>
          </a:p>
          <a:p>
            <a:r>
              <a:rPr lang="es-MX" sz="900" kern="1200" dirty="0" smtClean="0">
                <a:solidFill>
                  <a:schemeClr val="tx1"/>
                </a:solidFill>
                <a:latin typeface="Segoe UI" pitchFamily="34" charset="0"/>
                <a:ea typeface="+mn-ea"/>
                <a:cs typeface="+mn-cs"/>
              </a:rPr>
              <a:t>El </a:t>
            </a:r>
            <a:r>
              <a:rPr lang="es-MX" sz="900" kern="1200" dirty="0" err="1" smtClean="0">
                <a:solidFill>
                  <a:schemeClr val="tx1"/>
                </a:solidFill>
                <a:latin typeface="Segoe UI" pitchFamily="34" charset="0"/>
                <a:ea typeface="+mn-ea"/>
                <a:cs typeface="+mn-cs"/>
              </a:rPr>
              <a:t>heap</a:t>
            </a:r>
            <a:r>
              <a:rPr lang="es-MX" sz="900" kern="1200" dirty="0" smtClean="0">
                <a:solidFill>
                  <a:schemeClr val="tx1"/>
                </a:solidFill>
                <a:latin typeface="Segoe UI" pitchFamily="34" charset="0"/>
                <a:ea typeface="+mn-ea"/>
                <a:cs typeface="+mn-cs"/>
              </a:rPr>
              <a:t> es manejado por un proceso llamado </a:t>
            </a:r>
            <a:r>
              <a:rPr lang="es-MX" sz="900" kern="1200" dirty="0" err="1" smtClean="0">
                <a:solidFill>
                  <a:schemeClr val="tx1"/>
                </a:solidFill>
                <a:latin typeface="Segoe UI" pitchFamily="34" charset="0"/>
                <a:ea typeface="+mn-ea"/>
                <a:cs typeface="+mn-cs"/>
              </a:rPr>
              <a:t>garbage</a:t>
            </a:r>
            <a:r>
              <a:rPr lang="es-MX" sz="900" kern="1200" dirty="0" smtClean="0">
                <a:solidFill>
                  <a:schemeClr val="tx1"/>
                </a:solidFill>
                <a:latin typeface="Segoe UI" pitchFamily="34" charset="0"/>
                <a:ea typeface="+mn-ea"/>
                <a:cs typeface="+mn-cs"/>
              </a:rPr>
              <a:t> </a:t>
            </a:r>
            <a:r>
              <a:rPr lang="es-MX" sz="900" kern="1200" dirty="0" err="1" smtClean="0">
                <a:solidFill>
                  <a:schemeClr val="tx1"/>
                </a:solidFill>
                <a:latin typeface="Segoe UI" pitchFamily="34" charset="0"/>
                <a:ea typeface="+mn-ea"/>
                <a:cs typeface="+mn-cs"/>
              </a:rPr>
              <a:t>collector</a:t>
            </a:r>
            <a:r>
              <a:rPr lang="es-MX" sz="900" kern="1200" dirty="0" smtClean="0">
                <a:solidFill>
                  <a:schemeClr val="tx1"/>
                </a:solidFill>
                <a:latin typeface="Segoe UI" pitchFamily="34" charset="0"/>
                <a:ea typeface="+mn-ea"/>
                <a:cs typeface="+mn-cs"/>
              </a:rPr>
              <a:t>, que recupera la memoria eliminando los ítems que ya no están referenciados. Se ejecuta de forma indeterminada, pero se puede invocar con el método </a:t>
            </a:r>
            <a:r>
              <a:rPr lang="es-MX" sz="900" u="none" strike="noStrike" kern="1200" dirty="0" err="1" smtClean="0">
                <a:solidFill>
                  <a:schemeClr val="tx1"/>
                </a:solidFill>
                <a:latin typeface="Segoe UI" pitchFamily="34" charset="0"/>
                <a:ea typeface="+mn-ea"/>
                <a:cs typeface="+mn-cs"/>
                <a:hlinkClick r:id="rId3"/>
              </a:rPr>
              <a:t>GC.Collect</a:t>
            </a:r>
            <a:r>
              <a:rPr lang="es-MX" sz="900" u="none" strike="noStrike" kern="1200" dirty="0" smtClean="0">
                <a:solidFill>
                  <a:schemeClr val="tx1"/>
                </a:solidFill>
                <a:latin typeface="Segoe UI" pitchFamily="34" charset="0"/>
                <a:ea typeface="+mn-ea"/>
                <a:cs typeface="+mn-cs"/>
                <a:hlinkClick r:id="rId3"/>
              </a:rPr>
              <a:t>()</a:t>
            </a:r>
            <a:r>
              <a:rPr lang="es-MX" sz="900" kern="1200" dirty="0" smtClean="0">
                <a:solidFill>
                  <a:schemeClr val="tx1"/>
                </a:solidFill>
                <a:latin typeface="Segoe UI" pitchFamily="34" charset="0"/>
                <a:ea typeface="+mn-ea"/>
                <a:cs typeface="+mn-cs"/>
              </a:rPr>
              <a:t>. </a:t>
            </a:r>
          </a:p>
          <a:p>
            <a:endParaRPr lang="es-MX" sz="900" kern="1200" dirty="0" smtClean="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MX" sz="900" kern="1200" dirty="0" smtClean="0">
                <a:solidFill>
                  <a:schemeClr val="tx1"/>
                </a:solidFill>
                <a:latin typeface="Segoe UI" pitchFamily="34" charset="0"/>
                <a:ea typeface="+mn-ea"/>
                <a:cs typeface="+mn-cs"/>
              </a:rPr>
              <a:t>Los tipos por referencia más comunes son: </a:t>
            </a:r>
          </a:p>
          <a:p>
            <a:r>
              <a:rPr lang="es-MX" sz="900" kern="1200" dirty="0" err="1" smtClean="0">
                <a:solidFill>
                  <a:schemeClr val="tx1"/>
                </a:solidFill>
                <a:latin typeface="Segoe UI" pitchFamily="34" charset="0"/>
                <a:ea typeface="+mn-ea"/>
                <a:cs typeface="+mn-cs"/>
              </a:rPr>
              <a:t>Object</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String</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StringBuilder</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Array</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Stream</a:t>
            </a:r>
            <a:r>
              <a:rPr lang="es-MX" sz="900" kern="1200" dirty="0" smtClean="0">
                <a:solidFill>
                  <a:schemeClr val="tx1"/>
                </a:solidFill>
                <a:latin typeface="Segoe UI" pitchFamily="34" charset="0"/>
                <a:ea typeface="+mn-ea"/>
                <a:cs typeface="+mn-cs"/>
              </a:rPr>
              <a:t> </a:t>
            </a:r>
            <a:br>
              <a:rPr lang="es-MX" sz="900" kern="1200" dirty="0" smtClean="0">
                <a:solidFill>
                  <a:schemeClr val="tx1"/>
                </a:solidFill>
                <a:latin typeface="Segoe UI" pitchFamily="34" charset="0"/>
                <a:ea typeface="+mn-ea"/>
                <a:cs typeface="+mn-cs"/>
              </a:rPr>
            </a:br>
            <a:r>
              <a:rPr lang="es-MX" sz="900" kern="1200" dirty="0" err="1" smtClean="0">
                <a:solidFill>
                  <a:schemeClr val="tx1"/>
                </a:solidFill>
                <a:latin typeface="Segoe UI" pitchFamily="34" charset="0"/>
                <a:ea typeface="+mn-ea"/>
                <a:cs typeface="+mn-cs"/>
              </a:rPr>
              <a:t>Exception</a:t>
            </a:r>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s-MX"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s-MX" dirty="0" smtClean="0"/>
              <a:t>directamente almacenar la dirección de los datos en lugar de los datos, la asignación de una variable de referencia a otra copia no los datos, en cambio, la asignación de una variable de referencia a otro caso se limita a crear una segunda copia de la referencia, lo que se refiere a la misma posición de memoria en el montón como la variable original</a:t>
            </a:r>
          </a:p>
          <a:p>
            <a:endParaRPr lang="es-MX"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14801" y="989284"/>
            <a:ext cx="5579613" cy="642310"/>
          </a:xfrm>
        </p:spPr>
        <p:txBody>
          <a:bodyPr>
            <a:noAutofit/>
          </a:bodyPr>
          <a:lstStyle>
            <a:lvl1pPr>
              <a:lnSpc>
                <a:spcPct val="90000"/>
              </a:lnSpc>
              <a:defRPr sz="4000">
                <a:gradFill flip="none" rotWithShape="1">
                  <a:gsLst>
                    <a:gs pos="36000">
                      <a:schemeClr val="tx1"/>
                    </a:gs>
                    <a:gs pos="86000">
                      <a:schemeClr val="tx1"/>
                    </a:gs>
                  </a:gsLst>
                  <a:lin ang="5400000" scaled="0"/>
                  <a:tileRect/>
                </a:gradFill>
              </a:defRPr>
            </a:lvl1pPr>
          </a:lstStyle>
          <a:p>
            <a:r>
              <a:rPr lang="en-US" smtClean="0"/>
              <a:t>Click to edit Master title style</a:t>
            </a:r>
            <a:endParaRPr lang="en-US" dirty="0"/>
          </a:p>
        </p:txBody>
      </p:sp>
      <p:sp>
        <p:nvSpPr>
          <p:cNvPr id="7" name="Text Placeholder 6"/>
          <p:cNvSpPr>
            <a:spLocks noGrp="1"/>
          </p:cNvSpPr>
          <p:nvPr>
            <p:ph type="body" sz="quarter" idx="10" hasCustomPrompt="1"/>
          </p:nvPr>
        </p:nvSpPr>
        <p:spPr>
          <a:xfrm>
            <a:off x="517525" y="723545"/>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2" name="Subtitle 2"/>
          <p:cNvSpPr>
            <a:spLocks noGrp="1"/>
          </p:cNvSpPr>
          <p:nvPr>
            <p:ph type="subTitle" idx="1"/>
          </p:nvPr>
        </p:nvSpPr>
        <p:spPr>
          <a:xfrm>
            <a:off x="517525" y="3681952"/>
            <a:ext cx="5576889"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9" name="Picture 8"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pic>
        <p:nvPicPr>
          <p:cNvPr id="10" name="Picture 9" descr="VS Photo.png"/>
          <p:cNvPicPr>
            <a:picLocks noChangeAspect="1"/>
          </p:cNvPicPr>
          <p:nvPr userDrawn="1"/>
        </p:nvPicPr>
        <p:blipFill>
          <a:blip r:embed="rId4" cstate="email"/>
          <a:srcRect t="1813" b="1775"/>
          <a:stretch>
            <a:fillRect/>
          </a:stretch>
        </p:blipFill>
        <p:spPr>
          <a:xfrm>
            <a:off x="517526" y="1667437"/>
            <a:ext cx="2966037" cy="190564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16445" y="228602"/>
            <a:ext cx="1117309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6445" y="1447800"/>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8"/>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3414" y="1905001"/>
            <a:ext cx="10239883" cy="1523495"/>
          </a:xfrm>
        </p:spPr>
        <p:txBody>
          <a:bodyPr>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973413" y="4344989"/>
            <a:ext cx="1023988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649805"/>
            <a:ext cx="9324523" cy="1523494"/>
          </a:xfrm>
        </p:spPr>
        <p:txBody>
          <a:bodyPr anchor="ctr" anchorCtr="0">
            <a:noAutofit/>
          </a:bodyPr>
          <a:lstStyle>
            <a:lvl1pPr>
              <a:lnSpc>
                <a:spcPct val="90000"/>
              </a:lnSpc>
              <a:defRPr sz="5400"/>
            </a:lvl1pPr>
          </a:lstStyle>
          <a:p>
            <a:r>
              <a:rPr lang="en-US" dirty="0" smtClean="0"/>
              <a:t>Click to edit Master title style</a:t>
            </a:r>
            <a:endParaRPr lang="en-US" dirty="0"/>
          </a:p>
        </p:txBody>
      </p:sp>
      <p:sp>
        <p:nvSpPr>
          <p:cNvPr id="3" name="Subtitle 2"/>
          <p:cNvSpPr>
            <a:spLocks noGrp="1"/>
          </p:cNvSpPr>
          <p:nvPr>
            <p:ph type="subTitle" idx="1"/>
          </p:nvPr>
        </p:nvSpPr>
        <p:spPr>
          <a:xfrm>
            <a:off x="1889124" y="4344989"/>
            <a:ext cx="9324171"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355850"/>
            <a:ext cx="10240158" cy="1384994"/>
          </a:xfrm>
        </p:spPr>
        <p:txBody>
          <a:bodyPr vert="horz" wrap="square" lIns="0" tIns="0" rIns="0" bIns="0" rtlCol="0" anchor="ctr" anchorCtr="0">
            <a:noAutofit/>
          </a:bodyPr>
          <a:lstStyle>
            <a:lvl1pPr marL="0" indent="0">
              <a:buFontTx/>
              <a:buNone/>
              <a:defRPr lang="en-US" sz="8800" dirty="0" smtClean="0"/>
            </a:lvl1pPr>
          </a:lstStyle>
          <a:p>
            <a:pPr lvl="0">
              <a:lnSpc>
                <a:spcPct val="90000"/>
              </a:lnSpc>
            </a:pPr>
            <a:r>
              <a:rPr lang="en-US" dirty="0" smtClean="0"/>
              <a:t>click to…</a:t>
            </a:r>
          </a:p>
        </p:txBody>
      </p:sp>
    </p:spTree>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507868" y="1411552"/>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flip="none" rotWithShape="1">
                  <a:gsLst>
                    <a:gs pos="0">
                      <a:schemeClr val="tx1"/>
                    </a:gs>
                    <a:gs pos="86000">
                      <a:schemeClr val="tx1"/>
                    </a:gs>
                  </a:gsLst>
                  <a:lin ang="5400000" scaled="0"/>
                  <a:tileRect/>
                </a:gra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507868" y="1412875"/>
            <a:ext cx="11173090" cy="2210862"/>
          </a:xfrm>
        </p:spPr>
        <p:txBody>
          <a:bodyPr/>
          <a:lstStyle>
            <a:lvl1pPr>
              <a:lnSpc>
                <a:spcPct val="90000"/>
              </a:lnSpc>
              <a:defRPr>
                <a:gradFill>
                  <a:gsLst>
                    <a:gs pos="0">
                      <a:schemeClr val="tx1"/>
                    </a:gs>
                    <a:gs pos="86000">
                      <a:schemeClr val="tx1"/>
                    </a:gs>
                  </a:gsLst>
                  <a:lin ang="5400000" scaled="0"/>
                </a:gradFill>
              </a:defRPr>
            </a:lvl1pPr>
            <a:lvl2pPr>
              <a:lnSpc>
                <a:spcPct val="90000"/>
              </a:lnSpc>
              <a:defRPr>
                <a:gradFill>
                  <a:gsLst>
                    <a:gs pos="0">
                      <a:schemeClr val="tx1"/>
                    </a:gs>
                    <a:gs pos="86000">
                      <a:schemeClr val="tx1"/>
                    </a:gs>
                  </a:gsLst>
                  <a:lin ang="5400000" scaled="0"/>
                </a:gradFill>
              </a:defRPr>
            </a:lvl2pPr>
            <a:lvl3pPr>
              <a:lnSpc>
                <a:spcPct val="90000"/>
              </a:lnSpc>
              <a:defRPr>
                <a:gradFill>
                  <a:gsLst>
                    <a:gs pos="0">
                      <a:schemeClr val="tx1"/>
                    </a:gs>
                    <a:gs pos="86000">
                      <a:schemeClr val="tx1"/>
                    </a:gs>
                  </a:gsLst>
                  <a:lin ang="5400000" scaled="0"/>
                </a:gradFill>
              </a:defRPr>
            </a:lvl3pPr>
            <a:lvl4pPr>
              <a:lnSpc>
                <a:spcPct val="90000"/>
              </a:lnSpc>
              <a:defRPr>
                <a:gradFill>
                  <a:gsLst>
                    <a:gs pos="0">
                      <a:schemeClr val="tx1"/>
                    </a:gs>
                    <a:gs pos="86000">
                      <a:schemeClr val="tx1"/>
                    </a:gs>
                  </a:gsLst>
                  <a:lin ang="5400000" scaled="0"/>
                </a:gradFill>
              </a:defRPr>
            </a:lvl4pPr>
            <a:lvl5pPr>
              <a:lnSpc>
                <a:spcPct val="90000"/>
              </a:lnSpc>
              <a:defRPr>
                <a:gradFill>
                  <a:gsLst>
                    <a:gs pos="0">
                      <a:schemeClr val="tx1"/>
                    </a:gs>
                    <a:gs pos="86000">
                      <a:schemeClr val="tx1"/>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12875"/>
            <a:ext cx="1117309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8" y="1411553"/>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3"/>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8" y="141155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74875"/>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141155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9"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13"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5938" y="2162175"/>
            <a:ext cx="11165020" cy="914096"/>
          </a:xfrm>
        </p:spPr>
        <p:txBody>
          <a:bodyPr/>
          <a:lstStyle>
            <a:lvl1pPr>
              <a:defRPr sz="6600"/>
            </a:lvl1pPr>
          </a:lstStyle>
          <a:p>
            <a:r>
              <a:rPr lang="en-US" dirty="0" smtClean="0"/>
              <a:t>Click to edit Master title style</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507868" y="1411553"/>
            <a:ext cx="11173090" cy="2200602"/>
          </a:xfrm>
        </p:spPr>
        <p:txBody>
          <a:bodyPr/>
          <a:lstStyle>
            <a:lvl1pPr>
              <a:buClr>
                <a:schemeClr val="tx1"/>
              </a:buClr>
              <a:buSzPct val="70000"/>
              <a:buFont typeface="Wingdings" pitchFamily="2" charset="2"/>
              <a:buChar char="l"/>
              <a:defRPr>
                <a:solidFill>
                  <a:srgbClr val="FFFFFF"/>
                </a:solidFill>
              </a:defRPr>
            </a:lvl1pPr>
            <a:lvl2pPr>
              <a:buClr>
                <a:schemeClr val="tx1"/>
              </a:buClr>
              <a:buSzPct val="70000"/>
              <a:buFont typeface="Wingdings" pitchFamily="2" charset="2"/>
              <a:buChar char="l"/>
              <a:defRPr>
                <a:solidFill>
                  <a:srgbClr val="FFFFFF"/>
                </a:solidFill>
              </a:defRPr>
            </a:lvl2pPr>
            <a:lvl3pPr>
              <a:buClr>
                <a:schemeClr val="tx1"/>
              </a:buClr>
              <a:buSzPct val="70000"/>
              <a:buFont typeface="Wingdings" pitchFamily="2" charset="2"/>
              <a:buChar char="l"/>
              <a:defRPr>
                <a:solidFill>
                  <a:srgbClr val="FFFFFF"/>
                </a:solidFill>
              </a:defRPr>
            </a:lvl3pPr>
            <a:lvl4pPr>
              <a:buClr>
                <a:schemeClr val="tx1"/>
              </a:buClr>
              <a:buSzPct val="70000"/>
              <a:buFont typeface="Wingdings" pitchFamily="2" charset="2"/>
              <a:buChar char="l"/>
              <a:defRPr>
                <a:solidFill>
                  <a:srgbClr val="FFFFFF"/>
                </a:solidFill>
              </a:defRPr>
            </a:lvl4pPr>
            <a:lvl5pPr>
              <a:buClr>
                <a:schemeClr val="tx1"/>
              </a:buClr>
              <a:buSzPct val="70000"/>
              <a:buFont typeface="Wingdings" pitchFamily="2" charset="2"/>
              <a:buChar char="l"/>
              <a:defRPr>
                <a:solidFill>
                  <a:srgbClr val="FFFFFF"/>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pitchFamily="34" charset="0"/>
              </a:defRPr>
            </a:lvl1pPr>
          </a:lstStyle>
          <a:p>
            <a:pPr lvl="0"/>
            <a:r>
              <a:rPr lang="en-US" dirty="0" smtClean="0"/>
              <a:t>Click to edit Master text styles</a:t>
            </a:r>
          </a:p>
        </p:txBody>
      </p:sp>
    </p:spTree>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a:xfrm>
            <a:off x="517526" y="2170741"/>
            <a:ext cx="10239883" cy="642310"/>
          </a:xfrm>
        </p:spPr>
        <p:txBody>
          <a:bodyPr>
            <a:noAutofit/>
          </a:bodyPr>
          <a:lstStyle>
            <a:lvl1pPr>
              <a:lnSpc>
                <a:spcPct val="90000"/>
              </a:lnSpc>
              <a:defRPr sz="4000"/>
            </a:lvl1pPr>
          </a:lstStyle>
          <a:p>
            <a:r>
              <a:rPr lang="en-US" smtClean="0"/>
              <a:t>Click to edit Master title style</a:t>
            </a:r>
            <a:endParaRPr lang="en-US" dirty="0"/>
          </a:p>
        </p:txBody>
      </p:sp>
      <p:sp>
        <p:nvSpPr>
          <p:cNvPr id="5" name="Text Placeholder 6"/>
          <p:cNvSpPr>
            <a:spLocks noGrp="1"/>
          </p:cNvSpPr>
          <p:nvPr>
            <p:ph type="body" sz="quarter" idx="10" hasCustomPrompt="1"/>
          </p:nvPr>
        </p:nvSpPr>
        <p:spPr>
          <a:xfrm>
            <a:off x="520250" y="1905001"/>
            <a:ext cx="2241549"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val="FFFFFF"/>
                </a:solidFill>
              </a:rPr>
              <a:t>Click to enter Date</a:t>
            </a:r>
            <a:endParaRPr lang="en-US" dirty="0"/>
          </a:p>
        </p:txBody>
      </p:sp>
      <p:sp>
        <p:nvSpPr>
          <p:cNvPr id="6" name="Subtitle 2"/>
          <p:cNvSpPr>
            <a:spLocks noGrp="1"/>
          </p:cNvSpPr>
          <p:nvPr>
            <p:ph type="subTitle" idx="1"/>
          </p:nvPr>
        </p:nvSpPr>
        <p:spPr>
          <a:xfrm>
            <a:off x="517526" y="2821340"/>
            <a:ext cx="1023988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VS_h_rgb_r_2.png"/>
          <p:cNvPicPr>
            <a:picLocks noChangeAspect="1"/>
          </p:cNvPicPr>
          <p:nvPr userDrawn="1"/>
        </p:nvPicPr>
        <p:blipFill>
          <a:blip r:embed="rId3" cstate="email"/>
          <a:stretch>
            <a:fillRect/>
          </a:stretch>
        </p:blipFill>
        <p:spPr bwMode="black">
          <a:xfrm>
            <a:off x="8860774" y="420690"/>
            <a:ext cx="2807353" cy="412955"/>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79626" y="1905000"/>
            <a:ext cx="9388498" cy="1523494"/>
          </a:xfrm>
        </p:spPr>
        <p:txBody>
          <a:bodyPr anchor="ctr" anchorCtr="0">
            <a:noAutofit/>
          </a:bodyPr>
          <a:lstStyle>
            <a:lvl1pPr algn="r">
              <a:lnSpc>
                <a:spcPct val="90000"/>
              </a:lnSpc>
              <a:defRPr sz="4000">
                <a:gradFill flip="none" rotWithShape="1">
                  <a:gsLst>
                    <a:gs pos="36000">
                      <a:srgbClr val="FFFFFF"/>
                    </a:gs>
                    <a:gs pos="86000">
                      <a:srgbClr val="FFFFFF"/>
                    </a:gs>
                  </a:gsLst>
                  <a:lin ang="5400000" scaled="0"/>
                  <a:tileRect/>
                </a:gradFill>
                <a:effectLst/>
              </a:defRPr>
            </a:lvl1pPr>
          </a:lstStyle>
          <a:p>
            <a:r>
              <a:rPr lang="en-US" smtClean="0"/>
              <a:t>Click to edit Master title style</a:t>
            </a:r>
            <a:endParaRPr lang="en-US" dirty="0"/>
          </a:p>
        </p:txBody>
      </p:sp>
      <p:pic>
        <p:nvPicPr>
          <p:cNvPr id="4" name="Picture 3" descr="VS_h_rgb_r_2.png"/>
          <p:cNvPicPr>
            <a:picLocks noChangeAspect="1"/>
          </p:cNvPicPr>
          <p:nvPr userDrawn="1"/>
        </p:nvPicPr>
        <p:blipFill>
          <a:blip r:embed="rId3"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1443865"/>
            <a:ext cx="11173090" cy="4761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507868" y="1443865"/>
            <a:ext cx="11173090" cy="2000548"/>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7869" y="1442290"/>
            <a:ext cx="5484971" cy="1742015"/>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42290"/>
            <a:ext cx="5484971" cy="1742015"/>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42291"/>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8" y="2174876"/>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0" y="1442291"/>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2174876"/>
            <a:ext cx="5489202"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VS_h_rgb_r_2.png"/>
          <p:cNvPicPr>
            <a:picLocks noChangeAspect="1"/>
          </p:cNvPicPr>
          <p:nvPr userDrawn="1"/>
        </p:nvPicPr>
        <p:blipFill>
          <a:blip r:embed="rId2" cstate="email"/>
          <a:stretch>
            <a:fillRect/>
          </a:stretch>
        </p:blipFill>
        <p:spPr bwMode="black">
          <a:xfrm>
            <a:off x="9653092" y="6332994"/>
            <a:ext cx="2015032" cy="296406"/>
          </a:xfrm>
          <a:prstGeom prst="rect">
            <a:avLst/>
          </a:prstGeom>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30191"/>
            <a:ext cx="1117309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1443611"/>
            <a:ext cx="1117309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94" r:id="rId1"/>
    <p:sldLayoutId id="2147483723" r:id="rId2"/>
    <p:sldLayoutId id="2147483722" r:id="rId3"/>
    <p:sldLayoutId id="2147483695" r:id="rId4"/>
    <p:sldLayoutId id="2147483696" r:id="rId5"/>
    <p:sldLayoutId id="2147483697" r:id="rId6"/>
    <p:sldLayoutId id="2147483698" r:id="rId7"/>
    <p:sldLayoutId id="2147483699" r:id="rId8"/>
    <p:sldLayoutId id="2147483700" r:id="rId9"/>
    <p:sldLayoutId id="2147483701" r:id="rId10"/>
    <p:sldLayoutId id="2147483703" r:id="rId11"/>
    <p:sldLayoutId id="2147483704" r:id="rId12"/>
  </p:sldLayoutIdLst>
  <p:transition>
    <p:fade/>
  </p:transition>
  <p:timing>
    <p:tnLst>
      <p:par>
        <p:cTn id="1" dur="indefinite" restart="never" nodeType="tmRoot"/>
      </p:par>
    </p:tnLst>
  </p:timing>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36000">
                <a:schemeClr val="tx1"/>
              </a:gs>
              <a:gs pos="86000">
                <a:schemeClr val="tx1"/>
              </a:gs>
            </a:gsLst>
            <a:lin ang="5400000" scaled="0"/>
            <a:tileRect/>
          </a:gra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16502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5938" y="1420813"/>
            <a:ext cx="11165020" cy="212803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bg1"/>
              </a:gs>
              <a:gs pos="86000">
                <a:schemeClr val="bg1"/>
              </a:gs>
            </a:gsLst>
            <a:lin ang="5400000" scaled="0"/>
            <a:tileRect/>
          </a:gradFill>
          <a:effectLst/>
          <a:latin typeface="Segoe Light" pitchFamily="34" charset="0"/>
          <a:ea typeface="+mn-ea"/>
          <a:cs typeface="Arial" charset="0"/>
        </a:defRPr>
      </a:lvl1pPr>
    </p:titleStyle>
    <p:bodyStyle>
      <a:lvl1pPr marL="396875" indent="-396875" algn="l" defTabSz="914363" rtl="0" eaLnBrk="1" latinLnBrk="0" hangingPunct="1">
        <a:lnSpc>
          <a:spcPct val="90000"/>
        </a:lnSpc>
        <a:spcBef>
          <a:spcPct val="20000"/>
        </a:spcBef>
        <a:buClr>
          <a:srgbClr val="FFFFFF"/>
        </a:buClr>
        <a:buFont typeface="Wingdings" pitchFamily="2" charset="2"/>
        <a:buChar char=""/>
        <a:defRPr sz="3200" kern="1200">
          <a:gradFill>
            <a:gsLst>
              <a:gs pos="0">
                <a:schemeClr val="bg1"/>
              </a:gs>
              <a:gs pos="86000">
                <a:schemeClr val="bg1"/>
              </a:gs>
            </a:gsLst>
            <a:lin ang="5400000" scaled="0"/>
          </a:gradFill>
          <a:latin typeface="Segoe Light" pitchFamily="34" charset="0"/>
          <a:ea typeface="+mn-ea"/>
          <a:cs typeface="+mn-cs"/>
        </a:defRPr>
      </a:lvl1pPr>
      <a:lvl2pPr marL="914400" indent="-396875" algn="l" defTabSz="914363" rtl="0" eaLnBrk="1" latinLnBrk="0" hangingPunct="1">
        <a:lnSpc>
          <a:spcPct val="90000"/>
        </a:lnSpc>
        <a:spcBef>
          <a:spcPct val="20000"/>
        </a:spcBef>
        <a:buClr>
          <a:srgbClr val="FFFFFF"/>
        </a:buClr>
        <a:buFont typeface="Wingdings" pitchFamily="2" charset="2"/>
        <a:buChar char=""/>
        <a:defRPr sz="2800" kern="1200">
          <a:gradFill>
            <a:gsLst>
              <a:gs pos="0">
                <a:schemeClr val="bg1"/>
              </a:gs>
              <a:gs pos="86000">
                <a:schemeClr val="bg1"/>
              </a:gs>
            </a:gsLst>
            <a:lin ang="5400000" scaled="0"/>
          </a:gradFill>
          <a:latin typeface="Segoe Light" pitchFamily="34" charset="0"/>
          <a:ea typeface="+mn-ea"/>
          <a:cs typeface="+mn-cs"/>
        </a:defRPr>
      </a:lvl2pPr>
      <a:lvl3pPr marL="1258888" indent="-344488"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3pPr>
      <a:lvl4pPr marL="1604963" indent="-346075"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4pPr>
      <a:lvl5pPr marL="1941513" indent="-336550" algn="l" defTabSz="914363" rtl="0" eaLnBrk="1" latinLnBrk="0" hangingPunct="1">
        <a:lnSpc>
          <a:spcPct val="90000"/>
        </a:lnSpc>
        <a:spcBef>
          <a:spcPct val="20000"/>
        </a:spcBef>
        <a:buClr>
          <a:srgbClr val="FFFFFF"/>
        </a:buClr>
        <a:buFont typeface="Wingdings" pitchFamily="2" charset="2"/>
        <a:buChar char=""/>
        <a:defRPr sz="2400" kern="1200">
          <a:gradFill>
            <a:gsLst>
              <a:gs pos="0">
                <a:schemeClr val="bg1"/>
              </a:gs>
              <a:gs pos="86000">
                <a:schemeClr val="bg1"/>
              </a:gs>
            </a:gsLst>
            <a:lin ang="5400000" scaled="0"/>
          </a:gradFill>
          <a:latin typeface="Segoe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2347634"/>
            <a:ext cx="10239883" cy="642310"/>
          </a:xfrm>
        </p:spPr>
        <p:txBody>
          <a:bodyPr/>
          <a:lstStyle/>
          <a:p>
            <a:pPr lvl="0"/>
            <a:r>
              <a:rPr lang="en-US" dirty="0" smtClean="0"/>
              <a:t>/*</a:t>
            </a:r>
            <a:r>
              <a:rPr lang="es-MX" dirty="0" smtClean="0"/>
              <a:t> Framework Fundamentals</a:t>
            </a:r>
            <a:r>
              <a:rPr lang="en-US" dirty="0" smtClean="0"/>
              <a:t>*/</a:t>
            </a:r>
            <a:endParaRPr lang="en-US" dirty="0"/>
          </a:p>
        </p:txBody>
      </p:sp>
      <p:sp>
        <p:nvSpPr>
          <p:cNvPr id="3" name="TextBox 2"/>
          <p:cNvSpPr txBox="1"/>
          <p:nvPr/>
        </p:nvSpPr>
        <p:spPr>
          <a:xfrm>
            <a:off x="3342075" y="3060059"/>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3777508" y="3451946"/>
            <a:ext cx="7903317" cy="276999"/>
          </a:xfrm>
          <a:prstGeom prst="rect">
            <a:avLst/>
          </a:prstGeom>
          <a:noFill/>
        </p:spPr>
        <p:txBody>
          <a:bodyPr wrap="none" lIns="0" tIns="0" rIns="0" bIns="0" rtlCol="0">
            <a:spAutoFit/>
          </a:bodyPr>
          <a:lstStyle/>
          <a:p>
            <a:r>
              <a:rPr lang="es-MX" dirty="0" smtClean="0"/>
              <a:t>Manejar datos en un aplicación de </a:t>
            </a:r>
            <a:r>
              <a:rPr lang="es-MX" dirty="0" err="1" smtClean="0"/>
              <a:t>.Net</a:t>
            </a:r>
            <a:r>
              <a:rPr lang="es-MX" dirty="0" smtClean="0"/>
              <a:t> </a:t>
            </a:r>
            <a:r>
              <a:rPr lang="es-MX" dirty="0" err="1" smtClean="0"/>
              <a:t>framework</a:t>
            </a:r>
            <a:r>
              <a:rPr lang="es-MX" dirty="0" smtClean="0"/>
              <a:t> utilizando los </a:t>
            </a:r>
            <a:r>
              <a:rPr lang="es-MX" dirty="0" err="1" smtClean="0"/>
              <a:t>system</a:t>
            </a:r>
            <a:r>
              <a:rPr lang="es-MX" dirty="0" smtClean="0"/>
              <a:t> </a:t>
            </a:r>
            <a:r>
              <a:rPr lang="es-MX" dirty="0" err="1" smtClean="0"/>
              <a:t>types</a:t>
            </a:r>
            <a:endParaRPr lang="es-MX" dirty="0" smtClean="0"/>
          </a:p>
        </p:txBody>
      </p:sp>
      <p:sp>
        <p:nvSpPr>
          <p:cNvPr id="5" name="TextBox 4"/>
          <p:cNvSpPr txBox="1"/>
          <p:nvPr/>
        </p:nvSpPr>
        <p:spPr>
          <a:xfrm>
            <a:off x="3784765" y="3778514"/>
            <a:ext cx="7467109" cy="276999"/>
          </a:xfrm>
          <a:prstGeom prst="rect">
            <a:avLst/>
          </a:prstGeom>
          <a:noFill/>
        </p:spPr>
        <p:txBody>
          <a:bodyPr wrap="none" lIns="0" tIns="0" rIns="0" bIns="0" rtlCol="0">
            <a:spAutoFit/>
          </a:bodyPr>
          <a:lstStyle/>
          <a:p>
            <a:r>
              <a:rPr lang="es-MX" dirty="0" smtClean="0"/>
              <a:t>Implementar interfaces con el </a:t>
            </a:r>
            <a:r>
              <a:rPr lang="es-MX" dirty="0" err="1" smtClean="0"/>
              <a:t>.Net</a:t>
            </a:r>
            <a:r>
              <a:rPr lang="es-MX" dirty="0" smtClean="0"/>
              <a:t> </a:t>
            </a:r>
            <a:r>
              <a:rPr lang="es-MX" dirty="0" err="1" smtClean="0"/>
              <a:t>framework</a:t>
            </a:r>
            <a:r>
              <a:rPr lang="es-MX" dirty="0" smtClean="0"/>
              <a:t> cumpliendo con contratos.</a:t>
            </a:r>
          </a:p>
        </p:txBody>
      </p:sp>
      <p:sp>
        <p:nvSpPr>
          <p:cNvPr id="6" name="TextBox 5"/>
          <p:cNvSpPr txBox="1"/>
          <p:nvPr/>
        </p:nvSpPr>
        <p:spPr>
          <a:xfrm>
            <a:off x="3770250" y="4097830"/>
            <a:ext cx="6836808" cy="553998"/>
          </a:xfrm>
          <a:prstGeom prst="rect">
            <a:avLst/>
          </a:prstGeom>
          <a:noFill/>
        </p:spPr>
        <p:txBody>
          <a:bodyPr wrap="none" lIns="0" tIns="0" rIns="0" bIns="0" rtlCol="0">
            <a:spAutoFit/>
          </a:bodyPr>
          <a:lstStyle/>
          <a:p>
            <a:r>
              <a:rPr lang="es-MX" dirty="0" smtClean="0"/>
              <a:t>Control e iteraciones entre aplicaciones y componentes utilizando </a:t>
            </a:r>
          </a:p>
          <a:p>
            <a:r>
              <a:rPr lang="es-MX" dirty="0" smtClean="0"/>
              <a:t>eventos y delegados</a:t>
            </a:r>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3500"/>
                            </p:stCondLst>
                            <p:childTnLst>
                              <p:par>
                                <p:cTn id="21" presetID="39"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048591" cy="461665"/>
          </a:xfrm>
          <a:prstGeom prst="rect">
            <a:avLst/>
          </a:prstGeom>
        </p:spPr>
        <p:txBody>
          <a:bodyPr wrap="none">
            <a:spAutoFit/>
          </a:bodyPr>
          <a:lstStyle/>
          <a:p>
            <a:r>
              <a:rPr lang="es-MX" sz="2400" b="1" dirty="0" err="1" smtClean="0"/>
              <a:t>StringBuilder</a:t>
            </a:r>
            <a:r>
              <a:rPr lang="es-MX" sz="2400" b="1" dirty="0" smtClean="0"/>
              <a:t> y </a:t>
            </a:r>
            <a:r>
              <a:rPr lang="es-MX" sz="2400" b="1" dirty="0" err="1" smtClean="0"/>
              <a:t>String</a:t>
            </a:r>
            <a:endParaRPr lang="es-MX" sz="2400" b="1" dirty="0"/>
          </a:p>
        </p:txBody>
      </p:sp>
      <p:sp>
        <p:nvSpPr>
          <p:cNvPr id="3" name="TextBox 2"/>
          <p:cNvSpPr txBox="1"/>
          <p:nvPr/>
        </p:nvSpPr>
        <p:spPr>
          <a:xfrm>
            <a:off x="1291771" y="2438400"/>
            <a:ext cx="3228641" cy="1938992"/>
          </a:xfrm>
          <a:prstGeom prst="rect">
            <a:avLst/>
          </a:prstGeom>
          <a:noFill/>
        </p:spPr>
        <p:txBody>
          <a:bodyPr wrap="none" lIns="0" tIns="0" rIns="0" bIns="0" rtlCol="0">
            <a:spAutoFit/>
          </a:bodyPr>
          <a:lstStyle/>
          <a:p>
            <a:r>
              <a:rPr lang="es-MX" dirty="0" err="1" smtClean="0"/>
              <a:t>private</a:t>
            </a:r>
            <a:r>
              <a:rPr lang="es-MX" dirty="0" smtClean="0"/>
              <a:t> </a:t>
            </a:r>
            <a:r>
              <a:rPr lang="es-MX" dirty="0" err="1" smtClean="0"/>
              <a:t>string</a:t>
            </a:r>
            <a:r>
              <a:rPr lang="es-MX" dirty="0" smtClean="0"/>
              <a:t> </a:t>
            </a:r>
            <a:r>
              <a:rPr lang="es-MX" dirty="0" err="1" smtClean="0"/>
              <a:t>exemploString</a:t>
            </a:r>
            <a:r>
              <a:rPr lang="es-MX" dirty="0" smtClean="0"/>
              <a:t>()</a:t>
            </a:r>
          </a:p>
          <a:p>
            <a:r>
              <a:rPr lang="es-MX" dirty="0" smtClean="0"/>
              <a:t> {</a:t>
            </a:r>
          </a:p>
          <a:p>
            <a:r>
              <a:rPr lang="es-MX" dirty="0" smtClean="0"/>
              <a:t>            </a:t>
            </a:r>
            <a:r>
              <a:rPr lang="es-MX" dirty="0" err="1" smtClean="0"/>
              <a:t>string</a:t>
            </a:r>
            <a:r>
              <a:rPr lang="es-MX" dirty="0" smtClean="0"/>
              <a:t> </a:t>
            </a:r>
            <a:r>
              <a:rPr lang="es-MX" dirty="0" err="1" smtClean="0"/>
              <a:t>str</a:t>
            </a:r>
            <a:r>
              <a:rPr lang="es-MX" dirty="0" smtClean="0"/>
              <a:t> = "Hola " +</a:t>
            </a:r>
          </a:p>
          <a:p>
            <a:r>
              <a:rPr lang="es-MX" dirty="0" smtClean="0"/>
              <a:t>                "IDS, esto es una " +</a:t>
            </a:r>
          </a:p>
          <a:p>
            <a:r>
              <a:rPr lang="es-MX" dirty="0" smtClean="0"/>
              <a:t>                "prueba de un </a:t>
            </a:r>
            <a:r>
              <a:rPr lang="es-MX" dirty="0" err="1" smtClean="0"/>
              <a:t>string</a:t>
            </a:r>
            <a:r>
              <a:rPr lang="es-MX" dirty="0" smtClean="0"/>
              <a:t>";</a:t>
            </a:r>
          </a:p>
          <a:p>
            <a:r>
              <a:rPr lang="es-MX" dirty="0" smtClean="0"/>
              <a:t>            </a:t>
            </a:r>
            <a:r>
              <a:rPr lang="es-MX" dirty="0" err="1" smtClean="0"/>
              <a:t>return</a:t>
            </a:r>
            <a:r>
              <a:rPr lang="es-MX" dirty="0" smtClean="0"/>
              <a:t> </a:t>
            </a:r>
            <a:r>
              <a:rPr lang="es-MX" dirty="0" err="1" smtClean="0"/>
              <a:t>str</a:t>
            </a:r>
            <a:r>
              <a:rPr lang="es-MX" dirty="0" smtClean="0"/>
              <a:t>;</a:t>
            </a:r>
          </a:p>
          <a:p>
            <a:r>
              <a:rPr lang="es-MX" dirty="0" smtClean="0"/>
              <a:t>}</a:t>
            </a:r>
            <a:endParaRPr lang="es-MX" dirty="0" smtClean="0">
              <a:gradFill>
                <a:gsLst>
                  <a:gs pos="0">
                    <a:schemeClr val="tx1"/>
                  </a:gs>
                  <a:gs pos="100000">
                    <a:schemeClr val="tx1"/>
                  </a:gs>
                </a:gsLst>
                <a:lin ang="5400000" scaled="0"/>
              </a:gradFill>
            </a:endParaRPr>
          </a:p>
        </p:txBody>
      </p:sp>
      <p:sp>
        <p:nvSpPr>
          <p:cNvPr id="4" name="TextBox 3"/>
          <p:cNvSpPr txBox="1"/>
          <p:nvPr/>
        </p:nvSpPr>
        <p:spPr>
          <a:xfrm>
            <a:off x="6110514" y="2351314"/>
            <a:ext cx="4919808" cy="2215991"/>
          </a:xfrm>
          <a:prstGeom prst="rect">
            <a:avLst/>
          </a:prstGeom>
          <a:noFill/>
        </p:spPr>
        <p:txBody>
          <a:bodyPr wrap="none" lIns="0" tIns="0" rIns="0" bIns="0" rtlCol="0">
            <a:spAutoFit/>
          </a:bodyPr>
          <a:lstStyle/>
          <a:p>
            <a:r>
              <a:rPr lang="es-MX" dirty="0" err="1" smtClean="0"/>
              <a:t>private</a:t>
            </a:r>
            <a:r>
              <a:rPr lang="es-MX" dirty="0" smtClean="0"/>
              <a:t> </a:t>
            </a:r>
            <a:r>
              <a:rPr lang="es-MX" dirty="0" err="1" smtClean="0"/>
              <a:t>string</a:t>
            </a:r>
            <a:r>
              <a:rPr lang="es-MX" dirty="0" smtClean="0"/>
              <a:t> </a:t>
            </a:r>
            <a:r>
              <a:rPr lang="es-MX" dirty="0" err="1" smtClean="0"/>
              <a:t>ejemploStringBuilder</a:t>
            </a:r>
            <a:r>
              <a:rPr lang="es-MX" dirty="0" smtClean="0"/>
              <a:t>()</a:t>
            </a:r>
          </a:p>
          <a:p>
            <a:r>
              <a:rPr lang="es-MX" dirty="0" smtClean="0"/>
              <a:t>{</a:t>
            </a:r>
          </a:p>
          <a:p>
            <a:r>
              <a:rPr lang="es-MX" dirty="0" smtClean="0"/>
              <a:t>            </a:t>
            </a:r>
            <a:r>
              <a:rPr lang="es-MX" dirty="0" err="1" smtClean="0"/>
              <a:t>StringBuilder</a:t>
            </a:r>
            <a:r>
              <a:rPr lang="es-MX" dirty="0" smtClean="0"/>
              <a:t> </a:t>
            </a:r>
            <a:r>
              <a:rPr lang="es-MX" dirty="0" err="1" smtClean="0"/>
              <a:t>sb</a:t>
            </a:r>
            <a:r>
              <a:rPr lang="es-MX" dirty="0" smtClean="0"/>
              <a:t> = new </a:t>
            </a:r>
            <a:r>
              <a:rPr lang="es-MX" dirty="0" err="1" smtClean="0"/>
              <a:t>StringBuilder</a:t>
            </a:r>
            <a:r>
              <a:rPr lang="es-MX" dirty="0" smtClean="0"/>
              <a:t>();</a:t>
            </a:r>
          </a:p>
          <a:p>
            <a:r>
              <a:rPr lang="es-MX" dirty="0" smtClean="0"/>
              <a:t>            </a:t>
            </a:r>
            <a:r>
              <a:rPr lang="es-MX" dirty="0" err="1" smtClean="0"/>
              <a:t>sb.Append</a:t>
            </a:r>
            <a:r>
              <a:rPr lang="es-MX" dirty="0" smtClean="0"/>
              <a:t>("Hola ");</a:t>
            </a:r>
          </a:p>
          <a:p>
            <a:r>
              <a:rPr lang="es-MX" dirty="0" smtClean="0"/>
              <a:t>            </a:t>
            </a:r>
            <a:r>
              <a:rPr lang="es-MX" dirty="0" err="1" smtClean="0"/>
              <a:t>sb.Append</a:t>
            </a:r>
            <a:r>
              <a:rPr lang="es-MX" dirty="0" smtClean="0"/>
              <a:t>("IDS, esto es una ");</a:t>
            </a:r>
          </a:p>
          <a:p>
            <a:r>
              <a:rPr lang="es-MX" dirty="0" smtClean="0"/>
              <a:t>            </a:t>
            </a:r>
            <a:r>
              <a:rPr lang="es-MX" dirty="0" err="1" smtClean="0"/>
              <a:t>sb.Append</a:t>
            </a:r>
            <a:r>
              <a:rPr lang="es-MX" dirty="0" smtClean="0"/>
              <a:t>("prueba de un </a:t>
            </a:r>
            <a:r>
              <a:rPr lang="es-MX" dirty="0" err="1" smtClean="0"/>
              <a:t>stringBuilder</a:t>
            </a:r>
            <a:r>
              <a:rPr lang="es-MX" dirty="0" smtClean="0"/>
              <a:t>");</a:t>
            </a:r>
          </a:p>
          <a:p>
            <a:r>
              <a:rPr lang="es-MX" dirty="0" smtClean="0"/>
              <a:t>            </a:t>
            </a:r>
            <a:r>
              <a:rPr lang="es-MX" dirty="0" err="1" smtClean="0"/>
              <a:t>return</a:t>
            </a:r>
            <a:r>
              <a:rPr lang="es-MX" dirty="0" smtClean="0"/>
              <a:t> </a:t>
            </a:r>
            <a:r>
              <a:rPr lang="es-MX" dirty="0" err="1" smtClean="0"/>
              <a:t>sb.ToString</a:t>
            </a:r>
            <a:r>
              <a:rPr lang="es-MX" dirty="0" smtClean="0"/>
              <a:t>();</a:t>
            </a:r>
          </a:p>
          <a:p>
            <a:r>
              <a:rPr lang="es-MX" dirty="0" smtClean="0"/>
              <a:t>}</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1"/>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4515916" cy="461665"/>
          </a:xfrm>
          <a:prstGeom prst="rect">
            <a:avLst/>
          </a:prstGeom>
        </p:spPr>
        <p:txBody>
          <a:bodyPr wrap="none">
            <a:spAutoFit/>
          </a:bodyPr>
          <a:lstStyle/>
          <a:p>
            <a:r>
              <a:rPr lang="es-MX" sz="2400" b="1" dirty="0" smtClean="0"/>
              <a:t>Como crear y ordenar un </a:t>
            </a:r>
            <a:r>
              <a:rPr lang="es-MX" sz="2400" b="1" dirty="0" err="1" smtClean="0"/>
              <a:t>Array</a:t>
            </a:r>
            <a:endParaRPr lang="es-MX" sz="2400" b="1" dirty="0"/>
          </a:p>
        </p:txBody>
      </p:sp>
      <p:sp>
        <p:nvSpPr>
          <p:cNvPr id="3" name="Rectangle 2"/>
          <p:cNvSpPr/>
          <p:nvPr/>
        </p:nvSpPr>
        <p:spPr>
          <a:xfrm>
            <a:off x="4305262" y="2866963"/>
            <a:ext cx="2765501" cy="369332"/>
          </a:xfrm>
          <a:prstGeom prst="rect">
            <a:avLst/>
          </a:prstGeom>
        </p:spPr>
        <p:txBody>
          <a:bodyPr wrap="none">
            <a:spAutoFit/>
          </a:bodyPr>
          <a:lstStyle/>
          <a:p>
            <a:r>
              <a:rPr lang="es-MX" b="1" dirty="0" err="1" smtClean="0"/>
              <a:t>int</a:t>
            </a:r>
            <a:r>
              <a:rPr lang="es-MX" b="1" dirty="0" smtClean="0"/>
              <a:t>[] </a:t>
            </a:r>
            <a:r>
              <a:rPr lang="es-MX" b="1" dirty="0" err="1" smtClean="0"/>
              <a:t>arrayInt</a:t>
            </a:r>
            <a:r>
              <a:rPr lang="es-MX" b="1" dirty="0" smtClean="0"/>
              <a:t> = new </a:t>
            </a:r>
            <a:r>
              <a:rPr lang="es-MX" b="1" dirty="0" err="1" smtClean="0"/>
              <a:t>int</a:t>
            </a:r>
            <a:r>
              <a:rPr lang="es-MX" b="1" dirty="0" smtClean="0"/>
              <a:t>[5];</a:t>
            </a:r>
            <a:endParaRPr lang="es-MX" b="1" dirty="0"/>
          </a:p>
        </p:txBody>
      </p:sp>
      <p:sp>
        <p:nvSpPr>
          <p:cNvPr id="4" name="Rectangle 3"/>
          <p:cNvSpPr/>
          <p:nvPr/>
        </p:nvSpPr>
        <p:spPr>
          <a:xfrm>
            <a:off x="4557193" y="3795878"/>
            <a:ext cx="2145524" cy="369332"/>
          </a:xfrm>
          <a:prstGeom prst="rect">
            <a:avLst/>
          </a:prstGeom>
        </p:spPr>
        <p:txBody>
          <a:bodyPr wrap="none">
            <a:spAutoFit/>
          </a:bodyPr>
          <a:lstStyle/>
          <a:p>
            <a:r>
              <a:rPr lang="es-MX" dirty="0" err="1" smtClean="0"/>
              <a:t>Array.Sort</a:t>
            </a:r>
            <a:r>
              <a:rPr lang="es-MX" dirty="0" smtClean="0"/>
              <a:t>(</a:t>
            </a:r>
            <a:r>
              <a:rPr lang="es-MX" b="1" dirty="0" err="1" smtClean="0"/>
              <a:t>arrayInt</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par>
                          <p:cTn id="10" fill="hold">
                            <p:stCondLst>
                              <p:cond delay="3300"/>
                            </p:stCondLst>
                            <p:childTnLst>
                              <p:par>
                                <p:cTn id="11" presetID="40"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1"/>
                                          </p:val>
                                        </p:tav>
                                        <p:tav tm="100000">
                                          <p:val>
                                            <p:strVal val="#ppt_x"/>
                                          </p:val>
                                        </p:tav>
                                      </p:tavLst>
                                    </p:anim>
                                    <p:anim calcmode="lin" valueType="num">
                                      <p:cBhvr>
                                        <p:cTn id="15"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2818849" cy="461665"/>
          </a:xfrm>
          <a:prstGeom prst="rect">
            <a:avLst/>
          </a:prstGeom>
        </p:spPr>
        <p:txBody>
          <a:bodyPr wrap="none">
            <a:spAutoFit/>
          </a:bodyPr>
          <a:lstStyle/>
          <a:p>
            <a:r>
              <a:rPr lang="es-MX" sz="2400" b="1" dirty="0" smtClean="0"/>
              <a:t>Como usar </a:t>
            </a:r>
            <a:r>
              <a:rPr lang="es-MX" sz="2400" b="1" dirty="0" err="1" smtClean="0"/>
              <a:t>Streams</a:t>
            </a:r>
            <a:endParaRPr lang="es-MX" sz="2400" b="1" dirty="0"/>
          </a:p>
        </p:txBody>
      </p:sp>
      <p:sp>
        <p:nvSpPr>
          <p:cNvPr id="3" name="TextBox 2"/>
          <p:cNvSpPr txBox="1"/>
          <p:nvPr/>
        </p:nvSpPr>
        <p:spPr>
          <a:xfrm>
            <a:off x="2496457" y="2975429"/>
            <a:ext cx="6508192" cy="1107996"/>
          </a:xfrm>
          <a:prstGeom prst="rect">
            <a:avLst/>
          </a:prstGeom>
          <a:noFill/>
        </p:spPr>
        <p:txBody>
          <a:bodyPr wrap="none" lIns="0" tIns="0" rIns="0" bIns="0" rtlCol="0">
            <a:spAutoFit/>
          </a:bodyPr>
          <a:lstStyle/>
          <a:p>
            <a:r>
              <a:rPr lang="es-MX" dirty="0" err="1" smtClean="0"/>
              <a:t>string</a:t>
            </a:r>
            <a:r>
              <a:rPr lang="es-MX" dirty="0" smtClean="0"/>
              <a:t> </a:t>
            </a:r>
            <a:r>
              <a:rPr lang="es-MX" dirty="0" err="1" smtClean="0"/>
              <a:t>path</a:t>
            </a:r>
            <a:r>
              <a:rPr lang="es-MX" dirty="0" smtClean="0"/>
              <a:t> = @"C:\ejemplo.txt";</a:t>
            </a:r>
          </a:p>
          <a:p>
            <a:r>
              <a:rPr lang="es-MX" dirty="0" err="1" smtClean="0"/>
              <a:t>System.IO.StreamWriter</a:t>
            </a:r>
            <a:r>
              <a:rPr lang="es-MX" dirty="0" smtClean="0"/>
              <a:t> </a:t>
            </a:r>
            <a:r>
              <a:rPr lang="es-MX" dirty="0" err="1" smtClean="0"/>
              <a:t>sw</a:t>
            </a:r>
            <a:r>
              <a:rPr lang="es-MX" dirty="0" smtClean="0"/>
              <a:t> = new </a:t>
            </a:r>
            <a:r>
              <a:rPr lang="es-MX" dirty="0" err="1" smtClean="0"/>
              <a:t>System.IO.StreamWriter</a:t>
            </a:r>
            <a:r>
              <a:rPr lang="es-MX" dirty="0" smtClean="0"/>
              <a:t>(</a:t>
            </a:r>
            <a:r>
              <a:rPr lang="es-MX" dirty="0" err="1" smtClean="0"/>
              <a:t>path</a:t>
            </a:r>
            <a:r>
              <a:rPr lang="es-MX" dirty="0" smtClean="0"/>
              <a:t>);</a:t>
            </a:r>
          </a:p>
          <a:p>
            <a:r>
              <a:rPr lang="es-MX" dirty="0" err="1" smtClean="0"/>
              <a:t>sw.WriteLine</a:t>
            </a:r>
            <a:r>
              <a:rPr lang="es-MX" dirty="0" smtClean="0"/>
              <a:t>("Hola IDS");</a:t>
            </a:r>
          </a:p>
          <a:p>
            <a:r>
              <a:rPr lang="es-MX" dirty="0" err="1" smtClean="0"/>
              <a:t>sw.Close</a:t>
            </a:r>
            <a:r>
              <a:rPr lang="es-MX" dirty="0" smtClean="0"/>
              <a:t>();</a:t>
            </a:r>
            <a:endParaRPr lang="es-MX" dirty="0" smtClean="0">
              <a:gradFill>
                <a:gsLst>
                  <a:gs pos="0">
                    <a:schemeClr val="tx1"/>
                  </a:gs>
                  <a:gs pos="100000">
                    <a:schemeClr val="tx1"/>
                  </a:gs>
                </a:gsLst>
                <a:lin ang="5400000" scaled="0"/>
              </a:gradFill>
            </a:endParaRPr>
          </a:p>
        </p:txBody>
      </p:sp>
      <p:sp>
        <p:nvSpPr>
          <p:cNvPr id="4" name="Rectangle 3"/>
          <p:cNvSpPr/>
          <p:nvPr/>
        </p:nvSpPr>
        <p:spPr>
          <a:xfrm>
            <a:off x="2569029" y="3075576"/>
            <a:ext cx="6865256" cy="1200329"/>
          </a:xfrm>
          <a:prstGeom prst="rect">
            <a:avLst/>
          </a:prstGeom>
        </p:spPr>
        <p:txBody>
          <a:bodyPr wrap="square">
            <a:spAutoFit/>
          </a:bodyPr>
          <a:lstStyle/>
          <a:p>
            <a:r>
              <a:rPr lang="es-MX" dirty="0" err="1" smtClean="0"/>
              <a:t>string</a:t>
            </a:r>
            <a:r>
              <a:rPr lang="es-MX" dirty="0" smtClean="0"/>
              <a:t> </a:t>
            </a:r>
            <a:r>
              <a:rPr lang="es-MX" dirty="0" err="1" smtClean="0"/>
              <a:t>path</a:t>
            </a:r>
            <a:r>
              <a:rPr lang="es-MX" dirty="0" smtClean="0"/>
              <a:t> = @"C:\ejemplo.txt";</a:t>
            </a:r>
          </a:p>
          <a:p>
            <a:r>
              <a:rPr lang="es-MX" dirty="0" err="1" smtClean="0"/>
              <a:t>System.IO.StreamReader</a:t>
            </a:r>
            <a:r>
              <a:rPr lang="es-MX" dirty="0" smtClean="0"/>
              <a:t> sr = new </a:t>
            </a:r>
            <a:r>
              <a:rPr lang="es-MX" dirty="0" err="1" smtClean="0"/>
              <a:t>System.IO.StreamReader</a:t>
            </a:r>
            <a:r>
              <a:rPr lang="es-MX" dirty="0" smtClean="0"/>
              <a:t>(</a:t>
            </a:r>
            <a:r>
              <a:rPr lang="es-MX" dirty="0" err="1" smtClean="0"/>
              <a:t>path</a:t>
            </a:r>
            <a:r>
              <a:rPr lang="es-MX" dirty="0" smtClean="0"/>
              <a:t>);</a:t>
            </a:r>
          </a:p>
          <a:p>
            <a:r>
              <a:rPr lang="es-MX" dirty="0" err="1" smtClean="0"/>
              <a:t>string</a:t>
            </a:r>
            <a:r>
              <a:rPr lang="es-MX" dirty="0" smtClean="0"/>
              <a:t> contenido = </a:t>
            </a:r>
            <a:r>
              <a:rPr lang="es-MX" dirty="0" err="1" smtClean="0"/>
              <a:t>sr.ReadToEnd</a:t>
            </a:r>
            <a:r>
              <a:rPr lang="es-MX" dirty="0" smtClean="0"/>
              <a:t>();</a:t>
            </a:r>
          </a:p>
          <a:p>
            <a:r>
              <a:rPr lang="es-MX" dirty="0" err="1" smtClean="0"/>
              <a:t>sr.Close</a:t>
            </a:r>
            <a:r>
              <a:rPr lang="es-MX" dirty="0" smtClean="0"/>
              <a:t>();</a:t>
            </a:r>
            <a:endParaRPr lang="es-MX" dirty="0"/>
          </a:p>
        </p:txBody>
      </p:sp>
      <p:sp>
        <p:nvSpPr>
          <p:cNvPr id="5" name="Rectangle 4"/>
          <p:cNvSpPr/>
          <p:nvPr/>
        </p:nvSpPr>
        <p:spPr>
          <a:xfrm>
            <a:off x="2293256" y="2335297"/>
            <a:ext cx="7936139" cy="2862322"/>
          </a:xfrm>
          <a:prstGeom prst="rect">
            <a:avLst/>
          </a:prstGeom>
        </p:spPr>
        <p:txBody>
          <a:bodyPr wrap="square">
            <a:spAutoFit/>
          </a:bodyPr>
          <a:lstStyle/>
          <a:p>
            <a:r>
              <a:rPr lang="es-MX" dirty="0" smtClean="0"/>
              <a:t> </a:t>
            </a:r>
            <a:r>
              <a:rPr lang="es-MX" dirty="0" err="1" smtClean="0"/>
              <a:t>string</a:t>
            </a:r>
            <a:r>
              <a:rPr lang="es-MX" dirty="0" smtClean="0"/>
              <a:t> </a:t>
            </a:r>
            <a:r>
              <a:rPr lang="es-MX" dirty="0" err="1" smtClean="0"/>
              <a:t>path</a:t>
            </a:r>
            <a:r>
              <a:rPr lang="es-MX" dirty="0" smtClean="0"/>
              <a:t> = @"C:\ejemplo.txt";</a:t>
            </a:r>
          </a:p>
          <a:p>
            <a:r>
              <a:rPr lang="es-MX" dirty="0" err="1" smtClean="0"/>
              <a:t>FileStream</a:t>
            </a:r>
            <a:r>
              <a:rPr lang="es-MX" dirty="0" smtClean="0"/>
              <a:t> </a:t>
            </a:r>
            <a:r>
              <a:rPr lang="es-MX" dirty="0" err="1" smtClean="0"/>
              <a:t>fs</a:t>
            </a:r>
            <a:r>
              <a:rPr lang="es-MX" dirty="0" smtClean="0"/>
              <a:t>;</a:t>
            </a:r>
          </a:p>
          <a:p>
            <a:r>
              <a:rPr lang="en-US" dirty="0" err="1" smtClean="0"/>
              <a:t>fs</a:t>
            </a:r>
            <a:r>
              <a:rPr lang="en-US" dirty="0" smtClean="0"/>
              <a:t> = new </a:t>
            </a:r>
            <a:r>
              <a:rPr lang="en-US" dirty="0" err="1" smtClean="0"/>
              <a:t>FileStream</a:t>
            </a:r>
            <a:r>
              <a:rPr lang="en-US" dirty="0" smtClean="0"/>
              <a:t>(path, </a:t>
            </a:r>
            <a:r>
              <a:rPr lang="en-US" dirty="0" err="1" smtClean="0"/>
              <a:t>FileMode.Create</a:t>
            </a:r>
            <a:r>
              <a:rPr lang="en-US" dirty="0" smtClean="0"/>
              <a:t>, </a:t>
            </a:r>
            <a:r>
              <a:rPr lang="en-US" dirty="0" err="1" smtClean="0"/>
              <a:t>FileAccess.Write</a:t>
            </a:r>
            <a:r>
              <a:rPr lang="en-US" dirty="0" smtClean="0"/>
              <a:t>);</a:t>
            </a:r>
          </a:p>
          <a:p>
            <a:r>
              <a:rPr lang="es-MX" dirty="0" err="1" smtClean="0"/>
              <a:t>System.IO.StreamWriter</a:t>
            </a:r>
            <a:r>
              <a:rPr lang="es-MX" dirty="0" smtClean="0"/>
              <a:t> </a:t>
            </a:r>
            <a:r>
              <a:rPr lang="es-MX" dirty="0" err="1" smtClean="0"/>
              <a:t>sw</a:t>
            </a:r>
            <a:r>
              <a:rPr lang="es-MX" dirty="0" smtClean="0"/>
              <a:t> = new </a:t>
            </a:r>
            <a:r>
              <a:rPr lang="es-MX" dirty="0" err="1" smtClean="0"/>
              <a:t>System.IO.StreamWriter</a:t>
            </a:r>
            <a:r>
              <a:rPr lang="es-MX" dirty="0" smtClean="0"/>
              <a:t>(</a:t>
            </a:r>
            <a:r>
              <a:rPr lang="es-MX" dirty="0" err="1" smtClean="0"/>
              <a:t>fs</a:t>
            </a:r>
            <a:r>
              <a:rPr lang="es-MX" dirty="0" smtClean="0"/>
              <a:t>);</a:t>
            </a:r>
          </a:p>
          <a:p>
            <a:r>
              <a:rPr lang="es-MX" dirty="0" err="1" smtClean="0"/>
              <a:t>sw.WriteLine</a:t>
            </a:r>
            <a:r>
              <a:rPr lang="es-MX" dirty="0" smtClean="0"/>
              <a:t>("Hola IDS");</a:t>
            </a:r>
          </a:p>
          <a:p>
            <a:r>
              <a:rPr lang="es-MX" dirty="0" err="1" smtClean="0"/>
              <a:t>sw.Close</a:t>
            </a:r>
            <a:r>
              <a:rPr lang="es-MX" dirty="0" smtClean="0"/>
              <a:t>();</a:t>
            </a:r>
          </a:p>
          <a:p>
            <a:r>
              <a:rPr lang="en-US" dirty="0" err="1" smtClean="0"/>
              <a:t>fs</a:t>
            </a:r>
            <a:r>
              <a:rPr lang="en-US" dirty="0" smtClean="0"/>
              <a:t> = new </a:t>
            </a:r>
            <a:r>
              <a:rPr lang="en-US" dirty="0" err="1" smtClean="0"/>
              <a:t>FileStream</a:t>
            </a:r>
            <a:r>
              <a:rPr lang="en-US" dirty="0" smtClean="0"/>
              <a:t>(path, </a:t>
            </a:r>
            <a:r>
              <a:rPr lang="en-US" dirty="0" err="1" smtClean="0"/>
              <a:t>FileMode.Open</a:t>
            </a:r>
            <a:r>
              <a:rPr lang="en-US" dirty="0" smtClean="0"/>
              <a:t>, </a:t>
            </a:r>
            <a:r>
              <a:rPr lang="en-US" dirty="0" err="1" smtClean="0"/>
              <a:t>FileAccess.Read</a:t>
            </a:r>
            <a:r>
              <a:rPr lang="en-US" dirty="0" smtClean="0"/>
              <a:t>);</a:t>
            </a:r>
          </a:p>
          <a:p>
            <a:r>
              <a:rPr lang="es-MX" dirty="0" err="1" smtClean="0"/>
              <a:t>System.IO.StreamReader</a:t>
            </a:r>
            <a:r>
              <a:rPr lang="es-MX" dirty="0" smtClean="0"/>
              <a:t> sr = new </a:t>
            </a:r>
            <a:r>
              <a:rPr lang="es-MX" dirty="0" err="1" smtClean="0"/>
              <a:t>System.IO.StreamReader</a:t>
            </a:r>
            <a:r>
              <a:rPr lang="es-MX" dirty="0" smtClean="0"/>
              <a:t>(</a:t>
            </a:r>
            <a:r>
              <a:rPr lang="es-MX" dirty="0" err="1" smtClean="0"/>
              <a:t>stream</a:t>
            </a:r>
            <a:r>
              <a:rPr lang="es-MX" dirty="0" smtClean="0"/>
              <a:t>);</a:t>
            </a:r>
          </a:p>
          <a:p>
            <a:r>
              <a:rPr lang="es-MX" dirty="0" err="1" smtClean="0"/>
              <a:t>string</a:t>
            </a:r>
            <a:r>
              <a:rPr lang="es-MX" dirty="0" smtClean="0"/>
              <a:t> contenido = </a:t>
            </a:r>
            <a:r>
              <a:rPr lang="es-MX" dirty="0" err="1" smtClean="0"/>
              <a:t>sr.ReadToEnd</a:t>
            </a:r>
            <a:r>
              <a:rPr lang="es-MX" dirty="0" smtClean="0"/>
              <a:t>();</a:t>
            </a:r>
          </a:p>
          <a:p>
            <a:r>
              <a:rPr lang="es-MX" dirty="0" err="1" smtClean="0"/>
              <a:t>sr.Close</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xit" presetSubtype="0" fill="hold" grpId="1" nodeType="clickEffect">
                                  <p:stCondLst>
                                    <p:cond delay="0"/>
                                  </p:stCondLst>
                                  <p:iterate type="lt">
                                    <p:tmPct val="10000"/>
                                  </p:iterate>
                                  <p:childTnLst>
                                    <p:animEffect transition="out" filter="fade">
                                      <p:cBhvr>
                                        <p:cTn id="13" dur="1000"/>
                                        <p:tgtEl>
                                          <p:spTgt spid="3"/>
                                        </p:tgtEl>
                                      </p:cBhvr>
                                    </p:animEffect>
                                    <p:anim calcmode="lin" valueType="num">
                                      <p:cBhvr>
                                        <p:cTn id="14" dur="1000"/>
                                        <p:tgtEl>
                                          <p:spTgt spid="3"/>
                                        </p:tgtEl>
                                        <p:attrNameLst>
                                          <p:attrName>ppt_x</p:attrName>
                                        </p:attrNameLst>
                                      </p:cBhvr>
                                      <p:tavLst>
                                        <p:tav tm="0">
                                          <p:val>
                                            <p:strVal val="ppt_x"/>
                                          </p:val>
                                        </p:tav>
                                        <p:tav tm="100000">
                                          <p:val>
                                            <p:strVal val="ppt_x-.1"/>
                                          </p:val>
                                        </p:tav>
                                      </p:tavLst>
                                    </p:anim>
                                    <p:anim calcmode="lin" valueType="num">
                                      <p:cBhvr>
                                        <p:cTn id="15" dur="1000"/>
                                        <p:tgtEl>
                                          <p:spTgt spid="3"/>
                                        </p:tgtEl>
                                        <p:attrNameLst>
                                          <p:attrName>ppt_y</p:attrName>
                                        </p:attrNameLst>
                                      </p:cBhvr>
                                      <p:tavLst>
                                        <p:tav tm="0">
                                          <p:val>
                                            <p:strVal val="ppt_y"/>
                                          </p:val>
                                        </p:tav>
                                        <p:tav tm="100000">
                                          <p:val>
                                            <p:strVal val="ppt_y"/>
                                          </p:val>
                                        </p:tav>
                                      </p:tavLst>
                                    </p:anim>
                                    <p:set>
                                      <p:cBhvr>
                                        <p:cTn id="16" dur="1" fill="hold">
                                          <p:stCondLst>
                                            <p:cond delay="999"/>
                                          </p:stCondLst>
                                        </p:cTn>
                                        <p:tgtEl>
                                          <p:spTgt spid="3"/>
                                        </p:tgtEl>
                                        <p:attrNameLst>
                                          <p:attrName>style.visibility</p:attrName>
                                        </p:attrNameLst>
                                      </p:cBhvr>
                                      <p:to>
                                        <p:strVal val="hidden"/>
                                      </p:to>
                                    </p:set>
                                  </p:childTnLst>
                                </p:cTn>
                              </p:par>
                            </p:childTnLst>
                          </p:cTn>
                        </p:par>
                        <p:par>
                          <p:cTn id="17" fill="hold">
                            <p:stCondLst>
                              <p:cond delay="13000"/>
                            </p:stCondLst>
                            <p:childTnLst>
                              <p:par>
                                <p:cTn id="18" presetID="40" presetClass="entr" presetSubtype="0" fill="hold" grpId="0" nodeType="afterEffect">
                                  <p:stCondLst>
                                    <p:cond delay="0"/>
                                  </p:stCondLst>
                                  <p:iterate type="lt">
                                    <p:tmPct val="10000"/>
                                  </p:iterate>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1"/>
                                          </p:val>
                                        </p:tav>
                                        <p:tav tm="100000">
                                          <p:val>
                                            <p:strVal val="#ppt_x"/>
                                          </p:val>
                                        </p:tav>
                                      </p:tavLst>
                                    </p:anim>
                                    <p:anim calcmode="lin" valueType="num">
                                      <p:cBhvr>
                                        <p:cTn id="22"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0" presetClass="exit" presetSubtype="0" fill="hold" grpId="1" nodeType="clickEffect">
                                  <p:stCondLst>
                                    <p:cond delay="0"/>
                                  </p:stCondLst>
                                  <p:iterate type="lt">
                                    <p:tmPct val="10000"/>
                                  </p:iterate>
                                  <p:childTnLst>
                                    <p:animEffect transition="out" filter="fade">
                                      <p:cBhvr>
                                        <p:cTn id="26" dur="1000"/>
                                        <p:tgtEl>
                                          <p:spTgt spid="4"/>
                                        </p:tgtEl>
                                      </p:cBhvr>
                                    </p:animEffect>
                                    <p:anim calcmode="lin" valueType="num">
                                      <p:cBhvr>
                                        <p:cTn id="27" dur="1000"/>
                                        <p:tgtEl>
                                          <p:spTgt spid="4"/>
                                        </p:tgtEl>
                                        <p:attrNameLst>
                                          <p:attrName>ppt_x</p:attrName>
                                        </p:attrNameLst>
                                      </p:cBhvr>
                                      <p:tavLst>
                                        <p:tav tm="0">
                                          <p:val>
                                            <p:strVal val="ppt_x"/>
                                          </p:val>
                                        </p:tav>
                                        <p:tav tm="100000">
                                          <p:val>
                                            <p:strVal val="ppt_x-.1"/>
                                          </p:val>
                                        </p:tav>
                                      </p:tavLst>
                                    </p:anim>
                                    <p:anim calcmode="lin" valueType="num">
                                      <p:cBhvr>
                                        <p:cTn id="28" dur="1000"/>
                                        <p:tgtEl>
                                          <p:spTgt spid="4"/>
                                        </p:tgtEl>
                                        <p:attrNameLst>
                                          <p:attrName>ppt_y</p:attrName>
                                        </p:attrNameLst>
                                      </p:cBhvr>
                                      <p:tavLst>
                                        <p:tav tm="0">
                                          <p:val>
                                            <p:strVal val="ppt_y"/>
                                          </p:val>
                                        </p:tav>
                                        <p:tav tm="100000">
                                          <p:val>
                                            <p:strVal val="ppt_y"/>
                                          </p:val>
                                        </p:tav>
                                      </p:tavLst>
                                    </p:anim>
                                    <p:set>
                                      <p:cBhvr>
                                        <p:cTn id="29" dur="1" fill="hold">
                                          <p:stCondLst>
                                            <p:cond delay="999"/>
                                          </p:stCondLst>
                                        </p:cTn>
                                        <p:tgtEl>
                                          <p:spTgt spid="4"/>
                                        </p:tgtEl>
                                        <p:attrNameLst>
                                          <p:attrName>style.visibility</p:attrName>
                                        </p:attrNameLst>
                                      </p:cBhvr>
                                      <p:to>
                                        <p:strVal val="hidden"/>
                                      </p:to>
                                    </p:set>
                                  </p:childTnLst>
                                </p:cTn>
                              </p:par>
                            </p:childTnLst>
                          </p:cTn>
                        </p:par>
                        <p:par>
                          <p:cTn id="30" fill="hold">
                            <p:stCondLst>
                              <p:cond delay="13700"/>
                            </p:stCondLst>
                            <p:childTnLst>
                              <p:par>
                                <p:cTn id="31" presetID="40" presetClass="entr" presetSubtype="0" fill="hold" grpId="0" nodeType="afterEffect">
                                  <p:stCondLst>
                                    <p:cond delay="0"/>
                                  </p:stCondLst>
                                  <p:iterate type="lt">
                                    <p:tmPct val="10000"/>
                                  </p:iterate>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1"/>
                                          </p:val>
                                        </p:tav>
                                        <p:tav tm="100000">
                                          <p:val>
                                            <p:strVal val="#ppt_x"/>
                                          </p:val>
                                        </p:tav>
                                      </p:tavLst>
                                    </p:anim>
                                    <p:anim calcmode="lin" valueType="num">
                                      <p:cBhvr>
                                        <p:cTn id="35"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4906280" cy="461665"/>
          </a:xfrm>
          <a:prstGeom prst="rect">
            <a:avLst/>
          </a:prstGeom>
        </p:spPr>
        <p:txBody>
          <a:bodyPr wrap="none">
            <a:spAutoFit/>
          </a:bodyPr>
          <a:lstStyle/>
          <a:p>
            <a:r>
              <a:rPr lang="es-MX" sz="2400" b="1" dirty="0" smtClean="0"/>
              <a:t>Como Lanzar y cachar excepciones</a:t>
            </a:r>
            <a:endParaRPr lang="es-MX" sz="2400" b="1" dirty="0"/>
          </a:p>
        </p:txBody>
      </p:sp>
      <p:sp>
        <p:nvSpPr>
          <p:cNvPr id="3" name="Rectangle 2"/>
          <p:cNvSpPr/>
          <p:nvPr/>
        </p:nvSpPr>
        <p:spPr>
          <a:xfrm>
            <a:off x="2815772" y="2155041"/>
            <a:ext cx="6092825" cy="3323987"/>
          </a:xfrm>
          <a:prstGeom prst="rect">
            <a:avLst/>
          </a:prstGeom>
        </p:spPr>
        <p:txBody>
          <a:bodyPr>
            <a:spAutoFit/>
          </a:bodyPr>
          <a:lstStyle/>
          <a:p>
            <a:r>
              <a:rPr lang="es-MX" sz="1400" dirty="0" smtClean="0"/>
              <a:t>Try</a:t>
            </a:r>
          </a:p>
          <a:p>
            <a:r>
              <a:rPr lang="es-MX" sz="1400" dirty="0" smtClean="0"/>
              <a:t>{</a:t>
            </a:r>
          </a:p>
          <a:p>
            <a:endParaRPr lang="es-MX" sz="1400" dirty="0" smtClean="0"/>
          </a:p>
          <a:p>
            <a:endParaRPr lang="es-MX" sz="1400" dirty="0" smtClean="0"/>
          </a:p>
          <a:p>
            <a:endParaRPr lang="es-MX" sz="1400" dirty="0" smtClean="0"/>
          </a:p>
          <a:p>
            <a:r>
              <a:rPr lang="es-MX" sz="1400" dirty="0" smtClean="0"/>
              <a:t>}</a:t>
            </a:r>
          </a:p>
          <a:p>
            <a:r>
              <a:rPr lang="es-MX" sz="1400" dirty="0" smtClean="0"/>
              <a:t>Catch</a:t>
            </a:r>
          </a:p>
          <a:p>
            <a:r>
              <a:rPr lang="es-MX" sz="1400" dirty="0" smtClean="0"/>
              <a:t>{</a:t>
            </a:r>
          </a:p>
          <a:p>
            <a:endParaRPr lang="es-MX" sz="1400" dirty="0" smtClean="0"/>
          </a:p>
          <a:p>
            <a:endParaRPr lang="es-MX" sz="1400" dirty="0" smtClean="0"/>
          </a:p>
          <a:p>
            <a:r>
              <a:rPr lang="es-MX" sz="1400" dirty="0" smtClean="0"/>
              <a:t>}</a:t>
            </a:r>
          </a:p>
          <a:p>
            <a:r>
              <a:rPr lang="es-MX" sz="1400" dirty="0" err="1" smtClean="0"/>
              <a:t>Finally</a:t>
            </a:r>
            <a:endParaRPr lang="es-MX" sz="1400" dirty="0" smtClean="0"/>
          </a:p>
          <a:p>
            <a:r>
              <a:rPr lang="es-MX" sz="1400" dirty="0" smtClean="0"/>
              <a:t>{ </a:t>
            </a:r>
          </a:p>
          <a:p>
            <a:r>
              <a:rPr lang="es-MX" sz="1400" dirty="0" smtClean="0"/>
              <a:t>            </a:t>
            </a:r>
          </a:p>
          <a:p>
            <a:r>
              <a:rPr lang="es-MX" sz="1400" dirty="0" smtClean="0"/>
              <a:t>}</a:t>
            </a:r>
            <a:endParaRPr lang="es-MX" sz="1400" dirty="0"/>
          </a:p>
        </p:txBody>
      </p:sp>
      <p:sp>
        <p:nvSpPr>
          <p:cNvPr id="4" name="Rectangle 3"/>
          <p:cNvSpPr/>
          <p:nvPr/>
        </p:nvSpPr>
        <p:spPr>
          <a:xfrm>
            <a:off x="2830285" y="1348380"/>
            <a:ext cx="6092825" cy="738664"/>
          </a:xfrm>
          <a:prstGeom prst="rect">
            <a:avLst/>
          </a:prstGeom>
        </p:spPr>
        <p:txBody>
          <a:bodyPr>
            <a:spAutoFit/>
          </a:bodyPr>
          <a:lstStyle/>
          <a:p>
            <a:r>
              <a:rPr lang="es-MX" sz="1400" dirty="0" err="1" smtClean="0"/>
              <a:t>string</a:t>
            </a:r>
            <a:r>
              <a:rPr lang="es-MX" sz="1400" dirty="0" smtClean="0"/>
              <a:t> </a:t>
            </a:r>
            <a:r>
              <a:rPr lang="es-MX" sz="1400" dirty="0" err="1" smtClean="0"/>
              <a:t>path</a:t>
            </a:r>
            <a:r>
              <a:rPr lang="es-MX" sz="1400" dirty="0" smtClean="0"/>
              <a:t> = @"C:\ejemplo.txt";</a:t>
            </a:r>
          </a:p>
          <a:p>
            <a:r>
              <a:rPr lang="es-MX" sz="1400" dirty="0" err="1" smtClean="0"/>
              <a:t>FileStream</a:t>
            </a:r>
            <a:r>
              <a:rPr lang="es-MX" sz="1400" dirty="0" smtClean="0"/>
              <a:t> </a:t>
            </a:r>
            <a:r>
              <a:rPr lang="es-MX" sz="1400" dirty="0" err="1" smtClean="0"/>
              <a:t>fs</a:t>
            </a:r>
            <a:r>
              <a:rPr lang="es-MX" sz="1400" dirty="0" smtClean="0"/>
              <a:t>;</a:t>
            </a:r>
          </a:p>
          <a:p>
            <a:r>
              <a:rPr lang="en-US" sz="1400" dirty="0" err="1" smtClean="0"/>
              <a:t>fs</a:t>
            </a:r>
            <a:r>
              <a:rPr lang="en-US" sz="1400" dirty="0" smtClean="0"/>
              <a:t> = new </a:t>
            </a:r>
            <a:r>
              <a:rPr lang="en-US" sz="1400" dirty="0" err="1" smtClean="0"/>
              <a:t>FileStream</a:t>
            </a:r>
            <a:r>
              <a:rPr lang="en-US" sz="1400" dirty="0" smtClean="0"/>
              <a:t>(path, </a:t>
            </a:r>
            <a:r>
              <a:rPr lang="en-US" sz="1400" dirty="0" err="1" smtClean="0"/>
              <a:t>FileMode.Create</a:t>
            </a:r>
            <a:r>
              <a:rPr lang="en-US" sz="1400" dirty="0" smtClean="0"/>
              <a:t>, </a:t>
            </a:r>
            <a:r>
              <a:rPr lang="en-US" sz="1400" dirty="0" err="1" smtClean="0"/>
              <a:t>FileAccess.Write</a:t>
            </a:r>
            <a:r>
              <a:rPr lang="en-US" sz="1400" dirty="0" smtClean="0"/>
              <a:t>);</a:t>
            </a:r>
            <a:endParaRPr lang="es-MX" sz="1400" dirty="0"/>
          </a:p>
        </p:txBody>
      </p:sp>
      <p:sp>
        <p:nvSpPr>
          <p:cNvPr id="5" name="Rectangle 4"/>
          <p:cNvSpPr/>
          <p:nvPr/>
        </p:nvSpPr>
        <p:spPr>
          <a:xfrm>
            <a:off x="3091542" y="2691564"/>
            <a:ext cx="6092825" cy="523220"/>
          </a:xfrm>
          <a:prstGeom prst="rect">
            <a:avLst/>
          </a:prstGeom>
        </p:spPr>
        <p:txBody>
          <a:bodyPr>
            <a:spAutoFit/>
          </a:bodyPr>
          <a:lstStyle/>
          <a:p>
            <a:r>
              <a:rPr lang="es-MX" sz="1400" dirty="0" err="1" smtClean="0"/>
              <a:t>System.IO.StreamWriter</a:t>
            </a:r>
            <a:r>
              <a:rPr lang="es-MX" sz="1400" dirty="0" smtClean="0"/>
              <a:t> </a:t>
            </a:r>
            <a:r>
              <a:rPr lang="es-MX" sz="1400" dirty="0" err="1" smtClean="0"/>
              <a:t>sw</a:t>
            </a:r>
            <a:r>
              <a:rPr lang="es-MX" sz="1400" dirty="0" smtClean="0"/>
              <a:t> = new </a:t>
            </a:r>
            <a:r>
              <a:rPr lang="es-MX" sz="1400" dirty="0" err="1" smtClean="0"/>
              <a:t>System.IO.StreamWriter</a:t>
            </a:r>
            <a:r>
              <a:rPr lang="es-MX" sz="1400" dirty="0" smtClean="0"/>
              <a:t>(</a:t>
            </a:r>
            <a:r>
              <a:rPr lang="es-MX" sz="1400" dirty="0" err="1" smtClean="0"/>
              <a:t>fs</a:t>
            </a:r>
            <a:r>
              <a:rPr lang="es-MX" sz="1400" dirty="0" smtClean="0"/>
              <a:t>);</a:t>
            </a:r>
          </a:p>
          <a:p>
            <a:r>
              <a:rPr lang="es-MX" sz="1400" dirty="0" err="1" smtClean="0"/>
              <a:t>sw.WriteLine</a:t>
            </a:r>
            <a:r>
              <a:rPr lang="es-MX" sz="1400" dirty="0" smtClean="0"/>
              <a:t>("Hola IDS");</a:t>
            </a:r>
            <a:endParaRPr lang="es-MX" sz="1400" dirty="0"/>
          </a:p>
        </p:txBody>
      </p:sp>
      <p:sp>
        <p:nvSpPr>
          <p:cNvPr id="6" name="Rectangle 5"/>
          <p:cNvSpPr/>
          <p:nvPr/>
        </p:nvSpPr>
        <p:spPr>
          <a:xfrm>
            <a:off x="3217003" y="3897476"/>
            <a:ext cx="999697" cy="307777"/>
          </a:xfrm>
          <a:prstGeom prst="rect">
            <a:avLst/>
          </a:prstGeom>
        </p:spPr>
        <p:txBody>
          <a:bodyPr wrap="none">
            <a:spAutoFit/>
          </a:bodyPr>
          <a:lstStyle/>
          <a:p>
            <a:r>
              <a:rPr lang="es-MX" sz="1400" dirty="0" err="1" smtClean="0"/>
              <a:t>sw.Close</a:t>
            </a:r>
            <a:r>
              <a:rPr lang="es-MX" sz="1400" dirty="0" smtClean="0"/>
              <a:t>();</a:t>
            </a:r>
            <a:endParaRPr lang="es-MX" sz="1400" dirty="0"/>
          </a:p>
        </p:txBody>
      </p:sp>
      <p:sp>
        <p:nvSpPr>
          <p:cNvPr id="7" name="Rectangle 6"/>
          <p:cNvSpPr/>
          <p:nvPr/>
        </p:nvSpPr>
        <p:spPr>
          <a:xfrm>
            <a:off x="3325860" y="4949762"/>
            <a:ext cx="999697" cy="307777"/>
          </a:xfrm>
          <a:prstGeom prst="rect">
            <a:avLst/>
          </a:prstGeom>
        </p:spPr>
        <p:txBody>
          <a:bodyPr wrap="none">
            <a:spAutoFit/>
          </a:bodyPr>
          <a:lstStyle/>
          <a:p>
            <a:r>
              <a:rPr lang="es-MX" sz="1400" dirty="0" err="1" smtClean="0"/>
              <a:t>sw.Close</a:t>
            </a:r>
            <a:r>
              <a:rPr lang="es-MX" sz="1400" dirty="0" smtClean="0"/>
              <a:t>();</a:t>
            </a:r>
            <a:endParaRPr lang="es-MX" sz="1400" dirty="0"/>
          </a:p>
        </p:txBody>
      </p:sp>
      <p:sp>
        <p:nvSpPr>
          <p:cNvPr id="8" name="Rectangle 7"/>
          <p:cNvSpPr/>
          <p:nvPr/>
        </p:nvSpPr>
        <p:spPr>
          <a:xfrm>
            <a:off x="3337427" y="3433020"/>
            <a:ext cx="1286121" cy="307777"/>
          </a:xfrm>
          <a:prstGeom prst="rect">
            <a:avLst/>
          </a:prstGeom>
        </p:spPr>
        <p:txBody>
          <a:bodyPr wrap="none">
            <a:spAutoFit/>
          </a:bodyPr>
          <a:lstStyle/>
          <a:p>
            <a:r>
              <a:rPr lang="es-MX" sz="1400" dirty="0" smtClean="0"/>
              <a:t>(</a:t>
            </a:r>
            <a:r>
              <a:rPr lang="es-MX" sz="1400" dirty="0" err="1" smtClean="0"/>
              <a:t>Exception</a:t>
            </a:r>
            <a:r>
              <a:rPr lang="es-MX" sz="1400" dirty="0" smtClean="0"/>
              <a:t> ex)</a:t>
            </a:r>
            <a:endParaRPr lang="es-MX" sz="1400" dirty="0"/>
          </a:p>
        </p:txBody>
      </p:sp>
      <p:sp>
        <p:nvSpPr>
          <p:cNvPr id="9" name="Rectangle 8"/>
          <p:cNvSpPr/>
          <p:nvPr/>
        </p:nvSpPr>
        <p:spPr>
          <a:xfrm>
            <a:off x="3206719" y="4129705"/>
            <a:ext cx="3691267" cy="307777"/>
          </a:xfrm>
          <a:prstGeom prst="rect">
            <a:avLst/>
          </a:prstGeom>
        </p:spPr>
        <p:txBody>
          <a:bodyPr wrap="none">
            <a:spAutoFit/>
          </a:bodyPr>
          <a:lstStyle/>
          <a:p>
            <a:r>
              <a:rPr lang="es-MX" sz="1400" dirty="0" err="1" smtClean="0"/>
              <a:t>throw</a:t>
            </a:r>
            <a:r>
              <a:rPr lang="es-MX" sz="1400" dirty="0" smtClean="0"/>
              <a:t> new </a:t>
            </a:r>
            <a:r>
              <a:rPr lang="es-MX" sz="1400" dirty="0" err="1" smtClean="0"/>
              <a:t>Exception</a:t>
            </a:r>
            <a:r>
              <a:rPr lang="es-MX" sz="1400" dirty="0" smtClean="0"/>
              <a:t>(</a:t>
            </a:r>
            <a:r>
              <a:rPr lang="es-MX" sz="1400" dirty="0" err="1" smtClean="0"/>
              <a:t>ex.Message.ToString</a:t>
            </a:r>
            <a:r>
              <a:rPr lang="es-MX" sz="1400" dirty="0" smtClean="0"/>
              <a:t>());</a:t>
            </a:r>
            <a:endParaRPr lang="es-MX" sz="1400" dirty="0"/>
          </a:p>
        </p:txBody>
      </p:sp>
      <p:sp>
        <p:nvSpPr>
          <p:cNvPr id="10" name="Rectangle 9"/>
          <p:cNvSpPr/>
          <p:nvPr/>
        </p:nvSpPr>
        <p:spPr>
          <a:xfrm>
            <a:off x="3321206" y="3433020"/>
            <a:ext cx="1468864" cy="307777"/>
          </a:xfrm>
          <a:prstGeom prst="rect">
            <a:avLst/>
          </a:prstGeom>
        </p:spPr>
        <p:txBody>
          <a:bodyPr wrap="none">
            <a:spAutoFit/>
          </a:bodyPr>
          <a:lstStyle/>
          <a:p>
            <a:r>
              <a:rPr lang="es-MX" sz="1400" b="1" dirty="0" smtClean="0"/>
              <a:t>(</a:t>
            </a:r>
            <a:r>
              <a:rPr lang="es-MX" sz="1400" b="1" dirty="0" err="1" smtClean="0"/>
              <a:t>IOException</a:t>
            </a:r>
            <a:r>
              <a:rPr lang="es-MX" sz="1400" b="1" dirty="0" smtClean="0"/>
              <a:t> ex)</a:t>
            </a:r>
            <a:endParaRPr lang="es-MX" sz="1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9" presetClass="entr" presetSubtype="0" ac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39" presetClass="entr" presetSubtype="0" accel="10000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39" presetClass="entr" presetSubtype="0" accel="10000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childTnLst>
                                </p:cTn>
                              </p:par>
                            </p:childTnLst>
                          </p:cTn>
                        </p:par>
                        <p:par>
                          <p:cTn id="32" fill="hold">
                            <p:stCondLst>
                              <p:cond delay="1500"/>
                            </p:stCondLst>
                            <p:childTnLst>
                              <p:par>
                                <p:cTn id="33" presetID="39" presetClass="entr" presetSubtype="0" accel="10000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0" presetClass="entr" presetSubtype="0" fill="hold" grpId="0" nodeType="clickEffect">
                                  <p:stCondLst>
                                    <p:cond delay="0"/>
                                  </p:stCondLst>
                                  <p:iterate type="lt">
                                    <p:tmPct val="10000"/>
                                  </p:iterate>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1"/>
                                          </p:val>
                                        </p:tav>
                                        <p:tav tm="100000">
                                          <p:val>
                                            <p:strVal val="#ppt_x"/>
                                          </p:val>
                                        </p:tav>
                                      </p:tavLst>
                                    </p:anim>
                                    <p:anim calcmode="lin" valueType="num">
                                      <p:cBhvr>
                                        <p:cTn id="45" dur="1000" fill="hold"/>
                                        <p:tgtEl>
                                          <p:spTgt spid="8"/>
                                        </p:tgtEl>
                                        <p:attrNameLst>
                                          <p:attrName>ppt_y</p:attrName>
                                        </p:attrNameLst>
                                      </p:cBhvr>
                                      <p:tavLst>
                                        <p:tav tm="0">
                                          <p:val>
                                            <p:strVal val="#ppt_y"/>
                                          </p:val>
                                        </p:tav>
                                        <p:tav tm="100000">
                                          <p:val>
                                            <p:strVal val="#ppt_y"/>
                                          </p:val>
                                        </p:tav>
                                      </p:tavLst>
                                    </p:anim>
                                  </p:childTnLst>
                                </p:cTn>
                              </p:par>
                            </p:childTnLst>
                          </p:cTn>
                        </p:par>
                        <p:par>
                          <p:cTn id="46" fill="hold">
                            <p:stCondLst>
                              <p:cond delay="2200"/>
                            </p:stCondLst>
                            <p:childTnLst>
                              <p:par>
                                <p:cTn id="47" presetID="40" presetClass="entr" presetSubtype="0" fill="hold" grpId="0" nodeType="afterEffect">
                                  <p:stCondLst>
                                    <p:cond delay="0"/>
                                  </p:stCondLst>
                                  <p:iterate type="lt">
                                    <p:tmPct val="10000"/>
                                  </p:iterate>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1"/>
                                          </p:val>
                                        </p:tav>
                                        <p:tav tm="100000">
                                          <p:val>
                                            <p:strVal val="#ppt_x"/>
                                          </p:val>
                                        </p:tav>
                                      </p:tavLst>
                                    </p:anim>
                                    <p:anim calcmode="lin" valueType="num">
                                      <p:cBhvr>
                                        <p:cTn id="51"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0" presetClass="exit" presetSubtype="0" fill="hold" grpId="1" nodeType="clickEffect">
                                  <p:stCondLst>
                                    <p:cond delay="0"/>
                                  </p:stCondLst>
                                  <p:iterate type="lt">
                                    <p:tmPct val="10000"/>
                                  </p:iterate>
                                  <p:childTnLst>
                                    <p:animEffect transition="out" filter="fade">
                                      <p:cBhvr>
                                        <p:cTn id="55" dur="1000"/>
                                        <p:tgtEl>
                                          <p:spTgt spid="8"/>
                                        </p:tgtEl>
                                      </p:cBhvr>
                                    </p:animEffect>
                                    <p:anim calcmode="lin" valueType="num">
                                      <p:cBhvr>
                                        <p:cTn id="56" dur="1000"/>
                                        <p:tgtEl>
                                          <p:spTgt spid="8"/>
                                        </p:tgtEl>
                                        <p:attrNameLst>
                                          <p:attrName>ppt_x</p:attrName>
                                        </p:attrNameLst>
                                      </p:cBhvr>
                                      <p:tavLst>
                                        <p:tav tm="0">
                                          <p:val>
                                            <p:strVal val="ppt_x"/>
                                          </p:val>
                                        </p:tav>
                                        <p:tav tm="100000">
                                          <p:val>
                                            <p:strVal val="ppt_x-.1"/>
                                          </p:val>
                                        </p:tav>
                                      </p:tavLst>
                                    </p:anim>
                                    <p:anim calcmode="lin" valueType="num">
                                      <p:cBhvr>
                                        <p:cTn id="57" dur="1000"/>
                                        <p:tgtEl>
                                          <p:spTgt spid="8"/>
                                        </p:tgtEl>
                                        <p:attrNameLst>
                                          <p:attrName>ppt_y</p:attrName>
                                        </p:attrNameLst>
                                      </p:cBhvr>
                                      <p:tavLst>
                                        <p:tav tm="0">
                                          <p:val>
                                            <p:strVal val="ppt_y"/>
                                          </p:val>
                                        </p:tav>
                                        <p:tav tm="100000">
                                          <p:val>
                                            <p:strVal val="ppt_y"/>
                                          </p:val>
                                        </p:tav>
                                      </p:tavLst>
                                    </p:anim>
                                    <p:set>
                                      <p:cBhvr>
                                        <p:cTn id="58" dur="1" fill="hold">
                                          <p:stCondLst>
                                            <p:cond delay="999"/>
                                          </p:stCondLst>
                                        </p:cTn>
                                        <p:tgtEl>
                                          <p:spTgt spid="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0" presetClass="entr" presetSubtype="0" fill="hold" grpId="0" nodeType="clickEffect">
                                  <p:stCondLst>
                                    <p:cond delay="0"/>
                                  </p:stCondLst>
                                  <p:iterate type="lt">
                                    <p:tmPct val="10000"/>
                                  </p:iterate>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1"/>
                                          </p:val>
                                        </p:tav>
                                        <p:tav tm="100000">
                                          <p:val>
                                            <p:strVal val="#ppt_x"/>
                                          </p:val>
                                        </p:tav>
                                      </p:tavLst>
                                    </p:anim>
                                    <p:anim calcmode="lin" valueType="num">
                                      <p:cBhvr>
                                        <p:cTn id="65"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8" grpId="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3 Construyendo Clases e </a:t>
            </a:r>
            <a:r>
              <a:rPr lang="es-MX" dirty="0" err="1" smtClean="0"/>
              <a:t>Interfases</a:t>
            </a:r>
            <a:endParaRPr lang="es-MX" dirty="0"/>
          </a:p>
        </p:txBody>
      </p:sp>
      <p:sp>
        <p:nvSpPr>
          <p:cNvPr id="3" name="TextBox 2"/>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40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2993320" cy="461665"/>
          </a:xfrm>
          <a:prstGeom prst="rect">
            <a:avLst/>
          </a:prstGeom>
        </p:spPr>
        <p:txBody>
          <a:bodyPr wrap="none">
            <a:spAutoFit/>
          </a:bodyPr>
          <a:lstStyle/>
          <a:p>
            <a:r>
              <a:rPr lang="es-MX" sz="2400" b="1" dirty="0" smtClean="0"/>
              <a:t>Que es una interface</a:t>
            </a:r>
            <a:endParaRPr lang="es-MX" sz="2400" b="1" dirty="0"/>
          </a:p>
        </p:txBody>
      </p:sp>
      <p:pic>
        <p:nvPicPr>
          <p:cNvPr id="1026" name="Picture 2"/>
          <p:cNvPicPr>
            <a:picLocks noChangeAspect="1" noChangeArrowheads="1"/>
          </p:cNvPicPr>
          <p:nvPr/>
        </p:nvPicPr>
        <p:blipFill>
          <a:blip r:embed="rId3"/>
          <a:srcRect l="21786" t="15030" r="65595" b="72172"/>
          <a:stretch>
            <a:fillRect/>
          </a:stretch>
        </p:blipFill>
        <p:spPr bwMode="auto">
          <a:xfrm>
            <a:off x="4223657" y="3730171"/>
            <a:ext cx="1538515" cy="1248229"/>
          </a:xfrm>
          <a:prstGeom prst="rect">
            <a:avLst/>
          </a:prstGeom>
          <a:noFill/>
          <a:ln w="9525">
            <a:noFill/>
            <a:miter lim="800000"/>
            <a:headEnd/>
            <a:tailEnd/>
          </a:ln>
        </p:spPr>
      </p:pic>
      <p:pic>
        <p:nvPicPr>
          <p:cNvPr id="4" name="Picture 2"/>
          <p:cNvPicPr>
            <a:picLocks noChangeAspect="1" noChangeArrowheads="1"/>
          </p:cNvPicPr>
          <p:nvPr/>
        </p:nvPicPr>
        <p:blipFill>
          <a:blip r:embed="rId3"/>
          <a:srcRect l="21786" t="15030" r="65595" b="54315"/>
          <a:stretch>
            <a:fillRect/>
          </a:stretch>
        </p:blipFill>
        <p:spPr bwMode="auto">
          <a:xfrm>
            <a:off x="6981372" y="2024742"/>
            <a:ext cx="1538515" cy="2989943"/>
          </a:xfrm>
          <a:prstGeom prst="rect">
            <a:avLst/>
          </a:prstGeom>
          <a:noFill/>
          <a:ln w="9525">
            <a:noFill/>
            <a:miter lim="800000"/>
            <a:headEnd/>
            <a:tailEnd/>
          </a:ln>
        </p:spPr>
      </p:pic>
      <p:sp>
        <p:nvSpPr>
          <p:cNvPr id="5" name="Rectangle 4"/>
          <p:cNvSpPr/>
          <p:nvPr/>
        </p:nvSpPr>
        <p:spPr>
          <a:xfrm>
            <a:off x="2714172" y="1964622"/>
            <a:ext cx="6092825" cy="1477328"/>
          </a:xfrm>
          <a:prstGeom prst="rect">
            <a:avLst/>
          </a:prstGeom>
        </p:spPr>
        <p:txBody>
          <a:bodyPr>
            <a:spAutoFit/>
          </a:bodyPr>
          <a:lstStyle/>
          <a:p>
            <a:r>
              <a:rPr lang="es-MX" dirty="0" err="1" smtClean="0"/>
              <a:t>public</a:t>
            </a:r>
            <a:r>
              <a:rPr lang="es-MX" dirty="0" smtClean="0"/>
              <a:t> interface </a:t>
            </a:r>
            <a:r>
              <a:rPr lang="es-MX" dirty="0" err="1" smtClean="0"/>
              <a:t>IDatos</a:t>
            </a:r>
            <a:endParaRPr lang="es-MX" dirty="0" smtClean="0"/>
          </a:p>
          <a:p>
            <a:r>
              <a:rPr lang="es-MX" dirty="0" smtClean="0"/>
              <a:t>    {</a:t>
            </a:r>
          </a:p>
          <a:p>
            <a:r>
              <a:rPr lang="es-MX" dirty="0" smtClean="0"/>
              <a:t>        </a:t>
            </a:r>
            <a:r>
              <a:rPr lang="es-MX" dirty="0" err="1" smtClean="0"/>
              <a:t>public</a:t>
            </a:r>
            <a:r>
              <a:rPr lang="es-MX" dirty="0" smtClean="0"/>
              <a:t> </a:t>
            </a:r>
            <a:r>
              <a:rPr lang="es-MX" dirty="0" err="1" smtClean="0"/>
              <a:t>void</a:t>
            </a:r>
            <a:r>
              <a:rPr lang="es-MX" dirty="0" smtClean="0"/>
              <a:t> </a:t>
            </a:r>
            <a:r>
              <a:rPr lang="es-MX" dirty="0" err="1" smtClean="0"/>
              <a:t>loadData</a:t>
            </a:r>
            <a:r>
              <a:rPr lang="es-MX" dirty="0" smtClean="0"/>
              <a:t>();</a:t>
            </a:r>
          </a:p>
          <a:p>
            <a:r>
              <a:rPr lang="es-MX" dirty="0" smtClean="0"/>
              <a:t>        </a:t>
            </a:r>
            <a:r>
              <a:rPr lang="es-MX" dirty="0" err="1" smtClean="0"/>
              <a:t>protected</a:t>
            </a:r>
            <a:r>
              <a:rPr lang="es-MX" dirty="0" smtClean="0"/>
              <a:t> </a:t>
            </a:r>
            <a:r>
              <a:rPr lang="es-MX" dirty="0" err="1" smtClean="0"/>
              <a:t>void</a:t>
            </a:r>
            <a:r>
              <a:rPr lang="es-MX" dirty="0" smtClean="0"/>
              <a:t> </a:t>
            </a:r>
            <a:r>
              <a:rPr lang="es-MX" dirty="0" err="1" smtClean="0"/>
              <a:t>readFile</a:t>
            </a:r>
            <a:r>
              <a:rPr lang="es-MX" dirty="0" smtClean="0"/>
              <a:t>();</a:t>
            </a:r>
          </a:p>
          <a:p>
            <a:r>
              <a:rPr lang="es-MX" dirty="0" smtClean="0"/>
              <a:t>    }</a:t>
            </a:r>
            <a:endParaRPr lang="es-MX"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428054" cy="461665"/>
          </a:xfrm>
          <a:prstGeom prst="rect">
            <a:avLst/>
          </a:prstGeom>
        </p:spPr>
        <p:txBody>
          <a:bodyPr wrap="none">
            <a:spAutoFit/>
          </a:bodyPr>
          <a:lstStyle/>
          <a:p>
            <a:r>
              <a:rPr lang="es-MX" sz="2400" b="1" dirty="0" smtClean="0"/>
              <a:t>Que es una </a:t>
            </a:r>
            <a:r>
              <a:rPr lang="es-MX" sz="2400" b="1" dirty="0" err="1" smtClean="0"/>
              <a:t>Partial</a:t>
            </a:r>
            <a:r>
              <a:rPr lang="es-MX" sz="2400" b="1" dirty="0" smtClean="0"/>
              <a:t> </a:t>
            </a:r>
            <a:r>
              <a:rPr lang="es-MX" sz="2400" b="1" dirty="0" err="1" smtClean="0"/>
              <a:t>Class</a:t>
            </a:r>
            <a:endParaRPr lang="es-MX" sz="2400" b="1" dirty="0"/>
          </a:p>
        </p:txBody>
      </p:sp>
      <p:sp>
        <p:nvSpPr>
          <p:cNvPr id="3" name="Rectangle 2"/>
          <p:cNvSpPr/>
          <p:nvPr/>
        </p:nvSpPr>
        <p:spPr>
          <a:xfrm>
            <a:off x="1451429" y="1815798"/>
            <a:ext cx="6092825" cy="3139321"/>
          </a:xfrm>
          <a:prstGeom prst="rect">
            <a:avLst/>
          </a:prstGeom>
        </p:spPr>
        <p:txBody>
          <a:bodyPr>
            <a:spAutoFit/>
          </a:bodyPr>
          <a:lstStyle/>
          <a:p>
            <a:r>
              <a:rPr lang="es-MX" dirty="0" err="1" smtClean="0"/>
              <a:t>namespace</a:t>
            </a:r>
            <a:r>
              <a:rPr lang="es-MX" dirty="0" smtClean="0"/>
              <a:t> Dominio</a:t>
            </a:r>
          </a:p>
          <a:p>
            <a:r>
              <a:rPr lang="es-MX" dirty="0" smtClean="0"/>
              <a:t>{</a:t>
            </a:r>
          </a:p>
          <a:p>
            <a:r>
              <a:rPr lang="es-MX" dirty="0" smtClean="0"/>
              <a:t>    </a:t>
            </a:r>
            <a:r>
              <a:rPr lang="es-MX" dirty="0" err="1" smtClean="0"/>
              <a:t>partial</a:t>
            </a:r>
            <a:r>
              <a:rPr lang="es-MX" dirty="0" smtClean="0"/>
              <a:t> </a:t>
            </a:r>
            <a:r>
              <a:rPr lang="es-MX" dirty="0" err="1" smtClean="0"/>
              <a:t>class</a:t>
            </a:r>
            <a:r>
              <a:rPr lang="es-MX" dirty="0" smtClean="0"/>
              <a:t> </a:t>
            </a:r>
            <a:r>
              <a:rPr lang="es-MX" dirty="0" err="1" smtClean="0"/>
              <a:t>partialDatos</a:t>
            </a:r>
            <a:endParaRPr lang="es-MX" dirty="0" smtClean="0"/>
          </a:p>
          <a:p>
            <a:r>
              <a:rPr lang="es-MX" dirty="0" smtClean="0"/>
              <a:t>    {</a:t>
            </a:r>
          </a:p>
          <a:p>
            <a:r>
              <a:rPr lang="es-MX" dirty="0" smtClean="0"/>
              <a:t>        </a:t>
            </a:r>
            <a:r>
              <a:rPr lang="es-MX" dirty="0" err="1" smtClean="0"/>
              <a:t>void</a:t>
            </a:r>
            <a:r>
              <a:rPr lang="es-MX" dirty="0" smtClean="0"/>
              <a:t> </a:t>
            </a:r>
            <a:r>
              <a:rPr lang="es-MX" dirty="0" err="1" smtClean="0"/>
              <a:t>writeDatos</a:t>
            </a:r>
            <a:r>
              <a:rPr lang="es-MX" dirty="0" smtClean="0"/>
              <a:t>();</a:t>
            </a:r>
          </a:p>
          <a:p>
            <a:r>
              <a:rPr lang="es-MX" dirty="0" smtClean="0"/>
              <a:t>    }</a:t>
            </a:r>
          </a:p>
          <a:p>
            <a:r>
              <a:rPr lang="es-MX" dirty="0" smtClean="0"/>
              <a:t>    </a:t>
            </a:r>
            <a:r>
              <a:rPr lang="es-MX" dirty="0" err="1" smtClean="0"/>
              <a:t>partial</a:t>
            </a:r>
            <a:r>
              <a:rPr lang="es-MX" dirty="0" smtClean="0"/>
              <a:t> </a:t>
            </a:r>
            <a:r>
              <a:rPr lang="es-MX" dirty="0" err="1" smtClean="0"/>
              <a:t>class</a:t>
            </a:r>
            <a:r>
              <a:rPr lang="es-MX" dirty="0" smtClean="0"/>
              <a:t> </a:t>
            </a:r>
            <a:r>
              <a:rPr lang="es-MX" dirty="0" err="1" smtClean="0"/>
              <a:t>partialDatos</a:t>
            </a:r>
            <a:endParaRPr lang="es-MX" dirty="0" smtClean="0"/>
          </a:p>
          <a:p>
            <a:r>
              <a:rPr lang="es-MX" dirty="0" smtClean="0"/>
              <a:t>    {</a:t>
            </a:r>
          </a:p>
          <a:p>
            <a:r>
              <a:rPr lang="es-MX" dirty="0" smtClean="0"/>
              <a:t>        </a:t>
            </a:r>
            <a:r>
              <a:rPr lang="es-MX" dirty="0" err="1" smtClean="0"/>
              <a:t>void</a:t>
            </a:r>
            <a:r>
              <a:rPr lang="es-MX" dirty="0" smtClean="0"/>
              <a:t> </a:t>
            </a:r>
            <a:r>
              <a:rPr lang="es-MX" dirty="0" err="1" smtClean="0"/>
              <a:t>readDatos</a:t>
            </a:r>
            <a:r>
              <a:rPr lang="es-MX" dirty="0" smtClean="0"/>
              <a:t>();</a:t>
            </a:r>
          </a:p>
          <a:p>
            <a:r>
              <a:rPr lang="es-MX" dirty="0" smtClean="0"/>
              <a:t>    }</a:t>
            </a:r>
          </a:p>
          <a:p>
            <a:r>
              <a:rPr lang="es-MX" dirty="0" smtClean="0"/>
              <a:t>}</a:t>
            </a:r>
            <a:endParaRPr lang="es-MX" dirty="0"/>
          </a:p>
        </p:txBody>
      </p:sp>
      <p:pic>
        <p:nvPicPr>
          <p:cNvPr id="2050" name="Picture 2"/>
          <p:cNvPicPr>
            <a:picLocks noChangeAspect="1" noChangeArrowheads="1"/>
          </p:cNvPicPr>
          <p:nvPr/>
        </p:nvPicPr>
        <p:blipFill>
          <a:blip r:embed="rId3"/>
          <a:srcRect l="48095" t="31845" r="39524" b="56548"/>
          <a:stretch>
            <a:fillRect/>
          </a:stretch>
        </p:blipFill>
        <p:spPr bwMode="auto">
          <a:xfrm>
            <a:off x="6937828" y="2423885"/>
            <a:ext cx="2322286" cy="174171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195105" cy="461665"/>
          </a:xfrm>
          <a:prstGeom prst="rect">
            <a:avLst/>
          </a:prstGeom>
        </p:spPr>
        <p:txBody>
          <a:bodyPr wrap="none">
            <a:spAutoFit/>
          </a:bodyPr>
          <a:lstStyle/>
          <a:p>
            <a:r>
              <a:rPr lang="es-MX" sz="2400" b="1" dirty="0" smtClean="0"/>
              <a:t>Cuando son </a:t>
            </a:r>
            <a:r>
              <a:rPr lang="es-MX" sz="2400" b="1" dirty="0" err="1" smtClean="0"/>
              <a:t>genericas</a:t>
            </a:r>
            <a:endParaRPr lang="es-MX" sz="2400" b="1" dirty="0"/>
          </a:p>
        </p:txBody>
      </p:sp>
      <p:graphicFrame>
        <p:nvGraphicFramePr>
          <p:cNvPr id="3" name="Table 2"/>
          <p:cNvGraphicFramePr>
            <a:graphicFrameLocks noGrp="1"/>
          </p:cNvGraphicFramePr>
          <p:nvPr/>
        </p:nvGraphicFramePr>
        <p:xfrm>
          <a:off x="2791505" y="4196080"/>
          <a:ext cx="5486400" cy="1920240"/>
        </p:xfrm>
        <a:graphic>
          <a:graphicData uri="http://schemas.openxmlformats.org/drawingml/2006/table">
            <a:tbl>
              <a:tblPr/>
              <a:tblGrid>
                <a:gridCol w="1619250"/>
                <a:gridCol w="3867150"/>
              </a:tblGrid>
              <a:tr h="0">
                <a:tc>
                  <a:txBody>
                    <a:bodyPr/>
                    <a:lstStyle/>
                    <a:p>
                      <a:r>
                        <a:rPr lang="es-MX" sz="1400" b="1" dirty="0">
                          <a:solidFill>
                            <a:schemeClr val="tx1"/>
                          </a:solidFill>
                          <a:latin typeface="+mj-lt"/>
                        </a:rPr>
                        <a:t>Interface.</a:t>
                      </a:r>
                      <a:endParaRPr lang="es-MX" sz="1400" dirty="0">
                        <a:solidFill>
                          <a:schemeClr val="tx1"/>
                        </a:solidFill>
                        <a:latin typeface="+mj-lt"/>
                      </a:endParaRPr>
                    </a:p>
                  </a:txBody>
                  <a:tcPr marL="0" marR="0" marT="0" marB="0">
                    <a:lnL>
                      <a:noFill/>
                    </a:lnL>
                    <a:lnR>
                      <a:noFill/>
                    </a:lnR>
                    <a:lnT>
                      <a:noFill/>
                    </a:lnT>
                    <a:lnB>
                      <a:noFill/>
                    </a:lnB>
                  </a:tcPr>
                </a:tc>
                <a:tc>
                  <a:txBody>
                    <a:bodyPr/>
                    <a:lstStyle/>
                    <a:p>
                      <a:r>
                        <a:rPr lang="es-MX" sz="1400" dirty="0">
                          <a:solidFill>
                            <a:schemeClr val="tx1"/>
                          </a:solidFill>
                          <a:latin typeface="+mj-lt"/>
                        </a:rPr>
                        <a:t>Permite solo tipos que implementen interfaces específicas para usar tus </a:t>
                      </a:r>
                      <a:r>
                        <a:rPr lang="es-MX" sz="1400" dirty="0" err="1">
                          <a:solidFill>
                            <a:schemeClr val="tx1"/>
                          </a:solidFill>
                          <a:latin typeface="+mj-lt"/>
                        </a:rPr>
                        <a:t>generics</a:t>
                      </a:r>
                      <a:r>
                        <a:rPr lang="es-MX" sz="1400" dirty="0">
                          <a:solidFill>
                            <a:schemeClr val="tx1"/>
                          </a:solidFill>
                          <a:latin typeface="+mj-lt"/>
                        </a:rPr>
                        <a:t>.</a:t>
                      </a:r>
                    </a:p>
                  </a:txBody>
                  <a:tcPr marL="0" marR="0" marT="0" marB="0">
                    <a:lnL>
                      <a:noFill/>
                    </a:lnL>
                    <a:lnR>
                      <a:noFill/>
                    </a:lnR>
                    <a:lnT>
                      <a:noFill/>
                    </a:lnT>
                    <a:lnB>
                      <a:noFill/>
                    </a:lnB>
                  </a:tcPr>
                </a:tc>
              </a:tr>
              <a:tr h="0">
                <a:tc>
                  <a:txBody>
                    <a:bodyPr/>
                    <a:lstStyle/>
                    <a:p>
                      <a:r>
                        <a:rPr lang="es-MX" sz="1400" b="1">
                          <a:solidFill>
                            <a:schemeClr val="tx1"/>
                          </a:solidFill>
                          <a:latin typeface="+mj-lt"/>
                        </a:rPr>
                        <a:t>Base class.</a:t>
                      </a:r>
                      <a:endParaRPr lang="es-MX" sz="1400">
                        <a:solidFill>
                          <a:schemeClr val="tx1"/>
                        </a:solidFill>
                        <a:latin typeface="+mj-lt"/>
                      </a:endParaRPr>
                    </a:p>
                  </a:txBody>
                  <a:tcPr marL="0" marR="0" marT="0" marB="0">
                    <a:lnL>
                      <a:noFill/>
                    </a:lnL>
                    <a:lnR>
                      <a:noFill/>
                    </a:lnR>
                    <a:lnT>
                      <a:noFill/>
                    </a:lnT>
                    <a:lnB>
                      <a:noFill/>
                    </a:lnB>
                  </a:tcPr>
                </a:tc>
                <a:tc>
                  <a:txBody>
                    <a:bodyPr/>
                    <a:lstStyle/>
                    <a:p>
                      <a:r>
                        <a:rPr lang="es-MX" sz="1400" dirty="0">
                          <a:solidFill>
                            <a:schemeClr val="tx1"/>
                          </a:solidFill>
                          <a:latin typeface="+mj-lt"/>
                        </a:rPr>
                        <a:t>Permite solo tipos que concuerden o hereden de una clase base específica.</a:t>
                      </a:r>
                    </a:p>
                  </a:txBody>
                  <a:tcPr marL="0" marR="0" marT="0" marB="0">
                    <a:lnL>
                      <a:noFill/>
                    </a:lnL>
                    <a:lnR>
                      <a:noFill/>
                    </a:lnR>
                    <a:lnT>
                      <a:noFill/>
                    </a:lnT>
                    <a:lnB>
                      <a:noFill/>
                    </a:lnB>
                  </a:tcPr>
                </a:tc>
              </a:tr>
              <a:tr h="0">
                <a:tc>
                  <a:txBody>
                    <a:bodyPr/>
                    <a:lstStyle/>
                    <a:p>
                      <a:r>
                        <a:rPr lang="es-MX" sz="1400" b="1" dirty="0">
                          <a:solidFill>
                            <a:schemeClr val="tx1"/>
                          </a:solidFill>
                          <a:latin typeface="+mj-lt"/>
                        </a:rPr>
                        <a:t>Constructor.</a:t>
                      </a:r>
                      <a:endParaRPr lang="es-MX" sz="1400" dirty="0">
                        <a:solidFill>
                          <a:schemeClr val="tx1"/>
                        </a:solidFill>
                        <a:latin typeface="+mj-lt"/>
                      </a:endParaRPr>
                    </a:p>
                  </a:txBody>
                  <a:tcPr marL="0" marR="0" marT="0" marB="0">
                    <a:lnL>
                      <a:noFill/>
                    </a:lnL>
                    <a:lnR>
                      <a:noFill/>
                    </a:lnR>
                    <a:lnT>
                      <a:noFill/>
                    </a:lnT>
                    <a:lnB>
                      <a:noFill/>
                    </a:lnB>
                  </a:tcPr>
                </a:tc>
                <a:tc>
                  <a:txBody>
                    <a:bodyPr/>
                    <a:lstStyle/>
                    <a:p>
                      <a:r>
                        <a:rPr lang="es-MX" sz="1400" dirty="0">
                          <a:solidFill>
                            <a:schemeClr val="tx1"/>
                          </a:solidFill>
                          <a:latin typeface="+mj-lt"/>
                        </a:rPr>
                        <a:t>Requiere que los tipos que usen tu </a:t>
                      </a:r>
                      <a:r>
                        <a:rPr lang="es-MX" sz="1400" dirty="0" err="1">
                          <a:solidFill>
                            <a:schemeClr val="tx1"/>
                          </a:solidFill>
                          <a:latin typeface="+mj-lt"/>
                        </a:rPr>
                        <a:t>generics</a:t>
                      </a:r>
                      <a:r>
                        <a:rPr lang="es-MX" sz="1400" dirty="0">
                          <a:solidFill>
                            <a:schemeClr val="tx1"/>
                          </a:solidFill>
                          <a:latin typeface="+mj-lt"/>
                        </a:rPr>
                        <a:t> implementen un constructor menos </a:t>
                      </a:r>
                      <a:r>
                        <a:rPr lang="es-MX" sz="1400" dirty="0" err="1">
                          <a:solidFill>
                            <a:schemeClr val="tx1"/>
                          </a:solidFill>
                          <a:latin typeface="+mj-lt"/>
                        </a:rPr>
                        <a:t>parametrizado</a:t>
                      </a:r>
                      <a:r>
                        <a:rPr lang="es-MX" sz="1400" dirty="0">
                          <a:solidFill>
                            <a:schemeClr val="tx1"/>
                          </a:solidFill>
                          <a:latin typeface="+mj-lt"/>
                        </a:rPr>
                        <a:t>.</a:t>
                      </a:r>
                    </a:p>
                  </a:txBody>
                  <a:tcPr marL="0" marR="0" marT="0" marB="0">
                    <a:lnL>
                      <a:noFill/>
                    </a:lnL>
                    <a:lnR>
                      <a:noFill/>
                    </a:lnR>
                    <a:lnT>
                      <a:noFill/>
                    </a:lnT>
                    <a:lnB>
                      <a:noFill/>
                    </a:lnB>
                  </a:tcPr>
                </a:tc>
              </a:tr>
              <a:tr h="0">
                <a:tc>
                  <a:txBody>
                    <a:bodyPr/>
                    <a:lstStyle/>
                    <a:p>
                      <a:r>
                        <a:rPr lang="es-MX" sz="1400" b="1" dirty="0" err="1">
                          <a:solidFill>
                            <a:schemeClr val="tx1"/>
                          </a:solidFill>
                          <a:latin typeface="+mj-lt"/>
                        </a:rPr>
                        <a:t>Reference</a:t>
                      </a:r>
                      <a:r>
                        <a:rPr lang="es-MX" sz="1400" b="1" dirty="0">
                          <a:solidFill>
                            <a:schemeClr val="tx1"/>
                          </a:solidFill>
                          <a:latin typeface="+mj-lt"/>
                        </a:rPr>
                        <a:t> </a:t>
                      </a:r>
                      <a:r>
                        <a:rPr lang="es-MX" sz="1400" b="1" dirty="0" err="1">
                          <a:solidFill>
                            <a:schemeClr val="tx1"/>
                          </a:solidFill>
                          <a:latin typeface="+mj-lt"/>
                        </a:rPr>
                        <a:t>or</a:t>
                      </a:r>
                      <a:r>
                        <a:rPr lang="es-MX" sz="1400" b="1" dirty="0">
                          <a:solidFill>
                            <a:schemeClr val="tx1"/>
                          </a:solidFill>
                          <a:latin typeface="+mj-lt"/>
                        </a:rPr>
                        <a:t> </a:t>
                      </a:r>
                      <a:r>
                        <a:rPr lang="es-MX" sz="1400" b="1" dirty="0" err="1">
                          <a:solidFill>
                            <a:schemeClr val="tx1"/>
                          </a:solidFill>
                          <a:latin typeface="+mj-lt"/>
                        </a:rPr>
                        <a:t>value</a:t>
                      </a:r>
                      <a:r>
                        <a:rPr lang="es-MX" sz="1400" b="1" dirty="0">
                          <a:solidFill>
                            <a:schemeClr val="tx1"/>
                          </a:solidFill>
                          <a:latin typeface="+mj-lt"/>
                        </a:rPr>
                        <a:t> </a:t>
                      </a:r>
                      <a:r>
                        <a:rPr lang="es-MX" sz="1400" b="1" dirty="0" err="1">
                          <a:solidFill>
                            <a:schemeClr val="tx1"/>
                          </a:solidFill>
                          <a:latin typeface="+mj-lt"/>
                        </a:rPr>
                        <a:t>type</a:t>
                      </a:r>
                      <a:r>
                        <a:rPr lang="es-MX" sz="1400" b="1" dirty="0">
                          <a:solidFill>
                            <a:schemeClr val="tx1"/>
                          </a:solidFill>
                          <a:latin typeface="+mj-lt"/>
                        </a:rPr>
                        <a:t>.</a:t>
                      </a:r>
                      <a:endParaRPr lang="es-MX" sz="1400" dirty="0">
                        <a:solidFill>
                          <a:schemeClr val="tx1"/>
                        </a:solidFill>
                        <a:latin typeface="+mj-lt"/>
                      </a:endParaRPr>
                    </a:p>
                  </a:txBody>
                  <a:tcPr marL="0" marR="0" marT="0" marB="0">
                    <a:lnL>
                      <a:noFill/>
                    </a:lnL>
                    <a:lnR>
                      <a:noFill/>
                    </a:lnR>
                    <a:lnT>
                      <a:noFill/>
                    </a:lnT>
                    <a:lnB>
                      <a:noFill/>
                    </a:lnB>
                  </a:tcPr>
                </a:tc>
                <a:tc>
                  <a:txBody>
                    <a:bodyPr/>
                    <a:lstStyle/>
                    <a:p>
                      <a:r>
                        <a:rPr lang="es-MX" sz="1400" dirty="0">
                          <a:solidFill>
                            <a:schemeClr val="tx1"/>
                          </a:solidFill>
                          <a:latin typeface="+mj-lt"/>
                        </a:rPr>
                        <a:t>Requiere que los tipos que usen tu </a:t>
                      </a:r>
                      <a:r>
                        <a:rPr lang="es-MX" sz="1400" dirty="0" err="1">
                          <a:solidFill>
                            <a:schemeClr val="tx1"/>
                          </a:solidFill>
                          <a:latin typeface="+mj-lt"/>
                        </a:rPr>
                        <a:t>generics</a:t>
                      </a:r>
                      <a:r>
                        <a:rPr lang="es-MX" sz="1400" dirty="0">
                          <a:solidFill>
                            <a:schemeClr val="tx1"/>
                          </a:solidFill>
                          <a:latin typeface="+mj-lt"/>
                        </a:rPr>
                        <a:t> sean una referencia o un tipo de valor.</a:t>
                      </a:r>
                    </a:p>
                  </a:txBody>
                  <a:tcPr marL="0" marR="0" marT="0" marB="0">
                    <a:lnL>
                      <a:noFill/>
                    </a:lnL>
                    <a:lnR>
                      <a:noFill/>
                    </a:lnR>
                    <a:lnT>
                      <a:noFill/>
                    </a:lnT>
                    <a:lnB>
                      <a:noFill/>
                    </a:lnB>
                  </a:tcPr>
                </a:tc>
              </a:tr>
            </a:tbl>
          </a:graphicData>
        </a:graphic>
      </p:graphicFrame>
      <p:sp>
        <p:nvSpPr>
          <p:cNvPr id="21505" name="Rectangle 1"/>
          <p:cNvSpPr>
            <a:spLocks noChangeArrowheads="1"/>
          </p:cNvSpPr>
          <p:nvPr/>
        </p:nvSpPr>
        <p:spPr bwMode="auto">
          <a:xfrm>
            <a:off x="266700" y="1548706"/>
            <a:ext cx="11922125" cy="276998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1800" b="1" i="0" u="none" strike="noStrike" cap="none" normalizeH="0" baseline="0" dirty="0" err="1" smtClean="0">
                <a:ln>
                  <a:noFill/>
                </a:ln>
                <a:effectLst/>
                <a:latin typeface="Arial" pitchFamily="34" charset="0"/>
                <a:cs typeface="Arial" pitchFamily="34" charset="0"/>
              </a:rPr>
              <a:t>Genericos</a:t>
            </a:r>
            <a:r>
              <a:rPr kumimoji="0" lang="es-MX" sz="1800" b="0" i="0" u="none" strike="noStrike" cap="none" normalizeH="0" baseline="0" dirty="0" smtClean="0">
                <a:ln>
                  <a:noFill/>
                </a:ln>
                <a:effectLst/>
                <a:latin typeface="Arial" pitchFamily="34" charset="0"/>
                <a:cs typeface="Arial" pitchFamily="34" charset="0"/>
              </a:rPr>
              <a:t> </a:t>
            </a:r>
            <a:br>
              <a:rPr kumimoji="0" lang="es-MX" sz="1800" b="0" i="0" u="none" strike="noStrike" cap="none" normalizeH="0" baseline="0" dirty="0" smtClean="0">
                <a:ln>
                  <a:noFill/>
                </a:ln>
                <a:effectLst/>
                <a:latin typeface="Arial" pitchFamily="34" charset="0"/>
                <a:cs typeface="Arial" pitchFamily="34" charset="0"/>
              </a:rPr>
            </a:br>
            <a:r>
              <a:rPr kumimoji="0" lang="es-MX" sz="1800" b="0" i="0" u="none" strike="noStrike" cap="none" normalizeH="0" baseline="0" dirty="0" smtClean="0">
                <a:ln>
                  <a:noFill/>
                </a:ln>
                <a:effectLst/>
                <a:latin typeface="Arial" pitchFamily="34" charset="0"/>
                <a:cs typeface="Arial" pitchFamily="34" charset="0"/>
              </a:rPr>
              <a:t>Permiten definir un tipo sin especificar detalles. Cuando se trabaja con colecciones (</a:t>
            </a:r>
            <a:r>
              <a:rPr kumimoji="0" lang="es-MX" sz="1800" b="0" i="0" u="none" strike="noStrike" cap="none" normalizeH="0" baseline="0" dirty="0" err="1" smtClean="0">
                <a:ln>
                  <a:noFill/>
                </a:ln>
                <a:effectLst/>
                <a:latin typeface="Arial" pitchFamily="34" charset="0"/>
                <a:cs typeface="Arial" pitchFamily="34" charset="0"/>
              </a:rPr>
              <a:t>Collections</a:t>
            </a:r>
            <a:r>
              <a:rPr kumimoji="0" lang="es-MX" sz="1800" b="0" i="0" u="none" strike="noStrike" cap="none" normalizeH="0" baseline="0" dirty="0" smtClean="0">
                <a:ln>
                  <a:noFill/>
                </a:ln>
                <a:effectLst/>
                <a:latin typeface="Arial" pitchFamily="34" charset="0"/>
                <a:cs typeface="Arial" pitchFamily="34" charset="0"/>
              </a:rPr>
              <a:t>), es más óptimo que trabajar con lista de </a:t>
            </a:r>
            <a:r>
              <a:rPr kumimoji="0" lang="es-MX" sz="1800" b="0" i="0" u="none" strike="noStrike" cap="none" normalizeH="0" baseline="0" dirty="0" err="1" smtClean="0">
                <a:ln>
                  <a:noFill/>
                </a:ln>
                <a:effectLst/>
                <a:latin typeface="Arial" pitchFamily="34" charset="0"/>
                <a:cs typeface="Arial" pitchFamily="34" charset="0"/>
              </a:rPr>
              <a:t>Objects</a:t>
            </a:r>
            <a:r>
              <a:rPr kumimoji="0" lang="es-MX" sz="1800" b="0" i="0" u="none" strike="noStrike" cap="none" normalizeH="0" baseline="0" dirty="0" smtClean="0">
                <a:ln>
                  <a:noFill/>
                </a:ln>
                <a:effectLst/>
                <a:latin typeface="Arial" pitchFamily="34" charset="0"/>
                <a:cs typeface="Arial" pitchFamily="34" charset="0"/>
              </a:rPr>
              <a:t>, reduce la cantidad de errores en tiempo de ejecución por problemas de casteo (evita el casteo). </a:t>
            </a:r>
            <a:br>
              <a:rPr kumimoji="0" lang="es-MX" sz="1800" b="0" i="0" u="none" strike="noStrike" cap="none" normalizeH="0" baseline="0" dirty="0" smtClean="0">
                <a:ln>
                  <a:noFill/>
                </a:ln>
                <a:effectLst/>
                <a:latin typeface="Arial" pitchFamily="34" charset="0"/>
                <a:cs typeface="Arial" pitchFamily="34" charset="0"/>
              </a:rPr>
            </a:br>
            <a:r>
              <a:rPr kumimoji="0" lang="es-MX" sz="1800" b="0" i="0" u="none" strike="noStrike" cap="none" normalizeH="0" baseline="0" dirty="0" smtClean="0">
                <a:ln>
                  <a:noFill/>
                </a:ln>
                <a:effectLst/>
                <a:latin typeface="Arial" pitchFamily="34" charset="0"/>
                <a:cs typeface="Arial" pitchFamily="34" charset="0"/>
              </a:rPr>
              <a:t/>
            </a:r>
            <a:br>
              <a:rPr kumimoji="0" lang="es-MX" sz="1800" b="0" i="0" u="none" strike="noStrike" cap="none" normalizeH="0" baseline="0" dirty="0" smtClean="0">
                <a:ln>
                  <a:noFill/>
                </a:ln>
                <a:effectLst/>
                <a:latin typeface="Arial" pitchFamily="34" charset="0"/>
                <a:cs typeface="Arial" pitchFamily="34" charset="0"/>
              </a:rPr>
            </a:br>
            <a:r>
              <a:rPr kumimoji="0" lang="es-MX" sz="1800" b="1" i="0" u="none" strike="noStrike" cap="none" normalizeH="0" baseline="0" dirty="0" smtClean="0">
                <a:ln>
                  <a:noFill/>
                </a:ln>
                <a:effectLst/>
                <a:latin typeface="Arial" pitchFamily="34" charset="0"/>
                <a:cs typeface="Arial" pitchFamily="34" charset="0"/>
              </a:rPr>
              <a:t>Uso de </a:t>
            </a:r>
            <a:r>
              <a:rPr kumimoji="0" lang="es-MX" sz="1800" b="1" i="0" u="none" strike="noStrike" cap="none" normalizeH="0" baseline="0" dirty="0" err="1" smtClean="0">
                <a:ln>
                  <a:noFill/>
                </a:ln>
                <a:effectLst/>
                <a:latin typeface="Arial" pitchFamily="34" charset="0"/>
                <a:cs typeface="Arial" pitchFamily="34" charset="0"/>
              </a:rPr>
              <a:t>constraints</a:t>
            </a:r>
            <a:r>
              <a:rPr kumimoji="0" lang="es-MX" sz="1800" b="1" i="0" u="none" strike="noStrike" cap="none" normalizeH="0" baseline="0" dirty="0" smtClean="0">
                <a:ln>
                  <a:noFill/>
                </a:ln>
                <a:effectLst/>
                <a:latin typeface="Arial" pitchFamily="34" charset="0"/>
                <a:cs typeface="Arial" pitchFamily="34" charset="0"/>
              </a:rPr>
              <a:t> (Restricciones)</a:t>
            </a:r>
            <a:r>
              <a:rPr kumimoji="0" lang="es-MX" sz="1800" b="0" i="0" u="none" strike="noStrike" cap="none" normalizeH="0" baseline="0" dirty="0" smtClean="0">
                <a:ln>
                  <a:noFill/>
                </a:ln>
                <a:effectLst/>
                <a:latin typeface="Arial" pitchFamily="34" charset="0"/>
                <a:cs typeface="Arial" pitchFamily="34" charset="0"/>
              </a:rPr>
              <a:t> </a:t>
            </a:r>
            <a:br>
              <a:rPr kumimoji="0" lang="es-MX" sz="1800" b="0" i="0" u="none" strike="noStrike" cap="none" normalizeH="0" baseline="0" dirty="0" smtClean="0">
                <a:ln>
                  <a:noFill/>
                </a:ln>
                <a:effectLst/>
                <a:latin typeface="Arial" pitchFamily="34" charset="0"/>
                <a:cs typeface="Arial" pitchFamily="34" charset="0"/>
              </a:rPr>
            </a:br>
            <a:r>
              <a:rPr kumimoji="0" lang="es-MX" sz="1800" b="0" i="0" u="none" strike="noStrike" cap="none" normalizeH="0" baseline="0" dirty="0" smtClean="0">
                <a:ln>
                  <a:noFill/>
                </a:ln>
                <a:effectLst/>
                <a:latin typeface="Arial" pitchFamily="34" charset="0"/>
                <a:cs typeface="Arial" pitchFamily="34" charset="0"/>
              </a:rPr>
              <a:t>Se usan para limitar los tipos que se pueden usar en los </a:t>
            </a:r>
            <a:r>
              <a:rPr kumimoji="0" lang="es-MX" sz="1800" b="0" i="0" u="none" strike="noStrike" cap="none" normalizeH="0" baseline="0" dirty="0" err="1" smtClean="0">
                <a:ln>
                  <a:noFill/>
                </a:ln>
                <a:effectLst/>
                <a:latin typeface="Arial" pitchFamily="34" charset="0"/>
                <a:cs typeface="Arial" pitchFamily="34" charset="0"/>
              </a:rPr>
              <a:t>generics</a:t>
            </a:r>
            <a:r>
              <a:rPr kumimoji="0" lang="es-MX" sz="1800" b="0" i="0" u="none" strike="noStrike" cap="none" normalizeH="0" baseline="0" dirty="0" smtClean="0">
                <a:ln>
                  <a:noFill/>
                </a:ln>
                <a:effectLst/>
                <a:latin typeface="Arial" pitchFamily="34" charset="0"/>
                <a:cs typeface="Arial" pitchFamily="34" charset="0"/>
              </a:rPr>
              <a:t>, para especificar que requerimientos debe cumplir. </a:t>
            </a:r>
            <a:br>
              <a:rPr kumimoji="0" lang="es-MX" sz="1800" b="0" i="0" u="none" strike="noStrike" cap="none" normalizeH="0" baseline="0" dirty="0" smtClean="0">
                <a:ln>
                  <a:noFill/>
                </a:ln>
                <a:effectLst/>
                <a:latin typeface="Arial" pitchFamily="34" charset="0"/>
                <a:cs typeface="Arial" pitchFamily="34" charset="0"/>
              </a:rPr>
            </a:br>
            <a:r>
              <a:rPr kumimoji="0" lang="es-MX" sz="1800" b="0" i="0" u="none" strike="noStrike" cap="none" normalizeH="0" baseline="0" dirty="0" smtClean="0">
                <a:ln>
                  <a:noFill/>
                </a:ln>
                <a:effectLst/>
                <a:latin typeface="Arial" pitchFamily="34" charset="0"/>
                <a:cs typeface="Arial" pitchFamily="34" charset="0"/>
              </a:rPr>
              <a:t/>
            </a:r>
            <a:br>
              <a:rPr kumimoji="0" lang="es-MX" sz="1800" b="0" i="0" u="none" strike="noStrike" cap="none" normalizeH="0" baseline="0" dirty="0" smtClean="0">
                <a:ln>
                  <a:noFill/>
                </a:ln>
                <a:effectLst/>
                <a:latin typeface="Arial" pitchFamily="34" charset="0"/>
                <a:cs typeface="Arial" pitchFamily="34" charset="0"/>
              </a:rPr>
            </a:br>
            <a:r>
              <a:rPr kumimoji="0" lang="es-MX" sz="1800" b="0" i="0" u="none" strike="noStrike" cap="none" normalizeH="0" baseline="0" dirty="0" smtClean="0">
                <a:ln>
                  <a:noFill/>
                </a:ln>
                <a:effectLst/>
                <a:latin typeface="Arial" pitchFamily="34" charset="0"/>
                <a:cs typeface="Arial" pitchFamily="34" charset="0"/>
              </a:rPr>
              <a:t>Soportan 4 tipos: </a:t>
            </a:r>
            <a:br>
              <a:rPr kumimoji="0" lang="es-MX" sz="1800" b="0" i="0" u="none" strike="noStrike" cap="none" normalizeH="0" baseline="0" dirty="0" smtClean="0">
                <a:ln>
                  <a:noFill/>
                </a:ln>
                <a:effectLst/>
                <a:latin typeface="Arial" pitchFamily="34" charset="0"/>
                <a:cs typeface="Arial" pitchFamily="34" charset="0"/>
              </a:rPr>
            </a:br>
            <a:endParaRPr kumimoji="0" lang="es-MX" sz="1800" b="0" i="0" u="none" strike="noStrike" cap="none" normalizeH="0" baseline="0" dirty="0" smtClean="0">
              <a:ln>
                <a:noFill/>
              </a:ln>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195105" cy="461665"/>
          </a:xfrm>
          <a:prstGeom prst="rect">
            <a:avLst/>
          </a:prstGeom>
        </p:spPr>
        <p:txBody>
          <a:bodyPr wrap="none">
            <a:spAutoFit/>
          </a:bodyPr>
          <a:lstStyle/>
          <a:p>
            <a:r>
              <a:rPr lang="es-MX" sz="2400" b="1" dirty="0" smtClean="0"/>
              <a:t>Cuando son </a:t>
            </a:r>
            <a:r>
              <a:rPr lang="es-MX" sz="2400" b="1" dirty="0" err="1" smtClean="0"/>
              <a:t>genericas</a:t>
            </a:r>
            <a:endParaRPr lang="es-MX" sz="2400" b="1" dirty="0"/>
          </a:p>
        </p:txBody>
      </p:sp>
      <p:sp>
        <p:nvSpPr>
          <p:cNvPr id="5" name="Rectangle 4"/>
          <p:cNvSpPr/>
          <p:nvPr/>
        </p:nvSpPr>
        <p:spPr>
          <a:xfrm>
            <a:off x="514350" y="1071593"/>
            <a:ext cx="6092825" cy="4524315"/>
          </a:xfrm>
          <a:prstGeom prst="rect">
            <a:avLst/>
          </a:prstGeom>
        </p:spPr>
        <p:txBody>
          <a:bodyPr>
            <a:spAutoFit/>
          </a:bodyPr>
          <a:lstStyle/>
          <a:p>
            <a:r>
              <a:rPr lang="es-MX" dirty="0" err="1" smtClean="0"/>
              <a:t>class</a:t>
            </a:r>
            <a:r>
              <a:rPr lang="es-MX" dirty="0" smtClean="0"/>
              <a:t> </a:t>
            </a:r>
            <a:r>
              <a:rPr lang="es-MX" dirty="0" err="1" smtClean="0"/>
              <a:t>partialDatos</a:t>
            </a:r>
            <a:r>
              <a:rPr lang="es-MX" dirty="0" smtClean="0"/>
              <a:t>&lt;T&gt; </a:t>
            </a:r>
            <a:r>
              <a:rPr lang="es-MX" dirty="0" err="1" smtClean="0"/>
              <a:t>where</a:t>
            </a:r>
            <a:r>
              <a:rPr lang="es-MX" dirty="0" smtClean="0"/>
              <a:t> T: </a:t>
            </a:r>
            <a:r>
              <a:rPr lang="es-MX" dirty="0" err="1" smtClean="0"/>
              <a:t>IGenericos</a:t>
            </a:r>
            <a:endParaRPr lang="es-MX" dirty="0" smtClean="0"/>
          </a:p>
          <a:p>
            <a:r>
              <a:rPr lang="es-MX" dirty="0" smtClean="0"/>
              <a:t>    {        </a:t>
            </a:r>
          </a:p>
          <a:p>
            <a:r>
              <a:rPr lang="es-MX" dirty="0" smtClean="0"/>
              <a:t>        </a:t>
            </a:r>
            <a:r>
              <a:rPr lang="es-MX" dirty="0" err="1" smtClean="0"/>
              <a:t>public</a:t>
            </a:r>
            <a:r>
              <a:rPr lang="es-MX" dirty="0" smtClean="0"/>
              <a:t> </a:t>
            </a:r>
            <a:r>
              <a:rPr lang="es-MX" dirty="0" err="1" smtClean="0"/>
              <a:t>void</a:t>
            </a:r>
            <a:r>
              <a:rPr lang="es-MX" dirty="0" smtClean="0"/>
              <a:t> </a:t>
            </a:r>
            <a:r>
              <a:rPr lang="es-MX" dirty="0" err="1" smtClean="0"/>
              <a:t>pruebaGenerica</a:t>
            </a:r>
            <a:r>
              <a:rPr lang="es-MX" dirty="0" smtClean="0"/>
              <a:t>(T </a:t>
            </a:r>
            <a:r>
              <a:rPr lang="es-MX" dirty="0" err="1" smtClean="0"/>
              <a:t>objGenerico</a:t>
            </a:r>
            <a:r>
              <a:rPr lang="es-MX" dirty="0" smtClean="0"/>
              <a:t>)</a:t>
            </a:r>
          </a:p>
          <a:p>
            <a:r>
              <a:rPr lang="es-MX" dirty="0" smtClean="0"/>
              <a:t>        {</a:t>
            </a:r>
          </a:p>
          <a:p>
            <a:r>
              <a:rPr lang="es-MX" dirty="0" smtClean="0"/>
              <a:t>            </a:t>
            </a:r>
            <a:r>
              <a:rPr lang="es-MX" dirty="0" err="1" smtClean="0"/>
              <a:t>IList</a:t>
            </a:r>
            <a:r>
              <a:rPr lang="es-MX" dirty="0" smtClean="0"/>
              <a:t> </a:t>
            </a:r>
            <a:r>
              <a:rPr lang="es-MX" dirty="0" err="1" smtClean="0"/>
              <a:t>listaGenerica</a:t>
            </a:r>
            <a:r>
              <a:rPr lang="es-MX" dirty="0" smtClean="0"/>
              <a:t> = new </a:t>
            </a:r>
            <a:r>
              <a:rPr lang="es-MX" dirty="0" err="1" smtClean="0"/>
              <a:t>IList</a:t>
            </a:r>
            <a:r>
              <a:rPr lang="es-MX" dirty="0" smtClean="0"/>
              <a:t>&lt;T&gt;();</a:t>
            </a:r>
          </a:p>
          <a:p>
            <a:r>
              <a:rPr lang="es-MX" dirty="0" smtClean="0"/>
              <a:t>            </a:t>
            </a:r>
            <a:r>
              <a:rPr lang="es-MX" dirty="0" err="1" smtClean="0"/>
              <a:t>listaGenerica.Add</a:t>
            </a:r>
            <a:r>
              <a:rPr lang="es-MX" dirty="0" smtClean="0"/>
              <a:t>(</a:t>
            </a:r>
            <a:r>
              <a:rPr lang="es-MX" dirty="0" err="1" smtClean="0"/>
              <a:t>objGenerico</a:t>
            </a:r>
            <a:r>
              <a:rPr lang="es-MX" dirty="0" smtClean="0"/>
              <a:t>);</a:t>
            </a:r>
          </a:p>
          <a:p>
            <a:r>
              <a:rPr lang="es-MX" dirty="0" smtClean="0"/>
              <a:t>            </a:t>
            </a:r>
            <a:r>
              <a:rPr lang="es-MX" dirty="0" err="1" smtClean="0"/>
              <a:t>foreach</a:t>
            </a:r>
            <a:r>
              <a:rPr lang="es-MX" dirty="0" smtClean="0"/>
              <a:t> (T </a:t>
            </a:r>
            <a:r>
              <a:rPr lang="es-MX" dirty="0" err="1" smtClean="0"/>
              <a:t>item</a:t>
            </a:r>
            <a:r>
              <a:rPr lang="es-MX" dirty="0" smtClean="0"/>
              <a:t> in </a:t>
            </a:r>
            <a:r>
              <a:rPr lang="es-MX" dirty="0" err="1" smtClean="0"/>
              <a:t>listaGenerica</a:t>
            </a:r>
            <a:r>
              <a:rPr lang="es-MX" dirty="0" smtClean="0"/>
              <a:t>)</a:t>
            </a:r>
          </a:p>
          <a:p>
            <a:r>
              <a:rPr lang="es-MX" dirty="0" smtClean="0"/>
              <a:t>            {</a:t>
            </a:r>
          </a:p>
          <a:p>
            <a:r>
              <a:rPr lang="es-MX" dirty="0" smtClean="0"/>
              <a:t>                </a:t>
            </a:r>
            <a:r>
              <a:rPr lang="es-MX" dirty="0" err="1" smtClean="0"/>
              <a:t>item.miMetodo</a:t>
            </a:r>
            <a:r>
              <a:rPr lang="es-MX" dirty="0" smtClean="0"/>
              <a:t>();</a:t>
            </a:r>
          </a:p>
          <a:p>
            <a:r>
              <a:rPr lang="es-MX" dirty="0" smtClean="0"/>
              <a:t>            }</a:t>
            </a:r>
          </a:p>
          <a:p>
            <a:r>
              <a:rPr lang="es-MX" dirty="0" smtClean="0"/>
              <a:t>        }</a:t>
            </a:r>
          </a:p>
          <a:p>
            <a:r>
              <a:rPr lang="es-MX" dirty="0" smtClean="0"/>
              <a:t>    }</a:t>
            </a:r>
          </a:p>
          <a:p>
            <a:r>
              <a:rPr lang="es-MX" dirty="0" smtClean="0"/>
              <a:t>    interface </a:t>
            </a:r>
            <a:r>
              <a:rPr lang="es-MX" dirty="0" err="1" smtClean="0"/>
              <a:t>IGenericos</a:t>
            </a:r>
            <a:endParaRPr lang="es-MX" dirty="0" smtClean="0"/>
          </a:p>
          <a:p>
            <a:r>
              <a:rPr lang="es-MX" dirty="0" smtClean="0"/>
              <a:t>    {</a:t>
            </a:r>
          </a:p>
          <a:p>
            <a:r>
              <a:rPr lang="es-MX" dirty="0" smtClean="0"/>
              <a:t>        </a:t>
            </a:r>
            <a:r>
              <a:rPr lang="es-MX" dirty="0" err="1" smtClean="0"/>
              <a:t>void</a:t>
            </a:r>
            <a:r>
              <a:rPr lang="es-MX" dirty="0" smtClean="0"/>
              <a:t> </a:t>
            </a:r>
            <a:r>
              <a:rPr lang="es-MX" dirty="0" err="1" smtClean="0"/>
              <a:t>miMetodo</a:t>
            </a:r>
            <a:r>
              <a:rPr lang="es-MX" dirty="0" smtClean="0"/>
              <a:t>();</a:t>
            </a:r>
          </a:p>
          <a:p>
            <a:r>
              <a:rPr lang="es-MX" dirty="0" smtClean="0"/>
              <a:t>    }</a:t>
            </a:r>
            <a:endParaRPr lang="es-MX" dirty="0"/>
          </a:p>
        </p:txBody>
      </p:sp>
      <p:pic>
        <p:nvPicPr>
          <p:cNvPr id="80898" name="Picture 2"/>
          <p:cNvPicPr>
            <a:picLocks noChangeAspect="1" noChangeArrowheads="1"/>
          </p:cNvPicPr>
          <p:nvPr/>
        </p:nvPicPr>
        <p:blipFill>
          <a:blip r:embed="rId3"/>
          <a:srcRect l="40938" t="31641" r="46875" b="58007"/>
          <a:stretch>
            <a:fillRect/>
          </a:stretch>
        </p:blipFill>
        <p:spPr bwMode="auto">
          <a:xfrm>
            <a:off x="7029450" y="2647949"/>
            <a:ext cx="2076450" cy="141092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1236813" cy="461665"/>
          </a:xfrm>
          <a:prstGeom prst="rect">
            <a:avLst/>
          </a:prstGeom>
        </p:spPr>
        <p:txBody>
          <a:bodyPr wrap="none">
            <a:spAutoFit/>
          </a:bodyPr>
          <a:lstStyle/>
          <a:p>
            <a:r>
              <a:rPr lang="es-MX" sz="2400" b="1" dirty="0" smtClean="0"/>
              <a:t>Eventos</a:t>
            </a:r>
            <a:endParaRPr lang="es-MX" sz="2400" b="1" dirty="0"/>
          </a:p>
        </p:txBody>
      </p:sp>
      <p:sp>
        <p:nvSpPr>
          <p:cNvPr id="3" name="Rectangle 2"/>
          <p:cNvSpPr/>
          <p:nvPr/>
        </p:nvSpPr>
        <p:spPr>
          <a:xfrm>
            <a:off x="838200" y="1150888"/>
            <a:ext cx="10591800" cy="1754326"/>
          </a:xfrm>
          <a:prstGeom prst="rect">
            <a:avLst/>
          </a:prstGeom>
        </p:spPr>
        <p:txBody>
          <a:bodyPr wrap="square">
            <a:spAutoFit/>
          </a:bodyPr>
          <a:lstStyle/>
          <a:p>
            <a:r>
              <a:rPr lang="es-MX" b="1" dirty="0" smtClean="0"/>
              <a:t>Que son los Eventos?</a:t>
            </a:r>
            <a:r>
              <a:rPr lang="es-MX" dirty="0" smtClean="0"/>
              <a:t> </a:t>
            </a:r>
            <a:br>
              <a:rPr lang="es-MX" dirty="0" smtClean="0"/>
            </a:br>
            <a:r>
              <a:rPr lang="es-MX" dirty="0" smtClean="0"/>
              <a:t>Es un mensaje enviado por un objeto en señal de que a ocurrido una acción, la cual pudo ser causada por una interacción, un clic de mouse, o puede ser hecha por otro programa. El </a:t>
            </a:r>
            <a:r>
              <a:rPr lang="es-MX" dirty="0" err="1" smtClean="0"/>
              <a:t>object</a:t>
            </a:r>
            <a:r>
              <a:rPr lang="es-MX" dirty="0" smtClean="0"/>
              <a:t> que levanta el evento es llamado el </a:t>
            </a:r>
            <a:r>
              <a:rPr lang="es-MX" dirty="0" err="1" smtClean="0"/>
              <a:t>Event</a:t>
            </a:r>
            <a:r>
              <a:rPr lang="es-MX" dirty="0" smtClean="0"/>
              <a:t> </a:t>
            </a:r>
            <a:r>
              <a:rPr lang="es-MX" dirty="0" err="1" smtClean="0"/>
              <a:t>sender</a:t>
            </a:r>
            <a:r>
              <a:rPr lang="es-MX" dirty="0" smtClean="0"/>
              <a:t>, mientras que el objeto que captura el evento, es llamado receptor de evento (</a:t>
            </a:r>
            <a:r>
              <a:rPr lang="es-MX" dirty="0" err="1" smtClean="0"/>
              <a:t>event</a:t>
            </a:r>
            <a:r>
              <a:rPr lang="es-MX" dirty="0" smtClean="0"/>
              <a:t> receiver).</a:t>
            </a:r>
            <a:br>
              <a:rPr lang="es-MX" dirty="0" smtClean="0"/>
            </a:br>
            <a:endParaRPr lang="es-MX" dirty="0"/>
          </a:p>
        </p:txBody>
      </p:sp>
      <p:sp>
        <p:nvSpPr>
          <p:cNvPr id="4" name="Rectangle 3"/>
          <p:cNvSpPr/>
          <p:nvPr/>
        </p:nvSpPr>
        <p:spPr>
          <a:xfrm>
            <a:off x="876300" y="2995136"/>
            <a:ext cx="6092825" cy="1477328"/>
          </a:xfrm>
          <a:prstGeom prst="rect">
            <a:avLst/>
          </a:prstGeom>
        </p:spPr>
        <p:txBody>
          <a:bodyPr>
            <a:spAutoFit/>
          </a:bodyPr>
          <a:lstStyle/>
          <a:p>
            <a:r>
              <a:rPr lang="es-MX" b="1" dirty="0" smtClean="0"/>
              <a:t>Que son los Delegados?</a:t>
            </a:r>
            <a:r>
              <a:rPr lang="es-MX" dirty="0" smtClean="0"/>
              <a:t> </a:t>
            </a:r>
            <a:br>
              <a:rPr lang="es-MX" dirty="0" smtClean="0"/>
            </a:br>
            <a:r>
              <a:rPr lang="es-MX" dirty="0" smtClean="0"/>
              <a:t>Es una clase que almacena una referencia a un método. Es equivalente a un puntero a una función de tipo seguro (</a:t>
            </a:r>
            <a:r>
              <a:rPr lang="es-MX" dirty="0" err="1" smtClean="0"/>
              <a:t>type-safe</a:t>
            </a:r>
            <a:r>
              <a:rPr lang="es-MX" dirty="0" smtClean="0"/>
              <a:t>).Muchas veces es utilizado para señalar un evento a un objeto.</a:t>
            </a:r>
            <a:endParaRPr lang="es-MX" dirty="0"/>
          </a:p>
        </p:txBody>
      </p:sp>
      <p:sp>
        <p:nvSpPr>
          <p:cNvPr id="5" name="Rectangle 4"/>
          <p:cNvSpPr/>
          <p:nvPr/>
        </p:nvSpPr>
        <p:spPr>
          <a:xfrm>
            <a:off x="1013420" y="4901684"/>
            <a:ext cx="3875485" cy="369332"/>
          </a:xfrm>
          <a:prstGeom prst="rect">
            <a:avLst/>
          </a:prstGeom>
        </p:spPr>
        <p:txBody>
          <a:bodyPr wrap="none">
            <a:spAutoFit/>
          </a:bodyPr>
          <a:lstStyle/>
          <a:p>
            <a:r>
              <a:rPr lang="es-MX" dirty="0" err="1" smtClean="0"/>
              <a:t>delegate</a:t>
            </a:r>
            <a:r>
              <a:rPr lang="es-MX" dirty="0" smtClean="0"/>
              <a:t> </a:t>
            </a:r>
            <a:r>
              <a:rPr lang="es-MX" dirty="0" err="1" smtClean="0"/>
              <a:t>void</a:t>
            </a:r>
            <a:r>
              <a:rPr lang="es-MX" dirty="0" smtClean="0"/>
              <a:t> </a:t>
            </a:r>
            <a:r>
              <a:rPr lang="es-MX" dirty="0" err="1" smtClean="0"/>
              <a:t>miDelegado</a:t>
            </a:r>
            <a:r>
              <a:rPr lang="es-MX" dirty="0" smtClean="0"/>
              <a:t>(</a:t>
            </a:r>
            <a:r>
              <a:rPr lang="es-MX" dirty="0" err="1" smtClean="0"/>
              <a:t>int</a:t>
            </a:r>
            <a:r>
              <a:rPr lang="es-MX" dirty="0" smtClean="0"/>
              <a:t> valor);</a:t>
            </a:r>
            <a:endParaRPr lang="es-MX" dirty="0"/>
          </a:p>
        </p:txBody>
      </p:sp>
      <p:sp>
        <p:nvSpPr>
          <p:cNvPr id="6" name="Rectangle 5"/>
          <p:cNvSpPr/>
          <p:nvPr/>
        </p:nvSpPr>
        <p:spPr>
          <a:xfrm>
            <a:off x="6096000" y="4272677"/>
            <a:ext cx="6092825" cy="2585323"/>
          </a:xfrm>
          <a:prstGeom prst="rect">
            <a:avLst/>
          </a:prstGeom>
        </p:spPr>
        <p:txBody>
          <a:bodyPr>
            <a:spAutoFit/>
          </a:bodyPr>
          <a:lstStyle/>
          <a:p>
            <a:r>
              <a:rPr lang="es-MX" dirty="0" err="1" smtClean="0">
                <a:solidFill>
                  <a:schemeClr val="bg1"/>
                </a:solidFill>
              </a:rPr>
              <a:t>private</a:t>
            </a:r>
            <a:r>
              <a:rPr lang="es-MX" dirty="0" smtClean="0">
                <a:solidFill>
                  <a:schemeClr val="bg1"/>
                </a:solidFill>
              </a:rPr>
              <a:t> </a:t>
            </a:r>
            <a:r>
              <a:rPr lang="es-MX" dirty="0" err="1" smtClean="0">
                <a:solidFill>
                  <a:schemeClr val="bg1"/>
                </a:solidFill>
              </a:rPr>
              <a:t>void</a:t>
            </a:r>
            <a:r>
              <a:rPr lang="es-MX" dirty="0" smtClean="0">
                <a:solidFill>
                  <a:schemeClr val="bg1"/>
                </a:solidFill>
              </a:rPr>
              <a:t> Form1_Load(</a:t>
            </a:r>
            <a:r>
              <a:rPr lang="es-MX" dirty="0" err="1" smtClean="0">
                <a:solidFill>
                  <a:schemeClr val="bg1"/>
                </a:solidFill>
              </a:rPr>
              <a:t>object</a:t>
            </a:r>
            <a:r>
              <a:rPr lang="es-MX" dirty="0" smtClean="0">
                <a:solidFill>
                  <a:schemeClr val="bg1"/>
                </a:solidFill>
              </a:rPr>
              <a:t> </a:t>
            </a:r>
            <a:r>
              <a:rPr lang="es-MX" dirty="0" err="1" smtClean="0">
                <a:solidFill>
                  <a:schemeClr val="bg1"/>
                </a:solidFill>
              </a:rPr>
              <a:t>sender</a:t>
            </a:r>
            <a:r>
              <a:rPr lang="es-MX" dirty="0" smtClean="0">
                <a:solidFill>
                  <a:schemeClr val="bg1"/>
                </a:solidFill>
              </a:rPr>
              <a:t>, </a:t>
            </a:r>
            <a:r>
              <a:rPr lang="es-MX" dirty="0" err="1" smtClean="0">
                <a:solidFill>
                  <a:schemeClr val="bg1"/>
                </a:solidFill>
              </a:rPr>
              <a:t>EventArgs</a:t>
            </a:r>
            <a:r>
              <a:rPr lang="es-MX" dirty="0" smtClean="0">
                <a:solidFill>
                  <a:schemeClr val="bg1"/>
                </a:solidFill>
              </a:rPr>
              <a:t> e)</a:t>
            </a:r>
          </a:p>
          <a:p>
            <a:r>
              <a:rPr lang="es-MX" dirty="0" smtClean="0">
                <a:solidFill>
                  <a:schemeClr val="bg1"/>
                </a:solidFill>
              </a:rPr>
              <a:t>        {</a:t>
            </a:r>
          </a:p>
          <a:p>
            <a:r>
              <a:rPr lang="es-MX" dirty="0" smtClean="0">
                <a:solidFill>
                  <a:schemeClr val="bg1"/>
                </a:solidFill>
              </a:rPr>
              <a:t>            </a:t>
            </a:r>
            <a:r>
              <a:rPr lang="es-MX" dirty="0" err="1" smtClean="0">
                <a:solidFill>
                  <a:schemeClr val="bg1"/>
                </a:solidFill>
              </a:rPr>
              <a:t>this.Click</a:t>
            </a:r>
            <a:r>
              <a:rPr lang="es-MX" dirty="0" smtClean="0">
                <a:solidFill>
                  <a:schemeClr val="bg1"/>
                </a:solidFill>
              </a:rPr>
              <a:t> += new </a:t>
            </a:r>
            <a:r>
              <a:rPr lang="es-MX" dirty="0" err="1" smtClean="0">
                <a:solidFill>
                  <a:schemeClr val="bg1"/>
                </a:solidFill>
              </a:rPr>
              <a:t>EventHandler</a:t>
            </a:r>
            <a:r>
              <a:rPr lang="es-MX" dirty="0" smtClean="0">
                <a:solidFill>
                  <a:schemeClr val="bg1"/>
                </a:solidFill>
              </a:rPr>
              <a:t>(Form1_Click);</a:t>
            </a:r>
          </a:p>
          <a:p>
            <a:r>
              <a:rPr lang="es-MX" dirty="0" smtClean="0">
                <a:solidFill>
                  <a:schemeClr val="bg1"/>
                </a:solidFill>
              </a:rPr>
              <a:t>        }</a:t>
            </a:r>
          </a:p>
          <a:p>
            <a:endParaRPr lang="es-MX" dirty="0" smtClean="0">
              <a:solidFill>
                <a:schemeClr val="bg1"/>
              </a:solidFill>
            </a:endParaRPr>
          </a:p>
          <a:p>
            <a:r>
              <a:rPr lang="en-US" dirty="0" smtClean="0">
                <a:solidFill>
                  <a:schemeClr val="bg1"/>
                </a:solidFill>
              </a:rPr>
              <a:t>        void Form1_Click(object sender, </a:t>
            </a:r>
            <a:r>
              <a:rPr lang="en-US" dirty="0" err="1" smtClean="0">
                <a:solidFill>
                  <a:schemeClr val="bg1"/>
                </a:solidFill>
              </a:rPr>
              <a:t>EventArgs</a:t>
            </a:r>
            <a:r>
              <a:rPr lang="en-US" dirty="0" smtClean="0">
                <a:solidFill>
                  <a:schemeClr val="bg1"/>
                </a:solidFill>
              </a:rPr>
              <a:t> e)</a:t>
            </a:r>
          </a:p>
          <a:p>
            <a:r>
              <a:rPr lang="es-MX" dirty="0" smtClean="0">
                <a:solidFill>
                  <a:schemeClr val="bg1"/>
                </a:solidFill>
              </a:rPr>
              <a:t>        {</a:t>
            </a:r>
          </a:p>
          <a:p>
            <a:r>
              <a:rPr lang="es-MX" dirty="0" smtClean="0">
                <a:solidFill>
                  <a:schemeClr val="bg1"/>
                </a:solidFill>
              </a:rPr>
              <a:t>            </a:t>
            </a:r>
            <a:r>
              <a:rPr lang="es-MX" dirty="0" err="1" smtClean="0">
                <a:solidFill>
                  <a:schemeClr val="bg1"/>
                </a:solidFill>
              </a:rPr>
              <a:t>MessageBox.Show</a:t>
            </a:r>
            <a:r>
              <a:rPr lang="es-MX" dirty="0" smtClean="0">
                <a:solidFill>
                  <a:schemeClr val="bg1"/>
                </a:solidFill>
              </a:rPr>
              <a:t>(</a:t>
            </a:r>
            <a:r>
              <a:rPr lang="es-MX" dirty="0" err="1" smtClean="0">
                <a:solidFill>
                  <a:schemeClr val="bg1"/>
                </a:solidFill>
              </a:rPr>
              <a:t>exemploString</a:t>
            </a:r>
            <a:r>
              <a:rPr lang="es-MX" dirty="0" smtClean="0">
                <a:solidFill>
                  <a:schemeClr val="bg1"/>
                </a:solidFill>
              </a:rPr>
              <a:t>());</a:t>
            </a:r>
          </a:p>
          <a:p>
            <a:r>
              <a:rPr lang="es-MX" dirty="0" smtClean="0">
                <a:solidFill>
                  <a:schemeClr val="bg1"/>
                </a:solidFill>
              </a:rPr>
              <a:t>        }</a:t>
            </a:r>
            <a:endParaRPr lang="es-MX"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1"/>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down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Usando tipos de valores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2771849" cy="461665"/>
          </a:xfrm>
          <a:prstGeom prst="rect">
            <a:avLst/>
          </a:prstGeom>
        </p:spPr>
        <p:txBody>
          <a:bodyPr wrap="none">
            <a:spAutoFit/>
          </a:bodyPr>
          <a:lstStyle/>
          <a:p>
            <a:r>
              <a:rPr lang="es-MX" sz="2400" b="1" dirty="0" smtClean="0"/>
              <a:t>Que es un Atributo</a:t>
            </a:r>
            <a:endParaRPr lang="es-MX" sz="2400" b="1" dirty="0"/>
          </a:p>
        </p:txBody>
      </p:sp>
      <p:sp>
        <p:nvSpPr>
          <p:cNvPr id="3" name="Rectangle 2"/>
          <p:cNvSpPr/>
          <p:nvPr/>
        </p:nvSpPr>
        <p:spPr>
          <a:xfrm>
            <a:off x="361950" y="1895386"/>
            <a:ext cx="6092825" cy="1200329"/>
          </a:xfrm>
          <a:prstGeom prst="rect">
            <a:avLst/>
          </a:prstGeom>
        </p:spPr>
        <p:txBody>
          <a:bodyPr>
            <a:spAutoFit/>
          </a:bodyPr>
          <a:lstStyle/>
          <a:p>
            <a:r>
              <a:rPr lang="es-MX" b="1" dirty="0" smtClean="0"/>
              <a:t>Que son los Atributos?</a:t>
            </a:r>
            <a:r>
              <a:rPr lang="es-MX" dirty="0" smtClean="0"/>
              <a:t> </a:t>
            </a:r>
            <a:br>
              <a:rPr lang="es-MX" dirty="0" smtClean="0"/>
            </a:br>
            <a:r>
              <a:rPr lang="es-MX" dirty="0" smtClean="0"/>
              <a:t>Describen tipos, métodos o propiedades que pueden ser consultadas programáticamente usando una técnica llamada </a:t>
            </a:r>
            <a:r>
              <a:rPr lang="es-MX" dirty="0" err="1" smtClean="0"/>
              <a:t>Reflexion</a:t>
            </a:r>
            <a:endParaRPr lang="es-MX" dirty="0"/>
          </a:p>
        </p:txBody>
      </p:sp>
      <p:sp>
        <p:nvSpPr>
          <p:cNvPr id="4" name="Rectangle 3"/>
          <p:cNvSpPr/>
          <p:nvPr/>
        </p:nvSpPr>
        <p:spPr>
          <a:xfrm>
            <a:off x="1673225" y="3731389"/>
            <a:ext cx="10515600" cy="2862322"/>
          </a:xfrm>
          <a:prstGeom prst="rect">
            <a:avLst/>
          </a:prstGeom>
        </p:spPr>
        <p:txBody>
          <a:bodyPr wrap="square">
            <a:spAutoFit/>
          </a:bodyPr>
          <a:lstStyle/>
          <a:p>
            <a:r>
              <a:rPr lang="es-MX" dirty="0" smtClean="0"/>
              <a:t>[</a:t>
            </a:r>
            <a:r>
              <a:rPr lang="es-MX" dirty="0" err="1" smtClean="0"/>
              <a:t>Serializable</a:t>
            </a:r>
            <a:r>
              <a:rPr lang="es-MX" dirty="0" smtClean="0"/>
              <a:t>]</a:t>
            </a:r>
          </a:p>
          <a:p>
            <a:r>
              <a:rPr lang="es-MX" dirty="0" smtClean="0"/>
              <a:t>    </a:t>
            </a:r>
            <a:r>
              <a:rPr lang="es-MX" dirty="0" err="1" smtClean="0"/>
              <a:t>class</a:t>
            </a:r>
            <a:r>
              <a:rPr lang="es-MX" dirty="0" smtClean="0"/>
              <a:t> </a:t>
            </a:r>
            <a:r>
              <a:rPr lang="es-MX" dirty="0" err="1" smtClean="0"/>
              <a:t>partialDatos</a:t>
            </a:r>
            <a:endParaRPr lang="es-MX" dirty="0" smtClean="0"/>
          </a:p>
          <a:p>
            <a:r>
              <a:rPr lang="es-MX" dirty="0" smtClean="0"/>
              <a:t>    {        </a:t>
            </a:r>
          </a:p>
          <a:p>
            <a:r>
              <a:rPr lang="es-MX" dirty="0" smtClean="0"/>
              <a:t>        </a:t>
            </a:r>
          </a:p>
          <a:p>
            <a:r>
              <a:rPr lang="es-MX" dirty="0" smtClean="0"/>
              <a:t>    }</a:t>
            </a:r>
          </a:p>
          <a:p>
            <a:r>
              <a:rPr lang="es-MX" dirty="0" smtClean="0"/>
              <a:t>    </a:t>
            </a:r>
            <a:r>
              <a:rPr lang="es-MX" dirty="0" smtClean="0">
                <a:solidFill>
                  <a:schemeClr val="bg1"/>
                </a:solidFill>
              </a:rPr>
              <a:t>[</a:t>
            </a:r>
            <a:r>
              <a:rPr lang="es-MX" dirty="0" err="1" smtClean="0">
                <a:solidFill>
                  <a:schemeClr val="bg1"/>
                </a:solidFill>
              </a:rPr>
              <a:t>AttributeUsageAttribute</a:t>
            </a:r>
            <a:r>
              <a:rPr lang="es-MX" dirty="0" smtClean="0">
                <a:solidFill>
                  <a:schemeClr val="bg1"/>
                </a:solidFill>
              </a:rPr>
              <a:t>(global::</a:t>
            </a:r>
            <a:r>
              <a:rPr lang="es-MX" dirty="0" err="1" smtClean="0">
                <a:solidFill>
                  <a:schemeClr val="bg1"/>
                </a:solidFill>
              </a:rPr>
              <a:t>System.AttributeTargets.All</a:t>
            </a:r>
            <a:r>
              <a:rPr lang="es-MX" dirty="0" smtClean="0">
                <a:solidFill>
                  <a:schemeClr val="bg1"/>
                </a:solidFill>
              </a:rPr>
              <a:t>, </a:t>
            </a:r>
            <a:r>
              <a:rPr lang="es-MX" dirty="0" err="1" smtClean="0">
                <a:solidFill>
                  <a:schemeClr val="bg1"/>
                </a:solidFill>
              </a:rPr>
              <a:t>Inherited</a:t>
            </a:r>
            <a:r>
              <a:rPr lang="es-MX" dirty="0" smtClean="0">
                <a:solidFill>
                  <a:schemeClr val="bg1"/>
                </a:solidFill>
              </a:rPr>
              <a:t> = false, </a:t>
            </a:r>
            <a:r>
              <a:rPr lang="es-MX" dirty="0" err="1" smtClean="0">
                <a:solidFill>
                  <a:schemeClr val="bg1"/>
                </a:solidFill>
              </a:rPr>
              <a:t>AllowMultiple</a:t>
            </a:r>
            <a:r>
              <a:rPr lang="es-MX" dirty="0" smtClean="0">
                <a:solidFill>
                  <a:schemeClr val="bg1"/>
                </a:solidFill>
              </a:rPr>
              <a:t> = true)]</a:t>
            </a:r>
          </a:p>
          <a:p>
            <a:r>
              <a:rPr lang="en-US" dirty="0" smtClean="0">
                <a:solidFill>
                  <a:schemeClr val="bg1"/>
                </a:solidFill>
              </a:rPr>
              <a:t>    sealed class </a:t>
            </a:r>
            <a:r>
              <a:rPr lang="en-US" dirty="0" err="1" smtClean="0">
                <a:solidFill>
                  <a:schemeClr val="bg1"/>
                </a:solidFill>
              </a:rPr>
              <a:t>MyAttribute</a:t>
            </a:r>
            <a:r>
              <a:rPr lang="en-US" dirty="0" smtClean="0">
                <a:solidFill>
                  <a:schemeClr val="bg1"/>
                </a:solidFill>
              </a:rPr>
              <a:t> : global::</a:t>
            </a:r>
            <a:r>
              <a:rPr lang="en-US" dirty="0" err="1" smtClean="0">
                <a:solidFill>
                  <a:schemeClr val="bg1"/>
                </a:solidFill>
              </a:rPr>
              <a:t>System.Attribute</a:t>
            </a:r>
            <a:endParaRPr lang="en-US" dirty="0" smtClean="0">
              <a:solidFill>
                <a:schemeClr val="bg1"/>
              </a:solidFill>
            </a:endParaRPr>
          </a:p>
          <a:p>
            <a:r>
              <a:rPr lang="es-MX" dirty="0" smtClean="0">
                <a:solidFill>
                  <a:schemeClr val="bg1"/>
                </a:solidFill>
              </a:rPr>
              <a:t>    {</a:t>
            </a:r>
          </a:p>
          <a:p>
            <a:endParaRPr lang="es-MX" dirty="0" smtClean="0">
              <a:solidFill>
                <a:schemeClr val="bg1"/>
              </a:solidFill>
            </a:endParaRPr>
          </a:p>
          <a:p>
            <a:r>
              <a:rPr lang="es-MX" dirty="0" smtClean="0">
                <a:solidFill>
                  <a:schemeClr val="bg1"/>
                </a:solidFill>
              </a:rPr>
              <a:t>    }</a:t>
            </a:r>
            <a:endParaRPr lang="es-MX" dirty="0">
              <a:solidFill>
                <a:schemeClr val="bg1"/>
              </a:solidFill>
            </a:endParaRP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741986" cy="461665"/>
          </a:xfrm>
          <a:prstGeom prst="rect">
            <a:avLst/>
          </a:prstGeom>
        </p:spPr>
        <p:txBody>
          <a:bodyPr wrap="none">
            <a:spAutoFit/>
          </a:bodyPr>
          <a:lstStyle/>
          <a:p>
            <a:r>
              <a:rPr lang="es-MX" sz="2400" b="1" dirty="0" smtClean="0"/>
              <a:t>Cual es el tipo </a:t>
            </a:r>
            <a:r>
              <a:rPr lang="es-MX" sz="2400" b="1" dirty="0" err="1" smtClean="0"/>
              <a:t>Forwarding</a:t>
            </a:r>
            <a:endParaRPr lang="es-MX" sz="2400" b="1" dirty="0"/>
          </a:p>
        </p:txBody>
      </p:sp>
      <p:sp>
        <p:nvSpPr>
          <p:cNvPr id="3" name="Rectangle 2"/>
          <p:cNvSpPr/>
          <p:nvPr/>
        </p:nvSpPr>
        <p:spPr>
          <a:xfrm>
            <a:off x="3476516" y="3244334"/>
            <a:ext cx="5235792" cy="369332"/>
          </a:xfrm>
          <a:prstGeom prst="rect">
            <a:avLst/>
          </a:prstGeom>
        </p:spPr>
        <p:txBody>
          <a:bodyPr wrap="none">
            <a:spAutoFit/>
          </a:bodyPr>
          <a:lstStyle/>
          <a:p>
            <a:r>
              <a:rPr lang="es-MX" dirty="0" smtClean="0"/>
              <a:t>[</a:t>
            </a:r>
            <a:r>
              <a:rPr lang="es-MX" dirty="0" err="1" smtClean="0"/>
              <a:t>assembly:TypeForwardedTo</a:t>
            </a:r>
            <a:r>
              <a:rPr lang="es-MX" dirty="0" smtClean="0"/>
              <a:t>(</a:t>
            </a:r>
            <a:r>
              <a:rPr lang="es-MX" dirty="0" err="1" smtClean="0"/>
              <a:t>typeof</a:t>
            </a:r>
            <a:r>
              <a:rPr lang="es-MX" dirty="0" smtClean="0"/>
              <a:t>(</a:t>
            </a:r>
            <a:r>
              <a:rPr lang="es-MX" dirty="0" err="1" smtClean="0"/>
              <a:t>DayOfWeek</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4 Conversión entre tipos</a:t>
            </a:r>
            <a:endParaRPr lang="es-MX" dirty="0"/>
          </a:p>
        </p:txBody>
      </p:sp>
      <p:sp>
        <p:nvSpPr>
          <p:cNvPr id="3" name="TextBox 2"/>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2591094" cy="461665"/>
          </a:xfrm>
          <a:prstGeom prst="rect">
            <a:avLst/>
          </a:prstGeom>
        </p:spPr>
        <p:txBody>
          <a:bodyPr wrap="none">
            <a:spAutoFit/>
          </a:bodyPr>
          <a:lstStyle/>
          <a:p>
            <a:r>
              <a:rPr lang="es-MX" sz="2400" b="1" dirty="0" err="1" smtClean="0"/>
              <a:t>Conversion</a:t>
            </a:r>
            <a:r>
              <a:rPr lang="es-MX" sz="2400" b="1" dirty="0" smtClean="0"/>
              <a:t> en C#</a:t>
            </a:r>
            <a:endParaRPr lang="es-MX" sz="2400" b="1" dirty="0"/>
          </a:p>
        </p:txBody>
      </p:sp>
      <p:sp>
        <p:nvSpPr>
          <p:cNvPr id="3" name="Rectangle 2"/>
          <p:cNvSpPr/>
          <p:nvPr/>
        </p:nvSpPr>
        <p:spPr>
          <a:xfrm>
            <a:off x="628650" y="1485037"/>
            <a:ext cx="6092825" cy="369332"/>
          </a:xfrm>
          <a:prstGeom prst="rect">
            <a:avLst/>
          </a:prstGeom>
        </p:spPr>
        <p:txBody>
          <a:bodyPr>
            <a:spAutoFit/>
          </a:bodyPr>
          <a:lstStyle/>
          <a:p>
            <a:r>
              <a:rPr lang="es-MX" b="1" dirty="0" smtClean="0"/>
              <a:t>Formas de realizar conversiones: </a:t>
            </a:r>
            <a:endParaRPr lang="es-MX" b="1" dirty="0"/>
          </a:p>
        </p:txBody>
      </p:sp>
      <p:sp>
        <p:nvSpPr>
          <p:cNvPr id="4" name="Rectangle 3"/>
          <p:cNvSpPr/>
          <p:nvPr/>
        </p:nvSpPr>
        <p:spPr>
          <a:xfrm>
            <a:off x="920651" y="2482334"/>
            <a:ext cx="6173998" cy="369332"/>
          </a:xfrm>
          <a:prstGeom prst="rect">
            <a:avLst/>
          </a:prstGeom>
        </p:spPr>
        <p:txBody>
          <a:bodyPr wrap="none">
            <a:spAutoFit/>
          </a:bodyPr>
          <a:lstStyle/>
          <a:p>
            <a:r>
              <a:rPr lang="es-MX" dirty="0" err="1" smtClean="0"/>
              <a:t>System.Convert</a:t>
            </a:r>
            <a:r>
              <a:rPr lang="es-MX" dirty="0" smtClean="0"/>
              <a:t>, </a:t>
            </a:r>
            <a:r>
              <a:rPr lang="es-MX" dirty="0" smtClean="0">
                <a:solidFill>
                  <a:srgbClr val="FF0000"/>
                </a:solidFill>
              </a:rPr>
              <a:t>entre tipos que implementan </a:t>
            </a:r>
            <a:r>
              <a:rPr lang="es-MX" dirty="0" err="1" smtClean="0">
                <a:solidFill>
                  <a:srgbClr val="FF0000"/>
                </a:solidFill>
              </a:rPr>
              <a:t>IConvertible</a:t>
            </a:r>
            <a:r>
              <a:rPr lang="es-MX" dirty="0" smtClean="0">
                <a:solidFill>
                  <a:srgbClr val="FF0000"/>
                </a:solidFill>
              </a:rPr>
              <a:t> </a:t>
            </a:r>
            <a:endParaRPr lang="es-MX" dirty="0">
              <a:solidFill>
                <a:srgbClr val="FF0000"/>
              </a:solidFill>
            </a:endParaRPr>
          </a:p>
        </p:txBody>
      </p:sp>
      <p:sp>
        <p:nvSpPr>
          <p:cNvPr id="5" name="Rectangle 4"/>
          <p:cNvSpPr/>
          <p:nvPr/>
        </p:nvSpPr>
        <p:spPr>
          <a:xfrm>
            <a:off x="920651" y="2920484"/>
            <a:ext cx="1530419" cy="369332"/>
          </a:xfrm>
          <a:prstGeom prst="rect">
            <a:avLst/>
          </a:prstGeom>
        </p:spPr>
        <p:txBody>
          <a:bodyPr wrap="none">
            <a:spAutoFit/>
          </a:bodyPr>
          <a:lstStyle/>
          <a:p>
            <a:r>
              <a:rPr lang="es-MX" dirty="0" err="1" smtClean="0"/>
              <a:t>tipo.ToString</a:t>
            </a:r>
            <a:r>
              <a:rPr lang="es-MX" dirty="0" smtClean="0"/>
              <a:t> </a:t>
            </a:r>
            <a:endParaRPr lang="es-MX" dirty="0"/>
          </a:p>
        </p:txBody>
      </p:sp>
      <p:sp>
        <p:nvSpPr>
          <p:cNvPr id="6" name="Rectangle 5"/>
          <p:cNvSpPr/>
          <p:nvPr/>
        </p:nvSpPr>
        <p:spPr>
          <a:xfrm>
            <a:off x="920651" y="3815834"/>
            <a:ext cx="10094558" cy="369332"/>
          </a:xfrm>
          <a:prstGeom prst="rect">
            <a:avLst/>
          </a:prstGeom>
        </p:spPr>
        <p:txBody>
          <a:bodyPr wrap="none">
            <a:spAutoFit/>
          </a:bodyPr>
          <a:lstStyle/>
          <a:p>
            <a:r>
              <a:rPr lang="es-MX" dirty="0" err="1" smtClean="0"/>
              <a:t>tipo.TryParse</a:t>
            </a:r>
            <a:r>
              <a:rPr lang="es-MX" dirty="0" smtClean="0"/>
              <a:t> y </a:t>
            </a:r>
            <a:r>
              <a:rPr lang="es-MX" dirty="0" err="1" smtClean="0"/>
              <a:t>type.TryParseExact</a:t>
            </a:r>
            <a:r>
              <a:rPr lang="es-MX" dirty="0" smtClean="0"/>
              <a:t>, </a:t>
            </a:r>
            <a:r>
              <a:rPr lang="es-MX" dirty="0" smtClean="0">
                <a:solidFill>
                  <a:srgbClr val="FF0000"/>
                </a:solidFill>
              </a:rPr>
              <a:t>convierte de </a:t>
            </a:r>
            <a:r>
              <a:rPr lang="es-MX" dirty="0" err="1" smtClean="0">
                <a:solidFill>
                  <a:srgbClr val="FF0000"/>
                </a:solidFill>
              </a:rPr>
              <a:t>string</a:t>
            </a:r>
            <a:r>
              <a:rPr lang="es-MX" dirty="0" smtClean="0">
                <a:solidFill>
                  <a:srgbClr val="FF0000"/>
                </a:solidFill>
              </a:rPr>
              <a:t> a un tipo base, retorna false si no es posible</a:t>
            </a:r>
            <a:endParaRPr lang="es-MX" dirty="0">
              <a:solidFill>
                <a:srgbClr val="FF0000"/>
              </a:solidFill>
            </a:endParaRPr>
          </a:p>
        </p:txBody>
      </p:sp>
      <p:sp>
        <p:nvSpPr>
          <p:cNvPr id="7" name="Rectangle 6"/>
          <p:cNvSpPr/>
          <p:nvPr/>
        </p:nvSpPr>
        <p:spPr>
          <a:xfrm>
            <a:off x="920651" y="3377684"/>
            <a:ext cx="1179105" cy="369332"/>
          </a:xfrm>
          <a:prstGeom prst="rect">
            <a:avLst/>
          </a:prstGeom>
        </p:spPr>
        <p:txBody>
          <a:bodyPr wrap="none">
            <a:spAutoFit/>
          </a:bodyPr>
          <a:lstStyle/>
          <a:p>
            <a:r>
              <a:rPr lang="es-MX" dirty="0" err="1" smtClean="0"/>
              <a:t>tipo.Parse</a:t>
            </a:r>
            <a:endParaRPr lang="es-MX" dirty="0"/>
          </a:p>
        </p:txBody>
      </p:sp>
      <p:sp>
        <p:nvSpPr>
          <p:cNvPr id="8" name="TextBox 7"/>
          <p:cNvSpPr txBox="1"/>
          <p:nvPr/>
        </p:nvSpPr>
        <p:spPr>
          <a:xfrm>
            <a:off x="920651" y="4267200"/>
            <a:ext cx="572080" cy="276999"/>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cType</a:t>
            </a:r>
            <a:endParaRPr lang="es-MX" dirty="0" smtClean="0">
              <a:gradFill>
                <a:gsLst>
                  <a:gs pos="0">
                    <a:schemeClr val="tx1"/>
                  </a:gs>
                  <a:gs pos="100000">
                    <a:schemeClr val="tx1"/>
                  </a:gs>
                </a:gsLst>
                <a:lin ang="5400000" scaled="0"/>
              </a:gradFill>
            </a:endParaRPr>
          </a:p>
        </p:txBody>
      </p:sp>
      <p:sp>
        <p:nvSpPr>
          <p:cNvPr id="9" name="Rectangle 8"/>
          <p:cNvSpPr/>
          <p:nvPr/>
        </p:nvSpPr>
        <p:spPr>
          <a:xfrm>
            <a:off x="5657850" y="4508838"/>
            <a:ext cx="6092825" cy="2031325"/>
          </a:xfrm>
          <a:prstGeom prst="rect">
            <a:avLst/>
          </a:prstGeom>
        </p:spPr>
        <p:txBody>
          <a:bodyPr>
            <a:spAutoFit/>
          </a:bodyPr>
          <a:lstStyle/>
          <a:p>
            <a:r>
              <a:rPr lang="es-MX" dirty="0" err="1" smtClean="0">
                <a:solidFill>
                  <a:schemeClr val="bg1"/>
                </a:solidFill>
              </a:rPr>
              <a:t>string</a:t>
            </a:r>
            <a:r>
              <a:rPr lang="es-MX" dirty="0" smtClean="0">
                <a:solidFill>
                  <a:schemeClr val="bg1"/>
                </a:solidFill>
              </a:rPr>
              <a:t> resultado = "";</a:t>
            </a:r>
          </a:p>
          <a:p>
            <a:r>
              <a:rPr lang="es-MX" dirty="0" err="1" smtClean="0">
                <a:solidFill>
                  <a:schemeClr val="bg1"/>
                </a:solidFill>
              </a:rPr>
              <a:t>int</a:t>
            </a:r>
            <a:r>
              <a:rPr lang="es-MX" dirty="0" smtClean="0">
                <a:solidFill>
                  <a:schemeClr val="bg1"/>
                </a:solidFill>
              </a:rPr>
              <a:t> valor = 1;</a:t>
            </a:r>
          </a:p>
          <a:p>
            <a:r>
              <a:rPr lang="es-MX" dirty="0" smtClean="0">
                <a:solidFill>
                  <a:schemeClr val="bg1"/>
                </a:solidFill>
              </a:rPr>
              <a:t>resultado = </a:t>
            </a:r>
            <a:r>
              <a:rPr lang="es-MX" dirty="0" err="1" smtClean="0">
                <a:solidFill>
                  <a:schemeClr val="bg1"/>
                </a:solidFill>
              </a:rPr>
              <a:t>Convert.ToString</a:t>
            </a:r>
            <a:r>
              <a:rPr lang="es-MX" dirty="0" smtClean="0">
                <a:solidFill>
                  <a:schemeClr val="bg1"/>
                </a:solidFill>
              </a:rPr>
              <a:t>(valor);</a:t>
            </a:r>
          </a:p>
          <a:p>
            <a:r>
              <a:rPr lang="es-MX" dirty="0" err="1" smtClean="0">
                <a:solidFill>
                  <a:schemeClr val="bg1"/>
                </a:solidFill>
              </a:rPr>
              <a:t>valor.ToString</a:t>
            </a:r>
            <a:r>
              <a:rPr lang="es-MX" dirty="0" smtClean="0">
                <a:solidFill>
                  <a:schemeClr val="bg1"/>
                </a:solidFill>
              </a:rPr>
              <a:t>();</a:t>
            </a:r>
          </a:p>
          <a:p>
            <a:r>
              <a:rPr lang="es-MX" dirty="0" smtClean="0">
                <a:solidFill>
                  <a:schemeClr val="bg1"/>
                </a:solidFill>
              </a:rPr>
              <a:t>resultado = (</a:t>
            </a:r>
            <a:r>
              <a:rPr lang="es-MX" dirty="0" err="1" smtClean="0">
                <a:solidFill>
                  <a:schemeClr val="bg1"/>
                </a:solidFill>
              </a:rPr>
              <a:t>string</a:t>
            </a:r>
            <a:r>
              <a:rPr lang="es-MX" dirty="0" smtClean="0">
                <a:solidFill>
                  <a:schemeClr val="bg1"/>
                </a:solidFill>
              </a:rPr>
              <a:t>)valor;</a:t>
            </a:r>
          </a:p>
          <a:p>
            <a:r>
              <a:rPr lang="es-MX" dirty="0" err="1" smtClean="0">
                <a:solidFill>
                  <a:schemeClr val="bg1"/>
                </a:solidFill>
              </a:rPr>
              <a:t>int.Parse</a:t>
            </a:r>
            <a:r>
              <a:rPr lang="es-MX" dirty="0" smtClean="0">
                <a:solidFill>
                  <a:schemeClr val="bg1"/>
                </a:solidFill>
              </a:rPr>
              <a:t>(resultado);</a:t>
            </a:r>
          </a:p>
          <a:p>
            <a:r>
              <a:rPr lang="es-MX" dirty="0" err="1" smtClean="0">
                <a:solidFill>
                  <a:schemeClr val="bg1"/>
                </a:solidFill>
              </a:rPr>
              <a:t>int.TryParse</a:t>
            </a:r>
            <a:r>
              <a:rPr lang="es-MX" dirty="0" smtClean="0">
                <a:solidFill>
                  <a:schemeClr val="bg1"/>
                </a:solidFill>
              </a:rPr>
              <a:t>(resultado, 1);</a:t>
            </a:r>
            <a:endParaRPr lang="es-MX" dirty="0">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9" presetClass="entr" presetSubtype="0" accel="10000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2"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3"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9" presetClass="entr" presetSubtype="0" accel="10000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0" presetClass="entr" presetSubtype="0" fill="hold" grpId="0" nodeType="clickEffect">
                                  <p:stCondLst>
                                    <p:cond delay="0"/>
                                  </p:stCondLst>
                                  <p:iterate type="lt">
                                    <p:tmPct val="10000"/>
                                  </p:iterate>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anim calcmode="lin" valueType="num">
                                      <p:cBhvr>
                                        <p:cTn id="48" dur="1000" fill="hold"/>
                                        <p:tgtEl>
                                          <p:spTgt spid="9"/>
                                        </p:tgtEl>
                                        <p:attrNameLst>
                                          <p:attrName>ppt_x</p:attrName>
                                        </p:attrNameLst>
                                      </p:cBhvr>
                                      <p:tavLst>
                                        <p:tav tm="0">
                                          <p:val>
                                            <p:strVal val="#ppt_x-.1"/>
                                          </p:val>
                                        </p:tav>
                                        <p:tav tm="100000">
                                          <p:val>
                                            <p:strVal val="#ppt_x"/>
                                          </p:val>
                                        </p:tav>
                                      </p:tavLst>
                                    </p:anim>
                                    <p:anim calcmode="lin" valueType="num">
                                      <p:cBhvr>
                                        <p:cTn id="49"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4075603" cy="461665"/>
          </a:xfrm>
          <a:prstGeom prst="rect">
            <a:avLst/>
          </a:prstGeom>
        </p:spPr>
        <p:txBody>
          <a:bodyPr wrap="none">
            <a:spAutoFit/>
          </a:bodyPr>
          <a:lstStyle/>
          <a:p>
            <a:r>
              <a:rPr lang="es-MX" sz="2400" b="1" dirty="0" smtClean="0"/>
              <a:t>Que es el </a:t>
            </a:r>
            <a:r>
              <a:rPr lang="es-MX" sz="2400" b="1" dirty="0" err="1" smtClean="0"/>
              <a:t>Boxing</a:t>
            </a:r>
            <a:r>
              <a:rPr lang="es-MX" sz="2400" b="1" dirty="0" smtClean="0"/>
              <a:t> - </a:t>
            </a:r>
            <a:r>
              <a:rPr lang="es-MX" sz="2400" b="1" dirty="0" err="1" smtClean="0"/>
              <a:t>Unboxing</a:t>
            </a:r>
            <a:endParaRPr lang="es-MX" sz="2400" b="1" dirty="0"/>
          </a:p>
        </p:txBody>
      </p:sp>
      <p:sp>
        <p:nvSpPr>
          <p:cNvPr id="3" name="Rectangle 2"/>
          <p:cNvSpPr/>
          <p:nvPr/>
        </p:nvSpPr>
        <p:spPr>
          <a:xfrm>
            <a:off x="723900" y="1619935"/>
            <a:ext cx="6092825" cy="646331"/>
          </a:xfrm>
          <a:prstGeom prst="rect">
            <a:avLst/>
          </a:prstGeom>
        </p:spPr>
        <p:txBody>
          <a:bodyPr>
            <a:spAutoFit/>
          </a:bodyPr>
          <a:lstStyle/>
          <a:p>
            <a:r>
              <a:rPr lang="es-MX" dirty="0" err="1" smtClean="0"/>
              <a:t>string</a:t>
            </a:r>
            <a:r>
              <a:rPr lang="es-MX" dirty="0" smtClean="0"/>
              <a:t> casa = "Mi casa";</a:t>
            </a:r>
          </a:p>
          <a:p>
            <a:r>
              <a:rPr lang="es-MX" dirty="0" smtClean="0"/>
              <a:t>            </a:t>
            </a:r>
            <a:r>
              <a:rPr lang="es-MX" dirty="0" err="1" smtClean="0"/>
              <a:t>object</a:t>
            </a:r>
            <a:r>
              <a:rPr lang="es-MX" dirty="0" smtClean="0"/>
              <a:t> </a:t>
            </a:r>
            <a:r>
              <a:rPr lang="es-MX" dirty="0" err="1" smtClean="0"/>
              <a:t>obj</a:t>
            </a:r>
            <a:r>
              <a:rPr lang="es-MX" dirty="0" smtClean="0"/>
              <a:t> = casa;</a:t>
            </a:r>
            <a:endParaRPr lang="es-MX" dirty="0"/>
          </a:p>
        </p:txBody>
      </p:sp>
      <p:sp>
        <p:nvSpPr>
          <p:cNvPr id="4" name="Rectangle 3"/>
          <p:cNvSpPr/>
          <p:nvPr/>
        </p:nvSpPr>
        <p:spPr>
          <a:xfrm>
            <a:off x="2036044" y="2406134"/>
            <a:ext cx="2820837" cy="369332"/>
          </a:xfrm>
          <a:prstGeom prst="rect">
            <a:avLst/>
          </a:prstGeom>
        </p:spPr>
        <p:txBody>
          <a:bodyPr wrap="none">
            <a:spAutoFit/>
          </a:bodyPr>
          <a:lstStyle/>
          <a:p>
            <a:r>
              <a:rPr lang="es-MX" dirty="0" smtClean="0"/>
              <a:t> </a:t>
            </a:r>
            <a:r>
              <a:rPr lang="es-MX" dirty="0" err="1" smtClean="0"/>
              <a:t>string</a:t>
            </a:r>
            <a:r>
              <a:rPr lang="es-MX" dirty="0" smtClean="0"/>
              <a:t> </a:t>
            </a:r>
            <a:r>
              <a:rPr lang="es-MX" dirty="0" err="1" smtClean="0"/>
              <a:t>str</a:t>
            </a:r>
            <a:r>
              <a:rPr lang="es-MX" dirty="0" smtClean="0"/>
              <a:t> = </a:t>
            </a:r>
            <a:r>
              <a:rPr lang="es-MX" dirty="0" err="1" smtClean="0"/>
              <a:t>obj.ToString</a:t>
            </a:r>
            <a:r>
              <a:rPr lang="es-MX" dirty="0" smtClean="0"/>
              <a:t>();</a:t>
            </a:r>
            <a:endParaRPr lang="es-MX" dirty="0"/>
          </a:p>
        </p:txBody>
      </p:sp>
      <p:sp>
        <p:nvSpPr>
          <p:cNvPr id="5" name="Rectangle 4"/>
          <p:cNvSpPr/>
          <p:nvPr/>
        </p:nvSpPr>
        <p:spPr>
          <a:xfrm>
            <a:off x="723900" y="3315385"/>
            <a:ext cx="6092825" cy="646331"/>
          </a:xfrm>
          <a:prstGeom prst="rect">
            <a:avLst/>
          </a:prstGeom>
        </p:spPr>
        <p:txBody>
          <a:bodyPr>
            <a:spAutoFit/>
          </a:bodyPr>
          <a:lstStyle/>
          <a:p>
            <a:r>
              <a:rPr lang="en-US" dirty="0" smtClean="0"/>
              <a:t>Point p = new Point(5, 30);</a:t>
            </a:r>
          </a:p>
          <a:p>
            <a:r>
              <a:rPr lang="es-MX" dirty="0" smtClean="0"/>
              <a:t>            </a:t>
            </a:r>
            <a:r>
              <a:rPr lang="es-MX" dirty="0" err="1" smtClean="0"/>
              <a:t>object</a:t>
            </a:r>
            <a:r>
              <a:rPr lang="es-MX" dirty="0" smtClean="0"/>
              <a:t> o = p;</a:t>
            </a:r>
            <a:endParaRPr lang="es-MX" dirty="0"/>
          </a:p>
        </p:txBody>
      </p:sp>
      <p:sp>
        <p:nvSpPr>
          <p:cNvPr id="6" name="Rectangle 5"/>
          <p:cNvSpPr/>
          <p:nvPr/>
        </p:nvSpPr>
        <p:spPr>
          <a:xfrm>
            <a:off x="2036044" y="4210735"/>
            <a:ext cx="6092825" cy="646331"/>
          </a:xfrm>
          <a:prstGeom prst="rect">
            <a:avLst/>
          </a:prstGeom>
        </p:spPr>
        <p:txBody>
          <a:bodyPr>
            <a:spAutoFit/>
          </a:bodyPr>
          <a:lstStyle/>
          <a:p>
            <a:r>
              <a:rPr lang="es-MX" dirty="0" smtClean="0"/>
              <a:t>Point </a:t>
            </a:r>
            <a:r>
              <a:rPr lang="es-MX" dirty="0" err="1" smtClean="0"/>
              <a:t>pX</a:t>
            </a:r>
            <a:r>
              <a:rPr lang="es-MX" dirty="0" smtClean="0"/>
              <a:t> = new Point();</a:t>
            </a:r>
          </a:p>
          <a:p>
            <a:r>
              <a:rPr lang="es-MX" dirty="0" smtClean="0"/>
              <a:t>            </a:t>
            </a:r>
            <a:r>
              <a:rPr lang="es-MX" dirty="0" err="1" smtClean="0"/>
              <a:t>pX.X</a:t>
            </a:r>
            <a:r>
              <a:rPr lang="es-MX" dirty="0" smtClean="0"/>
              <a:t> = ((Point)o).X;</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1"/>
                                          </p:val>
                                        </p:tav>
                                        <p:tav tm="100000">
                                          <p:val>
                                            <p:strVal val="#ppt_x"/>
                                          </p:val>
                                        </p:tav>
                                      </p:tavLst>
                                    </p:anim>
                                    <p:anim calcmode="lin" valueType="num">
                                      <p:cBhvr>
                                        <p:cTn id="16"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39" presetClass="entr" presetSubtype="0" accel="10000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9"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0"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7269426" cy="461665"/>
          </a:xfrm>
          <a:prstGeom prst="rect">
            <a:avLst/>
          </a:prstGeom>
        </p:spPr>
        <p:txBody>
          <a:bodyPr wrap="none">
            <a:spAutoFit/>
          </a:bodyPr>
          <a:lstStyle/>
          <a:p>
            <a:r>
              <a:rPr lang="es-MX" sz="2400" b="1" dirty="0" smtClean="0"/>
              <a:t>Como implementar una conversión en tipos propios</a:t>
            </a:r>
            <a:endParaRPr lang="es-MX" sz="2400" b="1" dirty="0"/>
          </a:p>
        </p:txBody>
      </p:sp>
      <p:sp>
        <p:nvSpPr>
          <p:cNvPr id="3" name="Rectangle 2"/>
          <p:cNvSpPr/>
          <p:nvPr/>
        </p:nvSpPr>
        <p:spPr>
          <a:xfrm>
            <a:off x="3048000" y="1997839"/>
            <a:ext cx="6092825" cy="2862322"/>
          </a:xfrm>
          <a:prstGeom prst="rect">
            <a:avLst/>
          </a:prstGeom>
        </p:spPr>
        <p:txBody>
          <a:bodyPr>
            <a:spAutoFit/>
          </a:bodyPr>
          <a:lstStyle/>
          <a:p>
            <a:r>
              <a:rPr lang="es-MX" dirty="0" err="1" smtClean="0"/>
              <a:t>struct</a:t>
            </a:r>
            <a:r>
              <a:rPr lang="es-MX" dirty="0" smtClean="0"/>
              <a:t> </a:t>
            </a:r>
            <a:r>
              <a:rPr lang="es-MX" dirty="0" err="1" smtClean="0"/>
              <a:t>Numeros</a:t>
            </a:r>
            <a:endParaRPr lang="es-MX" dirty="0" smtClean="0"/>
          </a:p>
          <a:p>
            <a:r>
              <a:rPr lang="es-MX" dirty="0" smtClean="0"/>
              <a:t>        {</a:t>
            </a:r>
          </a:p>
          <a:p>
            <a:r>
              <a:rPr lang="es-MX" dirty="0" smtClean="0"/>
              <a:t>            </a:t>
            </a:r>
            <a:r>
              <a:rPr lang="es-MX" dirty="0" err="1" smtClean="0"/>
              <a:t>public</a:t>
            </a:r>
            <a:r>
              <a:rPr lang="es-MX" dirty="0" smtClean="0"/>
              <a:t> </a:t>
            </a:r>
            <a:r>
              <a:rPr lang="es-MX" dirty="0" err="1" smtClean="0"/>
              <a:t>int</a:t>
            </a:r>
            <a:r>
              <a:rPr lang="es-MX" dirty="0" smtClean="0"/>
              <a:t> val;</a:t>
            </a:r>
          </a:p>
          <a:p>
            <a:r>
              <a:rPr lang="es-MX" dirty="0" smtClean="0"/>
              <a:t>            </a:t>
            </a:r>
            <a:r>
              <a:rPr lang="es-MX" dirty="0" err="1" smtClean="0"/>
              <a:t>public</a:t>
            </a:r>
            <a:r>
              <a:rPr lang="es-MX" dirty="0" smtClean="0"/>
              <a:t> </a:t>
            </a:r>
            <a:r>
              <a:rPr lang="es-MX" dirty="0" err="1" smtClean="0"/>
              <a:t>Numeros</a:t>
            </a:r>
            <a:r>
              <a:rPr lang="es-MX" dirty="0" smtClean="0"/>
              <a:t>(</a:t>
            </a:r>
            <a:r>
              <a:rPr lang="es-MX" dirty="0" err="1" smtClean="0"/>
              <a:t>int</a:t>
            </a:r>
            <a:r>
              <a:rPr lang="es-MX" dirty="0" smtClean="0"/>
              <a:t> _val)</a:t>
            </a:r>
          </a:p>
          <a:p>
            <a:r>
              <a:rPr lang="es-MX" dirty="0" smtClean="0"/>
              <a:t>            { val = _val;}</a:t>
            </a:r>
          </a:p>
          <a:p>
            <a:r>
              <a:rPr lang="es-MX" dirty="0" smtClean="0"/>
              <a:t>            </a:t>
            </a:r>
            <a:r>
              <a:rPr lang="es-MX" dirty="0" err="1" smtClean="0"/>
              <a:t>public</a:t>
            </a:r>
            <a:r>
              <a:rPr lang="es-MX" dirty="0" smtClean="0"/>
              <a:t> </a:t>
            </a:r>
            <a:r>
              <a:rPr lang="es-MX" dirty="0" err="1" smtClean="0"/>
              <a:t>override</a:t>
            </a:r>
            <a:r>
              <a:rPr lang="es-MX" dirty="0" smtClean="0"/>
              <a:t> </a:t>
            </a:r>
            <a:r>
              <a:rPr lang="es-MX" dirty="0" err="1" smtClean="0"/>
              <a:t>string</a:t>
            </a:r>
            <a:r>
              <a:rPr lang="es-MX" dirty="0" smtClean="0"/>
              <a:t> </a:t>
            </a:r>
            <a:r>
              <a:rPr lang="es-MX" dirty="0" err="1" smtClean="0"/>
              <a:t>ToString</a:t>
            </a:r>
            <a:r>
              <a:rPr lang="es-MX" dirty="0" smtClean="0"/>
              <a:t>()</a:t>
            </a:r>
          </a:p>
          <a:p>
            <a:r>
              <a:rPr lang="es-MX" dirty="0" smtClean="0"/>
              <a:t>            {</a:t>
            </a:r>
          </a:p>
          <a:p>
            <a:r>
              <a:rPr lang="es-MX" dirty="0" smtClean="0"/>
              <a:t>                </a:t>
            </a:r>
            <a:r>
              <a:rPr lang="es-MX" dirty="0" err="1" smtClean="0"/>
              <a:t>return</a:t>
            </a:r>
            <a:r>
              <a:rPr lang="es-MX" dirty="0" smtClean="0"/>
              <a:t> </a:t>
            </a:r>
            <a:r>
              <a:rPr lang="es-MX" dirty="0" err="1" smtClean="0"/>
              <a:t>val.ToString</a:t>
            </a:r>
            <a:r>
              <a:rPr lang="es-MX" dirty="0" smtClean="0"/>
              <a:t>();</a:t>
            </a:r>
          </a:p>
          <a:p>
            <a:r>
              <a:rPr lang="es-MX" dirty="0" smtClean="0"/>
              <a:t>            }</a:t>
            </a:r>
          </a:p>
          <a:p>
            <a:r>
              <a:rPr lang="es-MX" dirty="0" smtClean="0"/>
              <a:t>        }</a:t>
            </a:r>
            <a:endParaRPr lang="es-MX"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5077" y="478096"/>
            <a:ext cx="6847379" cy="724328"/>
          </a:xfrm>
          <a:prstGeom prst="rect">
            <a:avLst/>
          </a:prstGeom>
        </p:spPr>
        <p:txBody>
          <a:bodyPr anchor="t"/>
          <a:lstStyle>
            <a:lvl1pPr algn="ctr" defTabSz="914363" rtl="0" eaLnBrk="1" latinLnBrk="0" hangingPunct="1">
              <a:lnSpc>
                <a:spcPct val="90000"/>
              </a:lnSpc>
              <a:spcBef>
                <a:spcPct val="0"/>
              </a:spcBef>
              <a:buNone/>
              <a:defRPr lang="en-US" sz="54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l">
              <a:lnSpc>
                <a:spcPct val="70000"/>
              </a:lnSpc>
              <a:spcBef>
                <a:spcPct val="20000"/>
              </a:spcBef>
              <a:tabLst>
                <a:tab pos="1139825" algn="l"/>
              </a:tabLst>
            </a:pPr>
            <a:r>
              <a:rPr lang="en-US" sz="7200" dirty="0" err="1"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Escenario</a:t>
            </a:r>
            <a:r>
              <a:rPr lang="en-US" sz="7200" dirty="0"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a:t>
            </a:r>
            <a:endParaRPr lang="en-US" sz="7200" dirty="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endParaRP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86506"/>
            <a:ext cx="12188825" cy="1523494"/>
          </a:xfrm>
        </p:spPr>
        <p:txBody>
          <a:bodyPr/>
          <a:lstStyle/>
          <a:p>
            <a:pPr algn="ctr"/>
            <a:r>
              <a:rPr lang="es-MX" sz="4800" b="1" dirty="0" err="1" smtClean="0"/>
              <a:t>Lab</a:t>
            </a:r>
            <a:r>
              <a:rPr lang="es-MX" sz="4800" b="1" dirty="0" smtClean="0"/>
              <a:t>: Framework Fundamentals</a:t>
            </a:r>
            <a:endParaRPr lang="en-US" sz="4800" b="1" dirty="0"/>
          </a:p>
        </p:txBody>
      </p:sp>
    </p:spTree>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Stock_000007055783Medium.jpg"/>
          <p:cNvPicPr>
            <a:picLocks noChangeAspect="1"/>
          </p:cNvPicPr>
          <p:nvPr/>
        </p:nvPicPr>
        <p:blipFill>
          <a:blip r:embed="rId3"/>
          <a:srcRect t="13449" r="33874" b="31250"/>
          <a:stretch>
            <a:fillRect/>
          </a:stretch>
        </p:blipFill>
        <p:spPr>
          <a:xfrm>
            <a:off x="0" y="0"/>
            <a:ext cx="12188825" cy="6858000"/>
          </a:xfrm>
          <a:prstGeom prst="rect">
            <a:avLst/>
          </a:prstGeom>
        </p:spPr>
      </p:pic>
      <p:sp>
        <p:nvSpPr>
          <p:cNvPr id="2" name="Title 1"/>
          <p:cNvSpPr>
            <a:spLocks noGrp="1"/>
          </p:cNvSpPr>
          <p:nvPr>
            <p:ph type="title"/>
          </p:nvPr>
        </p:nvSpPr>
        <p:spPr>
          <a:xfrm>
            <a:off x="6945993" y="0"/>
            <a:ext cx="5242832" cy="1329595"/>
          </a:xfrm>
        </p:spPr>
        <p:txBody>
          <a:bodyPr/>
          <a:lstStyle/>
          <a:p>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No los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queremos</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b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b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ver</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asi</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a:t>
            </a:r>
            <a:endParaRPr lang="en-US" b="1" spc="0" dirty="0">
              <a:ln w="12700">
                <a:solidFill>
                  <a:srgbClr val="7030A0"/>
                </a:solidFill>
                <a:prstDash val="solid"/>
              </a:ln>
              <a:solidFill>
                <a:srgbClr val="7030A0"/>
              </a:solidFill>
              <a:effectLst>
                <a:outerShdw blurRad="41275" dist="20320" dir="1800000" algn="tl" rotWithShape="0">
                  <a:srgbClr val="000000">
                    <a:alpha val="40000"/>
                  </a:srgbClr>
                </a:outerShdw>
              </a:effectLst>
            </a:endParaRPr>
          </a:p>
        </p:txBody>
      </p:sp>
      <p:sp>
        <p:nvSpPr>
          <p:cNvPr id="4" name="Title 1"/>
          <p:cNvSpPr txBox="1">
            <a:spLocks/>
          </p:cNvSpPr>
          <p:nvPr/>
        </p:nvSpPr>
        <p:spPr>
          <a:xfrm>
            <a:off x="0" y="6193203"/>
            <a:ext cx="10472056"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Por</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eso</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tendremos</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un</a:t>
            </a:r>
            <a:r>
              <a:rPr kumimoji="0" lang="en-US" sz="4800" b="0" i="0" u="none" strike="noStrike" kern="1200" cap="none" spc="-150" normalizeH="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Break de 15 Min. !!! </a:t>
            </a:r>
            <a:endParaRPr kumimoji="0" lang="en-US" sz="4800" b="0" i="0" u="none" strike="noStrike" kern="1200" cap="none" spc="-150" normalizeH="0" baseline="0" noProof="0" dirty="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453" y="2347634"/>
            <a:ext cx="10239883" cy="642310"/>
          </a:xfrm>
        </p:spPr>
        <p:txBody>
          <a:bodyPr/>
          <a:lstStyle/>
          <a:p>
            <a:pPr lvl="0"/>
            <a:r>
              <a:rPr lang="en-US" dirty="0" smtClean="0"/>
              <a:t>/*</a:t>
            </a:r>
            <a:r>
              <a:rPr lang="es-MX" dirty="0" smtClean="0"/>
              <a:t> Input  - Output</a:t>
            </a:r>
            <a:r>
              <a:rPr lang="en-US" dirty="0" smtClean="0"/>
              <a:t>*/</a:t>
            </a:r>
            <a:endParaRPr lang="en-US" dirty="0"/>
          </a:p>
        </p:txBody>
      </p:sp>
      <p:sp>
        <p:nvSpPr>
          <p:cNvPr id="3" name="TextBox 2"/>
          <p:cNvSpPr txBox="1"/>
          <p:nvPr/>
        </p:nvSpPr>
        <p:spPr>
          <a:xfrm>
            <a:off x="3342075" y="3060059"/>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3777508" y="3451946"/>
            <a:ext cx="6200352" cy="276999"/>
          </a:xfrm>
          <a:prstGeom prst="rect">
            <a:avLst/>
          </a:prstGeom>
          <a:noFill/>
        </p:spPr>
        <p:txBody>
          <a:bodyPr wrap="none" lIns="0" tIns="0" rIns="0" bIns="0" rtlCol="0">
            <a:spAutoFit/>
          </a:bodyPr>
          <a:lstStyle/>
          <a:p>
            <a:r>
              <a:rPr lang="es-MX" dirty="0" smtClean="0"/>
              <a:t>Utilizar la clase </a:t>
            </a:r>
            <a:r>
              <a:rPr lang="es-MX" dirty="0" err="1" smtClean="0"/>
              <a:t>File</a:t>
            </a:r>
            <a:r>
              <a:rPr lang="es-MX" dirty="0" smtClean="0"/>
              <a:t> </a:t>
            </a:r>
            <a:r>
              <a:rPr lang="es-MX" dirty="0" err="1" smtClean="0"/>
              <a:t>System</a:t>
            </a:r>
            <a:r>
              <a:rPr lang="es-MX" dirty="0" smtClean="0"/>
              <a:t> para el acceso a archivos y folders</a:t>
            </a:r>
          </a:p>
        </p:txBody>
      </p:sp>
      <p:sp>
        <p:nvSpPr>
          <p:cNvPr id="5" name="TextBox 4"/>
          <p:cNvSpPr txBox="1"/>
          <p:nvPr/>
        </p:nvSpPr>
        <p:spPr>
          <a:xfrm>
            <a:off x="3784765" y="3778514"/>
            <a:ext cx="4367542" cy="276999"/>
          </a:xfrm>
          <a:prstGeom prst="rect">
            <a:avLst/>
          </a:prstGeom>
          <a:noFill/>
        </p:spPr>
        <p:txBody>
          <a:bodyPr wrap="none" lIns="0" tIns="0" rIns="0" bIns="0" rtlCol="0">
            <a:spAutoFit/>
          </a:bodyPr>
          <a:lstStyle/>
          <a:p>
            <a:r>
              <a:rPr lang="es-MX" dirty="0" smtClean="0"/>
              <a:t>Manejar  </a:t>
            </a:r>
            <a:r>
              <a:rPr lang="es-MX" dirty="0" err="1" smtClean="0"/>
              <a:t>streams</a:t>
            </a:r>
            <a:r>
              <a:rPr lang="es-MX" dirty="0" smtClean="0"/>
              <a:t> utilizando la clase </a:t>
            </a:r>
            <a:r>
              <a:rPr lang="es-MX" dirty="0" err="1" smtClean="0"/>
              <a:t>Stream</a:t>
            </a:r>
            <a:endParaRPr lang="es-MX" dirty="0" smtClean="0"/>
          </a:p>
        </p:txBody>
      </p:sp>
      <p:sp>
        <p:nvSpPr>
          <p:cNvPr id="6" name="TextBox 5"/>
          <p:cNvSpPr txBox="1"/>
          <p:nvPr/>
        </p:nvSpPr>
        <p:spPr>
          <a:xfrm>
            <a:off x="3770250" y="4097830"/>
            <a:ext cx="7634269" cy="276999"/>
          </a:xfrm>
          <a:prstGeom prst="rect">
            <a:avLst/>
          </a:prstGeom>
          <a:noFill/>
        </p:spPr>
        <p:txBody>
          <a:bodyPr wrap="none" lIns="0" tIns="0" rIns="0" bIns="0" rtlCol="0">
            <a:spAutoFit/>
          </a:bodyPr>
          <a:lstStyle/>
          <a:p>
            <a:r>
              <a:rPr lang="es-MX" dirty="0" smtClean="0"/>
              <a:t>Comprimiendo y </a:t>
            </a:r>
            <a:r>
              <a:rPr lang="es-MX" dirty="0" err="1" smtClean="0"/>
              <a:t>descomprimeindo</a:t>
            </a:r>
            <a:r>
              <a:rPr lang="es-MX" dirty="0" smtClean="0"/>
              <a:t> </a:t>
            </a:r>
            <a:r>
              <a:rPr lang="es-MX" dirty="0" err="1" smtClean="0"/>
              <a:t>informacion</a:t>
            </a:r>
            <a:r>
              <a:rPr lang="es-MX" dirty="0" smtClean="0"/>
              <a:t>, y utilizar el </a:t>
            </a:r>
            <a:r>
              <a:rPr lang="es-MX" dirty="0" err="1" smtClean="0"/>
              <a:t>isolate</a:t>
            </a:r>
            <a:r>
              <a:rPr lang="es-MX" dirty="0" smtClean="0"/>
              <a:t> </a:t>
            </a:r>
            <a:r>
              <a:rPr lang="es-MX" dirty="0" err="1" smtClean="0"/>
              <a:t>storage</a:t>
            </a:r>
            <a:endParaRPr lang="es-MX" dirty="0" smtClean="0"/>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3.7037E-7 L 0.5625 -3.7037E-7 " pathEditMode="relative" rAng="0" ptsTypes="AA">
                                      <p:cBhvr>
                                        <p:cTn id="6" dur="2000" fill="hold"/>
                                        <p:tgtEl>
                                          <p:spTgt spid="2"/>
                                        </p:tgtEl>
                                        <p:attrNameLst>
                                          <p:attrName>ppt_x</p:attrName>
                                          <p:attrName>ppt_y</p:attrName>
                                        </p:attrNameLst>
                                      </p:cBhvr>
                                      <p:rCtr x="281" y="0"/>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par>
                          <p:cTn id="20" fill="hold">
                            <p:stCondLst>
                              <p:cond delay="3500"/>
                            </p:stCondLst>
                            <p:childTnLst>
                              <p:par>
                                <p:cTn id="21" presetID="39" presetClass="entr" presetSubtype="0" accel="10000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39" presetClass="entr" presetSubtype="0" accel="10000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31"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32"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54391"/>
            <a:ext cx="4195379" cy="461665"/>
          </a:xfrm>
          <a:prstGeom prst="rect">
            <a:avLst/>
          </a:prstGeom>
        </p:spPr>
        <p:txBody>
          <a:bodyPr wrap="none">
            <a:spAutoFit/>
          </a:bodyPr>
          <a:lstStyle/>
          <a:p>
            <a:r>
              <a:rPr lang="es-MX" sz="2400" b="1" dirty="0" smtClean="0"/>
              <a:t>Incorporando, tipo de valores</a:t>
            </a:r>
            <a:endParaRPr lang="es-MX" sz="2400" b="1" dirty="0"/>
          </a:p>
        </p:txBody>
      </p:sp>
      <p:graphicFrame>
        <p:nvGraphicFramePr>
          <p:cNvPr id="5" name="Table 4"/>
          <p:cNvGraphicFramePr>
            <a:graphicFrameLocks noGrp="1"/>
          </p:cNvGraphicFramePr>
          <p:nvPr/>
        </p:nvGraphicFramePr>
        <p:xfrm>
          <a:off x="3063422" y="1996803"/>
          <a:ext cx="6223880" cy="3855720"/>
        </p:xfrm>
        <a:graphic>
          <a:graphicData uri="http://schemas.openxmlformats.org/drawingml/2006/table">
            <a:tbl>
              <a:tblPr/>
              <a:tblGrid>
                <a:gridCol w="2858407"/>
                <a:gridCol w="506159"/>
                <a:gridCol w="2859314"/>
              </a:tblGrid>
              <a:tr h="0">
                <a:tc>
                  <a:txBody>
                    <a:bodyPr/>
                    <a:lstStyle/>
                    <a:p>
                      <a:pPr marL="0" marR="0">
                        <a:lnSpc>
                          <a:spcPct val="115000"/>
                        </a:lnSpc>
                        <a:spcBef>
                          <a:spcPts val="0"/>
                        </a:spcBef>
                        <a:spcAft>
                          <a:spcPts val="0"/>
                        </a:spcAft>
                      </a:pPr>
                      <a:r>
                        <a:rPr lang="es-MX" sz="1600" b="1" dirty="0">
                          <a:latin typeface="Calibri"/>
                          <a:ea typeface="Times New Roman"/>
                          <a:cs typeface="Times New Roman"/>
                        </a:rPr>
                        <a:t>Tipo (Visual Basic/ C# alias)</a:t>
                      </a:r>
                      <a:endParaRPr lang="es-MX" sz="1600" dirty="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600" b="1">
                          <a:latin typeface="Calibri"/>
                          <a:ea typeface="Times New Roman"/>
                          <a:cs typeface="Times New Roman"/>
                        </a:rPr>
                        <a:t>Bytes</a:t>
                      </a:r>
                      <a:endParaRPr lang="es-MX" sz="160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600" b="1" dirty="0">
                          <a:latin typeface="Calibri"/>
                          <a:ea typeface="Times New Roman"/>
                          <a:cs typeface="Times New Roman"/>
                        </a:rPr>
                        <a:t>Rango</a:t>
                      </a:r>
                      <a:endParaRPr lang="es-MX" sz="1600" dirty="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dirty="0" err="1">
                          <a:latin typeface="Calibri"/>
                          <a:ea typeface="Times New Roman"/>
                          <a:cs typeface="Times New Roman"/>
                        </a:rPr>
                        <a:t>System.SByte</a:t>
                      </a:r>
                      <a:r>
                        <a:rPr lang="es-MX" sz="1200" b="0" dirty="0">
                          <a:latin typeface="Calibri"/>
                          <a:ea typeface="Times New Roman"/>
                          <a:cs typeface="Times New Roman"/>
                        </a:rPr>
                        <a:t> (</a:t>
                      </a:r>
                      <a:r>
                        <a:rPr lang="es-MX" sz="1200" b="0" dirty="0" err="1">
                          <a:latin typeface="Calibri"/>
                          <a:ea typeface="Times New Roman"/>
                          <a:cs typeface="Times New Roman"/>
                        </a:rPr>
                        <a:t>SByte</a:t>
                      </a:r>
                      <a:r>
                        <a:rPr lang="es-MX" sz="1200" b="0" dirty="0">
                          <a:latin typeface="Calibri"/>
                          <a:ea typeface="Times New Roman"/>
                          <a:cs typeface="Times New Roman"/>
                        </a:rPr>
                        <a:t>/</a:t>
                      </a:r>
                      <a:r>
                        <a:rPr lang="es-MX" sz="1200" b="0" dirty="0" err="1">
                          <a:latin typeface="Calibri"/>
                          <a:ea typeface="Times New Roman"/>
                          <a:cs typeface="Times New Roman"/>
                        </a:rPr>
                        <a:t>sbyte</a:t>
                      </a:r>
                      <a:r>
                        <a:rPr lang="es-MX" sz="1200" b="0" dirty="0">
                          <a:latin typeface="Calibri"/>
                          <a:ea typeface="Times New Roman"/>
                          <a:cs typeface="Times New Roman"/>
                        </a:rPr>
                        <a:t>)</a:t>
                      </a:r>
                      <a:endParaRPr lang="es-MX" sz="1200" b="0" dirty="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1</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–128 to 127 </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System.Byte (Byte/byte)</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1</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0 to 255</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System.Int16 (Short/short)</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2</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–32768 to 32767</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System.Int32 (Integer/int)</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4</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-2,147,483,648 to 2147483647</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System.UInt32 (UInteger/uint)</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4</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0 to 4294967295</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dirty="0">
                          <a:latin typeface="Calibri"/>
                          <a:ea typeface="Times New Roman"/>
                          <a:cs typeface="Times New Roman"/>
                        </a:rPr>
                        <a:t>System.Int64 (Long/</a:t>
                      </a:r>
                      <a:r>
                        <a:rPr lang="es-MX" sz="1200" b="0" dirty="0" err="1">
                          <a:latin typeface="Calibri"/>
                          <a:ea typeface="Times New Roman"/>
                          <a:cs typeface="Times New Roman"/>
                        </a:rPr>
                        <a:t>long</a:t>
                      </a:r>
                      <a:r>
                        <a:rPr lang="es-MX" sz="1200" b="0" dirty="0">
                          <a:latin typeface="Calibri"/>
                          <a:ea typeface="Times New Roman"/>
                          <a:cs typeface="Times New Roman"/>
                        </a:rPr>
                        <a:t>)</a:t>
                      </a:r>
                      <a:endParaRPr lang="es-MX" sz="1200" b="0" dirty="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8</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-9223372036854775808 to 9223372036854775807</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System.Single (Single/float)</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4</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–3.402823E+38 to 3.402823E+38</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System.Double (Double/ double)</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8</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dirty="0">
                          <a:latin typeface="Calibri"/>
                          <a:ea typeface="Times New Roman"/>
                          <a:cs typeface="Times New Roman"/>
                        </a:rPr>
                        <a:t>–1.79769313486232E+308 </a:t>
                      </a:r>
                      <a:r>
                        <a:rPr lang="es-MX" sz="1200" b="0" dirty="0" err="1">
                          <a:latin typeface="Calibri"/>
                          <a:ea typeface="Times New Roman"/>
                          <a:cs typeface="Times New Roman"/>
                        </a:rPr>
                        <a:t>to</a:t>
                      </a:r>
                      <a:r>
                        <a:rPr lang="es-MX" sz="1200" b="0" dirty="0">
                          <a:latin typeface="Calibri"/>
                          <a:ea typeface="Times New Roman"/>
                          <a:cs typeface="Times New Roman"/>
                        </a:rPr>
                        <a:t> 1.79769313486232E+308</a:t>
                      </a:r>
                      <a:endParaRPr lang="es-MX" sz="1200" b="0" dirty="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latin typeface="Calibri"/>
                          <a:ea typeface="Times New Roman"/>
                          <a:cs typeface="Times New Roman"/>
                        </a:rPr>
                        <a:t>System.Decimal (Decimal/ decimal)</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16</a:t>
                      </a:r>
                      <a:endParaRPr lang="es-MX" sz="1200" b="0">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latin typeface="Calibri"/>
                          <a:ea typeface="Times New Roman"/>
                          <a:cs typeface="Times New Roman"/>
                        </a:rPr>
                        <a:t>–79228162514264337593543950335 to 79228162514264337593543950335</a:t>
                      </a:r>
                      <a:endParaRPr lang="es-MX" sz="1200" b="0">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System.char</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2</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 </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System.Boolean</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1</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 </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System.DateTime</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8</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1/1/0001 12:00:00 AM al 12/31/9999 11:59:59 PM</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r>
              <a:tr h="0">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System.Intptr(Puntero a Memoria)</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a:solidFill>
                            <a:schemeClr val="bg1">
                              <a:lumMod val="95000"/>
                              <a:lumOff val="5000"/>
                            </a:schemeClr>
                          </a:solidFill>
                          <a:latin typeface="Calibri"/>
                          <a:ea typeface="Times New Roman"/>
                          <a:cs typeface="Times New Roman"/>
                        </a:rPr>
                        <a:t> </a:t>
                      </a:r>
                      <a:endParaRPr lang="es-MX" sz="1200" b="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c>
                  <a:txBody>
                    <a:bodyPr/>
                    <a:lstStyle/>
                    <a:p>
                      <a:pPr marL="0" marR="0">
                        <a:lnSpc>
                          <a:spcPct val="115000"/>
                        </a:lnSpc>
                        <a:spcBef>
                          <a:spcPts val="0"/>
                        </a:spcBef>
                        <a:spcAft>
                          <a:spcPts val="0"/>
                        </a:spcAft>
                      </a:pPr>
                      <a:r>
                        <a:rPr lang="es-MX" sz="1200" b="0" dirty="0">
                          <a:solidFill>
                            <a:schemeClr val="bg1">
                              <a:lumMod val="95000"/>
                              <a:lumOff val="5000"/>
                            </a:schemeClr>
                          </a:solidFill>
                          <a:latin typeface="Calibri"/>
                          <a:ea typeface="Times New Roman"/>
                          <a:cs typeface="Times New Roman"/>
                        </a:rPr>
                        <a:t> </a:t>
                      </a:r>
                      <a:endParaRPr lang="es-MX" sz="1200" b="0" dirty="0">
                        <a:solidFill>
                          <a:schemeClr val="bg1">
                            <a:lumMod val="95000"/>
                            <a:lumOff val="5000"/>
                          </a:schemeClr>
                        </a:solidFill>
                        <a:latin typeface="Calibri"/>
                        <a:ea typeface="Calibri"/>
                        <a:cs typeface="Times New Roman"/>
                      </a:endParaRPr>
                    </a:p>
                  </a:txBody>
                  <a:tcPr marL="0" marR="0" marT="0" marB="0">
                    <a:lnL>
                      <a:noFill/>
                    </a:lnL>
                    <a:lnR>
                      <a:noFill/>
                    </a:lnR>
                    <a:lnT>
                      <a:noFill/>
                    </a:lnT>
                    <a:lnB>
                      <a:noFill/>
                    </a:lnB>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Navegando con los archivos del sistema </a:t>
            </a:r>
            <a:br>
              <a:rPr lang="es-MX" dirty="0" smtClean="0"/>
            </a:b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5645905" cy="461665"/>
          </a:xfrm>
          <a:prstGeom prst="rect">
            <a:avLst/>
          </a:prstGeom>
        </p:spPr>
        <p:txBody>
          <a:bodyPr wrap="none">
            <a:spAutoFit/>
          </a:bodyPr>
          <a:lstStyle/>
          <a:p>
            <a:r>
              <a:rPr lang="es-MX" sz="2400" b="1" dirty="0" smtClean="0"/>
              <a:t>Enumerando Unidades de Disco (Drives)</a:t>
            </a:r>
            <a:endParaRPr lang="es-MX" sz="2400" b="1" dirty="0"/>
          </a:p>
        </p:txBody>
      </p:sp>
      <p:sp>
        <p:nvSpPr>
          <p:cNvPr id="5" name="Rectangle 4"/>
          <p:cNvSpPr/>
          <p:nvPr/>
        </p:nvSpPr>
        <p:spPr>
          <a:xfrm>
            <a:off x="762000" y="1642586"/>
            <a:ext cx="6092825" cy="1477328"/>
          </a:xfrm>
          <a:prstGeom prst="rect">
            <a:avLst/>
          </a:prstGeom>
        </p:spPr>
        <p:txBody>
          <a:bodyPr>
            <a:spAutoFit/>
          </a:bodyPr>
          <a:lstStyle/>
          <a:p>
            <a:r>
              <a:rPr lang="es-MX" dirty="0" err="1" smtClean="0"/>
              <a:t>List</a:t>
            </a:r>
            <a:r>
              <a:rPr lang="es-MX" dirty="0" smtClean="0"/>
              <a:t>&lt;</a:t>
            </a:r>
            <a:r>
              <a:rPr lang="es-MX" dirty="0" err="1" smtClean="0"/>
              <a:t>DriveInfo</a:t>
            </a:r>
            <a:r>
              <a:rPr lang="es-MX" dirty="0" smtClean="0"/>
              <a:t>&gt; </a:t>
            </a:r>
            <a:r>
              <a:rPr lang="es-MX" dirty="0" err="1" smtClean="0"/>
              <a:t>listaDrive</a:t>
            </a:r>
            <a:r>
              <a:rPr lang="es-MX" dirty="0" smtClean="0"/>
              <a:t> = new </a:t>
            </a:r>
            <a:r>
              <a:rPr lang="es-MX" dirty="0" err="1" smtClean="0"/>
              <a:t>List</a:t>
            </a:r>
            <a:r>
              <a:rPr lang="es-MX" dirty="0" smtClean="0"/>
              <a:t>&lt;</a:t>
            </a:r>
            <a:r>
              <a:rPr lang="es-MX" dirty="0" err="1" smtClean="0"/>
              <a:t>DriveInfo</a:t>
            </a:r>
            <a:r>
              <a:rPr lang="es-MX" dirty="0" smtClean="0"/>
              <a:t>&gt;();</a:t>
            </a:r>
          </a:p>
          <a:p>
            <a:r>
              <a:rPr lang="en-US" dirty="0" err="1" smtClean="0"/>
              <a:t>foreach</a:t>
            </a:r>
            <a:r>
              <a:rPr lang="en-US" dirty="0" smtClean="0"/>
              <a:t> (</a:t>
            </a:r>
            <a:r>
              <a:rPr lang="en-US" dirty="0" err="1" smtClean="0"/>
              <a:t>DriveInfo</a:t>
            </a:r>
            <a:r>
              <a:rPr lang="en-US" dirty="0" smtClean="0"/>
              <a:t> </a:t>
            </a:r>
            <a:r>
              <a:rPr lang="en-US" dirty="0" err="1" smtClean="0"/>
              <a:t>di</a:t>
            </a:r>
            <a:r>
              <a:rPr lang="en-US" dirty="0" smtClean="0"/>
              <a:t> in </a:t>
            </a:r>
            <a:r>
              <a:rPr lang="en-US" dirty="0" err="1" smtClean="0"/>
              <a:t>DriveInfo.GetDrives</a:t>
            </a:r>
            <a:r>
              <a:rPr lang="en-US" dirty="0" smtClean="0"/>
              <a:t>())</a:t>
            </a:r>
          </a:p>
          <a:p>
            <a:r>
              <a:rPr lang="es-MX" dirty="0" smtClean="0"/>
              <a:t>{</a:t>
            </a:r>
          </a:p>
          <a:p>
            <a:r>
              <a:rPr lang="es-MX" dirty="0" smtClean="0"/>
              <a:t>                </a:t>
            </a:r>
            <a:r>
              <a:rPr lang="es-MX" dirty="0" err="1" smtClean="0"/>
              <a:t>listaDrive.Add</a:t>
            </a:r>
            <a:r>
              <a:rPr lang="es-MX" dirty="0" smtClean="0"/>
              <a:t>(di);</a:t>
            </a:r>
          </a:p>
          <a:p>
            <a:r>
              <a:rPr lang="es-MX" dirty="0" smtClean="0"/>
              <a:t>}</a:t>
            </a:r>
            <a:endParaRPr lang="es-MX" dirty="0"/>
          </a:p>
        </p:txBody>
      </p:sp>
      <p:sp>
        <p:nvSpPr>
          <p:cNvPr id="7" name="TextBox 6"/>
          <p:cNvSpPr txBox="1"/>
          <p:nvPr/>
        </p:nvSpPr>
        <p:spPr>
          <a:xfrm>
            <a:off x="8858250" y="1352550"/>
            <a:ext cx="1940596" cy="2492990"/>
          </a:xfrm>
          <a:prstGeom prst="rect">
            <a:avLst/>
          </a:prstGeom>
          <a:noFill/>
        </p:spPr>
        <p:txBody>
          <a:bodyPr wrap="none" lIns="0" tIns="0" rIns="0" bIns="0" rtlCol="0">
            <a:spAutoFit/>
          </a:bodyPr>
          <a:lstStyle/>
          <a:p>
            <a:r>
              <a:rPr lang="es-MX" dirty="0" err="1" smtClean="0">
                <a:gradFill>
                  <a:gsLst>
                    <a:gs pos="0">
                      <a:schemeClr val="tx1"/>
                    </a:gs>
                    <a:gs pos="100000">
                      <a:schemeClr val="tx1"/>
                    </a:gs>
                  </a:gsLst>
                  <a:lin ang="5400000" scaled="0"/>
                </a:gradFill>
              </a:rPr>
              <a:t>AvailableFreeSpace</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DriveFormat</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DriveType</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IsReady</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Name</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RootDirectory</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TotalFreeSpace</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TotalSize</a:t>
            </a:r>
            <a:endParaRPr lang="es-MX" dirty="0" smtClean="0">
              <a:gradFill>
                <a:gsLst>
                  <a:gs pos="0">
                    <a:schemeClr val="tx1"/>
                  </a:gs>
                  <a:gs pos="100000">
                    <a:schemeClr val="tx1"/>
                  </a:gs>
                </a:gsLst>
                <a:lin ang="5400000" scaled="0"/>
              </a:gradFill>
            </a:endParaRPr>
          </a:p>
          <a:p>
            <a:r>
              <a:rPr lang="es-MX" dirty="0" err="1" smtClean="0">
                <a:gradFill>
                  <a:gsLst>
                    <a:gs pos="0">
                      <a:schemeClr val="tx1"/>
                    </a:gs>
                    <a:gs pos="100000">
                      <a:schemeClr val="tx1"/>
                    </a:gs>
                  </a:gsLst>
                  <a:lin ang="5400000" scaled="0"/>
                </a:gradFill>
              </a:rPr>
              <a:t>VolumenLabel</a:t>
            </a:r>
            <a:endParaRPr lang="es-MX" dirty="0" smtClean="0">
              <a:gradFill>
                <a:gsLst>
                  <a:gs pos="0">
                    <a:schemeClr val="tx1"/>
                  </a:gs>
                  <a:gs pos="100000">
                    <a:schemeClr val="tx1"/>
                  </a:gs>
                </a:gsLst>
                <a:lin ang="5400000" scaled="0"/>
              </a:gradFill>
            </a:endParaRPr>
          </a:p>
        </p:txBody>
      </p:sp>
      <p:sp>
        <p:nvSpPr>
          <p:cNvPr id="8" name="Rectangle 7"/>
          <p:cNvSpPr/>
          <p:nvPr/>
        </p:nvSpPr>
        <p:spPr>
          <a:xfrm>
            <a:off x="0" y="4304437"/>
            <a:ext cx="12188825" cy="1077218"/>
          </a:xfrm>
          <a:prstGeom prst="rect">
            <a:avLst/>
          </a:prstGeom>
        </p:spPr>
        <p:txBody>
          <a:bodyPr wrap="square">
            <a:spAutoFit/>
          </a:bodyPr>
          <a:lstStyle/>
          <a:p>
            <a:r>
              <a:rPr lang="en-US" sz="1600" dirty="0" err="1" smtClean="0"/>
              <a:t>foreach</a:t>
            </a:r>
            <a:r>
              <a:rPr lang="en-US" sz="1600" dirty="0" smtClean="0"/>
              <a:t> (</a:t>
            </a:r>
            <a:r>
              <a:rPr lang="en-US" sz="1600" dirty="0" err="1" smtClean="0"/>
              <a:t>DriveInfo</a:t>
            </a:r>
            <a:r>
              <a:rPr lang="en-US" sz="1600" dirty="0" smtClean="0"/>
              <a:t> </a:t>
            </a:r>
            <a:r>
              <a:rPr lang="en-US" sz="1600" dirty="0" err="1" smtClean="0"/>
              <a:t>di</a:t>
            </a:r>
            <a:r>
              <a:rPr lang="en-US" sz="1600" dirty="0" smtClean="0"/>
              <a:t> in </a:t>
            </a:r>
            <a:r>
              <a:rPr lang="en-US" sz="1600" dirty="0" err="1" smtClean="0"/>
              <a:t>DriveInfo.GetDrives</a:t>
            </a:r>
            <a:r>
              <a:rPr lang="en-US" sz="1600" dirty="0" smtClean="0"/>
              <a:t>())</a:t>
            </a:r>
          </a:p>
          <a:p>
            <a:r>
              <a:rPr lang="es-MX" sz="1600" dirty="0" smtClean="0"/>
              <a:t>{</a:t>
            </a:r>
          </a:p>
          <a:p>
            <a:r>
              <a:rPr lang="es-MX" sz="1600" dirty="0" err="1" smtClean="0"/>
              <a:t>Console.WriteLine</a:t>
            </a:r>
            <a:r>
              <a:rPr lang="es-MX" sz="1600" dirty="0" smtClean="0"/>
              <a:t>("El disco {0}, tiene una capacidad de:{1}, su total de espacio libre es de:{2}",</a:t>
            </a:r>
            <a:r>
              <a:rPr lang="es-MX" sz="1600" dirty="0" err="1" smtClean="0"/>
              <a:t>di.Name,di.TotalSize</a:t>
            </a:r>
            <a:r>
              <a:rPr lang="es-MX" sz="1600" dirty="0" smtClean="0"/>
              <a:t>  </a:t>
            </a:r>
            <a:r>
              <a:rPr lang="es-MX" sz="1600" dirty="0" err="1" smtClean="0"/>
              <a:t>di.TotalFreeSpace</a:t>
            </a:r>
            <a:r>
              <a:rPr lang="es-MX" sz="1600" dirty="0" smtClean="0"/>
              <a:t>);</a:t>
            </a:r>
          </a:p>
          <a:p>
            <a:r>
              <a:rPr lang="es-MX" sz="1600" dirty="0" smtClean="0"/>
              <a:t>}</a:t>
            </a:r>
            <a:endParaRPr lang="es-MX"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0" presetClass="entr" presetSubtype="0" fill="hold" grpId="0" nodeType="clickEffect">
                                  <p:stCondLst>
                                    <p:cond delay="0"/>
                                  </p:stCondLst>
                                  <p:iterate type="lt">
                                    <p:tmPct val="10000"/>
                                  </p:iterate>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1"/>
                                          </p:val>
                                        </p:tav>
                                        <p:tav tm="100000">
                                          <p:val>
                                            <p:strVal val="#ppt_x"/>
                                          </p:val>
                                        </p:tav>
                                      </p:tavLst>
                                    </p:anim>
                                    <p:anim calcmode="lin" valueType="num">
                                      <p:cBhvr>
                                        <p:cTn id="17"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0" presetClass="entr" presetSubtype="0" fill="hold" grpId="0" nodeType="clickEffect">
                                  <p:stCondLst>
                                    <p:cond delay="0"/>
                                  </p:stCondLst>
                                  <p:iterate type="lt">
                                    <p:tmPct val="10000"/>
                                  </p:iterate>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1"/>
                                          </p:val>
                                        </p:tav>
                                        <p:tav tm="100000">
                                          <p:val>
                                            <p:strVal val="#ppt_x"/>
                                          </p:val>
                                        </p:tav>
                                      </p:tavLst>
                                    </p:anim>
                                    <p:anim calcmode="lin" valueType="num">
                                      <p:cBhvr>
                                        <p:cTn id="24"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571060" cy="461665"/>
          </a:xfrm>
          <a:prstGeom prst="rect">
            <a:avLst/>
          </a:prstGeom>
        </p:spPr>
        <p:txBody>
          <a:bodyPr wrap="none">
            <a:spAutoFit/>
          </a:bodyPr>
          <a:lstStyle/>
          <a:p>
            <a:r>
              <a:rPr lang="es-MX" sz="2400" b="1" dirty="0" err="1" smtClean="0"/>
              <a:t>Gestion</a:t>
            </a:r>
            <a:r>
              <a:rPr lang="es-MX" sz="2400" b="1" dirty="0" smtClean="0"/>
              <a:t> de  Carpetas y Archivos </a:t>
            </a:r>
            <a:endParaRPr lang="es-MX" sz="2400" b="1" dirty="0"/>
          </a:p>
        </p:txBody>
      </p:sp>
      <p:sp>
        <p:nvSpPr>
          <p:cNvPr id="4" name="Rectangle 3"/>
          <p:cNvSpPr/>
          <p:nvPr/>
        </p:nvSpPr>
        <p:spPr>
          <a:xfrm>
            <a:off x="3162300" y="2466886"/>
            <a:ext cx="6092825" cy="1200329"/>
          </a:xfrm>
          <a:prstGeom prst="rect">
            <a:avLst/>
          </a:prstGeom>
        </p:spPr>
        <p:txBody>
          <a:bodyPr>
            <a:spAutoFit/>
          </a:bodyPr>
          <a:lstStyle/>
          <a:p>
            <a:r>
              <a:rPr lang="es-MX" dirty="0" smtClean="0"/>
              <a:t> </a:t>
            </a:r>
            <a:r>
              <a:rPr lang="es-MX" dirty="0" err="1" smtClean="0"/>
              <a:t>foreach</a:t>
            </a:r>
            <a:r>
              <a:rPr lang="es-MX" dirty="0" smtClean="0"/>
              <a:t>(</a:t>
            </a:r>
            <a:r>
              <a:rPr lang="es-MX" dirty="0" err="1" smtClean="0"/>
              <a:t>DirectoryInfo</a:t>
            </a:r>
            <a:r>
              <a:rPr lang="es-MX" dirty="0" smtClean="0"/>
              <a:t> folder in </a:t>
            </a:r>
            <a:r>
              <a:rPr lang="es-MX" dirty="0" err="1" smtClean="0"/>
              <a:t>dirInfo.GetDirectories</a:t>
            </a:r>
            <a:r>
              <a:rPr lang="es-MX" dirty="0" smtClean="0"/>
              <a:t>())</a:t>
            </a:r>
          </a:p>
          <a:p>
            <a:r>
              <a:rPr lang="es-MX" dirty="0" smtClean="0"/>
              <a:t>            {</a:t>
            </a:r>
          </a:p>
          <a:p>
            <a:r>
              <a:rPr lang="es-MX" dirty="0" smtClean="0"/>
              <a:t>                </a:t>
            </a:r>
            <a:r>
              <a:rPr lang="es-MX" dirty="0" err="1" smtClean="0"/>
              <a:t>Console.WriteLine</a:t>
            </a:r>
            <a:r>
              <a:rPr lang="es-MX" dirty="0" smtClean="0"/>
              <a:t>(</a:t>
            </a:r>
            <a:r>
              <a:rPr lang="es-MX" dirty="0" err="1" smtClean="0"/>
              <a:t>folder.Name</a:t>
            </a:r>
            <a:r>
              <a:rPr lang="es-MX" dirty="0" smtClean="0"/>
              <a:t>);</a:t>
            </a:r>
          </a:p>
          <a:p>
            <a:r>
              <a:rPr lang="es-MX" dirty="0" smtClean="0"/>
              <a:t>            }</a:t>
            </a:r>
            <a:endParaRPr lang="es-MX"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571060" cy="461665"/>
          </a:xfrm>
          <a:prstGeom prst="rect">
            <a:avLst/>
          </a:prstGeom>
        </p:spPr>
        <p:txBody>
          <a:bodyPr wrap="none">
            <a:spAutoFit/>
          </a:bodyPr>
          <a:lstStyle/>
          <a:p>
            <a:r>
              <a:rPr lang="es-MX" sz="2400" b="1" dirty="0" err="1" smtClean="0"/>
              <a:t>Gestion</a:t>
            </a:r>
            <a:r>
              <a:rPr lang="es-MX" sz="2400" b="1" dirty="0" smtClean="0"/>
              <a:t> de  Carpetas y Archivos </a:t>
            </a:r>
            <a:endParaRPr lang="es-MX" sz="2400" b="1" dirty="0"/>
          </a:p>
        </p:txBody>
      </p:sp>
      <p:sp>
        <p:nvSpPr>
          <p:cNvPr id="4" name="Rectangle 3"/>
          <p:cNvSpPr/>
          <p:nvPr/>
        </p:nvSpPr>
        <p:spPr>
          <a:xfrm>
            <a:off x="2419350" y="2104936"/>
            <a:ext cx="7639050" cy="2031325"/>
          </a:xfrm>
          <a:prstGeom prst="rect">
            <a:avLst/>
          </a:prstGeom>
        </p:spPr>
        <p:txBody>
          <a:bodyPr wrap="square">
            <a:spAutoFit/>
          </a:bodyPr>
          <a:lstStyle/>
          <a:p>
            <a:r>
              <a:rPr lang="es-MX" dirty="0" err="1" smtClean="0"/>
              <a:t>DirectoryInfo</a:t>
            </a:r>
            <a:r>
              <a:rPr lang="es-MX" dirty="0" smtClean="0"/>
              <a:t> </a:t>
            </a:r>
            <a:r>
              <a:rPr lang="es-MX" dirty="0" err="1" smtClean="0"/>
              <a:t>dirInfo</a:t>
            </a:r>
            <a:r>
              <a:rPr lang="es-MX" dirty="0" smtClean="0"/>
              <a:t> = new </a:t>
            </a:r>
            <a:r>
              <a:rPr lang="es-MX" dirty="0" err="1" smtClean="0"/>
              <a:t>DirectoryInfo</a:t>
            </a:r>
            <a:r>
              <a:rPr lang="es-MX" dirty="0" smtClean="0"/>
              <a:t>(@"C:\testFolder");</a:t>
            </a:r>
          </a:p>
          <a:p>
            <a:r>
              <a:rPr lang="es-MX" dirty="0" smtClean="0"/>
              <a:t>            </a:t>
            </a:r>
            <a:r>
              <a:rPr lang="es-MX" dirty="0" err="1" smtClean="0"/>
              <a:t>dirInfo.Create</a:t>
            </a:r>
            <a:r>
              <a:rPr lang="es-MX" dirty="0" smtClean="0"/>
              <a:t>();</a:t>
            </a:r>
          </a:p>
          <a:p>
            <a:endParaRPr lang="es-MX" dirty="0" smtClean="0"/>
          </a:p>
          <a:p>
            <a:r>
              <a:rPr lang="es-MX" dirty="0" smtClean="0"/>
              <a:t>            </a:t>
            </a:r>
            <a:r>
              <a:rPr lang="es-MX" dirty="0" err="1" smtClean="0"/>
              <a:t>if</a:t>
            </a:r>
            <a:r>
              <a:rPr lang="es-MX" dirty="0" smtClean="0"/>
              <a:t>(!</a:t>
            </a:r>
            <a:r>
              <a:rPr lang="es-MX" dirty="0" err="1" smtClean="0"/>
              <a:t>dirInfo.Exists</a:t>
            </a:r>
            <a:r>
              <a:rPr lang="es-MX" dirty="0" smtClean="0"/>
              <a:t>)</a:t>
            </a:r>
          </a:p>
          <a:p>
            <a:r>
              <a:rPr lang="es-MX" dirty="0" smtClean="0"/>
              <a:t>                </a:t>
            </a:r>
            <a:r>
              <a:rPr lang="es-MX" dirty="0" err="1" smtClean="0"/>
              <a:t>dirInfo.Create</a:t>
            </a:r>
            <a:r>
              <a:rPr lang="es-MX" dirty="0" smtClean="0"/>
              <a:t>();</a:t>
            </a:r>
          </a:p>
          <a:p>
            <a:r>
              <a:rPr lang="es-MX" dirty="0" smtClean="0"/>
              <a:t>            </a:t>
            </a:r>
            <a:r>
              <a:rPr lang="es-MX" dirty="0" err="1" smtClean="0"/>
              <a:t>else</a:t>
            </a:r>
            <a:endParaRPr lang="es-MX" dirty="0" smtClean="0"/>
          </a:p>
          <a:p>
            <a:r>
              <a:rPr lang="es-MX" dirty="0" smtClean="0"/>
              <a:t>                </a:t>
            </a:r>
            <a:r>
              <a:rPr lang="es-MX" dirty="0" err="1" smtClean="0"/>
              <a:t>Console.WriteLine</a:t>
            </a:r>
            <a:r>
              <a:rPr lang="es-MX" dirty="0" smtClean="0"/>
              <a:t>("el folder {0} ya existe", </a:t>
            </a:r>
            <a:r>
              <a:rPr lang="es-MX" dirty="0" err="1" smtClean="0"/>
              <a:t>dirInfo.Name</a:t>
            </a:r>
            <a:r>
              <a:rPr lang="es-MX" dirty="0" smtClean="0"/>
              <a:t>);</a:t>
            </a:r>
            <a:endParaRPr lang="es-MX"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571060" cy="461665"/>
          </a:xfrm>
          <a:prstGeom prst="rect">
            <a:avLst/>
          </a:prstGeom>
        </p:spPr>
        <p:txBody>
          <a:bodyPr wrap="none">
            <a:spAutoFit/>
          </a:bodyPr>
          <a:lstStyle/>
          <a:p>
            <a:r>
              <a:rPr lang="es-MX" sz="2400" b="1" dirty="0" err="1" smtClean="0"/>
              <a:t>Gestion</a:t>
            </a:r>
            <a:r>
              <a:rPr lang="es-MX" sz="2400" b="1" dirty="0" smtClean="0"/>
              <a:t> de  Carpetas y Archivos </a:t>
            </a:r>
            <a:endParaRPr lang="es-MX" sz="2400" b="1" dirty="0"/>
          </a:p>
        </p:txBody>
      </p:sp>
      <p:sp>
        <p:nvSpPr>
          <p:cNvPr id="5" name="TextBox 4"/>
          <p:cNvSpPr txBox="1"/>
          <p:nvPr/>
        </p:nvSpPr>
        <p:spPr>
          <a:xfrm>
            <a:off x="590550" y="1143000"/>
            <a:ext cx="2951001" cy="276999"/>
          </a:xfrm>
          <a:prstGeom prst="rect">
            <a:avLst/>
          </a:prstGeom>
          <a:noFill/>
        </p:spPr>
        <p:txBody>
          <a:bodyPr wrap="none" lIns="0" tIns="0" rIns="0" bIns="0" rtlCol="0">
            <a:spAutoFit/>
          </a:bodyPr>
          <a:lstStyle/>
          <a:p>
            <a:r>
              <a:rPr lang="es-MX" dirty="0" err="1" smtClean="0"/>
              <a:t>File.Create</a:t>
            </a:r>
            <a:r>
              <a:rPr lang="es-MX" dirty="0" smtClean="0"/>
              <a:t>(@"C:\testFile.txt");</a:t>
            </a:r>
            <a:endParaRPr lang="es-MX" dirty="0" smtClean="0">
              <a:gradFill>
                <a:gsLst>
                  <a:gs pos="0">
                    <a:schemeClr val="tx1"/>
                  </a:gs>
                  <a:gs pos="100000">
                    <a:schemeClr val="tx1"/>
                  </a:gs>
                </a:gsLst>
                <a:lin ang="5400000" scaled="0"/>
              </a:gradFill>
            </a:endParaRPr>
          </a:p>
        </p:txBody>
      </p:sp>
      <p:sp>
        <p:nvSpPr>
          <p:cNvPr id="6" name="Rectangle 5"/>
          <p:cNvSpPr/>
          <p:nvPr/>
        </p:nvSpPr>
        <p:spPr>
          <a:xfrm>
            <a:off x="590550" y="1553289"/>
            <a:ext cx="5803063" cy="369332"/>
          </a:xfrm>
          <a:prstGeom prst="rect">
            <a:avLst/>
          </a:prstGeom>
        </p:spPr>
        <p:txBody>
          <a:bodyPr wrap="none">
            <a:spAutoFit/>
          </a:bodyPr>
          <a:lstStyle/>
          <a:p>
            <a:r>
              <a:rPr lang="pt-BR" dirty="0" smtClean="0"/>
              <a:t>File.Copy(@"C:\testFile.txt",@"C:\testFile as a Copy.txt");</a:t>
            </a:r>
            <a:endParaRPr lang="es-MX" dirty="0"/>
          </a:p>
        </p:txBody>
      </p:sp>
      <p:sp>
        <p:nvSpPr>
          <p:cNvPr id="7" name="Rectangle 6"/>
          <p:cNvSpPr/>
          <p:nvPr/>
        </p:nvSpPr>
        <p:spPr>
          <a:xfrm>
            <a:off x="590550" y="2055911"/>
            <a:ext cx="6610350" cy="369332"/>
          </a:xfrm>
          <a:prstGeom prst="rect">
            <a:avLst/>
          </a:prstGeom>
        </p:spPr>
        <p:txBody>
          <a:bodyPr wrap="square">
            <a:spAutoFit/>
          </a:bodyPr>
          <a:lstStyle/>
          <a:p>
            <a:r>
              <a:rPr lang="es-MX" dirty="0" err="1" smtClean="0"/>
              <a:t>File.Copy</a:t>
            </a:r>
            <a:r>
              <a:rPr lang="es-MX" dirty="0" smtClean="0"/>
              <a:t>(@"C:\testFile.txt",@"C:\testFolder\testFileMove.txt");</a:t>
            </a:r>
            <a:endParaRPr lang="es-MX" dirty="0"/>
          </a:p>
        </p:txBody>
      </p:sp>
      <p:sp>
        <p:nvSpPr>
          <p:cNvPr id="8" name="Rectangle 7"/>
          <p:cNvSpPr/>
          <p:nvPr/>
        </p:nvSpPr>
        <p:spPr>
          <a:xfrm>
            <a:off x="590550" y="2558534"/>
            <a:ext cx="3137077" cy="369332"/>
          </a:xfrm>
          <a:prstGeom prst="rect">
            <a:avLst/>
          </a:prstGeom>
        </p:spPr>
        <p:txBody>
          <a:bodyPr wrap="none">
            <a:spAutoFit/>
          </a:bodyPr>
          <a:lstStyle/>
          <a:p>
            <a:r>
              <a:rPr lang="es-MX" dirty="0" err="1" smtClean="0"/>
              <a:t>File.Delete</a:t>
            </a:r>
            <a:r>
              <a:rPr lang="es-MX" dirty="0" smtClean="0"/>
              <a:t>(@"C:\testFile.txt");</a:t>
            </a:r>
            <a:endParaRPr lang="es-MX" dirty="0"/>
          </a:p>
        </p:txBody>
      </p:sp>
      <p:sp>
        <p:nvSpPr>
          <p:cNvPr id="9" name="Rectangle 8"/>
          <p:cNvSpPr/>
          <p:nvPr/>
        </p:nvSpPr>
        <p:spPr>
          <a:xfrm>
            <a:off x="602008" y="3301484"/>
            <a:ext cx="4866910" cy="369332"/>
          </a:xfrm>
          <a:prstGeom prst="rect">
            <a:avLst/>
          </a:prstGeom>
        </p:spPr>
        <p:txBody>
          <a:bodyPr wrap="none">
            <a:spAutoFit/>
          </a:bodyPr>
          <a:lstStyle/>
          <a:p>
            <a:r>
              <a:rPr lang="nn-NO" dirty="0" smtClean="0"/>
              <a:t>FileInfo fInfo = new FileInfo(@"C:\testFile.txt");</a:t>
            </a:r>
            <a:endParaRPr lang="es-MX" dirty="0"/>
          </a:p>
        </p:txBody>
      </p:sp>
      <p:sp>
        <p:nvSpPr>
          <p:cNvPr id="10" name="Rectangle 9"/>
          <p:cNvSpPr/>
          <p:nvPr/>
        </p:nvSpPr>
        <p:spPr>
          <a:xfrm>
            <a:off x="678208" y="3815834"/>
            <a:ext cx="1545616" cy="369332"/>
          </a:xfrm>
          <a:prstGeom prst="rect">
            <a:avLst/>
          </a:prstGeom>
        </p:spPr>
        <p:txBody>
          <a:bodyPr wrap="none">
            <a:spAutoFit/>
          </a:bodyPr>
          <a:lstStyle/>
          <a:p>
            <a:r>
              <a:rPr lang="es-MX" dirty="0" err="1" smtClean="0"/>
              <a:t>fInfo.Create</a:t>
            </a:r>
            <a:r>
              <a:rPr lang="es-MX" dirty="0" smtClean="0"/>
              <a:t>();</a:t>
            </a:r>
            <a:endParaRPr lang="es-MX" dirty="0"/>
          </a:p>
        </p:txBody>
      </p:sp>
      <p:sp>
        <p:nvSpPr>
          <p:cNvPr id="11" name="Rectangle 10"/>
          <p:cNvSpPr/>
          <p:nvPr/>
        </p:nvSpPr>
        <p:spPr>
          <a:xfrm>
            <a:off x="602008" y="4387334"/>
            <a:ext cx="4394408" cy="369332"/>
          </a:xfrm>
          <a:prstGeom prst="rect">
            <a:avLst/>
          </a:prstGeom>
        </p:spPr>
        <p:txBody>
          <a:bodyPr wrap="none">
            <a:spAutoFit/>
          </a:bodyPr>
          <a:lstStyle/>
          <a:p>
            <a:r>
              <a:rPr lang="pt-BR" dirty="0" smtClean="0"/>
              <a:t>fInfo.CopyTo(@"C:\testFile as a Copy.txt");</a:t>
            </a:r>
            <a:endParaRPr lang="es-MX" dirty="0"/>
          </a:p>
        </p:txBody>
      </p:sp>
      <p:sp>
        <p:nvSpPr>
          <p:cNvPr id="12" name="Rectangle 11"/>
          <p:cNvSpPr/>
          <p:nvPr/>
        </p:nvSpPr>
        <p:spPr>
          <a:xfrm>
            <a:off x="602008" y="4920734"/>
            <a:ext cx="5080686" cy="369332"/>
          </a:xfrm>
          <a:prstGeom prst="rect">
            <a:avLst/>
          </a:prstGeom>
        </p:spPr>
        <p:txBody>
          <a:bodyPr wrap="none">
            <a:spAutoFit/>
          </a:bodyPr>
          <a:lstStyle/>
          <a:p>
            <a:r>
              <a:rPr lang="es-MX" dirty="0" err="1" smtClean="0"/>
              <a:t>fInfo.MoveTo</a:t>
            </a:r>
            <a:r>
              <a:rPr lang="es-MX" dirty="0" smtClean="0"/>
              <a:t>(@"C:\testFolder\testFileMove.txt");</a:t>
            </a:r>
            <a:endParaRPr lang="es-MX" dirty="0"/>
          </a:p>
        </p:txBody>
      </p:sp>
      <p:sp>
        <p:nvSpPr>
          <p:cNvPr id="13" name="Rectangle 12"/>
          <p:cNvSpPr/>
          <p:nvPr/>
        </p:nvSpPr>
        <p:spPr>
          <a:xfrm>
            <a:off x="602008" y="5987534"/>
            <a:ext cx="1547027" cy="369332"/>
          </a:xfrm>
          <a:prstGeom prst="rect">
            <a:avLst/>
          </a:prstGeom>
        </p:spPr>
        <p:txBody>
          <a:bodyPr wrap="none">
            <a:spAutoFit/>
          </a:bodyPr>
          <a:lstStyle/>
          <a:p>
            <a:r>
              <a:rPr lang="es-MX" dirty="0" err="1" smtClean="0"/>
              <a:t>fInfo.Delete</a:t>
            </a:r>
            <a:r>
              <a:rPr lang="es-MX" dirty="0" smtClean="0"/>
              <a:t>();</a:t>
            </a:r>
            <a:endParaRPr lang="es-MX" dirty="0"/>
          </a:p>
        </p:txBody>
      </p:sp>
      <p:sp>
        <p:nvSpPr>
          <p:cNvPr id="14" name="Rectangle 13"/>
          <p:cNvSpPr/>
          <p:nvPr/>
        </p:nvSpPr>
        <p:spPr>
          <a:xfrm>
            <a:off x="602008" y="5454134"/>
            <a:ext cx="3822008" cy="369332"/>
          </a:xfrm>
          <a:prstGeom prst="rect">
            <a:avLst/>
          </a:prstGeom>
        </p:spPr>
        <p:txBody>
          <a:bodyPr wrap="none">
            <a:spAutoFit/>
          </a:bodyPr>
          <a:lstStyle/>
          <a:p>
            <a:r>
              <a:rPr lang="es-MX" dirty="0" err="1" smtClean="0"/>
              <a:t>fInfo.CopyTo</a:t>
            </a:r>
            <a:r>
              <a:rPr lang="es-MX" dirty="0" smtClean="0"/>
              <a:t>(@"C:\</a:t>
            </a:r>
            <a:r>
              <a:rPr lang="es-MX" dirty="0" err="1" smtClean="0"/>
              <a:t>testFile.txt",true</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1"/>
                                          </p:val>
                                        </p:tav>
                                        <p:tav tm="100000">
                                          <p:val>
                                            <p:strVal val="#ppt_x"/>
                                          </p:val>
                                        </p:tav>
                                      </p:tavLst>
                                    </p:anim>
                                    <p:anim calcmode="lin" valueType="num">
                                      <p:cBhvr>
                                        <p:cTn id="9"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1"/>
                                          </p:val>
                                        </p:tav>
                                        <p:tav tm="100000">
                                          <p:val>
                                            <p:strVal val="#ppt_x"/>
                                          </p:val>
                                        </p:tav>
                                      </p:tavLst>
                                    </p:anim>
                                    <p:anim calcmode="lin" valueType="num">
                                      <p:cBhvr>
                                        <p:cTn id="16"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1"/>
                                          </p:val>
                                        </p:tav>
                                        <p:tav tm="100000">
                                          <p:val>
                                            <p:strVal val="#ppt_x"/>
                                          </p:val>
                                        </p:tav>
                                      </p:tavLst>
                                    </p:anim>
                                    <p:anim calcmode="lin" valueType="num">
                                      <p:cBhvr>
                                        <p:cTn id="23"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1"/>
                                          </p:val>
                                        </p:tav>
                                        <p:tav tm="100000">
                                          <p:val>
                                            <p:strVal val="#ppt_x"/>
                                          </p:val>
                                        </p:tav>
                                      </p:tavLst>
                                    </p:anim>
                                    <p:anim calcmode="lin" valueType="num">
                                      <p:cBhvr>
                                        <p:cTn id="30"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1"/>
                                          </p:val>
                                        </p:tav>
                                        <p:tav tm="100000">
                                          <p:val>
                                            <p:strVal val="#ppt_x"/>
                                          </p:val>
                                        </p:tav>
                                      </p:tavLst>
                                    </p:anim>
                                    <p:anim calcmode="lin" valueType="num">
                                      <p:cBhvr>
                                        <p:cTn id="37" dur="1000" fill="hold"/>
                                        <p:tgtEl>
                                          <p:spTgt spid="9"/>
                                        </p:tgtEl>
                                        <p:attrNameLst>
                                          <p:attrName>ppt_y</p:attrName>
                                        </p:attrNameLst>
                                      </p:cBhvr>
                                      <p:tavLst>
                                        <p:tav tm="0">
                                          <p:val>
                                            <p:strVal val="#ppt_y"/>
                                          </p:val>
                                        </p:tav>
                                        <p:tav tm="100000">
                                          <p:val>
                                            <p:strVal val="#ppt_y"/>
                                          </p:val>
                                        </p:tav>
                                      </p:tavLst>
                                    </p:anim>
                                  </p:childTnLst>
                                </p:cTn>
                              </p:par>
                            </p:childTnLst>
                          </p:cTn>
                        </p:par>
                        <p:par>
                          <p:cTn id="38" fill="hold">
                            <p:stCondLst>
                              <p:cond delay="5500"/>
                            </p:stCondLst>
                            <p:childTnLst>
                              <p:par>
                                <p:cTn id="39" presetID="39" presetClass="entr" presetSubtype="0" accel="10000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10"/>
                                        </p:tgtEl>
                                        <p:attrNameLst>
                                          <p:attrName>ppt_y</p:attrName>
                                        </p:attrNameLst>
                                      </p:cBhvr>
                                      <p:tavLst>
                                        <p:tav tm="0">
                                          <p:val>
                                            <p:strVal val="#ppt_y"/>
                                          </p:val>
                                        </p:tav>
                                        <p:tav tm="100000">
                                          <p:val>
                                            <p:strVal val="#ppt_y"/>
                                          </p:val>
                                        </p:tav>
                                      </p:tavLst>
                                    </p:anim>
                                  </p:childTnLst>
                                </p:cTn>
                              </p:par>
                            </p:childTnLst>
                          </p:cTn>
                        </p:par>
                        <p:par>
                          <p:cTn id="45" fill="hold">
                            <p:stCondLst>
                              <p:cond delay="6000"/>
                            </p:stCondLst>
                            <p:childTnLst>
                              <p:par>
                                <p:cTn id="46" presetID="39" presetClass="entr" presetSubtype="0" accel="10000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49"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50"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51" dur="500" fill="hold"/>
                                        <p:tgtEl>
                                          <p:spTgt spid="11"/>
                                        </p:tgtEl>
                                        <p:attrNameLst>
                                          <p:attrName>ppt_y</p:attrName>
                                        </p:attrNameLst>
                                      </p:cBhvr>
                                      <p:tavLst>
                                        <p:tav tm="0">
                                          <p:val>
                                            <p:strVal val="#ppt_y"/>
                                          </p:val>
                                        </p:tav>
                                        <p:tav tm="100000">
                                          <p:val>
                                            <p:strVal val="#ppt_y"/>
                                          </p:val>
                                        </p:tav>
                                      </p:tavLst>
                                    </p:anim>
                                  </p:childTnLst>
                                </p:cTn>
                              </p:par>
                            </p:childTnLst>
                          </p:cTn>
                        </p:par>
                        <p:par>
                          <p:cTn id="52" fill="hold">
                            <p:stCondLst>
                              <p:cond delay="6500"/>
                            </p:stCondLst>
                            <p:childTnLst>
                              <p:par>
                                <p:cTn id="53" presetID="39" presetClass="entr" presetSubtype="0" ac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ppt_h</p:attrName>
                                        </p:attrNameLst>
                                      </p:cBhvr>
                                      <p:tavLst>
                                        <p:tav tm="0">
                                          <p:val>
                                            <p:strVal val="#ppt_h/20"/>
                                          </p:val>
                                        </p:tav>
                                        <p:tav tm="50000">
                                          <p:val>
                                            <p:strVal val="#ppt_h/20"/>
                                          </p:val>
                                        </p:tav>
                                        <p:tav tm="100000">
                                          <p:val>
                                            <p:strVal val="#ppt_h"/>
                                          </p:val>
                                        </p:tav>
                                      </p:tavLst>
                                    </p:anim>
                                    <p:anim calcmode="lin" valueType="num">
                                      <p:cBhvr>
                                        <p:cTn id="56" dur="500" fill="hold"/>
                                        <p:tgtEl>
                                          <p:spTgt spid="12"/>
                                        </p:tgtEl>
                                        <p:attrNameLst>
                                          <p:attrName>ppt_w</p:attrName>
                                        </p:attrNameLst>
                                      </p:cBhvr>
                                      <p:tavLst>
                                        <p:tav tm="0">
                                          <p:val>
                                            <p:strVal val="#ppt_w+.3"/>
                                          </p:val>
                                        </p:tav>
                                        <p:tav tm="50000">
                                          <p:val>
                                            <p:strVal val="#ppt_w+.3"/>
                                          </p:val>
                                        </p:tav>
                                        <p:tav tm="100000">
                                          <p:val>
                                            <p:strVal val="#ppt_w"/>
                                          </p:val>
                                        </p:tav>
                                      </p:tavLst>
                                    </p:anim>
                                    <p:anim calcmode="lin" valueType="num">
                                      <p:cBhvr>
                                        <p:cTn id="57" dur="500" fill="hold"/>
                                        <p:tgtEl>
                                          <p:spTgt spid="12"/>
                                        </p:tgtEl>
                                        <p:attrNameLst>
                                          <p:attrName>ppt_x</p:attrName>
                                        </p:attrNameLst>
                                      </p:cBhvr>
                                      <p:tavLst>
                                        <p:tav tm="0">
                                          <p:val>
                                            <p:strVal val="#ppt_x-.3"/>
                                          </p:val>
                                        </p:tav>
                                        <p:tav tm="50000">
                                          <p:val>
                                            <p:strVal val="#ppt_x"/>
                                          </p:val>
                                        </p:tav>
                                        <p:tav tm="100000">
                                          <p:val>
                                            <p:strVal val="#ppt_x"/>
                                          </p:val>
                                        </p:tav>
                                      </p:tavLst>
                                    </p:anim>
                                    <p:anim calcmode="lin" valueType="num">
                                      <p:cBhvr>
                                        <p:cTn id="58" dur="500" fill="hold"/>
                                        <p:tgtEl>
                                          <p:spTgt spid="12"/>
                                        </p:tgtEl>
                                        <p:attrNameLst>
                                          <p:attrName>ppt_y</p:attrName>
                                        </p:attrNameLst>
                                      </p:cBhvr>
                                      <p:tavLst>
                                        <p:tav tm="0">
                                          <p:val>
                                            <p:strVal val="#ppt_y"/>
                                          </p:val>
                                        </p:tav>
                                        <p:tav tm="100000">
                                          <p:val>
                                            <p:strVal val="#ppt_y"/>
                                          </p:val>
                                        </p:tav>
                                      </p:tavLst>
                                    </p:anim>
                                  </p:childTnLst>
                                </p:cTn>
                              </p:par>
                            </p:childTnLst>
                          </p:cTn>
                        </p:par>
                        <p:par>
                          <p:cTn id="59" fill="hold">
                            <p:stCondLst>
                              <p:cond delay="7000"/>
                            </p:stCondLst>
                            <p:childTnLst>
                              <p:par>
                                <p:cTn id="60" presetID="40" presetClass="entr" presetSubtype="0" fill="hold" grpId="0" nodeType="afterEffect">
                                  <p:stCondLst>
                                    <p:cond delay="0"/>
                                  </p:stCondLst>
                                  <p:iterate type="lt">
                                    <p:tmPct val="10000"/>
                                  </p:iterate>
                                  <p:childTnLst>
                                    <p:set>
                                      <p:cBhvr>
                                        <p:cTn id="61" dur="1" fill="hold">
                                          <p:stCondLst>
                                            <p:cond delay="0"/>
                                          </p:stCondLst>
                                        </p:cTn>
                                        <p:tgtEl>
                                          <p:spTgt spid="14"/>
                                        </p:tgtEl>
                                        <p:attrNameLst>
                                          <p:attrName>style.visibility</p:attrName>
                                        </p:attrNameLst>
                                      </p:cBhvr>
                                      <p:to>
                                        <p:strVal val="visible"/>
                                      </p:to>
                                    </p:set>
                                    <p:animEffect transition="in" filter="fade">
                                      <p:cBhvr>
                                        <p:cTn id="62" dur="1000"/>
                                        <p:tgtEl>
                                          <p:spTgt spid="14"/>
                                        </p:tgtEl>
                                      </p:cBhvr>
                                    </p:animEffect>
                                    <p:anim calcmode="lin" valueType="num">
                                      <p:cBhvr>
                                        <p:cTn id="63" dur="1000" fill="hold"/>
                                        <p:tgtEl>
                                          <p:spTgt spid="14"/>
                                        </p:tgtEl>
                                        <p:attrNameLst>
                                          <p:attrName>ppt_x</p:attrName>
                                        </p:attrNameLst>
                                      </p:cBhvr>
                                      <p:tavLst>
                                        <p:tav tm="0">
                                          <p:val>
                                            <p:strVal val="#ppt_x-.1"/>
                                          </p:val>
                                        </p:tav>
                                        <p:tav tm="100000">
                                          <p:val>
                                            <p:strVal val="#ppt_x"/>
                                          </p:val>
                                        </p:tav>
                                      </p:tavLst>
                                    </p:anim>
                                    <p:anim calcmode="lin" valueType="num">
                                      <p:cBhvr>
                                        <p:cTn id="64" dur="1000" fill="hold"/>
                                        <p:tgtEl>
                                          <p:spTgt spid="14"/>
                                        </p:tgtEl>
                                        <p:attrNameLst>
                                          <p:attrName>ppt_y</p:attrName>
                                        </p:attrNameLst>
                                      </p:cBhvr>
                                      <p:tavLst>
                                        <p:tav tm="0">
                                          <p:val>
                                            <p:strVal val="#ppt_y"/>
                                          </p:val>
                                        </p:tav>
                                        <p:tav tm="100000">
                                          <p:val>
                                            <p:strVal val="#ppt_y"/>
                                          </p:val>
                                        </p:tav>
                                      </p:tavLst>
                                    </p:anim>
                                  </p:childTnLst>
                                </p:cTn>
                              </p:par>
                            </p:childTnLst>
                          </p:cTn>
                        </p:par>
                        <p:par>
                          <p:cTn id="65" fill="hold">
                            <p:stCondLst>
                              <p:cond delay="11700"/>
                            </p:stCondLst>
                            <p:childTnLst>
                              <p:par>
                                <p:cTn id="66" presetID="39" presetClass="entr" presetSubtype="0" accel="100000" fill="hold" grpId="0" nodeType="after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p:cTn id="68"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69"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70"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71" dur="500" fill="hold"/>
                                        <p:tgtEl>
                                          <p:spTgt spid="13"/>
                                        </p:tgtEl>
                                        <p:attrNameLst>
                                          <p:attrName>ppt_y</p:attrName>
                                        </p:attrNameLst>
                                      </p:cBhvr>
                                      <p:tavLst>
                                        <p:tav tm="0">
                                          <p:val>
                                            <p:strVal val="#ppt_y"/>
                                          </p:val>
                                        </p:tav>
                                        <p:tav tm="100000">
                                          <p:val>
                                            <p:strVal val="#ppt_y"/>
                                          </p:val>
                                        </p:tav>
                                      </p:tavLst>
                                    </p:anim>
                                  </p:childTnLst>
                                </p:cTn>
                              </p:par>
                            </p:childTnLst>
                          </p:cTn>
                        </p:par>
                        <p:par>
                          <p:cTn id="72" fill="hold">
                            <p:stCondLst>
                              <p:cond delay="12200"/>
                            </p:stCondLst>
                            <p:childTnLst>
                              <p:par>
                                <p:cTn id="73" presetID="39" presetClass="entr" presetSubtype="0" accel="100000" fill="hold" grpId="1" nodeType="afterEffect">
                                  <p:stCondLst>
                                    <p:cond delay="0"/>
                                  </p:stCondLst>
                                  <p:iterate type="lt">
                                    <p:tmPct val="0"/>
                                  </p:iterate>
                                  <p:childTnLst>
                                    <p:set>
                                      <p:cBhvr>
                                        <p:cTn id="74" dur="1" fill="hold">
                                          <p:stCondLst>
                                            <p:cond delay="0"/>
                                          </p:stCondLst>
                                        </p:cTn>
                                        <p:tgtEl>
                                          <p:spTgt spid="14"/>
                                        </p:tgtEl>
                                        <p:attrNameLst>
                                          <p:attrName>style.visibility</p:attrName>
                                        </p:attrNameLst>
                                      </p:cBhvr>
                                      <p:to>
                                        <p:strVal val="visible"/>
                                      </p:to>
                                    </p:set>
                                    <p:anim calcmode="lin" valueType="num">
                                      <p:cBhvr>
                                        <p:cTn id="75" dur="500" fill="hold"/>
                                        <p:tgtEl>
                                          <p:spTgt spid="14"/>
                                        </p:tgtEl>
                                        <p:attrNameLst>
                                          <p:attrName>ppt_h</p:attrName>
                                        </p:attrNameLst>
                                      </p:cBhvr>
                                      <p:tavLst>
                                        <p:tav tm="0">
                                          <p:val>
                                            <p:strVal val="#ppt_h/20"/>
                                          </p:val>
                                        </p:tav>
                                        <p:tav tm="50000">
                                          <p:val>
                                            <p:strVal val="#ppt_h/20"/>
                                          </p:val>
                                        </p:tav>
                                        <p:tav tm="100000">
                                          <p:val>
                                            <p:strVal val="#ppt_h"/>
                                          </p:val>
                                        </p:tav>
                                      </p:tavLst>
                                    </p:anim>
                                    <p:anim calcmode="lin" valueType="num">
                                      <p:cBhvr>
                                        <p:cTn id="76" dur="500" fill="hold"/>
                                        <p:tgtEl>
                                          <p:spTgt spid="14"/>
                                        </p:tgtEl>
                                        <p:attrNameLst>
                                          <p:attrName>ppt_w</p:attrName>
                                        </p:attrNameLst>
                                      </p:cBhvr>
                                      <p:tavLst>
                                        <p:tav tm="0">
                                          <p:val>
                                            <p:strVal val="#ppt_w+.3"/>
                                          </p:val>
                                        </p:tav>
                                        <p:tav tm="50000">
                                          <p:val>
                                            <p:strVal val="#ppt_w+.3"/>
                                          </p:val>
                                        </p:tav>
                                        <p:tav tm="100000">
                                          <p:val>
                                            <p:strVal val="#ppt_w"/>
                                          </p:val>
                                        </p:tav>
                                      </p:tavLst>
                                    </p:anim>
                                    <p:anim calcmode="lin" valueType="num">
                                      <p:cBhvr>
                                        <p:cTn id="77" dur="500" fill="hold"/>
                                        <p:tgtEl>
                                          <p:spTgt spid="14"/>
                                        </p:tgtEl>
                                        <p:attrNameLst>
                                          <p:attrName>ppt_x</p:attrName>
                                        </p:attrNameLst>
                                      </p:cBhvr>
                                      <p:tavLst>
                                        <p:tav tm="0">
                                          <p:val>
                                            <p:strVal val="#ppt_x-.3"/>
                                          </p:val>
                                        </p:tav>
                                        <p:tav tm="50000">
                                          <p:val>
                                            <p:strVal val="#ppt_x"/>
                                          </p:val>
                                        </p:tav>
                                        <p:tav tm="100000">
                                          <p:val>
                                            <p:strVal val="#ppt_x"/>
                                          </p:val>
                                        </p:tav>
                                      </p:tavLst>
                                    </p:anim>
                                    <p:anim calcmode="lin" valueType="num">
                                      <p:cBhvr>
                                        <p:cTn id="7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055982" cy="461665"/>
          </a:xfrm>
          <a:prstGeom prst="rect">
            <a:avLst/>
          </a:prstGeom>
        </p:spPr>
        <p:txBody>
          <a:bodyPr wrap="none">
            <a:spAutoFit/>
          </a:bodyPr>
          <a:lstStyle/>
          <a:p>
            <a:r>
              <a:rPr lang="es-MX" sz="2400" b="1" dirty="0" smtClean="0"/>
              <a:t>Monitoreando el </a:t>
            </a:r>
            <a:r>
              <a:rPr lang="es-MX" sz="2400" b="1" dirty="0" err="1" smtClean="0"/>
              <a:t>File</a:t>
            </a:r>
            <a:r>
              <a:rPr lang="es-MX" sz="2400" b="1" dirty="0" smtClean="0"/>
              <a:t> </a:t>
            </a:r>
            <a:r>
              <a:rPr lang="es-MX" sz="2400" b="1" dirty="0" err="1" smtClean="0"/>
              <a:t>System</a:t>
            </a:r>
            <a:endParaRPr lang="es-MX" sz="2400" b="1" dirty="0"/>
          </a:p>
        </p:txBody>
      </p:sp>
      <p:sp>
        <p:nvSpPr>
          <p:cNvPr id="4" name="Rectangle 3"/>
          <p:cNvSpPr/>
          <p:nvPr/>
        </p:nvSpPr>
        <p:spPr>
          <a:xfrm>
            <a:off x="0" y="1393389"/>
            <a:ext cx="12188825" cy="1477328"/>
          </a:xfrm>
          <a:prstGeom prst="rect">
            <a:avLst/>
          </a:prstGeom>
        </p:spPr>
        <p:txBody>
          <a:bodyPr wrap="square">
            <a:spAutoFit/>
          </a:bodyPr>
          <a:lstStyle/>
          <a:p>
            <a:r>
              <a:rPr lang="es-MX" dirty="0" err="1" smtClean="0"/>
              <a:t>FileSystemWatcher</a:t>
            </a:r>
            <a:r>
              <a:rPr lang="es-MX" dirty="0" smtClean="0"/>
              <a:t> </a:t>
            </a:r>
            <a:r>
              <a:rPr lang="es-MX" dirty="0" err="1" smtClean="0"/>
              <a:t>fsw</a:t>
            </a:r>
            <a:r>
              <a:rPr lang="es-MX" dirty="0" smtClean="0"/>
              <a:t> = new </a:t>
            </a:r>
            <a:r>
              <a:rPr lang="es-MX" dirty="0" err="1" smtClean="0"/>
              <a:t>FileSystemWatcher</a:t>
            </a:r>
            <a:r>
              <a:rPr lang="es-MX" dirty="0" smtClean="0"/>
              <a:t>(</a:t>
            </a:r>
            <a:r>
              <a:rPr lang="es-MX" dirty="0" err="1" smtClean="0"/>
              <a:t>Environment.GetEnvironmentVariable</a:t>
            </a:r>
            <a:r>
              <a:rPr lang="es-MX" dirty="0" smtClean="0"/>
              <a:t>("USERPROFILE"));</a:t>
            </a:r>
          </a:p>
          <a:p>
            <a:r>
              <a:rPr lang="es-MX" dirty="0" err="1" smtClean="0"/>
              <a:t>fsw.IncludeSubdirectories</a:t>
            </a:r>
            <a:r>
              <a:rPr lang="es-MX" dirty="0" smtClean="0"/>
              <a:t> = true;</a:t>
            </a:r>
          </a:p>
          <a:p>
            <a:r>
              <a:rPr lang="es-MX" dirty="0" err="1" smtClean="0"/>
              <a:t>fsw.NotifyFilter</a:t>
            </a:r>
            <a:r>
              <a:rPr lang="es-MX" dirty="0" smtClean="0"/>
              <a:t> = </a:t>
            </a:r>
            <a:r>
              <a:rPr lang="es-MX" dirty="0" err="1" smtClean="0"/>
              <a:t>NotifyFilters.FileName</a:t>
            </a:r>
            <a:r>
              <a:rPr lang="es-MX" dirty="0" smtClean="0"/>
              <a:t> | </a:t>
            </a:r>
            <a:r>
              <a:rPr lang="es-MX" dirty="0" err="1" smtClean="0"/>
              <a:t>NotifyFilters.LastWrite</a:t>
            </a:r>
            <a:r>
              <a:rPr lang="es-MX" dirty="0" smtClean="0"/>
              <a:t>;</a:t>
            </a:r>
          </a:p>
          <a:p>
            <a:r>
              <a:rPr lang="es-MX" dirty="0" err="1" smtClean="0"/>
              <a:t>fsw.Changed</a:t>
            </a:r>
            <a:r>
              <a:rPr lang="es-MX" dirty="0" smtClean="0"/>
              <a:t> += new </a:t>
            </a:r>
            <a:r>
              <a:rPr lang="es-MX" dirty="0" err="1" smtClean="0"/>
              <a:t>FileSystemEventHandler</a:t>
            </a:r>
            <a:r>
              <a:rPr lang="es-MX" dirty="0" smtClean="0"/>
              <a:t>(</a:t>
            </a:r>
            <a:r>
              <a:rPr lang="es-MX" dirty="0" err="1" smtClean="0"/>
              <a:t>fsw_Changed</a:t>
            </a:r>
            <a:r>
              <a:rPr lang="es-MX" dirty="0" smtClean="0"/>
              <a:t>);</a:t>
            </a:r>
          </a:p>
          <a:p>
            <a:r>
              <a:rPr lang="es-MX" dirty="0" err="1" smtClean="0"/>
              <a:t>fsw.EnableRaisingEvents</a:t>
            </a:r>
            <a:r>
              <a:rPr lang="es-MX" dirty="0" smtClean="0"/>
              <a:t> = true;</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Lectura y escritura de archivos y </a:t>
            </a:r>
            <a:r>
              <a:rPr lang="es-MX" dirty="0" err="1" smtClean="0"/>
              <a:t>streams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5524782" cy="461665"/>
          </a:xfrm>
          <a:prstGeom prst="rect">
            <a:avLst/>
          </a:prstGeom>
        </p:spPr>
        <p:txBody>
          <a:bodyPr wrap="none">
            <a:spAutoFit/>
          </a:bodyPr>
          <a:lstStyle/>
          <a:p>
            <a:r>
              <a:rPr lang="es-MX" sz="2400" b="1" dirty="0" smtClean="0"/>
              <a:t>Lectura y escritura de Archivos de texto</a:t>
            </a:r>
            <a:endParaRPr lang="es-MX" sz="2400" b="1" dirty="0"/>
          </a:p>
        </p:txBody>
      </p:sp>
      <p:sp>
        <p:nvSpPr>
          <p:cNvPr id="4" name="Rectangle 3"/>
          <p:cNvSpPr/>
          <p:nvPr/>
        </p:nvSpPr>
        <p:spPr>
          <a:xfrm>
            <a:off x="0" y="1619935"/>
            <a:ext cx="12188825" cy="369332"/>
          </a:xfrm>
          <a:prstGeom prst="rect">
            <a:avLst/>
          </a:prstGeom>
        </p:spPr>
        <p:txBody>
          <a:bodyPr wrap="square">
            <a:spAutoFit/>
          </a:bodyPr>
          <a:lstStyle/>
          <a:p>
            <a:r>
              <a:rPr lang="es-MX" b="1" dirty="0" err="1" smtClean="0"/>
              <a:t>FileStream</a:t>
            </a:r>
            <a:r>
              <a:rPr lang="es-MX" dirty="0" smtClean="0"/>
              <a:t> Provee la funcionalidad básica para abrir archivos tanto en lectura como en escritura. </a:t>
            </a:r>
            <a:endParaRPr lang="es-MX" dirty="0"/>
          </a:p>
        </p:txBody>
      </p:sp>
      <p:sp>
        <p:nvSpPr>
          <p:cNvPr id="5" name="Rectangle 4"/>
          <p:cNvSpPr/>
          <p:nvPr/>
        </p:nvSpPr>
        <p:spPr>
          <a:xfrm>
            <a:off x="0" y="2262485"/>
            <a:ext cx="12188825" cy="646331"/>
          </a:xfrm>
          <a:prstGeom prst="rect">
            <a:avLst/>
          </a:prstGeom>
        </p:spPr>
        <p:txBody>
          <a:bodyPr wrap="square">
            <a:spAutoFit/>
          </a:bodyPr>
          <a:lstStyle/>
          <a:p>
            <a:r>
              <a:rPr lang="es-MX" b="1" dirty="0" err="1" smtClean="0"/>
              <a:t>MemoryStream</a:t>
            </a:r>
            <a:r>
              <a:rPr lang="es-MX" dirty="0" smtClean="0"/>
              <a:t> provee la funcionalidad básica para crear flujos en memoria, como podría ser un archivo que aún no hemos guardado a disco</a:t>
            </a:r>
            <a:endParaRPr lang="es-MX" dirty="0"/>
          </a:p>
        </p:txBody>
      </p:sp>
      <p:sp>
        <p:nvSpPr>
          <p:cNvPr id="6" name="Rectangle 5"/>
          <p:cNvSpPr/>
          <p:nvPr/>
        </p:nvSpPr>
        <p:spPr>
          <a:xfrm>
            <a:off x="0" y="3253085"/>
            <a:ext cx="12188825" cy="646331"/>
          </a:xfrm>
          <a:prstGeom prst="rect">
            <a:avLst/>
          </a:prstGeom>
        </p:spPr>
        <p:txBody>
          <a:bodyPr wrap="square">
            <a:spAutoFit/>
          </a:bodyPr>
          <a:lstStyle/>
          <a:p>
            <a:r>
              <a:rPr lang="es-MX" b="1" dirty="0" err="1" smtClean="0"/>
              <a:t>CryptoStream</a:t>
            </a:r>
            <a:r>
              <a:rPr lang="es-MX" dirty="0" smtClean="0"/>
              <a:t> Define una secuencia que vincula los flujos de datos a las transformaciones criptográficas. Es un </a:t>
            </a:r>
            <a:r>
              <a:rPr lang="es-MX" dirty="0" err="1" smtClean="0"/>
              <a:t>stream</a:t>
            </a:r>
            <a:r>
              <a:rPr lang="es-MX" dirty="0" smtClean="0"/>
              <a:t> donde se escribe el resultado de la encriptación de otro</a:t>
            </a:r>
            <a:endParaRPr lang="es-MX" dirty="0"/>
          </a:p>
        </p:txBody>
      </p:sp>
      <p:sp>
        <p:nvSpPr>
          <p:cNvPr id="7" name="Rectangle 6"/>
          <p:cNvSpPr/>
          <p:nvPr/>
        </p:nvSpPr>
        <p:spPr>
          <a:xfrm>
            <a:off x="0" y="4077385"/>
            <a:ext cx="12188825" cy="369332"/>
          </a:xfrm>
          <a:prstGeom prst="rect">
            <a:avLst/>
          </a:prstGeom>
        </p:spPr>
        <p:txBody>
          <a:bodyPr wrap="square">
            <a:spAutoFit/>
          </a:bodyPr>
          <a:lstStyle/>
          <a:p>
            <a:r>
              <a:rPr lang="es-MX" b="1" dirty="0" err="1" smtClean="0"/>
              <a:t>NetworkStream</a:t>
            </a:r>
            <a:r>
              <a:rPr lang="es-MX" dirty="0" smtClean="0"/>
              <a:t> proporciona métodos para enviar y recibir datos a través de sockets de </a:t>
            </a:r>
            <a:r>
              <a:rPr lang="es-MX" dirty="0" err="1" smtClean="0"/>
              <a:t>Stream</a:t>
            </a:r>
            <a:r>
              <a:rPr lang="es-MX" dirty="0" smtClean="0"/>
              <a:t> en modo de bloqueo.</a:t>
            </a:r>
            <a:endParaRPr lang="es-MX" dirty="0"/>
          </a:p>
        </p:txBody>
      </p:sp>
      <p:sp>
        <p:nvSpPr>
          <p:cNvPr id="8" name="Rectangle 7"/>
          <p:cNvSpPr/>
          <p:nvPr/>
        </p:nvSpPr>
        <p:spPr>
          <a:xfrm>
            <a:off x="0" y="4782235"/>
            <a:ext cx="12188825" cy="369332"/>
          </a:xfrm>
          <a:prstGeom prst="rect">
            <a:avLst/>
          </a:prstGeom>
        </p:spPr>
        <p:txBody>
          <a:bodyPr wrap="square">
            <a:spAutoFit/>
          </a:bodyPr>
          <a:lstStyle/>
          <a:p>
            <a:r>
              <a:rPr lang="es-MX" b="1" dirty="0" err="1" smtClean="0"/>
              <a:t>GZipStream</a:t>
            </a:r>
            <a:r>
              <a:rPr lang="es-MX" b="1" dirty="0" smtClean="0"/>
              <a:t> </a:t>
            </a:r>
            <a:r>
              <a:rPr lang="es-MX" dirty="0" smtClean="0"/>
              <a:t>Proporciona los métodos y propiedades que permiten comprimir y descomprimir archivos sin perdidas</a:t>
            </a:r>
            <a:endParaRPr lang="es-MX"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2566" y="268905"/>
            <a:ext cx="5524782" cy="461665"/>
          </a:xfrm>
          <a:prstGeom prst="rect">
            <a:avLst/>
          </a:prstGeom>
        </p:spPr>
        <p:txBody>
          <a:bodyPr wrap="none">
            <a:spAutoFit/>
          </a:bodyPr>
          <a:lstStyle/>
          <a:p>
            <a:r>
              <a:rPr lang="es-MX" sz="2400" b="1" dirty="0" smtClean="0"/>
              <a:t>Lectura y escritura de Archivos de texto</a:t>
            </a:r>
            <a:endParaRPr lang="es-MX" sz="2400" b="1" dirty="0"/>
          </a:p>
        </p:txBody>
      </p:sp>
      <p:sp>
        <p:nvSpPr>
          <p:cNvPr id="7" name="Rectangle 6"/>
          <p:cNvSpPr/>
          <p:nvPr/>
        </p:nvSpPr>
        <p:spPr>
          <a:xfrm>
            <a:off x="0" y="792247"/>
            <a:ext cx="12188825" cy="2862322"/>
          </a:xfrm>
          <a:prstGeom prst="rect">
            <a:avLst/>
          </a:prstGeom>
        </p:spPr>
        <p:txBody>
          <a:bodyPr wrap="square">
            <a:spAutoFit/>
          </a:bodyPr>
          <a:lstStyle/>
          <a:p>
            <a:r>
              <a:rPr lang="es-MX" dirty="0" smtClean="0"/>
              <a:t> </a:t>
            </a:r>
            <a:r>
              <a:rPr lang="es-MX" dirty="0" err="1" smtClean="0"/>
              <a:t>string</a:t>
            </a:r>
            <a:r>
              <a:rPr lang="es-MX" dirty="0" smtClean="0"/>
              <a:t> </a:t>
            </a:r>
            <a:r>
              <a:rPr lang="es-MX" dirty="0" err="1" smtClean="0"/>
              <a:t>path</a:t>
            </a:r>
            <a:r>
              <a:rPr lang="es-MX" dirty="0" smtClean="0"/>
              <a:t> = @"C:\ejemplo.txt";</a:t>
            </a:r>
          </a:p>
          <a:p>
            <a:r>
              <a:rPr lang="es-MX" dirty="0" err="1" smtClean="0"/>
              <a:t>FileStream</a:t>
            </a:r>
            <a:r>
              <a:rPr lang="es-MX" dirty="0" smtClean="0"/>
              <a:t> </a:t>
            </a:r>
            <a:r>
              <a:rPr lang="es-MX" dirty="0" err="1" smtClean="0"/>
              <a:t>fs</a:t>
            </a:r>
            <a:r>
              <a:rPr lang="es-MX" dirty="0" smtClean="0"/>
              <a:t>;</a:t>
            </a:r>
          </a:p>
          <a:p>
            <a:r>
              <a:rPr lang="en-US" dirty="0" err="1" smtClean="0"/>
              <a:t>fs</a:t>
            </a:r>
            <a:r>
              <a:rPr lang="en-US" dirty="0" smtClean="0"/>
              <a:t> = new </a:t>
            </a:r>
            <a:r>
              <a:rPr lang="en-US" dirty="0" err="1" smtClean="0"/>
              <a:t>FileStream</a:t>
            </a:r>
            <a:r>
              <a:rPr lang="en-US" dirty="0" smtClean="0"/>
              <a:t>(path, </a:t>
            </a:r>
            <a:r>
              <a:rPr lang="en-US" dirty="0" err="1" smtClean="0"/>
              <a:t>FileMode.Create</a:t>
            </a:r>
            <a:r>
              <a:rPr lang="en-US" dirty="0" smtClean="0"/>
              <a:t>, </a:t>
            </a:r>
            <a:r>
              <a:rPr lang="en-US" dirty="0" err="1" smtClean="0"/>
              <a:t>FileAccess.Write</a:t>
            </a:r>
            <a:r>
              <a:rPr lang="en-US" dirty="0" smtClean="0"/>
              <a:t>);</a:t>
            </a:r>
          </a:p>
          <a:p>
            <a:r>
              <a:rPr lang="es-MX" dirty="0" err="1" smtClean="0"/>
              <a:t>System.IO.StreamWriter</a:t>
            </a:r>
            <a:r>
              <a:rPr lang="es-MX" dirty="0" smtClean="0"/>
              <a:t> </a:t>
            </a:r>
            <a:r>
              <a:rPr lang="es-MX" dirty="0" err="1" smtClean="0"/>
              <a:t>sw</a:t>
            </a:r>
            <a:r>
              <a:rPr lang="es-MX" dirty="0" smtClean="0"/>
              <a:t> = new </a:t>
            </a:r>
            <a:r>
              <a:rPr lang="es-MX" dirty="0" err="1" smtClean="0"/>
              <a:t>System.IO.StreamWriter</a:t>
            </a:r>
            <a:r>
              <a:rPr lang="es-MX" dirty="0" smtClean="0"/>
              <a:t>(</a:t>
            </a:r>
            <a:r>
              <a:rPr lang="es-MX" dirty="0" err="1" smtClean="0"/>
              <a:t>fs</a:t>
            </a:r>
            <a:r>
              <a:rPr lang="es-MX" dirty="0" smtClean="0"/>
              <a:t>);</a:t>
            </a:r>
          </a:p>
          <a:p>
            <a:r>
              <a:rPr lang="es-MX" dirty="0" err="1" smtClean="0"/>
              <a:t>sw.WriteLine</a:t>
            </a:r>
            <a:r>
              <a:rPr lang="es-MX" dirty="0" smtClean="0"/>
              <a:t>("Hola IDS");</a:t>
            </a:r>
          </a:p>
          <a:p>
            <a:r>
              <a:rPr lang="es-MX" dirty="0" err="1" smtClean="0"/>
              <a:t>sw.Close</a:t>
            </a:r>
            <a:r>
              <a:rPr lang="es-MX" dirty="0" smtClean="0"/>
              <a:t>();</a:t>
            </a:r>
          </a:p>
          <a:p>
            <a:r>
              <a:rPr lang="en-US" dirty="0" err="1" smtClean="0"/>
              <a:t>fs</a:t>
            </a:r>
            <a:r>
              <a:rPr lang="en-US" dirty="0" smtClean="0"/>
              <a:t> = new </a:t>
            </a:r>
            <a:r>
              <a:rPr lang="en-US" dirty="0" err="1" smtClean="0"/>
              <a:t>FileStream</a:t>
            </a:r>
            <a:r>
              <a:rPr lang="en-US" dirty="0" smtClean="0"/>
              <a:t>(path, </a:t>
            </a:r>
            <a:r>
              <a:rPr lang="en-US" dirty="0" err="1" smtClean="0"/>
              <a:t>FileMode.Open</a:t>
            </a:r>
            <a:r>
              <a:rPr lang="en-US" dirty="0" smtClean="0"/>
              <a:t>, </a:t>
            </a:r>
            <a:r>
              <a:rPr lang="en-US" dirty="0" err="1" smtClean="0"/>
              <a:t>FileAccess.Read</a:t>
            </a:r>
            <a:r>
              <a:rPr lang="en-US" dirty="0" smtClean="0"/>
              <a:t>);</a:t>
            </a:r>
          </a:p>
          <a:p>
            <a:r>
              <a:rPr lang="es-MX" dirty="0" err="1" smtClean="0"/>
              <a:t>System.IO.StreamReader</a:t>
            </a:r>
            <a:r>
              <a:rPr lang="es-MX" dirty="0" smtClean="0"/>
              <a:t> sr = new </a:t>
            </a:r>
            <a:r>
              <a:rPr lang="es-MX" dirty="0" err="1" smtClean="0"/>
              <a:t>System.IO.StreamReader</a:t>
            </a:r>
            <a:r>
              <a:rPr lang="es-MX" dirty="0" smtClean="0"/>
              <a:t>(</a:t>
            </a:r>
            <a:r>
              <a:rPr lang="es-MX" dirty="0" err="1" smtClean="0"/>
              <a:t>stream</a:t>
            </a:r>
            <a:r>
              <a:rPr lang="es-MX" dirty="0" smtClean="0"/>
              <a:t>);</a:t>
            </a:r>
          </a:p>
          <a:p>
            <a:r>
              <a:rPr lang="es-MX" dirty="0" err="1" smtClean="0"/>
              <a:t>string</a:t>
            </a:r>
            <a:r>
              <a:rPr lang="es-MX" dirty="0" smtClean="0"/>
              <a:t> contenido = </a:t>
            </a:r>
            <a:r>
              <a:rPr lang="es-MX" dirty="0" err="1" smtClean="0"/>
              <a:t>sr.ReadToEnd</a:t>
            </a:r>
            <a:r>
              <a:rPr lang="es-MX" dirty="0" smtClean="0"/>
              <a:t>();</a:t>
            </a:r>
          </a:p>
          <a:p>
            <a:r>
              <a:rPr lang="es-MX" dirty="0" err="1" smtClean="0"/>
              <a:t>sr.Close</a:t>
            </a:r>
            <a:r>
              <a:rPr lang="es-MX" dirty="0" smtClean="0"/>
              <a:t>();</a:t>
            </a:r>
            <a:endParaRPr lang="es-MX" dirty="0"/>
          </a:p>
        </p:txBody>
      </p:sp>
      <p:sp>
        <p:nvSpPr>
          <p:cNvPr id="8" name="Rectangle 7"/>
          <p:cNvSpPr/>
          <p:nvPr/>
        </p:nvSpPr>
        <p:spPr>
          <a:xfrm>
            <a:off x="-1" y="4009936"/>
            <a:ext cx="12188825" cy="923330"/>
          </a:xfrm>
          <a:prstGeom prst="rect">
            <a:avLst/>
          </a:prstGeom>
        </p:spPr>
        <p:txBody>
          <a:bodyPr wrap="square">
            <a:spAutoFit/>
          </a:bodyPr>
          <a:lstStyle/>
          <a:p>
            <a:r>
              <a:rPr lang="es-MX" dirty="0" smtClean="0"/>
              <a:t>byte[] </a:t>
            </a:r>
            <a:r>
              <a:rPr lang="es-MX" dirty="0" err="1" smtClean="0"/>
              <a:t>myByte</a:t>
            </a:r>
            <a:r>
              <a:rPr lang="es-MX" dirty="0" smtClean="0"/>
              <a:t> = new byte[128];</a:t>
            </a:r>
          </a:p>
          <a:p>
            <a:r>
              <a:rPr lang="en-US" dirty="0" err="1" smtClean="0"/>
              <a:t>MemoryStream</a:t>
            </a:r>
            <a:r>
              <a:rPr lang="en-US" dirty="0" smtClean="0"/>
              <a:t> </a:t>
            </a:r>
            <a:r>
              <a:rPr lang="en-US" dirty="0" err="1" smtClean="0"/>
              <a:t>mS</a:t>
            </a:r>
            <a:r>
              <a:rPr lang="en-US" dirty="0" smtClean="0"/>
              <a:t> = new </a:t>
            </a:r>
            <a:r>
              <a:rPr lang="en-US" dirty="0" err="1" smtClean="0"/>
              <a:t>MemoryStream</a:t>
            </a:r>
            <a:r>
              <a:rPr lang="en-US" dirty="0" smtClean="0"/>
              <a:t>(</a:t>
            </a:r>
            <a:r>
              <a:rPr lang="en-US" dirty="0" err="1" smtClean="0"/>
              <a:t>myByte</a:t>
            </a:r>
            <a:r>
              <a:rPr lang="en-US" dirty="0" smtClean="0"/>
              <a:t>, 0, 100);</a:t>
            </a:r>
          </a:p>
          <a:p>
            <a:r>
              <a:rPr lang="es-MX" dirty="0" err="1" smtClean="0"/>
              <a:t>mS.ReadByte</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1"/>
                                          </p:val>
                                        </p:tav>
                                        <p:tav tm="100000">
                                          <p:val>
                                            <p:strVal val="#ppt_x"/>
                                          </p:val>
                                        </p:tav>
                                      </p:tavLst>
                                    </p:anim>
                                    <p:anim calcmode="lin" valueType="num">
                                      <p:cBhvr>
                                        <p:cTn id="9"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1"/>
                                          </p:val>
                                        </p:tav>
                                        <p:tav tm="100000">
                                          <p:val>
                                            <p:strVal val="#ppt_x"/>
                                          </p:val>
                                        </p:tav>
                                      </p:tavLst>
                                    </p:anim>
                                    <p:anim calcmode="lin" valueType="num">
                                      <p:cBhvr>
                                        <p:cTn id="16"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835789"/>
            <a:ext cx="12188825" cy="2308324"/>
          </a:xfrm>
          <a:prstGeom prst="rect">
            <a:avLst/>
          </a:prstGeom>
        </p:spPr>
        <p:txBody>
          <a:bodyPr wrap="square">
            <a:spAutoFit/>
          </a:bodyPr>
          <a:lstStyle/>
          <a:p>
            <a:r>
              <a:rPr lang="en-US" dirty="0" smtClean="0"/>
              <a:t>            </a:t>
            </a:r>
            <a:r>
              <a:rPr lang="en-US" dirty="0" err="1" smtClean="0"/>
              <a:t>GZipStream</a:t>
            </a:r>
            <a:r>
              <a:rPr lang="en-US" dirty="0" smtClean="0"/>
              <a:t> </a:t>
            </a:r>
            <a:r>
              <a:rPr lang="en-US" dirty="0" err="1" smtClean="0"/>
              <a:t>fileOut</a:t>
            </a:r>
            <a:r>
              <a:rPr lang="en-US" dirty="0" smtClean="0"/>
              <a:t> = new </a:t>
            </a:r>
            <a:r>
              <a:rPr lang="en-US" dirty="0" err="1" smtClean="0"/>
              <a:t>GZipStream</a:t>
            </a:r>
            <a:r>
              <a:rPr lang="en-US" dirty="0" smtClean="0"/>
              <a:t>(</a:t>
            </a:r>
            <a:r>
              <a:rPr lang="en-US" dirty="0" err="1" smtClean="0"/>
              <a:t>File.Create</a:t>
            </a:r>
            <a:r>
              <a:rPr lang="en-US" dirty="0" smtClean="0"/>
              <a:t>(@"test.zip"),</a:t>
            </a:r>
            <a:r>
              <a:rPr lang="en-US" dirty="0" err="1" smtClean="0"/>
              <a:t>CompressionMode.Compress</a:t>
            </a:r>
            <a:r>
              <a:rPr lang="en-US" dirty="0" smtClean="0"/>
              <a:t>);</a:t>
            </a:r>
          </a:p>
          <a:p>
            <a:r>
              <a:rPr lang="es-MX" dirty="0" smtClean="0"/>
              <a:t>            </a:t>
            </a:r>
            <a:r>
              <a:rPr lang="es-MX" dirty="0" err="1" smtClean="0"/>
              <a:t>StreamWriter</a:t>
            </a:r>
            <a:r>
              <a:rPr lang="es-MX" dirty="0" smtClean="0"/>
              <a:t> </a:t>
            </a:r>
            <a:r>
              <a:rPr lang="es-MX" dirty="0" err="1" smtClean="0"/>
              <a:t>sw</a:t>
            </a:r>
            <a:r>
              <a:rPr lang="es-MX" dirty="0" smtClean="0"/>
              <a:t> = new </a:t>
            </a:r>
            <a:r>
              <a:rPr lang="es-MX" dirty="0" err="1" smtClean="0"/>
              <a:t>StreamWriter</a:t>
            </a:r>
            <a:r>
              <a:rPr lang="es-MX" dirty="0" smtClean="0"/>
              <a:t>(</a:t>
            </a:r>
            <a:r>
              <a:rPr lang="es-MX" dirty="0" err="1" smtClean="0"/>
              <a:t>fileOut</a:t>
            </a:r>
            <a:r>
              <a:rPr lang="es-MX" dirty="0" smtClean="0"/>
              <a:t>);</a:t>
            </a:r>
          </a:p>
          <a:p>
            <a:r>
              <a:rPr lang="nn-NO" dirty="0" smtClean="0"/>
              <a:t>            for (int i = 0; i &lt; 1000; i++)</a:t>
            </a:r>
          </a:p>
          <a:p>
            <a:r>
              <a:rPr lang="es-MX" dirty="0" smtClean="0"/>
              <a:t>            {</a:t>
            </a:r>
          </a:p>
          <a:p>
            <a:r>
              <a:rPr lang="es-MX" dirty="0" smtClean="0"/>
              <a:t>                </a:t>
            </a:r>
            <a:r>
              <a:rPr lang="es-MX" dirty="0" err="1" smtClean="0"/>
              <a:t>sw.Write</a:t>
            </a:r>
            <a:r>
              <a:rPr lang="es-MX" dirty="0" smtClean="0"/>
              <a:t>("Hola IDS");</a:t>
            </a:r>
          </a:p>
          <a:p>
            <a:r>
              <a:rPr lang="es-MX" dirty="0" smtClean="0"/>
              <a:t>            }</a:t>
            </a:r>
          </a:p>
          <a:p>
            <a:r>
              <a:rPr lang="es-MX" dirty="0" smtClean="0"/>
              <a:t>            </a:t>
            </a:r>
            <a:r>
              <a:rPr lang="es-MX" dirty="0" err="1" smtClean="0"/>
              <a:t>sw.Close</a:t>
            </a:r>
            <a:r>
              <a:rPr lang="es-MX" dirty="0" smtClean="0"/>
              <a:t>();</a:t>
            </a:r>
          </a:p>
          <a:p>
            <a:r>
              <a:rPr lang="es-MX" dirty="0" smtClean="0"/>
              <a:t>            </a:t>
            </a:r>
            <a:r>
              <a:rPr lang="es-MX" dirty="0" err="1" smtClean="0"/>
              <a:t>fileOut.Close</a:t>
            </a:r>
            <a:r>
              <a:rPr lang="es-MX" dirty="0" smtClean="0"/>
              <a:t>();</a:t>
            </a:r>
            <a:endParaRPr lang="es-MX" dirty="0"/>
          </a:p>
        </p:txBody>
      </p:sp>
      <p:sp>
        <p:nvSpPr>
          <p:cNvPr id="5" name="Rectangle 4"/>
          <p:cNvSpPr/>
          <p:nvPr/>
        </p:nvSpPr>
        <p:spPr>
          <a:xfrm>
            <a:off x="0" y="4204038"/>
            <a:ext cx="12188825" cy="1477328"/>
          </a:xfrm>
          <a:prstGeom prst="rect">
            <a:avLst/>
          </a:prstGeom>
        </p:spPr>
        <p:txBody>
          <a:bodyPr wrap="square">
            <a:spAutoFit/>
          </a:bodyPr>
          <a:lstStyle/>
          <a:p>
            <a:r>
              <a:rPr lang="es-MX" dirty="0" smtClean="0"/>
              <a:t>            </a:t>
            </a:r>
            <a:r>
              <a:rPr lang="es-MX" dirty="0" err="1" smtClean="0"/>
              <a:t>GZipStream</a:t>
            </a:r>
            <a:r>
              <a:rPr lang="es-MX" dirty="0" smtClean="0"/>
              <a:t> </a:t>
            </a:r>
            <a:r>
              <a:rPr lang="es-MX" dirty="0" err="1" smtClean="0"/>
              <a:t>fileIn</a:t>
            </a:r>
            <a:r>
              <a:rPr lang="es-MX" dirty="0" smtClean="0"/>
              <a:t> = new </a:t>
            </a:r>
            <a:r>
              <a:rPr lang="es-MX" dirty="0" err="1" smtClean="0"/>
              <a:t>GZipStream</a:t>
            </a:r>
            <a:r>
              <a:rPr lang="es-MX" dirty="0" smtClean="0"/>
              <a:t>(</a:t>
            </a:r>
            <a:r>
              <a:rPr lang="es-MX" dirty="0" err="1" smtClean="0"/>
              <a:t>File.OpenRead</a:t>
            </a:r>
            <a:r>
              <a:rPr lang="es-MX" dirty="0" smtClean="0"/>
              <a:t>(@"test.zip"),</a:t>
            </a:r>
            <a:r>
              <a:rPr lang="es-MX" dirty="0" err="1" smtClean="0"/>
              <a:t>CompressionMode.Decompress</a:t>
            </a:r>
            <a:r>
              <a:rPr lang="es-MX" dirty="0" smtClean="0"/>
              <a:t>);</a:t>
            </a:r>
          </a:p>
          <a:p>
            <a:r>
              <a:rPr lang="es-MX" dirty="0" smtClean="0"/>
              <a:t>            </a:t>
            </a:r>
            <a:r>
              <a:rPr lang="es-MX" dirty="0" err="1" smtClean="0"/>
              <a:t>StreamReader</a:t>
            </a:r>
            <a:r>
              <a:rPr lang="es-MX" dirty="0" smtClean="0"/>
              <a:t> sr = new </a:t>
            </a:r>
            <a:r>
              <a:rPr lang="es-MX" dirty="0" err="1" smtClean="0"/>
              <a:t>StreamReader</a:t>
            </a:r>
            <a:r>
              <a:rPr lang="es-MX" dirty="0" smtClean="0"/>
              <a:t>(</a:t>
            </a:r>
            <a:r>
              <a:rPr lang="es-MX" dirty="0" err="1" smtClean="0"/>
              <a:t>fileIn</a:t>
            </a:r>
            <a:r>
              <a:rPr lang="es-MX" dirty="0" smtClean="0"/>
              <a:t>);</a:t>
            </a:r>
          </a:p>
          <a:p>
            <a:r>
              <a:rPr lang="es-MX" dirty="0" smtClean="0"/>
              <a:t>            </a:t>
            </a:r>
            <a:r>
              <a:rPr lang="es-MX" dirty="0" err="1" smtClean="0"/>
              <a:t>Console.WriteLine</a:t>
            </a:r>
            <a:r>
              <a:rPr lang="es-MX" dirty="0" smtClean="0"/>
              <a:t>(</a:t>
            </a:r>
            <a:r>
              <a:rPr lang="es-MX" dirty="0" err="1" smtClean="0"/>
              <a:t>sr.ReadToEnd</a:t>
            </a:r>
            <a:r>
              <a:rPr lang="es-MX" dirty="0" smtClean="0"/>
              <a:t>());</a:t>
            </a:r>
          </a:p>
          <a:p>
            <a:r>
              <a:rPr lang="es-MX" dirty="0" smtClean="0"/>
              <a:t>            </a:t>
            </a:r>
            <a:r>
              <a:rPr lang="es-MX" dirty="0" err="1" smtClean="0"/>
              <a:t>sr.Close</a:t>
            </a:r>
            <a:r>
              <a:rPr lang="es-MX" dirty="0" smtClean="0"/>
              <a:t>();</a:t>
            </a:r>
          </a:p>
          <a:p>
            <a:r>
              <a:rPr lang="es-MX" dirty="0" smtClean="0"/>
              <a:t>            </a:t>
            </a:r>
            <a:r>
              <a:rPr lang="es-MX" dirty="0" err="1" smtClean="0"/>
              <a:t>fileIn.Close</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1"/>
                                          </p:val>
                                        </p:tav>
                                        <p:tav tm="100000">
                                          <p:val>
                                            <p:strVal val="#ppt_x"/>
                                          </p:val>
                                        </p:tav>
                                      </p:tavLst>
                                    </p:anim>
                                    <p:anim calcmode="lin" valueType="num">
                                      <p:cBhvr>
                                        <p:cTn id="16"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7" y="181828"/>
            <a:ext cx="6296980" cy="461665"/>
          </a:xfrm>
          <a:prstGeom prst="rect">
            <a:avLst/>
          </a:prstGeom>
        </p:spPr>
        <p:txBody>
          <a:bodyPr wrap="none">
            <a:spAutoFit/>
          </a:bodyPr>
          <a:lstStyle/>
          <a:p>
            <a:r>
              <a:rPr lang="es-MX" sz="2400" b="1" dirty="0" smtClean="0"/>
              <a:t>Como declarar una variable con tipo de valor</a:t>
            </a:r>
            <a:endParaRPr lang="es-MX" sz="2400" b="1" dirty="0"/>
          </a:p>
        </p:txBody>
      </p:sp>
      <p:sp>
        <p:nvSpPr>
          <p:cNvPr id="4" name="Rectangle 3"/>
          <p:cNvSpPr/>
          <p:nvPr/>
        </p:nvSpPr>
        <p:spPr>
          <a:xfrm>
            <a:off x="0" y="2125507"/>
            <a:ext cx="12188825" cy="2031325"/>
          </a:xfrm>
          <a:prstGeom prst="rect">
            <a:avLst/>
          </a:prstGeom>
        </p:spPr>
        <p:txBody>
          <a:bodyPr wrap="square">
            <a:spAutoFit/>
          </a:bodyPr>
          <a:lstStyle/>
          <a:p>
            <a:r>
              <a:rPr lang="es-MX" b="1" dirty="0" smtClean="0"/>
              <a:t>	Declaración de tipo de valor.</a:t>
            </a:r>
          </a:p>
          <a:p>
            <a:r>
              <a:rPr lang="es-MX" dirty="0" smtClean="0"/>
              <a:t>	</a:t>
            </a:r>
            <a:r>
              <a:rPr lang="es-MX" dirty="0" err="1" smtClean="0"/>
              <a:t>bool</a:t>
            </a:r>
            <a:r>
              <a:rPr lang="es-MX" dirty="0" smtClean="0"/>
              <a:t> a = false;</a:t>
            </a:r>
          </a:p>
          <a:p>
            <a:endParaRPr lang="es-MX" dirty="0" smtClean="0"/>
          </a:p>
          <a:p>
            <a:r>
              <a:rPr lang="es-MX" b="1" dirty="0" smtClean="0"/>
              <a:t>	</a:t>
            </a:r>
            <a:r>
              <a:rPr lang="es-MX" b="1" dirty="0" err="1" smtClean="0"/>
              <a:t>Declaracion</a:t>
            </a:r>
            <a:r>
              <a:rPr lang="es-MX" b="1" dirty="0" smtClean="0"/>
              <a:t> del mismo tipo de valor pero nulo.</a:t>
            </a:r>
          </a:p>
          <a:p>
            <a:r>
              <a:rPr lang="es-MX" dirty="0" smtClean="0"/>
              <a:t>	</a:t>
            </a:r>
            <a:r>
              <a:rPr lang="es-MX" dirty="0" err="1" smtClean="0"/>
              <a:t>Nullable</a:t>
            </a:r>
            <a:r>
              <a:rPr lang="es-MX" dirty="0" smtClean="0"/>
              <a:t>&lt;</a:t>
            </a:r>
            <a:r>
              <a:rPr lang="es-MX" dirty="0" err="1" smtClean="0"/>
              <a:t>bool</a:t>
            </a:r>
            <a:r>
              <a:rPr lang="es-MX" dirty="0" smtClean="0"/>
              <a:t>&gt; c = </a:t>
            </a:r>
            <a:r>
              <a:rPr lang="es-MX" dirty="0" err="1" smtClean="0"/>
              <a:t>null</a:t>
            </a:r>
            <a:r>
              <a:rPr lang="es-MX" dirty="0" smtClean="0"/>
              <a:t>;</a:t>
            </a:r>
          </a:p>
          <a:p>
            <a:r>
              <a:rPr lang="es-MX" dirty="0" smtClean="0"/>
              <a:t>	</a:t>
            </a:r>
            <a:r>
              <a:rPr lang="es-MX" dirty="0" err="1" smtClean="0"/>
              <a:t>bool</a:t>
            </a:r>
            <a:r>
              <a:rPr lang="es-MX" dirty="0" smtClean="0"/>
              <a:t>? b = </a:t>
            </a:r>
            <a:r>
              <a:rPr lang="es-MX" dirty="0" err="1" smtClean="0"/>
              <a:t>null</a:t>
            </a:r>
            <a:r>
              <a:rPr lang="es-MX" dirty="0" smtClean="0"/>
              <a:t>;</a:t>
            </a:r>
          </a:p>
          <a:p>
            <a:endParaRPr lang="es-MX"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167744" cy="461665"/>
          </a:xfrm>
          <a:prstGeom prst="rect">
            <a:avLst/>
          </a:prstGeom>
        </p:spPr>
        <p:txBody>
          <a:bodyPr wrap="none">
            <a:spAutoFit/>
          </a:bodyPr>
          <a:lstStyle/>
          <a:p>
            <a:r>
              <a:rPr lang="es-MX" sz="2400" b="1" dirty="0" smtClean="0"/>
              <a:t>Utilizando el </a:t>
            </a:r>
            <a:r>
              <a:rPr lang="es-MX" sz="2400" b="1" dirty="0" err="1" smtClean="0"/>
              <a:t>Isolated</a:t>
            </a:r>
            <a:r>
              <a:rPr lang="es-MX" sz="2400" b="1" dirty="0" smtClean="0"/>
              <a:t> Storage</a:t>
            </a:r>
            <a:endParaRPr lang="es-MX" sz="2400" b="1" dirty="0"/>
          </a:p>
        </p:txBody>
      </p:sp>
      <p:pic>
        <p:nvPicPr>
          <p:cNvPr id="4" name="Picture 3" descr="isolatedstorage.png"/>
          <p:cNvPicPr>
            <a:picLocks noChangeAspect="1"/>
          </p:cNvPicPr>
          <p:nvPr/>
        </p:nvPicPr>
        <p:blipFill>
          <a:blip r:embed="rId3"/>
          <a:stretch>
            <a:fillRect/>
          </a:stretch>
        </p:blipFill>
        <p:spPr>
          <a:xfrm>
            <a:off x="3594100" y="971550"/>
            <a:ext cx="5076825" cy="47625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167744" cy="461665"/>
          </a:xfrm>
          <a:prstGeom prst="rect">
            <a:avLst/>
          </a:prstGeom>
        </p:spPr>
        <p:txBody>
          <a:bodyPr wrap="none">
            <a:spAutoFit/>
          </a:bodyPr>
          <a:lstStyle/>
          <a:p>
            <a:r>
              <a:rPr lang="es-MX" sz="2400" b="1" dirty="0" smtClean="0"/>
              <a:t>Utilizando el </a:t>
            </a:r>
            <a:r>
              <a:rPr lang="es-MX" sz="2400" b="1" dirty="0" err="1" smtClean="0"/>
              <a:t>Isolated</a:t>
            </a:r>
            <a:r>
              <a:rPr lang="es-MX" sz="2400" b="1" dirty="0" smtClean="0"/>
              <a:t> Storage</a:t>
            </a:r>
            <a:endParaRPr lang="es-MX" sz="2400" b="1" dirty="0"/>
          </a:p>
        </p:txBody>
      </p:sp>
      <p:sp>
        <p:nvSpPr>
          <p:cNvPr id="4" name="Rectangle 3"/>
          <p:cNvSpPr/>
          <p:nvPr/>
        </p:nvSpPr>
        <p:spPr>
          <a:xfrm>
            <a:off x="0" y="1582341"/>
            <a:ext cx="12188825" cy="2308324"/>
          </a:xfrm>
          <a:prstGeom prst="rect">
            <a:avLst/>
          </a:prstGeom>
        </p:spPr>
        <p:txBody>
          <a:bodyPr wrap="square">
            <a:spAutoFit/>
          </a:bodyPr>
          <a:lstStyle/>
          <a:p>
            <a:r>
              <a:rPr lang="es-MX" dirty="0" err="1" smtClean="0"/>
              <a:t>IsolatedStorageFile</a:t>
            </a:r>
            <a:r>
              <a:rPr lang="es-MX" dirty="0" smtClean="0"/>
              <a:t> </a:t>
            </a:r>
            <a:r>
              <a:rPr lang="es-MX" dirty="0" err="1" smtClean="0"/>
              <a:t>isoStorage</a:t>
            </a:r>
            <a:r>
              <a:rPr lang="es-MX" dirty="0" smtClean="0"/>
              <a:t> = </a:t>
            </a:r>
            <a:r>
              <a:rPr lang="es-MX" dirty="0" err="1" smtClean="0"/>
              <a:t>IsolatedStorageFile.GetUserStoreForApplication</a:t>
            </a:r>
            <a:r>
              <a:rPr lang="es-MX" dirty="0" smtClean="0"/>
              <a:t>();</a:t>
            </a:r>
          </a:p>
          <a:p>
            <a:r>
              <a:rPr lang="es-MX" dirty="0" err="1" smtClean="0"/>
              <a:t>IsolatedStorageFile</a:t>
            </a:r>
            <a:r>
              <a:rPr lang="es-MX" dirty="0" smtClean="0"/>
              <a:t> </a:t>
            </a:r>
            <a:r>
              <a:rPr lang="es-MX" dirty="0" err="1" smtClean="0"/>
              <a:t>isoStorage</a:t>
            </a:r>
            <a:r>
              <a:rPr lang="es-MX" dirty="0" smtClean="0"/>
              <a:t> = </a:t>
            </a:r>
            <a:r>
              <a:rPr lang="es-MX" dirty="0" err="1" smtClean="0"/>
              <a:t>IsolatedStorageFile.GetUserStoreForAssembly</a:t>
            </a:r>
            <a:r>
              <a:rPr lang="es-MX" dirty="0" smtClean="0"/>
              <a:t>();</a:t>
            </a:r>
          </a:p>
          <a:p>
            <a:r>
              <a:rPr lang="es-MX" dirty="0" err="1" smtClean="0"/>
              <a:t>IsolatedStorageFile</a:t>
            </a:r>
            <a:r>
              <a:rPr lang="es-MX" dirty="0" smtClean="0"/>
              <a:t> </a:t>
            </a:r>
            <a:r>
              <a:rPr lang="es-MX" dirty="0" err="1" smtClean="0"/>
              <a:t>isoStorage</a:t>
            </a:r>
            <a:r>
              <a:rPr lang="es-MX" dirty="0" smtClean="0"/>
              <a:t> = </a:t>
            </a:r>
            <a:r>
              <a:rPr lang="es-MX" dirty="0" err="1" smtClean="0"/>
              <a:t>IsolatedStorageFile.GetUserStoreForDomain</a:t>
            </a:r>
            <a:r>
              <a:rPr lang="es-MX" dirty="0" smtClean="0"/>
              <a:t>();</a:t>
            </a:r>
          </a:p>
          <a:p>
            <a:endParaRPr lang="es-MX" dirty="0" smtClean="0"/>
          </a:p>
          <a:p>
            <a:r>
              <a:rPr lang="es-MX" dirty="0" err="1" smtClean="0"/>
              <a:t>IsolatedStorageFileStream</a:t>
            </a:r>
            <a:r>
              <a:rPr lang="es-MX" dirty="0" smtClean="0"/>
              <a:t> </a:t>
            </a:r>
            <a:r>
              <a:rPr lang="es-MX" dirty="0" err="1" smtClean="0"/>
              <a:t>isoFile</a:t>
            </a:r>
            <a:r>
              <a:rPr lang="es-MX" dirty="0" smtClean="0"/>
              <a:t> = new </a:t>
            </a:r>
            <a:r>
              <a:rPr lang="es-MX" dirty="0" err="1" smtClean="0"/>
              <a:t>IsolatedStorageFileStream</a:t>
            </a:r>
            <a:r>
              <a:rPr lang="es-MX" dirty="0" smtClean="0"/>
              <a:t>("texto.txt", </a:t>
            </a:r>
            <a:r>
              <a:rPr lang="es-MX" dirty="0" err="1" smtClean="0"/>
              <a:t>FileMode.OpenOrCreate</a:t>
            </a:r>
            <a:r>
              <a:rPr lang="es-MX" dirty="0" smtClean="0"/>
              <a:t>, </a:t>
            </a:r>
            <a:r>
              <a:rPr lang="es-MX" dirty="0" err="1" smtClean="0"/>
              <a:t>isoStorage</a:t>
            </a:r>
            <a:r>
              <a:rPr lang="es-MX" dirty="0" smtClean="0"/>
              <a:t>);</a:t>
            </a:r>
          </a:p>
          <a:p>
            <a:r>
              <a:rPr lang="es-MX" dirty="0" err="1" smtClean="0"/>
              <a:t>StreamWriter</a:t>
            </a:r>
            <a:r>
              <a:rPr lang="es-MX" dirty="0" smtClean="0"/>
              <a:t> </a:t>
            </a:r>
            <a:r>
              <a:rPr lang="es-MX" dirty="0" err="1" smtClean="0"/>
              <a:t>sw</a:t>
            </a:r>
            <a:r>
              <a:rPr lang="es-MX" dirty="0" smtClean="0"/>
              <a:t> = new </a:t>
            </a:r>
            <a:r>
              <a:rPr lang="es-MX" dirty="0" err="1" smtClean="0"/>
              <a:t>StreamWriter</a:t>
            </a:r>
            <a:r>
              <a:rPr lang="es-MX" dirty="0" smtClean="0"/>
              <a:t>(</a:t>
            </a:r>
            <a:r>
              <a:rPr lang="es-MX" dirty="0" err="1" smtClean="0"/>
              <a:t>isoFile</a:t>
            </a:r>
            <a:r>
              <a:rPr lang="es-MX" dirty="0" smtClean="0"/>
              <a:t>);</a:t>
            </a:r>
          </a:p>
          <a:p>
            <a:r>
              <a:rPr lang="es-MX" dirty="0" err="1" smtClean="0"/>
              <a:t>sw.Write</a:t>
            </a:r>
            <a:r>
              <a:rPr lang="es-MX" dirty="0" smtClean="0"/>
              <a:t>("Hola mundo todo estos es una prueba");</a:t>
            </a:r>
          </a:p>
          <a:p>
            <a:r>
              <a:rPr lang="es-MX" dirty="0" err="1" smtClean="0"/>
              <a:t>sw.Close</a:t>
            </a:r>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1"/>
                                          </p:val>
                                        </p:tav>
                                        <p:tav tm="100000">
                                          <p:val>
                                            <p:strVal val="#ppt_x"/>
                                          </p:val>
                                        </p:tav>
                                      </p:tavLst>
                                    </p:anim>
                                    <p:anim calcmode="lin" valueType="num">
                                      <p:cBhvr>
                                        <p:cTn id="9"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2566" y="268905"/>
            <a:ext cx="4167744" cy="461665"/>
          </a:xfrm>
          <a:prstGeom prst="rect">
            <a:avLst/>
          </a:prstGeom>
        </p:spPr>
        <p:txBody>
          <a:bodyPr wrap="none">
            <a:spAutoFit/>
          </a:bodyPr>
          <a:lstStyle/>
          <a:p>
            <a:r>
              <a:rPr lang="es-MX" sz="2400" b="1" dirty="0" smtClean="0"/>
              <a:t>Utilizando el </a:t>
            </a:r>
            <a:r>
              <a:rPr lang="es-MX" sz="2400" b="1" dirty="0" err="1" smtClean="0"/>
              <a:t>Isolated</a:t>
            </a:r>
            <a:r>
              <a:rPr lang="es-MX" sz="2400" b="1" dirty="0" smtClean="0"/>
              <a:t> Storage</a:t>
            </a:r>
            <a:endParaRPr lang="es-MX" sz="2400" b="1" dirty="0"/>
          </a:p>
        </p:txBody>
      </p:sp>
      <p:graphicFrame>
        <p:nvGraphicFramePr>
          <p:cNvPr id="4" name="Table 3"/>
          <p:cNvGraphicFramePr>
            <a:graphicFrameLocks noGrp="1"/>
          </p:cNvGraphicFramePr>
          <p:nvPr/>
        </p:nvGraphicFramePr>
        <p:xfrm>
          <a:off x="1200150" y="1451610"/>
          <a:ext cx="9334500" cy="548640"/>
        </p:xfrm>
        <a:graphic>
          <a:graphicData uri="http://schemas.openxmlformats.org/drawingml/2006/table">
            <a:tbl>
              <a:tblPr/>
              <a:tblGrid>
                <a:gridCol w="1681467"/>
                <a:gridCol w="7653033"/>
              </a:tblGrid>
              <a:tr h="0">
                <a:tc>
                  <a:txBody>
                    <a:bodyPr/>
                    <a:lstStyle/>
                    <a:p>
                      <a:r>
                        <a:rPr lang="es-MX" sz="1800" b="1" dirty="0" err="1">
                          <a:solidFill>
                            <a:schemeClr val="tx1"/>
                          </a:solidFill>
                          <a:latin typeface="+mn-lt"/>
                        </a:rPr>
                        <a:t>UsageAllowed</a:t>
                      </a:r>
                      <a:r>
                        <a:rPr lang="es-MX" sz="1800" b="1" dirty="0">
                          <a:solidFill>
                            <a:schemeClr val="tx1"/>
                          </a:solidFill>
                          <a:latin typeface="+mn-lt"/>
                        </a:rPr>
                        <a:t> </a:t>
                      </a:r>
                      <a:endParaRPr lang="es-MX" sz="1800" dirty="0">
                        <a:solidFill>
                          <a:schemeClr val="tx1"/>
                        </a:solidFill>
                        <a:latin typeface="+mn-lt"/>
                      </a:endParaRPr>
                    </a:p>
                  </a:txBody>
                  <a:tcPr marL="0" marR="0" marT="0" marB="0">
                    <a:lnL>
                      <a:noFill/>
                    </a:lnL>
                    <a:lnR>
                      <a:noFill/>
                    </a:lnR>
                    <a:lnT>
                      <a:noFill/>
                    </a:lnT>
                    <a:lnB>
                      <a:noFill/>
                    </a:lnB>
                  </a:tcPr>
                </a:tc>
                <a:tc>
                  <a:txBody>
                    <a:bodyPr/>
                    <a:lstStyle/>
                    <a:p>
                      <a:r>
                        <a:rPr lang="es-MX" sz="1800" dirty="0">
                          <a:solidFill>
                            <a:schemeClr val="tx1"/>
                          </a:solidFill>
                          <a:latin typeface="+mn-lt"/>
                        </a:rPr>
                        <a:t>Obtiene o establece los tipos de permisos a los usuarios.</a:t>
                      </a:r>
                    </a:p>
                  </a:txBody>
                  <a:tcPr marL="0" marR="0" marT="0" marB="0">
                    <a:lnL>
                      <a:noFill/>
                    </a:lnL>
                    <a:lnR>
                      <a:noFill/>
                    </a:lnR>
                    <a:lnT>
                      <a:noFill/>
                    </a:lnT>
                    <a:lnB>
                      <a:noFill/>
                    </a:lnB>
                  </a:tcPr>
                </a:tc>
              </a:tr>
              <a:tr h="0">
                <a:tc>
                  <a:txBody>
                    <a:bodyPr/>
                    <a:lstStyle/>
                    <a:p>
                      <a:r>
                        <a:rPr lang="es-MX" sz="1800" b="1" dirty="0" err="1">
                          <a:solidFill>
                            <a:schemeClr val="tx1"/>
                          </a:solidFill>
                          <a:latin typeface="+mn-lt"/>
                        </a:rPr>
                        <a:t>UserQuota</a:t>
                      </a:r>
                      <a:r>
                        <a:rPr lang="es-MX" sz="1800" b="1" dirty="0">
                          <a:solidFill>
                            <a:schemeClr val="tx1"/>
                          </a:solidFill>
                          <a:latin typeface="+mn-lt"/>
                        </a:rPr>
                        <a:t> </a:t>
                      </a:r>
                      <a:endParaRPr lang="es-MX" sz="1800" dirty="0">
                        <a:solidFill>
                          <a:schemeClr val="tx1"/>
                        </a:solidFill>
                        <a:latin typeface="+mn-lt"/>
                      </a:endParaRPr>
                    </a:p>
                  </a:txBody>
                  <a:tcPr marL="0" marR="0" marT="0" marB="0">
                    <a:lnL>
                      <a:noFill/>
                    </a:lnL>
                    <a:lnR>
                      <a:noFill/>
                    </a:lnR>
                    <a:lnT>
                      <a:noFill/>
                    </a:lnT>
                    <a:lnB>
                      <a:noFill/>
                    </a:lnB>
                  </a:tcPr>
                </a:tc>
                <a:tc>
                  <a:txBody>
                    <a:bodyPr/>
                    <a:lstStyle/>
                    <a:p>
                      <a:r>
                        <a:rPr lang="es-MX" sz="1800" dirty="0">
                          <a:solidFill>
                            <a:schemeClr val="tx1"/>
                          </a:solidFill>
                          <a:latin typeface="+mn-lt"/>
                        </a:rPr>
                        <a:t>Obtiene o establece el tamaño de almacenamiento máximo por usuario.</a:t>
                      </a:r>
                    </a:p>
                  </a:txBody>
                  <a:tcPr marL="0" marR="0" marT="0" marB="0">
                    <a:lnL>
                      <a:noFill/>
                    </a:lnL>
                    <a:lnR>
                      <a:noFill/>
                    </a:lnR>
                    <a:lnT>
                      <a:noFill/>
                    </a:lnT>
                    <a:lnB>
                      <a:noFill/>
                    </a:lnB>
                  </a:tcPr>
                </a:tc>
              </a:tr>
            </a:tbl>
          </a:graphicData>
        </a:graphic>
      </p:graphicFrame>
      <p:sp>
        <p:nvSpPr>
          <p:cNvPr id="5" name="Rectangle 4"/>
          <p:cNvSpPr/>
          <p:nvPr/>
        </p:nvSpPr>
        <p:spPr>
          <a:xfrm>
            <a:off x="1219200" y="2690336"/>
            <a:ext cx="9277350" cy="1477328"/>
          </a:xfrm>
          <a:prstGeom prst="rect">
            <a:avLst/>
          </a:prstGeom>
        </p:spPr>
        <p:txBody>
          <a:bodyPr wrap="square">
            <a:spAutoFit/>
          </a:bodyPr>
          <a:lstStyle/>
          <a:p>
            <a:r>
              <a:rPr lang="es-MX" dirty="0" smtClean="0"/>
              <a:t> [</a:t>
            </a:r>
            <a:r>
              <a:rPr lang="es-MX" dirty="0" err="1" smtClean="0"/>
              <a:t>IsolatedStorageFilePermission</a:t>
            </a:r>
            <a:r>
              <a:rPr lang="es-MX" dirty="0" smtClean="0"/>
              <a:t>(</a:t>
            </a:r>
            <a:r>
              <a:rPr lang="es-MX" dirty="0" err="1" smtClean="0"/>
              <a:t>SecurityAction.Demand</a:t>
            </a:r>
            <a:r>
              <a:rPr lang="es-MX" dirty="0" smtClean="0"/>
              <a:t>)]</a:t>
            </a:r>
          </a:p>
          <a:p>
            <a:r>
              <a:rPr lang="es-MX" dirty="0" err="1" smtClean="0"/>
              <a:t>class</a:t>
            </a:r>
            <a:r>
              <a:rPr lang="es-MX" dirty="0" smtClean="0"/>
              <a:t> </a:t>
            </a:r>
            <a:r>
              <a:rPr lang="es-MX" dirty="0" err="1" smtClean="0"/>
              <a:t>StotageIsolated</a:t>
            </a:r>
            <a:endParaRPr lang="es-MX" dirty="0" smtClean="0"/>
          </a:p>
          <a:p>
            <a:r>
              <a:rPr lang="es-MX" dirty="0" smtClean="0"/>
              <a:t>{ </a:t>
            </a:r>
          </a:p>
          <a:p>
            <a:r>
              <a:rPr lang="es-MX" dirty="0" smtClean="0"/>
              <a:t>    </a:t>
            </a:r>
          </a:p>
          <a:p>
            <a:r>
              <a:rPr lang="es-MX" dirty="0" smtClean="0"/>
              <a:t>}</a:t>
            </a:r>
            <a:endParaRPr lang="es-MX"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5077" y="478096"/>
            <a:ext cx="6847379" cy="724328"/>
          </a:xfrm>
          <a:prstGeom prst="rect">
            <a:avLst/>
          </a:prstGeom>
        </p:spPr>
        <p:txBody>
          <a:bodyPr anchor="t"/>
          <a:lstStyle>
            <a:lvl1pPr algn="ctr" defTabSz="914363" rtl="0" eaLnBrk="1" latinLnBrk="0" hangingPunct="1">
              <a:lnSpc>
                <a:spcPct val="90000"/>
              </a:lnSpc>
              <a:spcBef>
                <a:spcPct val="0"/>
              </a:spcBef>
              <a:buNone/>
              <a:defRPr lang="en-US" sz="54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l">
              <a:lnSpc>
                <a:spcPct val="70000"/>
              </a:lnSpc>
              <a:spcBef>
                <a:spcPct val="20000"/>
              </a:spcBef>
              <a:tabLst>
                <a:tab pos="1139825" algn="l"/>
              </a:tabLst>
            </a:pPr>
            <a:r>
              <a:rPr lang="en-US" sz="7200" dirty="0" err="1"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Escenario</a:t>
            </a:r>
            <a:r>
              <a:rPr lang="en-US" sz="7200" dirty="0"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a:t>
            </a:r>
            <a:endParaRPr lang="en-US" sz="7200" dirty="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endParaRP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86506"/>
            <a:ext cx="12188825" cy="1523494"/>
          </a:xfrm>
        </p:spPr>
        <p:txBody>
          <a:bodyPr/>
          <a:lstStyle/>
          <a:p>
            <a:pPr algn="ctr"/>
            <a:r>
              <a:rPr lang="es-MX" sz="4800" b="1" dirty="0" err="1" smtClean="0"/>
              <a:t>Lab</a:t>
            </a:r>
            <a:r>
              <a:rPr lang="es-MX" sz="4800" b="1" dirty="0" smtClean="0"/>
              <a:t>:  IO </a:t>
            </a:r>
            <a:endParaRPr lang="en-US" sz="4800" b="1" dirty="0"/>
          </a:p>
        </p:txBody>
      </p:sp>
    </p:spTree>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Stock_000007055783Medium.jpg"/>
          <p:cNvPicPr>
            <a:picLocks noChangeAspect="1"/>
          </p:cNvPicPr>
          <p:nvPr/>
        </p:nvPicPr>
        <p:blipFill>
          <a:blip r:embed="rId3"/>
          <a:srcRect t="13449" r="33874" b="31250"/>
          <a:stretch>
            <a:fillRect/>
          </a:stretch>
        </p:blipFill>
        <p:spPr>
          <a:xfrm>
            <a:off x="0" y="0"/>
            <a:ext cx="12188825" cy="6858000"/>
          </a:xfrm>
          <a:prstGeom prst="rect">
            <a:avLst/>
          </a:prstGeom>
        </p:spPr>
      </p:pic>
      <p:sp>
        <p:nvSpPr>
          <p:cNvPr id="2" name="Title 1"/>
          <p:cNvSpPr>
            <a:spLocks noGrp="1"/>
          </p:cNvSpPr>
          <p:nvPr>
            <p:ph type="title"/>
          </p:nvPr>
        </p:nvSpPr>
        <p:spPr>
          <a:xfrm>
            <a:off x="6945993" y="0"/>
            <a:ext cx="5242832" cy="1329595"/>
          </a:xfrm>
        </p:spPr>
        <p:txBody>
          <a:bodyPr/>
          <a:lstStyle/>
          <a:p>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No los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queremos</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b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b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ver</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  </a:t>
            </a:r>
            <a:r>
              <a:rPr lang="en-US" b="1" spc="0" dirty="0" err="1" smtClean="0">
                <a:ln w="12700">
                  <a:solidFill>
                    <a:srgbClr val="7030A0"/>
                  </a:solidFill>
                  <a:prstDash val="solid"/>
                </a:ln>
                <a:solidFill>
                  <a:srgbClr val="7030A0"/>
                </a:solidFill>
                <a:effectLst>
                  <a:outerShdw blurRad="41275" dist="20320" dir="1800000" algn="tl" rotWithShape="0">
                    <a:srgbClr val="000000">
                      <a:alpha val="40000"/>
                    </a:srgbClr>
                  </a:outerShdw>
                </a:effectLst>
              </a:rPr>
              <a:t>asi</a:t>
            </a:r>
            <a:r>
              <a:rPr lang="en-US" b="1" spc="0" dirty="0" smtClean="0">
                <a:ln w="12700">
                  <a:solidFill>
                    <a:srgbClr val="7030A0"/>
                  </a:solidFill>
                  <a:prstDash val="solid"/>
                </a:ln>
                <a:solidFill>
                  <a:srgbClr val="7030A0"/>
                </a:solidFill>
                <a:effectLst>
                  <a:outerShdw blurRad="41275" dist="20320" dir="1800000" algn="tl" rotWithShape="0">
                    <a:srgbClr val="000000">
                      <a:alpha val="40000"/>
                    </a:srgbClr>
                  </a:outerShdw>
                </a:effectLst>
              </a:rPr>
              <a:t>!!!</a:t>
            </a:r>
            <a:endParaRPr lang="en-US" b="1" spc="0" dirty="0">
              <a:ln w="12700">
                <a:solidFill>
                  <a:srgbClr val="7030A0"/>
                </a:solidFill>
                <a:prstDash val="solid"/>
              </a:ln>
              <a:solidFill>
                <a:srgbClr val="7030A0"/>
              </a:solidFill>
              <a:effectLst>
                <a:outerShdw blurRad="41275" dist="20320" dir="1800000" algn="tl" rotWithShape="0">
                  <a:srgbClr val="000000">
                    <a:alpha val="40000"/>
                  </a:srgbClr>
                </a:outerShdw>
              </a:effectLst>
            </a:endParaRPr>
          </a:p>
        </p:txBody>
      </p:sp>
      <p:sp>
        <p:nvSpPr>
          <p:cNvPr id="4" name="Title 1"/>
          <p:cNvSpPr txBox="1">
            <a:spLocks/>
          </p:cNvSpPr>
          <p:nvPr/>
        </p:nvSpPr>
        <p:spPr>
          <a:xfrm>
            <a:off x="0" y="6193203"/>
            <a:ext cx="10472056"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Por</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eso</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err="1"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tendremos</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un</a:t>
            </a:r>
            <a:r>
              <a:rPr kumimoji="0" lang="en-US" sz="4800" b="0" i="0" u="none" strike="noStrike" kern="1200" cap="none" spc="-150" normalizeH="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 </a:t>
            </a:r>
            <a:r>
              <a:rPr kumimoji="0" lang="en-US" sz="4800" b="0" i="0" u="none" strike="noStrike" kern="1200" cap="none" spc="-150" normalizeH="0" baseline="0" noProof="0" dirty="0" smtClean="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rPr>
              <a:t>Break de 15 Min. !!! </a:t>
            </a:r>
            <a:endParaRPr kumimoji="0" lang="en-US" sz="4800" b="0" i="0" u="none" strike="noStrike" kern="1200" cap="none" spc="-150" normalizeH="0" baseline="0" noProof="0" dirty="0">
              <a:ln w="3175">
                <a:noFill/>
              </a:ln>
              <a:gradFill flip="none" rotWithShape="1">
                <a:gsLst>
                  <a:gs pos="36000">
                    <a:schemeClr val="tx1"/>
                  </a:gs>
                  <a:gs pos="86000">
                    <a:schemeClr val="tx1"/>
                  </a:gs>
                </a:gsLst>
                <a:lin ang="5400000" scaled="0"/>
                <a:tileRect/>
              </a:gradFill>
              <a:effectLst/>
              <a:uLnTx/>
              <a:uFillTx/>
              <a:latin typeface="Segoe UI" pitchFamily="34" charset="0"/>
              <a:ea typeface="+mn-ea"/>
              <a:cs typeface="Arial"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0253" y="2252384"/>
            <a:ext cx="10239883" cy="642310"/>
          </a:xfrm>
        </p:spPr>
        <p:txBody>
          <a:bodyPr/>
          <a:lstStyle/>
          <a:p>
            <a:pPr lvl="0"/>
            <a:r>
              <a:rPr lang="en-US" dirty="0" smtClean="0"/>
              <a:t>/*</a:t>
            </a:r>
            <a:r>
              <a:rPr lang="es-MX" dirty="0" smtClean="0"/>
              <a:t> </a:t>
            </a:r>
            <a:r>
              <a:rPr lang="es-MX" dirty="0" err="1" smtClean="0"/>
              <a:t>Search</a:t>
            </a:r>
            <a:r>
              <a:rPr lang="es-MX" dirty="0" smtClean="0"/>
              <a:t>, </a:t>
            </a:r>
            <a:r>
              <a:rPr lang="es-MX" dirty="0" err="1" smtClean="0"/>
              <a:t>Modifying</a:t>
            </a:r>
            <a:r>
              <a:rPr lang="es-MX" dirty="0" smtClean="0"/>
              <a:t> and </a:t>
            </a:r>
            <a:r>
              <a:rPr lang="es-MX" dirty="0" err="1" smtClean="0"/>
              <a:t>Encoding</a:t>
            </a:r>
            <a:r>
              <a:rPr lang="es-MX" dirty="0" smtClean="0"/>
              <a:t> Text </a:t>
            </a:r>
            <a:r>
              <a:rPr lang="en-US" dirty="0" smtClean="0"/>
              <a:t>*/</a:t>
            </a:r>
            <a:endParaRPr lang="en-US" dirty="0"/>
          </a:p>
        </p:txBody>
      </p:sp>
      <p:sp>
        <p:nvSpPr>
          <p:cNvPr id="3" name="TextBox 2"/>
          <p:cNvSpPr txBox="1"/>
          <p:nvPr/>
        </p:nvSpPr>
        <p:spPr>
          <a:xfrm>
            <a:off x="3342075" y="3060059"/>
            <a:ext cx="1355949" cy="369332"/>
          </a:xfrm>
          <a:prstGeom prst="rect">
            <a:avLst/>
          </a:prstGeom>
          <a:noFill/>
        </p:spPr>
        <p:txBody>
          <a:bodyPr wrap="none" lIns="0" tIns="0" rIns="0" bIns="0" rtlCol="0">
            <a:spAutoFit/>
          </a:bodyPr>
          <a:lstStyle/>
          <a:p>
            <a:r>
              <a:rPr lang="es-MX" sz="2400" b="1" dirty="0" smtClean="0"/>
              <a:t>Objetivos:</a:t>
            </a:r>
          </a:p>
        </p:txBody>
      </p:sp>
      <p:sp>
        <p:nvSpPr>
          <p:cNvPr id="4" name="TextBox 3"/>
          <p:cNvSpPr txBox="1"/>
          <p:nvPr/>
        </p:nvSpPr>
        <p:spPr>
          <a:xfrm>
            <a:off x="3777508" y="3451946"/>
            <a:ext cx="8411317" cy="830997"/>
          </a:xfrm>
          <a:prstGeom prst="rect">
            <a:avLst/>
          </a:prstGeom>
          <a:noFill/>
        </p:spPr>
        <p:txBody>
          <a:bodyPr wrap="square" lIns="0" tIns="0" rIns="0" bIns="0" rtlCol="0">
            <a:spAutoFit/>
          </a:bodyPr>
          <a:lstStyle/>
          <a:p>
            <a:r>
              <a:rPr lang="es-ES" dirty="0" smtClean="0"/>
              <a:t>Mejorar </a:t>
            </a:r>
            <a:r>
              <a:rPr lang="es-ES" dirty="0"/>
              <a:t>las capacidades de gestión de texto de una aplicación. NET Framework y buscar, modificar y controlar texto en una aplicación. Net Framework usando expresiones regulares</a:t>
            </a:r>
            <a:endParaRPr lang="es-MX" dirty="0" smtClean="0"/>
          </a:p>
        </p:txBody>
      </p:sp>
    </p:spTree>
    <p:extLst>
      <p:ext uri="{BB962C8B-B14F-4D97-AF65-F5344CB8AC3E}">
        <p14:creationId xmlns:p14="http://schemas.microsoft.com/office/powerpoint/2010/main" val="906838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79167E-6 -1.48148E-6 L 0.78282 -0.00347 " pathEditMode="relative" rAng="0" ptsTypes="AA">
                                      <p:cBhvr>
                                        <p:cTn id="6" dur="2000" fill="hold"/>
                                        <p:tgtEl>
                                          <p:spTgt spid="2"/>
                                        </p:tgtEl>
                                        <p:attrNameLst>
                                          <p:attrName>ppt_x</p:attrName>
                                          <p:attrName>ppt_y</p:attrName>
                                        </p:attrNameLst>
                                      </p:cBhvr>
                                      <p:rCtr x="39141" y="-185"/>
                                    </p:animMotion>
                                  </p:childTnLst>
                                </p:cTn>
                              </p:par>
                            </p:childTnLst>
                          </p:cTn>
                        </p:par>
                        <p:par>
                          <p:cTn id="7" fill="hold">
                            <p:stCondLst>
                              <p:cond delay="2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3000"/>
                            </p:stCondLst>
                            <p:childTnLst>
                              <p:par>
                                <p:cTn id="14" presetID="39" presetClass="entr" presetSubtype="0" accel="10000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7"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8"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1 </a:t>
            </a:r>
            <a:r>
              <a:rPr lang="es-MX" dirty="0" smtClean="0"/>
              <a:t>Formando Regular </a:t>
            </a:r>
            <a:r>
              <a:rPr lang="es-MX" dirty="0" err="1" smtClean="0"/>
              <a:t>Expressions</a:t>
            </a:r>
            <a:endParaRPr lang="es-MX" dirty="0"/>
          </a:p>
        </p:txBody>
      </p:sp>
      <p:sp>
        <p:nvSpPr>
          <p:cNvPr id="6" name="TextBox 5"/>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30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6070636" cy="1200329"/>
          </a:xfrm>
          <a:prstGeom prst="rect">
            <a:avLst/>
          </a:prstGeom>
        </p:spPr>
        <p:txBody>
          <a:bodyPr wrap="none">
            <a:spAutoFit/>
          </a:bodyPr>
          <a:lstStyle/>
          <a:p>
            <a:r>
              <a:rPr lang="es-ES" sz="2400" b="1" dirty="0" smtClean="0"/>
              <a:t>Cómo </a:t>
            </a:r>
            <a:r>
              <a:rPr lang="es-ES" sz="2400" b="1" dirty="0"/>
              <a:t>utilizar expresiones regulares </a:t>
            </a:r>
            <a:r>
              <a:rPr lang="es-ES" sz="2400" b="1" dirty="0" smtClean="0"/>
              <a:t>para</a:t>
            </a:r>
          </a:p>
          <a:p>
            <a:r>
              <a:rPr lang="es-ES" sz="2400" b="1" dirty="0" smtClean="0"/>
              <a:t>la </a:t>
            </a:r>
            <a:r>
              <a:rPr lang="es-ES" sz="2400" b="1" dirty="0"/>
              <a:t>concordancia de patrones</a:t>
            </a:r>
            <a:br>
              <a:rPr lang="es-ES" sz="2400" b="1" dirty="0"/>
            </a:br>
            <a:endParaRPr lang="es-MX" sz="2400" b="1" dirty="0"/>
          </a:p>
        </p:txBody>
      </p:sp>
      <p:sp>
        <p:nvSpPr>
          <p:cNvPr id="4" name="Rectangle 3"/>
          <p:cNvSpPr/>
          <p:nvPr/>
        </p:nvSpPr>
        <p:spPr>
          <a:xfrm>
            <a:off x="3048000" y="2690336"/>
            <a:ext cx="6092825" cy="1477328"/>
          </a:xfrm>
          <a:prstGeom prst="rect">
            <a:avLst/>
          </a:prstGeom>
        </p:spPr>
        <p:txBody>
          <a:bodyPr>
            <a:spAutoFit/>
          </a:bodyPr>
          <a:lstStyle/>
          <a:p>
            <a:r>
              <a:rPr lang="en-US" dirty="0"/>
              <a:t>Regex </a:t>
            </a:r>
            <a:r>
              <a:rPr lang="en-US" dirty="0" err="1"/>
              <a:t>rex</a:t>
            </a:r>
            <a:r>
              <a:rPr lang="en-US" dirty="0"/>
              <a:t> = new Regex(</a:t>
            </a:r>
            <a:r>
              <a:rPr lang="en-US" dirty="0" err="1"/>
              <a:t>regExString</a:t>
            </a:r>
            <a:r>
              <a:rPr lang="en-US" dirty="0"/>
              <a:t>);</a:t>
            </a:r>
            <a:br>
              <a:rPr lang="en-US" dirty="0"/>
            </a:br>
            <a:r>
              <a:rPr lang="en-US" dirty="0" err="1"/>
              <a:t>bool</a:t>
            </a:r>
            <a:r>
              <a:rPr lang="en-US" dirty="0"/>
              <a:t> </a:t>
            </a:r>
            <a:r>
              <a:rPr lang="en-US" dirty="0" err="1"/>
              <a:t>isMatch</a:t>
            </a:r>
            <a:r>
              <a:rPr lang="en-US" dirty="0"/>
              <a:t> = </a:t>
            </a:r>
            <a:r>
              <a:rPr lang="en-US" dirty="0" err="1"/>
              <a:t>rex.IsMatch</a:t>
            </a:r>
            <a:r>
              <a:rPr lang="en-US" dirty="0"/>
              <a:t>(</a:t>
            </a:r>
            <a:r>
              <a:rPr lang="en-US" dirty="0" err="1"/>
              <a:t>searchString</a:t>
            </a:r>
            <a:r>
              <a:rPr lang="en-US" dirty="0"/>
              <a:t>); </a:t>
            </a:r>
            <a:endParaRPr lang="es-MX" dirty="0"/>
          </a:p>
          <a:p>
            <a:r>
              <a:rPr lang="en-US" dirty="0"/>
              <a:t>if(!</a:t>
            </a:r>
            <a:r>
              <a:rPr lang="en-US" dirty="0" err="1"/>
              <a:t>Regex.IsMatch</a:t>
            </a:r>
            <a:r>
              <a:rPr lang="en-US" dirty="0"/>
              <a:t>(</a:t>
            </a:r>
            <a:r>
              <a:rPr lang="en-US" dirty="0" err="1"/>
              <a:t>txtexpression.Text</a:t>
            </a:r>
            <a:r>
              <a:rPr lang="en-US" dirty="0"/>
              <a:t>, </a:t>
            </a:r>
            <a:r>
              <a:rPr lang="en-US" dirty="0" err="1"/>
              <a:t>txtpattern.Text</a:t>
            </a:r>
            <a:r>
              <a:rPr lang="en-US" dirty="0"/>
              <a:t>)) </a:t>
            </a:r>
            <a:endParaRPr lang="es-MX" dirty="0"/>
          </a:p>
          <a:p>
            <a:r>
              <a:rPr lang="es-ES" dirty="0"/>
              <a:t>{ </a:t>
            </a:r>
            <a:endParaRPr lang="es-MX" dirty="0"/>
          </a:p>
          <a:p>
            <a:r>
              <a:rPr lang="es-ES" dirty="0"/>
              <a:t>} </a:t>
            </a:r>
            <a:endParaRPr lang="es-MX" dirty="0"/>
          </a:p>
        </p:txBody>
      </p:sp>
    </p:spTree>
    <p:extLst>
      <p:ext uri="{BB962C8B-B14F-4D97-AF65-F5344CB8AC3E}">
        <p14:creationId xmlns:p14="http://schemas.microsoft.com/office/powerpoint/2010/main" val="4119447132"/>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4167744" cy="461665"/>
          </a:xfrm>
          <a:prstGeom prst="rect">
            <a:avLst/>
          </a:prstGeom>
        </p:spPr>
        <p:txBody>
          <a:bodyPr wrap="none">
            <a:spAutoFit/>
          </a:bodyPr>
          <a:lstStyle/>
          <a:p>
            <a:r>
              <a:rPr lang="es-MX" sz="2400" b="1" dirty="0" smtClean="0"/>
              <a:t>Utilizando el </a:t>
            </a:r>
            <a:r>
              <a:rPr lang="es-MX" sz="2400" b="1" dirty="0" err="1" smtClean="0"/>
              <a:t>Isolated</a:t>
            </a:r>
            <a:r>
              <a:rPr lang="es-MX" sz="2400" b="1" dirty="0" smtClean="0"/>
              <a:t> Storage</a:t>
            </a:r>
            <a:endParaRPr lang="es-MX" sz="2400" b="1" dirty="0"/>
          </a:p>
        </p:txBody>
      </p:sp>
      <p:sp>
        <p:nvSpPr>
          <p:cNvPr id="2" name="Rectangle 1"/>
          <p:cNvSpPr/>
          <p:nvPr/>
        </p:nvSpPr>
        <p:spPr>
          <a:xfrm>
            <a:off x="1587" y="1448485"/>
            <a:ext cx="6092825" cy="646331"/>
          </a:xfrm>
          <a:prstGeom prst="rect">
            <a:avLst/>
          </a:prstGeom>
        </p:spPr>
        <p:txBody>
          <a:bodyPr>
            <a:spAutoFit/>
          </a:bodyPr>
          <a:lstStyle/>
          <a:p>
            <a:r>
              <a:rPr lang="en-US" dirty="0"/>
              <a:t>Match m = </a:t>
            </a:r>
            <a:r>
              <a:rPr lang="en-US" dirty="0" err="1"/>
              <a:t>Regex.Match</a:t>
            </a:r>
            <a:r>
              <a:rPr lang="en-US" dirty="0"/>
              <a:t>(input,”(Pattern)”)</a:t>
            </a:r>
            <a:br>
              <a:rPr lang="en-US" dirty="0"/>
            </a:br>
            <a:r>
              <a:rPr lang="en-US" dirty="0" err="1"/>
              <a:t>m.groups</a:t>
            </a:r>
            <a:r>
              <a:rPr lang="en-US" dirty="0"/>
              <a:t>[1]</a:t>
            </a:r>
            <a:endParaRPr lang="es-MX" dirty="0"/>
          </a:p>
        </p:txBody>
      </p:sp>
      <p:sp>
        <p:nvSpPr>
          <p:cNvPr id="3" name="Rectangle 2"/>
          <p:cNvSpPr/>
          <p:nvPr/>
        </p:nvSpPr>
        <p:spPr>
          <a:xfrm>
            <a:off x="5429250" y="3997225"/>
            <a:ext cx="6092825" cy="923330"/>
          </a:xfrm>
          <a:prstGeom prst="rect">
            <a:avLst/>
          </a:prstGeom>
        </p:spPr>
        <p:txBody>
          <a:bodyPr>
            <a:spAutoFit/>
          </a:bodyPr>
          <a:lstStyle/>
          <a:p>
            <a:r>
              <a:rPr lang="en-US" dirty="0" err="1"/>
              <a:t>MatchCollection</a:t>
            </a:r>
            <a:r>
              <a:rPr lang="en-US" dirty="0"/>
              <a:t> Matches = </a:t>
            </a:r>
            <a:r>
              <a:rPr lang="en-US" dirty="0" err="1"/>
              <a:t>Regex.Matches</a:t>
            </a:r>
            <a:r>
              <a:rPr lang="en-US" dirty="0"/>
              <a:t>(Text, </a:t>
            </a:r>
            <a:r>
              <a:rPr lang="en-US" dirty="0" err="1"/>
              <a:t>Pattern,RegexOptions.IgnoreCase</a:t>
            </a:r>
            <a:r>
              <a:rPr lang="en-US" dirty="0"/>
              <a:t> |</a:t>
            </a:r>
            <a:r>
              <a:rPr lang="en-US" dirty="0" err="1"/>
              <a:t>RegexOptions.ExplicitCapture</a:t>
            </a:r>
            <a:r>
              <a:rPr lang="en-US" dirty="0"/>
              <a:t>); </a:t>
            </a:r>
            <a:endParaRPr lang="es-MX" dirty="0"/>
          </a:p>
        </p:txBody>
      </p:sp>
      <p:sp>
        <p:nvSpPr>
          <p:cNvPr id="4" name="Rectangle 3"/>
          <p:cNvSpPr/>
          <p:nvPr/>
        </p:nvSpPr>
        <p:spPr>
          <a:xfrm>
            <a:off x="1587" y="2891135"/>
            <a:ext cx="12188825" cy="369332"/>
          </a:xfrm>
          <a:prstGeom prst="rect">
            <a:avLst/>
          </a:prstGeom>
        </p:spPr>
        <p:txBody>
          <a:bodyPr wrap="square">
            <a:spAutoFit/>
          </a:bodyPr>
          <a:lstStyle/>
          <a:p>
            <a:r>
              <a:rPr lang="en-US" dirty="0"/>
              <a:t>Return </a:t>
            </a:r>
            <a:r>
              <a:rPr lang="en-US" dirty="0" err="1"/>
              <a:t>Regex.Replace</a:t>
            </a:r>
            <a:r>
              <a:rPr lang="en-US" dirty="0"/>
              <a:t>(input, "b(?&lt;month&gt;d{1,2})/(?&lt;day&gt;d{1,2})/(?&lt;year&gt;d{2,4})b","${day}-${month}-${year}") </a:t>
            </a:r>
            <a:endParaRPr lang="es-MX" dirty="0"/>
          </a:p>
        </p:txBody>
      </p:sp>
    </p:spTree>
    <p:extLst>
      <p:ext uri="{BB962C8B-B14F-4D97-AF65-F5344CB8AC3E}">
        <p14:creationId xmlns:p14="http://schemas.microsoft.com/office/powerpoint/2010/main" val="411944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5693353" cy="461665"/>
          </a:xfrm>
          <a:prstGeom prst="rect">
            <a:avLst/>
          </a:prstGeom>
        </p:spPr>
        <p:txBody>
          <a:bodyPr wrap="none">
            <a:spAutoFit/>
          </a:bodyPr>
          <a:lstStyle/>
          <a:p>
            <a:r>
              <a:rPr lang="es-MX" sz="2400" b="1" dirty="0" smtClean="0"/>
              <a:t>Como crear tipo definidos por el usuario</a:t>
            </a:r>
            <a:endParaRPr lang="es-MX" sz="2400" b="1" dirty="0"/>
          </a:p>
        </p:txBody>
      </p:sp>
      <p:sp>
        <p:nvSpPr>
          <p:cNvPr id="3" name="TextBox 2"/>
          <p:cNvSpPr txBox="1"/>
          <p:nvPr/>
        </p:nvSpPr>
        <p:spPr>
          <a:xfrm>
            <a:off x="319313" y="1045028"/>
            <a:ext cx="4894481" cy="830997"/>
          </a:xfrm>
          <a:prstGeom prst="rect">
            <a:avLst/>
          </a:prstGeom>
          <a:noFill/>
        </p:spPr>
        <p:txBody>
          <a:bodyPr wrap="none" lIns="0" tIns="0" rIns="0" bIns="0" rtlCol="0">
            <a:spAutoFit/>
          </a:bodyPr>
          <a:lstStyle/>
          <a:p>
            <a:r>
              <a:rPr lang="es-MX" dirty="0" smtClean="0"/>
              <a:t>Point p = new Point(20,20);</a:t>
            </a:r>
          </a:p>
          <a:p>
            <a:r>
              <a:rPr lang="es-MX" dirty="0" err="1" smtClean="0"/>
              <a:t>p.Offset</a:t>
            </a:r>
            <a:r>
              <a:rPr lang="es-MX" dirty="0" smtClean="0"/>
              <a:t>(-1, -1);</a:t>
            </a:r>
          </a:p>
          <a:p>
            <a:r>
              <a:rPr lang="es-MX" dirty="0" err="1" smtClean="0"/>
              <a:t>Console.WriteLine</a:t>
            </a:r>
            <a:r>
              <a:rPr lang="es-MX" dirty="0" smtClean="0"/>
              <a:t>("Point es X{0},  Y{1}", </a:t>
            </a:r>
            <a:r>
              <a:rPr lang="es-MX" dirty="0" err="1" smtClean="0"/>
              <a:t>p.X</a:t>
            </a:r>
            <a:r>
              <a:rPr lang="es-MX" dirty="0" smtClean="0"/>
              <a:t>, </a:t>
            </a:r>
            <a:r>
              <a:rPr lang="es-MX" dirty="0" err="1" smtClean="0"/>
              <a:t>p.Y</a:t>
            </a:r>
            <a:r>
              <a:rPr lang="es-MX" dirty="0" smtClean="0"/>
              <a:t>);</a:t>
            </a:r>
            <a:endParaRPr lang="es-MX" dirty="0" smtClean="0">
              <a:gradFill>
                <a:gsLst>
                  <a:gs pos="0">
                    <a:schemeClr val="tx1"/>
                  </a:gs>
                  <a:gs pos="100000">
                    <a:schemeClr val="tx1"/>
                  </a:gs>
                </a:gsLst>
                <a:lin ang="5400000" scaled="0"/>
              </a:gradFill>
            </a:endParaRPr>
          </a:p>
        </p:txBody>
      </p:sp>
      <p:sp>
        <p:nvSpPr>
          <p:cNvPr id="4" name="TextBox 3"/>
          <p:cNvSpPr txBox="1"/>
          <p:nvPr/>
        </p:nvSpPr>
        <p:spPr>
          <a:xfrm>
            <a:off x="6371772" y="2206171"/>
            <a:ext cx="3819444" cy="8125301"/>
          </a:xfrm>
          <a:prstGeom prst="rect">
            <a:avLst/>
          </a:prstGeom>
          <a:noFill/>
        </p:spPr>
        <p:txBody>
          <a:bodyPr wrap="none" lIns="0" tIns="0" rIns="0" bIns="0" rtlCol="0">
            <a:spAutoFit/>
          </a:bodyPr>
          <a:lstStyle/>
          <a:p>
            <a:r>
              <a:rPr lang="es-MX" sz="1200" dirty="0" err="1" smtClean="0"/>
              <a:t>struct</a:t>
            </a:r>
            <a:r>
              <a:rPr lang="es-MX" sz="1200" dirty="0" smtClean="0"/>
              <a:t> Ciclo</a:t>
            </a:r>
          </a:p>
          <a:p>
            <a:r>
              <a:rPr lang="es-MX" sz="1200" dirty="0" smtClean="0"/>
              <a:t>        { </a:t>
            </a:r>
          </a:p>
          <a:p>
            <a:r>
              <a:rPr lang="es-MX" sz="1200" dirty="0" smtClean="0"/>
              <a:t>            //Valores Privados</a:t>
            </a:r>
          </a:p>
          <a:p>
            <a:r>
              <a:rPr lang="es-MX" sz="1200" dirty="0" smtClean="0"/>
              <a:t>            </a:t>
            </a:r>
            <a:r>
              <a:rPr lang="es-MX" sz="1200" dirty="0" err="1" smtClean="0"/>
              <a:t>int</a:t>
            </a:r>
            <a:r>
              <a:rPr lang="es-MX" sz="1200" dirty="0" smtClean="0"/>
              <a:t> _val, _min, _</a:t>
            </a:r>
            <a:r>
              <a:rPr lang="es-MX" sz="1200" dirty="0" err="1" smtClean="0"/>
              <a:t>max</a:t>
            </a:r>
            <a:r>
              <a:rPr lang="es-MX" sz="1200" dirty="0" smtClean="0"/>
              <a:t>;</a:t>
            </a:r>
          </a:p>
          <a:p>
            <a:r>
              <a:rPr lang="es-MX" sz="1200" dirty="0" smtClean="0"/>
              <a:t>            //Constructor</a:t>
            </a:r>
          </a:p>
          <a:p>
            <a:r>
              <a:rPr lang="es-MX" sz="1200" dirty="0" smtClean="0"/>
              <a:t>            </a:t>
            </a:r>
            <a:r>
              <a:rPr lang="es-MX" sz="1200" dirty="0" err="1" smtClean="0"/>
              <a:t>public</a:t>
            </a:r>
            <a:r>
              <a:rPr lang="es-MX" sz="1200" dirty="0" smtClean="0"/>
              <a:t> Ciclo(</a:t>
            </a:r>
            <a:r>
              <a:rPr lang="es-MX" sz="1200" dirty="0" err="1" smtClean="0"/>
              <a:t>int</a:t>
            </a:r>
            <a:r>
              <a:rPr lang="es-MX" sz="1200" dirty="0" smtClean="0"/>
              <a:t> min, </a:t>
            </a:r>
            <a:r>
              <a:rPr lang="es-MX" sz="1200" dirty="0" err="1" smtClean="0"/>
              <a:t>int</a:t>
            </a:r>
            <a:r>
              <a:rPr lang="es-MX" sz="1200" dirty="0" smtClean="0"/>
              <a:t> </a:t>
            </a:r>
            <a:r>
              <a:rPr lang="es-MX" sz="1200" dirty="0" err="1" smtClean="0"/>
              <a:t>max</a:t>
            </a:r>
            <a:r>
              <a:rPr lang="es-MX" sz="1200" dirty="0" smtClean="0"/>
              <a:t>)</a:t>
            </a:r>
          </a:p>
          <a:p>
            <a:r>
              <a:rPr lang="es-MX" sz="1200" dirty="0" smtClean="0"/>
              <a:t>            {</a:t>
            </a:r>
          </a:p>
          <a:p>
            <a:r>
              <a:rPr lang="es-MX" sz="1200" dirty="0" smtClean="0"/>
              <a:t>                _val = min;</a:t>
            </a:r>
          </a:p>
          <a:p>
            <a:r>
              <a:rPr lang="es-MX" sz="1200" dirty="0" smtClean="0"/>
              <a:t>                _min = min;</a:t>
            </a:r>
          </a:p>
          <a:p>
            <a:r>
              <a:rPr lang="es-MX" sz="1200" dirty="0" smtClean="0"/>
              <a:t>                _</a:t>
            </a:r>
            <a:r>
              <a:rPr lang="es-MX" sz="1200" dirty="0" err="1" smtClean="0"/>
              <a:t>max</a:t>
            </a:r>
            <a:r>
              <a:rPr lang="es-MX" sz="1200" dirty="0" smtClean="0"/>
              <a:t> = </a:t>
            </a:r>
            <a:r>
              <a:rPr lang="es-MX" sz="1200" dirty="0" err="1" smtClean="0"/>
              <a:t>max</a:t>
            </a:r>
            <a:r>
              <a:rPr lang="es-MX" sz="1200" dirty="0" smtClean="0"/>
              <a:t>;</a:t>
            </a:r>
          </a:p>
          <a:p>
            <a:r>
              <a:rPr lang="es-MX" sz="1200" dirty="0" smtClean="0"/>
              <a:t>            }</a:t>
            </a:r>
          </a:p>
          <a:p>
            <a:r>
              <a:rPr lang="es-MX" sz="1200" dirty="0" smtClean="0"/>
              <a:t>            </a:t>
            </a:r>
            <a:r>
              <a:rPr lang="es-MX" sz="1200" dirty="0" err="1" smtClean="0"/>
              <a:t>public</a:t>
            </a:r>
            <a:r>
              <a:rPr lang="es-MX" sz="1200" dirty="0" smtClean="0"/>
              <a:t> </a:t>
            </a:r>
            <a:r>
              <a:rPr lang="es-MX" sz="1200" dirty="0" err="1" smtClean="0"/>
              <a:t>int</a:t>
            </a:r>
            <a:r>
              <a:rPr lang="es-MX" sz="1200" dirty="0" smtClean="0"/>
              <a:t> Valores {</a:t>
            </a:r>
          </a:p>
          <a:p>
            <a:r>
              <a:rPr lang="es-MX" sz="1200" dirty="0" smtClean="0"/>
              <a:t>                </a:t>
            </a:r>
            <a:r>
              <a:rPr lang="es-MX" sz="1200" dirty="0" err="1" smtClean="0"/>
              <a:t>get</a:t>
            </a:r>
            <a:r>
              <a:rPr lang="es-MX" sz="1200" dirty="0" smtClean="0"/>
              <a:t> { </a:t>
            </a:r>
            <a:r>
              <a:rPr lang="es-MX" sz="1200" dirty="0" err="1" smtClean="0"/>
              <a:t>return</a:t>
            </a:r>
            <a:r>
              <a:rPr lang="es-MX" sz="1200" dirty="0" smtClean="0"/>
              <a:t> _val; }</a:t>
            </a:r>
          </a:p>
          <a:p>
            <a:r>
              <a:rPr lang="es-MX" sz="1200" dirty="0" smtClean="0"/>
              <a:t>                set {</a:t>
            </a:r>
          </a:p>
          <a:p>
            <a:r>
              <a:rPr lang="es-MX" sz="1200" dirty="0" smtClean="0"/>
              <a:t>                    </a:t>
            </a:r>
            <a:r>
              <a:rPr lang="es-MX" sz="1200" dirty="0" err="1" smtClean="0"/>
              <a:t>if</a:t>
            </a:r>
            <a:r>
              <a:rPr lang="es-MX" sz="1200" dirty="0" smtClean="0"/>
              <a:t> (</a:t>
            </a:r>
            <a:r>
              <a:rPr lang="es-MX" sz="1200" dirty="0" err="1" smtClean="0"/>
              <a:t>value</a:t>
            </a:r>
            <a:r>
              <a:rPr lang="es-MX" sz="1200" dirty="0" smtClean="0"/>
              <a:t> &gt; _</a:t>
            </a:r>
            <a:r>
              <a:rPr lang="es-MX" sz="1200" dirty="0" err="1" smtClean="0"/>
              <a:t>max</a:t>
            </a:r>
            <a:r>
              <a:rPr lang="es-MX" sz="1200" dirty="0" smtClean="0"/>
              <a:t>)</a:t>
            </a:r>
          </a:p>
          <a:p>
            <a:r>
              <a:rPr lang="en-US" sz="1200" dirty="0" smtClean="0"/>
              <a:t>                        </a:t>
            </a:r>
            <a:r>
              <a:rPr lang="en-US" sz="1200" dirty="0" err="1" smtClean="0"/>
              <a:t>this.Valores</a:t>
            </a:r>
            <a:r>
              <a:rPr lang="en-US" sz="1200" dirty="0" smtClean="0"/>
              <a:t> = value - _max + _min - 1;</a:t>
            </a:r>
          </a:p>
          <a:p>
            <a:r>
              <a:rPr lang="es-MX" sz="1200" dirty="0" smtClean="0"/>
              <a:t>                    </a:t>
            </a:r>
            <a:r>
              <a:rPr lang="es-MX" sz="1200" dirty="0" err="1" smtClean="0"/>
              <a:t>else</a:t>
            </a:r>
            <a:endParaRPr lang="es-MX" sz="1200" dirty="0" smtClean="0"/>
          </a:p>
          <a:p>
            <a:r>
              <a:rPr lang="es-MX" sz="1200" dirty="0" smtClean="0"/>
              <a:t>                    {</a:t>
            </a:r>
          </a:p>
          <a:p>
            <a:r>
              <a:rPr lang="es-MX" sz="1200" dirty="0" smtClean="0"/>
              <a:t>                        </a:t>
            </a:r>
            <a:r>
              <a:rPr lang="es-MX" sz="1200" dirty="0" err="1" smtClean="0"/>
              <a:t>if</a:t>
            </a:r>
            <a:r>
              <a:rPr lang="es-MX" sz="1200" dirty="0" smtClean="0"/>
              <a:t> (</a:t>
            </a:r>
            <a:r>
              <a:rPr lang="es-MX" sz="1200" dirty="0" err="1" smtClean="0"/>
              <a:t>value</a:t>
            </a:r>
            <a:r>
              <a:rPr lang="es-MX" sz="1200" dirty="0" smtClean="0"/>
              <a:t> &lt; _min)</a:t>
            </a:r>
          </a:p>
          <a:p>
            <a:r>
              <a:rPr lang="en-US" sz="1200" dirty="0" smtClean="0"/>
              <a:t>                            </a:t>
            </a:r>
            <a:r>
              <a:rPr lang="en-US" sz="1200" dirty="0" err="1" smtClean="0"/>
              <a:t>this.Valores</a:t>
            </a:r>
            <a:r>
              <a:rPr lang="en-US" sz="1200" dirty="0" smtClean="0"/>
              <a:t> = _min - value + _max - 1;</a:t>
            </a:r>
          </a:p>
          <a:p>
            <a:r>
              <a:rPr lang="es-MX" sz="1200" dirty="0" smtClean="0"/>
              <a:t>                        </a:t>
            </a:r>
            <a:r>
              <a:rPr lang="es-MX" sz="1200" dirty="0" err="1" smtClean="0"/>
              <a:t>else</a:t>
            </a:r>
            <a:endParaRPr lang="es-MX" sz="1200" dirty="0" smtClean="0"/>
          </a:p>
          <a:p>
            <a:r>
              <a:rPr lang="es-MX" sz="1200" dirty="0" smtClean="0"/>
              <a:t>                            _val = </a:t>
            </a:r>
            <a:r>
              <a:rPr lang="es-MX" sz="1200" dirty="0" err="1" smtClean="0"/>
              <a:t>value</a:t>
            </a:r>
            <a:r>
              <a:rPr lang="es-MX" sz="1200" dirty="0" smtClean="0"/>
              <a:t>;</a:t>
            </a:r>
          </a:p>
          <a:p>
            <a:r>
              <a:rPr lang="es-MX" sz="1200" dirty="0" smtClean="0"/>
              <a:t>                    }                    </a:t>
            </a:r>
          </a:p>
          <a:p>
            <a:r>
              <a:rPr lang="es-MX" sz="1200" dirty="0" smtClean="0"/>
              <a:t>                }</a:t>
            </a:r>
          </a:p>
          <a:p>
            <a:r>
              <a:rPr lang="es-MX" sz="1200" dirty="0" smtClean="0"/>
              <a:t>            }</a:t>
            </a:r>
          </a:p>
          <a:p>
            <a:r>
              <a:rPr lang="es-MX" sz="1200" dirty="0" smtClean="0"/>
              <a:t>            </a:t>
            </a:r>
            <a:r>
              <a:rPr lang="es-MX" sz="1200" dirty="0" err="1" smtClean="0"/>
              <a:t>public</a:t>
            </a:r>
            <a:r>
              <a:rPr lang="es-MX" sz="1200" dirty="0" smtClean="0"/>
              <a:t> </a:t>
            </a:r>
            <a:r>
              <a:rPr lang="es-MX" sz="1200" dirty="0" err="1" smtClean="0"/>
              <a:t>override</a:t>
            </a:r>
            <a:r>
              <a:rPr lang="es-MX" sz="1200" dirty="0" smtClean="0"/>
              <a:t> </a:t>
            </a:r>
            <a:r>
              <a:rPr lang="es-MX" sz="1200" dirty="0" err="1" smtClean="0"/>
              <a:t>string</a:t>
            </a:r>
            <a:r>
              <a:rPr lang="es-MX" sz="1200" dirty="0" smtClean="0"/>
              <a:t> </a:t>
            </a:r>
            <a:r>
              <a:rPr lang="es-MX" sz="1200" dirty="0" err="1" smtClean="0"/>
              <a:t>ToString</a:t>
            </a:r>
            <a:r>
              <a:rPr lang="es-MX" sz="1200" dirty="0" smtClean="0"/>
              <a:t>()</a:t>
            </a:r>
          </a:p>
          <a:p>
            <a:r>
              <a:rPr lang="es-MX" sz="1200" dirty="0" smtClean="0"/>
              <a:t>            {</a:t>
            </a:r>
          </a:p>
          <a:p>
            <a:r>
              <a:rPr lang="es-MX" sz="1200" dirty="0" smtClean="0"/>
              <a:t>                </a:t>
            </a:r>
            <a:r>
              <a:rPr lang="es-MX" sz="1200" dirty="0" err="1" smtClean="0"/>
              <a:t>return</a:t>
            </a:r>
            <a:r>
              <a:rPr lang="es-MX" sz="1200" dirty="0" smtClean="0"/>
              <a:t> </a:t>
            </a:r>
            <a:r>
              <a:rPr lang="es-MX" sz="1200" dirty="0" err="1" smtClean="0"/>
              <a:t>Valores.ToString</a:t>
            </a:r>
            <a:r>
              <a:rPr lang="es-MX" sz="1200" dirty="0" smtClean="0"/>
              <a:t>();</a:t>
            </a:r>
          </a:p>
          <a:p>
            <a:r>
              <a:rPr lang="es-MX" sz="1200" dirty="0" smtClean="0"/>
              <a:t>            }</a:t>
            </a:r>
          </a:p>
          <a:p>
            <a:r>
              <a:rPr lang="es-MX" sz="1200" dirty="0" smtClean="0"/>
              <a:t>            </a:t>
            </a:r>
            <a:r>
              <a:rPr lang="es-MX" sz="1200" dirty="0" err="1" smtClean="0"/>
              <a:t>public</a:t>
            </a:r>
            <a:r>
              <a:rPr lang="es-MX" sz="1200" dirty="0" smtClean="0"/>
              <a:t> </a:t>
            </a:r>
            <a:r>
              <a:rPr lang="es-MX" sz="1200" dirty="0" err="1" smtClean="0"/>
              <a:t>int</a:t>
            </a:r>
            <a:r>
              <a:rPr lang="es-MX" sz="1200" dirty="0" smtClean="0"/>
              <a:t> </a:t>
            </a:r>
            <a:r>
              <a:rPr lang="es-MX" sz="1200" dirty="0" err="1" smtClean="0"/>
              <a:t>ToInteger</a:t>
            </a:r>
            <a:r>
              <a:rPr lang="es-MX" sz="1200" dirty="0" smtClean="0"/>
              <a:t>()</a:t>
            </a:r>
          </a:p>
          <a:p>
            <a:r>
              <a:rPr lang="es-MX" sz="1200" dirty="0" smtClean="0"/>
              <a:t>            {</a:t>
            </a:r>
          </a:p>
          <a:p>
            <a:r>
              <a:rPr lang="es-MX" sz="1200" dirty="0" smtClean="0"/>
              <a:t>                </a:t>
            </a:r>
            <a:r>
              <a:rPr lang="es-MX" sz="1200" dirty="0" err="1" smtClean="0"/>
              <a:t>return</a:t>
            </a:r>
            <a:r>
              <a:rPr lang="es-MX" sz="1200" dirty="0" smtClean="0"/>
              <a:t> Valores;</a:t>
            </a:r>
          </a:p>
          <a:p>
            <a:r>
              <a:rPr lang="es-MX" sz="1200" dirty="0" smtClean="0"/>
              <a:t>            }</a:t>
            </a:r>
          </a:p>
          <a:p>
            <a:r>
              <a:rPr lang="es-MX" sz="1200" dirty="0" smtClean="0"/>
              <a:t>            </a:t>
            </a:r>
            <a:r>
              <a:rPr lang="es-MX" sz="1200" dirty="0" err="1" smtClean="0"/>
              <a:t>public</a:t>
            </a:r>
            <a:r>
              <a:rPr lang="es-MX" sz="1200" dirty="0" smtClean="0"/>
              <a:t> </a:t>
            </a:r>
            <a:r>
              <a:rPr lang="es-MX" sz="1200" dirty="0" err="1" smtClean="0"/>
              <a:t>static</a:t>
            </a:r>
            <a:r>
              <a:rPr lang="es-MX" sz="1200" dirty="0" smtClean="0"/>
              <a:t> Ciclo </a:t>
            </a:r>
            <a:r>
              <a:rPr lang="es-MX" sz="1200" dirty="0" err="1" smtClean="0"/>
              <a:t>operator</a:t>
            </a:r>
            <a:r>
              <a:rPr lang="es-MX" sz="1200" dirty="0" smtClean="0"/>
              <a:t> +(Ciclo arg1, </a:t>
            </a:r>
            <a:r>
              <a:rPr lang="es-MX" sz="1200" dirty="0" err="1" smtClean="0"/>
              <a:t>int</a:t>
            </a:r>
            <a:r>
              <a:rPr lang="es-MX" sz="1200" dirty="0" smtClean="0"/>
              <a:t> arg2)</a:t>
            </a:r>
          </a:p>
          <a:p>
            <a:r>
              <a:rPr lang="es-MX" sz="1200" dirty="0" smtClean="0"/>
              <a:t>            {</a:t>
            </a:r>
          </a:p>
          <a:p>
            <a:r>
              <a:rPr lang="es-MX" sz="1200" dirty="0" smtClean="0"/>
              <a:t>                arg1.Valores += arg2;</a:t>
            </a:r>
          </a:p>
          <a:p>
            <a:r>
              <a:rPr lang="es-MX" sz="1200" dirty="0" smtClean="0"/>
              <a:t>                </a:t>
            </a:r>
            <a:r>
              <a:rPr lang="es-MX" sz="1200" dirty="0" err="1" smtClean="0"/>
              <a:t>return</a:t>
            </a:r>
            <a:r>
              <a:rPr lang="es-MX" sz="1200" dirty="0" smtClean="0"/>
              <a:t> arg1;</a:t>
            </a:r>
          </a:p>
          <a:p>
            <a:r>
              <a:rPr lang="es-MX" sz="1200" dirty="0" smtClean="0"/>
              <a:t>            }</a:t>
            </a:r>
          </a:p>
          <a:p>
            <a:r>
              <a:rPr lang="es-MX" sz="1200" dirty="0" smtClean="0"/>
              <a:t>            </a:t>
            </a:r>
            <a:r>
              <a:rPr lang="es-MX" sz="1200" dirty="0" err="1" smtClean="0"/>
              <a:t>public</a:t>
            </a:r>
            <a:r>
              <a:rPr lang="es-MX" sz="1200" dirty="0" smtClean="0"/>
              <a:t> </a:t>
            </a:r>
            <a:r>
              <a:rPr lang="es-MX" sz="1200" dirty="0" err="1" smtClean="0"/>
              <a:t>static</a:t>
            </a:r>
            <a:r>
              <a:rPr lang="es-MX" sz="1200" dirty="0" smtClean="0"/>
              <a:t> Ciclo </a:t>
            </a:r>
            <a:r>
              <a:rPr lang="es-MX" sz="1200" dirty="0" err="1" smtClean="0"/>
              <a:t>operator</a:t>
            </a:r>
            <a:r>
              <a:rPr lang="es-MX" sz="1200" dirty="0" smtClean="0"/>
              <a:t> -(Ciclo arg1,int arg2)</a:t>
            </a:r>
          </a:p>
          <a:p>
            <a:r>
              <a:rPr lang="es-MX" sz="1200" dirty="0" smtClean="0"/>
              <a:t>            {</a:t>
            </a:r>
          </a:p>
          <a:p>
            <a:r>
              <a:rPr lang="es-MX" sz="1200" dirty="0" smtClean="0"/>
              <a:t>                arg1.Valores -= arg2;</a:t>
            </a:r>
          </a:p>
          <a:p>
            <a:r>
              <a:rPr lang="es-MX" sz="1200" dirty="0" smtClean="0"/>
              <a:t>                </a:t>
            </a:r>
            <a:r>
              <a:rPr lang="es-MX" sz="1200" dirty="0" err="1" smtClean="0"/>
              <a:t>return</a:t>
            </a:r>
            <a:r>
              <a:rPr lang="es-MX" sz="1200" dirty="0" smtClean="0"/>
              <a:t> arg1;</a:t>
            </a:r>
          </a:p>
          <a:p>
            <a:r>
              <a:rPr lang="es-MX" sz="1200" dirty="0" smtClean="0"/>
              <a:t>            }            </a:t>
            </a:r>
          </a:p>
          <a:p>
            <a:r>
              <a:rPr lang="es-MX" sz="1200" dirty="0" smtClean="0"/>
              <a:t>        }</a:t>
            </a:r>
            <a:endParaRPr lang="es-MX" sz="1200"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9" presetClass="entr" presetSubtype="0" accel="10000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3215111" cy="461665"/>
          </a:xfrm>
          <a:prstGeom prst="rect">
            <a:avLst/>
          </a:prstGeom>
        </p:spPr>
        <p:txBody>
          <a:bodyPr wrap="none">
            <a:spAutoFit/>
          </a:bodyPr>
          <a:lstStyle/>
          <a:p>
            <a:r>
              <a:rPr lang="es-ES" sz="2400" b="1" dirty="0"/>
              <a:t>Caracteres </a:t>
            </a:r>
            <a:r>
              <a:rPr lang="es-ES" sz="2400" b="1" dirty="0" smtClean="0"/>
              <a:t>Especiales</a:t>
            </a:r>
            <a:endParaRPr lang="es-MX" sz="2400" dirty="0"/>
          </a:p>
        </p:txBody>
      </p:sp>
      <p:graphicFrame>
        <p:nvGraphicFramePr>
          <p:cNvPr id="2" name="Table 1"/>
          <p:cNvGraphicFramePr>
            <a:graphicFrameLocks noGrp="1"/>
          </p:cNvGraphicFramePr>
          <p:nvPr>
            <p:extLst>
              <p:ext uri="{D42A27DB-BD31-4B8C-83A1-F6EECF244321}">
                <p14:modId xmlns:p14="http://schemas.microsoft.com/office/powerpoint/2010/main" val="481407962"/>
              </p:ext>
            </p:extLst>
          </p:nvPr>
        </p:nvGraphicFramePr>
        <p:xfrm>
          <a:off x="2571750" y="1443038"/>
          <a:ext cx="7154120" cy="4672005"/>
        </p:xfrm>
        <a:graphic>
          <a:graphicData uri="http://schemas.openxmlformats.org/drawingml/2006/table">
            <a:tbl>
              <a:tblPr firstRow="1" firstCol="1" bandRow="1">
                <a:tableStyleId>{5C22544A-7EE6-4342-B048-85BDC9FD1C3A}</a:tableStyleId>
              </a:tblPr>
              <a:tblGrid>
                <a:gridCol w="655193"/>
                <a:gridCol w="6498927"/>
              </a:tblGrid>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Comienzo del patron</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Fin del Patron</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character excepto nueva linea</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cero o mas veces {0,}</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una o mas veces {1,}</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cero o una vez {0,1}</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s</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Espacio en blanco</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S</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No espacio en blanco</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b</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palabra que finalize con el patro ej. Ionb MarIon</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B</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palabra que no cumplan con final ej. BxB palabra en medio lleva x.</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[ABC]</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entre los corchetes.</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[^ABC]</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que no este entre los corchetes</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[A-Z]</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carácter desde la A a la Z</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w</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Cualquier palabra [a-zA-Z_0-9].</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W</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a:solidFill>
                            <a:srgbClr val="FFFFFF"/>
                          </a:solidFill>
                          <a:effectLst/>
                        </a:rPr>
                        <a:t>No palabras</a:t>
                      </a:r>
                      <a:endParaRPr lang="es-MX" sz="15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d</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a:solidFill>
                            <a:srgbClr val="FFFFFF"/>
                          </a:solidFill>
                          <a:effectLst/>
                        </a:rPr>
                        <a:t>Cualquier digito numérico</a:t>
                      </a:r>
                      <a:endParaRPr lang="es-MX" sz="15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{n}</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a:solidFill>
                            <a:srgbClr val="FFFFFF"/>
                          </a:solidFill>
                          <a:effectLst/>
                        </a:rPr>
                        <a:t>n veces </a:t>
                      </a:r>
                      <a:r>
                        <a:rPr lang="es-MX" sz="1400" dirty="0" err="1">
                          <a:solidFill>
                            <a:srgbClr val="FFFFFF"/>
                          </a:solidFill>
                          <a:effectLst/>
                        </a:rPr>
                        <a:t>ej</a:t>
                      </a:r>
                      <a:r>
                        <a:rPr lang="es-MX" sz="1400" dirty="0">
                          <a:solidFill>
                            <a:srgbClr val="FFFFFF"/>
                          </a:solidFill>
                          <a:effectLst/>
                        </a:rPr>
                        <a:t> d{5} cinco </a:t>
                      </a:r>
                      <a:r>
                        <a:rPr lang="es-MX" sz="1400" dirty="0" err="1">
                          <a:solidFill>
                            <a:srgbClr val="FFFFFF"/>
                          </a:solidFill>
                          <a:effectLst/>
                        </a:rPr>
                        <a:t>digitos</a:t>
                      </a:r>
                      <a:endParaRPr lang="es-MX" sz="15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{n,}</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a:solidFill>
                            <a:srgbClr val="FFFFFF"/>
                          </a:solidFill>
                          <a:effectLst/>
                        </a:rPr>
                        <a:t>n o mas veces</a:t>
                      </a:r>
                      <a:endParaRPr lang="es-MX" sz="15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245895">
                <a:tc>
                  <a:txBody>
                    <a:bodyPr/>
                    <a:lstStyle/>
                    <a:p>
                      <a:pPr>
                        <a:lnSpc>
                          <a:spcPct val="115000"/>
                        </a:lnSpc>
                        <a:spcAft>
                          <a:spcPts val="0"/>
                        </a:spcAft>
                      </a:pPr>
                      <a:r>
                        <a:rPr lang="es-MX" sz="1400">
                          <a:solidFill>
                            <a:srgbClr val="FFFFFF"/>
                          </a:solidFill>
                          <a:effectLst/>
                        </a:rPr>
                        <a:t>{n,m}</a:t>
                      </a:r>
                      <a:endParaRPr lang="es-MX" sz="15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err="1">
                          <a:solidFill>
                            <a:srgbClr val="FFFFFF"/>
                          </a:solidFill>
                          <a:effectLst/>
                        </a:rPr>
                        <a:t>Minimo</a:t>
                      </a:r>
                      <a:r>
                        <a:rPr lang="es-MX" sz="1400" dirty="0">
                          <a:solidFill>
                            <a:srgbClr val="FFFFFF"/>
                          </a:solidFill>
                          <a:effectLst/>
                        </a:rPr>
                        <a:t> n veces, máximo m veces</a:t>
                      </a:r>
                      <a:endParaRPr lang="es-MX" sz="15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944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1459054" cy="461665"/>
          </a:xfrm>
          <a:prstGeom prst="rect">
            <a:avLst/>
          </a:prstGeom>
        </p:spPr>
        <p:txBody>
          <a:bodyPr wrap="none">
            <a:spAutoFit/>
          </a:bodyPr>
          <a:lstStyle/>
          <a:p>
            <a:r>
              <a:rPr lang="es-ES" sz="2400" b="1" dirty="0"/>
              <a:t>Unicode</a:t>
            </a:r>
            <a:r>
              <a:rPr lang="es-ES" sz="2400" dirty="0"/>
              <a:t> </a:t>
            </a:r>
            <a:endParaRPr lang="es-MX" sz="2400" dirty="0"/>
          </a:p>
        </p:txBody>
      </p:sp>
      <p:graphicFrame>
        <p:nvGraphicFramePr>
          <p:cNvPr id="2" name="Table 1"/>
          <p:cNvGraphicFramePr>
            <a:graphicFrameLocks noGrp="1"/>
          </p:cNvGraphicFramePr>
          <p:nvPr>
            <p:extLst>
              <p:ext uri="{D42A27DB-BD31-4B8C-83A1-F6EECF244321}">
                <p14:modId xmlns:p14="http://schemas.microsoft.com/office/powerpoint/2010/main" val="1575532606"/>
              </p:ext>
            </p:extLst>
          </p:nvPr>
        </p:nvGraphicFramePr>
        <p:xfrm>
          <a:off x="3491066" y="2451576"/>
          <a:ext cx="5486400" cy="1377318"/>
        </p:xfrm>
        <a:graphic>
          <a:graphicData uri="http://schemas.openxmlformats.org/drawingml/2006/table">
            <a:tbl>
              <a:tblPr firstRow="1" firstCol="1" bandRow="1">
                <a:tableStyleId>{5C22544A-7EE6-4342-B048-85BDC9FD1C3A}</a:tableStyleId>
              </a:tblPr>
              <a:tblGrid>
                <a:gridCol w="1828800"/>
                <a:gridCol w="1828800"/>
                <a:gridCol w="1828800"/>
              </a:tblGrid>
              <a:tr h="0">
                <a:tc>
                  <a:txBody>
                    <a:bodyPr/>
                    <a:lstStyle/>
                    <a:p>
                      <a:pPr>
                        <a:lnSpc>
                          <a:spcPct val="115000"/>
                        </a:lnSpc>
                        <a:spcAft>
                          <a:spcPts val="0"/>
                        </a:spcAft>
                      </a:pPr>
                      <a:r>
                        <a:rPr lang="es-MX" sz="1400">
                          <a:solidFill>
                            <a:srgbClr val="FFFFFF"/>
                          </a:solidFill>
                          <a:effectLst/>
                        </a:rPr>
                        <a:t>Codificacion</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Bytes</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Clase</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0">
                <a:tc>
                  <a:txBody>
                    <a:bodyPr/>
                    <a:lstStyle/>
                    <a:p>
                      <a:pPr>
                        <a:lnSpc>
                          <a:spcPct val="115000"/>
                        </a:lnSpc>
                        <a:spcAft>
                          <a:spcPts val="0"/>
                        </a:spcAft>
                      </a:pPr>
                      <a:r>
                        <a:rPr lang="es-MX" sz="1400">
                          <a:solidFill>
                            <a:srgbClr val="FFFFFF"/>
                          </a:solidFill>
                          <a:effectLst/>
                        </a:rPr>
                        <a:t>UTF32</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32 Bit</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Utf32encoding</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0">
                <a:tc>
                  <a:txBody>
                    <a:bodyPr/>
                    <a:lstStyle/>
                    <a:p>
                      <a:pPr>
                        <a:lnSpc>
                          <a:spcPct val="115000"/>
                        </a:lnSpc>
                        <a:spcAft>
                          <a:spcPts val="0"/>
                        </a:spcAft>
                      </a:pPr>
                      <a:r>
                        <a:rPr lang="es-MX" sz="1400">
                          <a:solidFill>
                            <a:srgbClr val="FFFFFF"/>
                          </a:solidFill>
                          <a:effectLst/>
                        </a:rPr>
                        <a:t>UTF16</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16 bit</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Unicodeencoding</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nSpc>
                          <a:spcPct val="115000"/>
                        </a:lnSpc>
                        <a:spcAft>
                          <a:spcPts val="0"/>
                        </a:spcAft>
                      </a:pPr>
                      <a:r>
                        <a:rPr lang="es-MX" sz="1400">
                          <a:solidFill>
                            <a:srgbClr val="FFFFFF"/>
                          </a:solidFill>
                          <a:effectLst/>
                        </a:rPr>
                        <a:t>UTF8</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8-16-24-48 bit</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Utf8encoding</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nSpc>
                          <a:spcPct val="115000"/>
                        </a:lnSpc>
                        <a:spcAft>
                          <a:spcPts val="0"/>
                        </a:spcAft>
                      </a:pPr>
                      <a:r>
                        <a:rPr lang="es-MX" sz="1400">
                          <a:solidFill>
                            <a:srgbClr val="FFFFFF"/>
                          </a:solidFill>
                          <a:effectLst/>
                        </a:rPr>
                        <a:t>ASCII-UTF7</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 </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asciiencoding</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0">
                <a:tc>
                  <a:txBody>
                    <a:bodyPr/>
                    <a:lstStyle/>
                    <a:p>
                      <a:pPr>
                        <a:lnSpc>
                          <a:spcPct val="115000"/>
                        </a:lnSpc>
                        <a:spcAft>
                          <a:spcPts val="0"/>
                        </a:spcAft>
                      </a:pPr>
                      <a:r>
                        <a:rPr lang="es-MX" sz="1400">
                          <a:solidFill>
                            <a:srgbClr val="FFFFFF"/>
                          </a:solidFill>
                          <a:effectLst/>
                        </a:rPr>
                        <a:t>ANSI-ISO</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a:solidFill>
                            <a:srgbClr val="FFFFFF"/>
                          </a:solidFill>
                          <a:effectLst/>
                        </a:rPr>
                        <a:t> </a:t>
                      </a:r>
                      <a:endParaRPr lang="es-MX" sz="140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nSpc>
                          <a:spcPct val="115000"/>
                        </a:lnSpc>
                        <a:spcAft>
                          <a:spcPts val="0"/>
                        </a:spcAft>
                      </a:pPr>
                      <a:r>
                        <a:rPr lang="es-MX" sz="1400" dirty="0">
                          <a:solidFill>
                            <a:srgbClr val="FFFFFF"/>
                          </a:solidFill>
                          <a:effectLst/>
                        </a:rPr>
                        <a:t> </a:t>
                      </a:r>
                      <a:endParaRPr lang="es-MX" sz="1400" dirty="0">
                        <a:solidFill>
                          <a:srgbClr val="FFFFFF"/>
                        </a:solidFill>
                        <a:effectLst/>
                        <a:latin typeface="Calibri"/>
                        <a:ea typeface="Calibri"/>
                        <a:cs typeface="Times New Roman"/>
                      </a:endParaRPr>
                    </a:p>
                  </a:txBody>
                  <a:tcPr marL="0" marR="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4119447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3334887" cy="461665"/>
          </a:xfrm>
          <a:prstGeom prst="rect">
            <a:avLst/>
          </a:prstGeom>
        </p:spPr>
        <p:txBody>
          <a:bodyPr wrap="none">
            <a:spAutoFit/>
          </a:bodyPr>
          <a:lstStyle/>
          <a:p>
            <a:r>
              <a:rPr lang="es-ES" sz="2400" b="1" dirty="0" err="1"/>
              <a:t>System.Text.Encoding</a:t>
            </a:r>
            <a:endParaRPr lang="es-MX" sz="2400" b="1" dirty="0"/>
          </a:p>
        </p:txBody>
      </p:sp>
      <p:sp>
        <p:nvSpPr>
          <p:cNvPr id="3" name="Rectangle 2"/>
          <p:cNvSpPr/>
          <p:nvPr/>
        </p:nvSpPr>
        <p:spPr>
          <a:xfrm>
            <a:off x="-1" y="1357849"/>
            <a:ext cx="12188825" cy="4247317"/>
          </a:xfrm>
          <a:prstGeom prst="rect">
            <a:avLst/>
          </a:prstGeom>
        </p:spPr>
        <p:txBody>
          <a:bodyPr wrap="square">
            <a:spAutoFit/>
          </a:bodyPr>
          <a:lstStyle/>
          <a:p>
            <a:r>
              <a:rPr lang="es-ES" b="1" dirty="0" err="1" smtClean="0"/>
              <a:t>System.Text.Encoding</a:t>
            </a:r>
            <a:r>
              <a:rPr lang="es-ES" b="1" dirty="0"/>
              <a:t>,</a:t>
            </a:r>
            <a:r>
              <a:rPr lang="es-ES" dirty="0"/>
              <a:t> provee métodos </a:t>
            </a:r>
            <a:r>
              <a:rPr lang="es-ES" dirty="0" err="1"/>
              <a:t>estaticos</a:t>
            </a:r>
            <a:r>
              <a:rPr lang="es-ES" dirty="0"/>
              <a:t> para </a:t>
            </a:r>
            <a:r>
              <a:rPr lang="es-ES" dirty="0" smtClean="0"/>
              <a:t>codificar </a:t>
            </a:r>
            <a:r>
              <a:rPr lang="es-ES" dirty="0"/>
              <a:t>y decodificar </a:t>
            </a:r>
            <a:r>
              <a:rPr lang="es-ES" dirty="0" err="1"/>
              <a:t>texto,es</a:t>
            </a:r>
            <a:r>
              <a:rPr lang="es-ES" dirty="0"/>
              <a:t> una clase abstracta. </a:t>
            </a:r>
            <a:endParaRPr lang="es-ES" dirty="0" smtClean="0"/>
          </a:p>
          <a:p>
            <a:endParaRPr lang="es-MX" dirty="0"/>
          </a:p>
          <a:p>
            <a:r>
              <a:rPr lang="es-ES" dirty="0" err="1"/>
              <a:t>GetEncoding</a:t>
            </a:r>
            <a:r>
              <a:rPr lang="es-ES" dirty="0"/>
              <a:t>(“</a:t>
            </a:r>
            <a:r>
              <a:rPr lang="es-ES" dirty="0" err="1"/>
              <a:t>us</a:t>
            </a:r>
            <a:r>
              <a:rPr lang="es-ES" dirty="0"/>
              <a:t>”) = </a:t>
            </a:r>
            <a:r>
              <a:rPr lang="es-ES" dirty="0" err="1"/>
              <a:t>Rertorna</a:t>
            </a:r>
            <a:r>
              <a:rPr lang="es-ES" dirty="0"/>
              <a:t> un </a:t>
            </a:r>
            <a:r>
              <a:rPr lang="es-ES" dirty="0" err="1"/>
              <a:t>encoding</a:t>
            </a:r>
            <a:r>
              <a:rPr lang="es-ES" dirty="0"/>
              <a:t> objeto para un especifico </a:t>
            </a:r>
            <a:r>
              <a:rPr lang="es-ES" dirty="0" err="1"/>
              <a:t>encoding</a:t>
            </a:r>
            <a:r>
              <a:rPr lang="es-ES" dirty="0"/>
              <a:t>. </a:t>
            </a:r>
            <a:endParaRPr lang="es-MX" dirty="0"/>
          </a:p>
          <a:p>
            <a:r>
              <a:rPr lang="es-ES" dirty="0" err="1"/>
              <a:t>GetBytes</a:t>
            </a:r>
            <a:r>
              <a:rPr lang="es-ES" dirty="0"/>
              <a:t>() = convierte a </a:t>
            </a:r>
            <a:r>
              <a:rPr lang="es-ES" dirty="0" err="1"/>
              <a:t>unicode</a:t>
            </a:r>
            <a:r>
              <a:rPr lang="es-ES" dirty="0"/>
              <a:t> </a:t>
            </a:r>
            <a:r>
              <a:rPr lang="es-ES" dirty="0" err="1"/>
              <a:t>string</a:t>
            </a:r>
            <a:r>
              <a:rPr lang="es-ES" dirty="0"/>
              <a:t>. </a:t>
            </a:r>
            <a:endParaRPr lang="es-MX" dirty="0"/>
          </a:p>
          <a:p>
            <a:r>
              <a:rPr lang="es-ES" dirty="0" err="1"/>
              <a:t>GetEncodings</a:t>
            </a:r>
            <a:r>
              <a:rPr lang="es-ES" dirty="0"/>
              <a:t>()= Lista de paginas soportadas. </a:t>
            </a:r>
            <a:endParaRPr lang="es-MX" dirty="0"/>
          </a:p>
          <a:p>
            <a:r>
              <a:rPr lang="en-US" dirty="0" err="1"/>
              <a:t>EncodingInfo</a:t>
            </a:r>
            <a:r>
              <a:rPr lang="en-US" dirty="0"/>
              <a:t>[] </a:t>
            </a:r>
            <a:r>
              <a:rPr lang="en-US" dirty="0" err="1"/>
              <a:t>infos</a:t>
            </a:r>
            <a:r>
              <a:rPr lang="en-US" dirty="0"/>
              <a:t> = </a:t>
            </a:r>
            <a:r>
              <a:rPr lang="en-US" dirty="0" err="1"/>
              <a:t>Encoding.GetEncodings</a:t>
            </a:r>
            <a:r>
              <a:rPr lang="en-US" dirty="0"/>
              <a:t>(); </a:t>
            </a:r>
            <a:endParaRPr lang="es-MX" dirty="0"/>
          </a:p>
          <a:p>
            <a:r>
              <a:rPr lang="en-US" dirty="0" err="1"/>
              <a:t>foreach</a:t>
            </a:r>
            <a:r>
              <a:rPr lang="en-US" dirty="0"/>
              <a:t> (</a:t>
            </a:r>
            <a:r>
              <a:rPr lang="en-US" dirty="0" err="1"/>
              <a:t>EncodingInfo</a:t>
            </a:r>
            <a:r>
              <a:rPr lang="en-US" dirty="0"/>
              <a:t> info in </a:t>
            </a:r>
            <a:r>
              <a:rPr lang="en-US" dirty="0" err="1"/>
              <a:t>infos</a:t>
            </a:r>
            <a:r>
              <a:rPr lang="en-US" dirty="0"/>
              <a:t>) </a:t>
            </a:r>
            <a:endParaRPr lang="es-MX" dirty="0"/>
          </a:p>
          <a:p>
            <a:r>
              <a:rPr lang="en-US" dirty="0"/>
              <a:t>{ </a:t>
            </a:r>
            <a:endParaRPr lang="es-MX" dirty="0"/>
          </a:p>
          <a:p>
            <a:r>
              <a:rPr lang="en-US" dirty="0" err="1"/>
              <a:t>cboEncodings.Items.Add</a:t>
            </a:r>
            <a:r>
              <a:rPr lang="en-US" dirty="0"/>
              <a:t>(</a:t>
            </a:r>
            <a:r>
              <a:rPr lang="en-US" dirty="0" err="1"/>
              <a:t>info.Name</a:t>
            </a:r>
            <a:r>
              <a:rPr lang="en-US" dirty="0"/>
              <a:t>); </a:t>
            </a:r>
            <a:endParaRPr lang="es-MX" dirty="0"/>
          </a:p>
          <a:p>
            <a:r>
              <a:rPr lang="es-ES" dirty="0"/>
              <a:t>} </a:t>
            </a:r>
            <a:endParaRPr lang="es-MX" dirty="0"/>
          </a:p>
          <a:p>
            <a:r>
              <a:rPr lang="es-ES" dirty="0" err="1"/>
              <a:t>Encoding</a:t>
            </a:r>
            <a:r>
              <a:rPr lang="es-ES" dirty="0"/>
              <a:t> </a:t>
            </a:r>
            <a:r>
              <a:rPr lang="es-ES" dirty="0" err="1"/>
              <a:t>enckorean</a:t>
            </a:r>
            <a:r>
              <a:rPr lang="es-ES" dirty="0"/>
              <a:t> = </a:t>
            </a:r>
            <a:r>
              <a:rPr lang="es-ES" dirty="0" err="1"/>
              <a:t>Encoding.GetEncoding</a:t>
            </a:r>
            <a:r>
              <a:rPr lang="es-ES" dirty="0"/>
              <a:t>("</a:t>
            </a:r>
            <a:r>
              <a:rPr lang="es-ES" dirty="0" err="1"/>
              <a:t>Korean</a:t>
            </a:r>
            <a:r>
              <a:rPr lang="es-ES" dirty="0"/>
              <a:t>"); </a:t>
            </a:r>
            <a:endParaRPr lang="es-MX" dirty="0"/>
          </a:p>
          <a:p>
            <a:r>
              <a:rPr lang="es-ES" dirty="0"/>
              <a:t>byte[] mensaje = </a:t>
            </a:r>
            <a:r>
              <a:rPr lang="es-ES" dirty="0" err="1"/>
              <a:t>enckorean.GetBytes</a:t>
            </a:r>
            <a:r>
              <a:rPr lang="es-ES" dirty="0"/>
              <a:t>("</a:t>
            </a:r>
            <a:r>
              <a:rPr lang="es-ES" dirty="0" err="1"/>
              <a:t>Informacion</a:t>
            </a:r>
            <a:r>
              <a:rPr lang="es-ES" dirty="0"/>
              <a:t> en </a:t>
            </a:r>
            <a:r>
              <a:rPr lang="es-ES" dirty="0" err="1"/>
              <a:t>Koreano</a:t>
            </a:r>
            <a:r>
              <a:rPr lang="es-ES" dirty="0"/>
              <a:t>"); </a:t>
            </a:r>
            <a:endParaRPr lang="es-MX" dirty="0"/>
          </a:p>
          <a:p>
            <a:r>
              <a:rPr lang="en-US" dirty="0" err="1"/>
              <a:t>StreamWriter</a:t>
            </a:r>
            <a:r>
              <a:rPr lang="en-US" dirty="0"/>
              <a:t> </a:t>
            </a:r>
            <a:r>
              <a:rPr lang="en-US" dirty="0" err="1"/>
              <a:t>sw</a:t>
            </a:r>
            <a:r>
              <a:rPr lang="en-US" dirty="0"/>
              <a:t> = new </a:t>
            </a:r>
            <a:r>
              <a:rPr lang="en-US" dirty="0" err="1"/>
              <a:t>StreamWriter</a:t>
            </a:r>
            <a:r>
              <a:rPr lang="en-US" dirty="0"/>
              <a:t>(new </a:t>
            </a:r>
            <a:r>
              <a:rPr lang="en-US" dirty="0" err="1"/>
              <a:t>FileStream</a:t>
            </a:r>
            <a:r>
              <a:rPr lang="en-US" dirty="0"/>
              <a:t>("File.txt",</a:t>
            </a:r>
            <a:r>
              <a:rPr lang="en-US" dirty="0" err="1"/>
              <a:t>FileMode.Open</a:t>
            </a:r>
            <a:r>
              <a:rPr lang="en-US" dirty="0"/>
              <a:t>),</a:t>
            </a:r>
            <a:r>
              <a:rPr lang="en-US" dirty="0" err="1"/>
              <a:t>Encoding.Unicode</a:t>
            </a:r>
            <a:r>
              <a:rPr lang="en-US" dirty="0"/>
              <a:t>);</a:t>
            </a:r>
            <a:endParaRPr lang="es-MX" dirty="0"/>
          </a:p>
          <a:p>
            <a:r>
              <a:rPr lang="en-US" dirty="0"/>
              <a:t/>
            </a:r>
            <a:br>
              <a:rPr lang="en-US" dirty="0"/>
            </a:br>
            <a:r>
              <a:rPr lang="en-US" dirty="0"/>
              <a:t> </a:t>
            </a:r>
            <a:endParaRPr lang="es-MX" dirty="0"/>
          </a:p>
        </p:txBody>
      </p:sp>
    </p:spTree>
    <p:extLst>
      <p:ext uri="{BB962C8B-B14F-4D97-AF65-F5344CB8AC3E}">
        <p14:creationId xmlns:p14="http://schemas.microsoft.com/office/powerpoint/2010/main" val="4119447132"/>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65077" y="478096"/>
            <a:ext cx="6847379" cy="724328"/>
          </a:xfrm>
          <a:prstGeom prst="rect">
            <a:avLst/>
          </a:prstGeom>
        </p:spPr>
        <p:txBody>
          <a:bodyPr anchor="t"/>
          <a:lstStyle>
            <a:lvl1pPr algn="ctr" defTabSz="914363" rtl="0" eaLnBrk="1" latinLnBrk="0" hangingPunct="1">
              <a:lnSpc>
                <a:spcPct val="90000"/>
              </a:lnSpc>
              <a:spcBef>
                <a:spcPct val="0"/>
              </a:spcBef>
              <a:buNone/>
              <a:defRPr lang="en-US" sz="54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pPr algn="l">
              <a:lnSpc>
                <a:spcPct val="70000"/>
              </a:lnSpc>
              <a:spcBef>
                <a:spcPct val="20000"/>
              </a:spcBef>
              <a:tabLst>
                <a:tab pos="1139825" algn="l"/>
              </a:tabLst>
            </a:pPr>
            <a:r>
              <a:rPr lang="en-US" sz="7200" dirty="0" err="1"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Escenario</a:t>
            </a:r>
            <a:r>
              <a:rPr lang="en-US" sz="7200" dirty="0" smtClean="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rPr>
              <a:t>…</a:t>
            </a:r>
            <a:endParaRPr lang="en-US" sz="7200" dirty="0">
              <a:gradFill>
                <a:gsLst>
                  <a:gs pos="0">
                    <a:schemeClr val="tx1"/>
                  </a:gs>
                  <a:gs pos="100000">
                    <a:schemeClr val="tx1">
                      <a:lumMod val="50000"/>
                    </a:schemeClr>
                  </a:gs>
                </a:gsLst>
                <a:lin ang="5400000" scaled="0"/>
              </a:gradFill>
              <a:effectLst>
                <a:outerShdw blurRad="38100" dist="38100" dir="2700000" algn="tl">
                  <a:srgbClr val="000000">
                    <a:alpha val="43137"/>
                  </a:srgbClr>
                </a:outerShdw>
              </a:effectLst>
              <a:latin typeface="Segoe Light" pitchFamily="34" charset="0"/>
              <a:cs typeface="+mn-cs"/>
            </a:endParaRP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0" y="2286506"/>
            <a:ext cx="12188825" cy="1523494"/>
          </a:xfrm>
        </p:spPr>
        <p:txBody>
          <a:bodyPr/>
          <a:lstStyle/>
          <a:p>
            <a:pPr algn="ctr"/>
            <a:r>
              <a:rPr lang="es-MX" sz="4800" b="1" dirty="0" err="1" smtClean="0"/>
              <a:t>Lab</a:t>
            </a:r>
            <a:r>
              <a:rPr lang="es-MX" sz="4800" b="1" dirty="0" smtClean="0"/>
              <a:t>: Framework Fundamentals</a:t>
            </a:r>
            <a:endParaRPr lang="en-US" sz="4800" b="1" dirty="0"/>
          </a:p>
        </p:txBody>
      </p:sp>
    </p:spTree>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a:xfrm>
            <a:off x="898526" y="2989891"/>
            <a:ext cx="10239883" cy="642310"/>
          </a:xfrm>
        </p:spPr>
        <p:txBody>
          <a:bodyPr/>
          <a:lstStyle/>
          <a:p>
            <a:pPr algn="ctr"/>
            <a:r>
              <a:rPr lang="en-US" sz="9600" dirty="0" smtClean="0"/>
              <a:t>Gracias</a:t>
            </a:r>
            <a:endParaRPr lang="en-US" sz="9600" dirty="0"/>
          </a:p>
        </p:txBody>
      </p:sp>
    </p:spTree>
    <p:extLst>
      <p:ext uri="{BB962C8B-B14F-4D97-AF65-F5344CB8AC3E}">
        <p14:creationId xmlns:p14="http://schemas.microsoft.com/office/powerpoint/2010/main" val="56569284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1"/>
                                          </p:val>
                                        </p:tav>
                                        <p:tav tm="100000">
                                          <p:val>
                                            <p:strVal val="#ppt_x"/>
                                          </p:val>
                                        </p:tav>
                                      </p:tavLst>
                                    </p:anim>
                                    <p:anim calcmode="lin" valueType="num">
                                      <p:cBhvr>
                                        <p:cTn id="9"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r="24262" b="34927"/>
          <a:stretch>
            <a:fillRect/>
          </a:stretch>
        </p:blipFill>
        <p:spPr bwMode="black">
          <a:xfrm>
            <a:off x="-3965128" y="2865965"/>
            <a:ext cx="3965128" cy="769618"/>
          </a:xfrm>
          <a:prstGeom prst="rect">
            <a:avLst/>
          </a:prstGeom>
          <a:noFill/>
          <a:ln>
            <a:noFill/>
          </a:ln>
        </p:spPr>
      </p:pic>
      <p:sp>
        <p:nvSpPr>
          <p:cNvPr id="6" name="Text Box 3"/>
          <p:cNvSpPr txBox="1">
            <a:spLocks noChangeArrowheads="1"/>
          </p:cNvSpPr>
          <p:nvPr/>
        </p:nvSpPr>
        <p:spPr bwMode="blackWhite">
          <a:xfrm>
            <a:off x="507868" y="6083573"/>
            <a:ext cx="1117309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
        <p:nvSpPr>
          <p:cNvPr id="5" name="TextBox 4"/>
          <p:cNvSpPr txBox="1"/>
          <p:nvPr/>
        </p:nvSpPr>
        <p:spPr>
          <a:xfrm>
            <a:off x="6024282" y="3644153"/>
            <a:ext cx="3047822" cy="276999"/>
          </a:xfrm>
          <a:prstGeom prst="rect">
            <a:avLst/>
          </a:prstGeom>
          <a:noFill/>
        </p:spPr>
        <p:txBody>
          <a:bodyPr wrap="none" lIns="0" tIns="0" rIns="0" bIns="0" rtlCol="0">
            <a:spAutoFit/>
          </a:bodyPr>
          <a:lstStyle/>
          <a:p>
            <a:r>
              <a:rPr lang="es-MX" b="1" dirty="0" smtClean="0">
                <a:gradFill>
                  <a:gsLst>
                    <a:gs pos="0">
                      <a:schemeClr val="tx1"/>
                    </a:gs>
                    <a:gs pos="100000">
                      <a:schemeClr val="tx1"/>
                    </a:gs>
                  </a:gsLst>
                  <a:lin ang="5400000" scaled="0"/>
                </a:gradFill>
                <a:latin typeface="Arial" pitchFamily="34" charset="0"/>
                <a:cs typeface="Arial" pitchFamily="34" charset="0"/>
              </a:rPr>
              <a:t>Tu potencial nuestra pasión</a:t>
            </a:r>
          </a:p>
        </p:txBody>
      </p:sp>
    </p:spTree>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7.40741E-7 L 0.62031 0.00278 " pathEditMode="relative" rAng="0" ptsTypes="AA">
                                      <p:cBhvr>
                                        <p:cTn id="6" dur="2000" fill="hold"/>
                                        <p:tgtEl>
                                          <p:spTgt spid="4"/>
                                        </p:tgtEl>
                                        <p:attrNameLst>
                                          <p:attrName>ppt_x</p:attrName>
                                          <p:attrName>ppt_y</p:attrName>
                                        </p:attrNameLst>
                                      </p:cBhvr>
                                      <p:rCtr x="31000" y="100"/>
                                    </p:animMotion>
                                  </p:childTnLst>
                                </p:cTn>
                              </p:par>
                            </p:childTnLst>
                          </p:cTn>
                        </p:par>
                        <p:par>
                          <p:cTn id="7" fill="hold">
                            <p:stCondLst>
                              <p:cond delay="2000"/>
                            </p:stCondLst>
                            <p:childTnLst>
                              <p:par>
                                <p:cTn id="8" presetID="40" presetClass="entr" presetSubtype="0" fill="hold" grpId="0" nodeType="afterEffect">
                                  <p:stCondLst>
                                    <p:cond delay="0"/>
                                  </p:stCondLst>
                                  <p:iterate type="lt">
                                    <p:tmPct val="10000"/>
                                  </p:iterate>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1"/>
                                          </p:val>
                                        </p:tav>
                                        <p:tav tm="100000">
                                          <p:val>
                                            <p:strVal val="#ppt_x"/>
                                          </p:val>
                                        </p:tav>
                                      </p:tavLst>
                                    </p:anim>
                                    <p:anim calcmode="lin" valueType="num">
                                      <p:cBhvr>
                                        <p:cTn id="12"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3944478" cy="461665"/>
          </a:xfrm>
          <a:prstGeom prst="rect">
            <a:avLst/>
          </a:prstGeom>
        </p:spPr>
        <p:txBody>
          <a:bodyPr wrap="none">
            <a:spAutoFit/>
          </a:bodyPr>
          <a:lstStyle/>
          <a:p>
            <a:r>
              <a:rPr lang="es-MX" sz="2400" b="1" dirty="0" smtClean="0"/>
              <a:t>Como crear un Enumerador</a:t>
            </a:r>
            <a:endParaRPr lang="es-MX" sz="2400" b="1" dirty="0"/>
          </a:p>
        </p:txBody>
      </p:sp>
      <p:sp>
        <p:nvSpPr>
          <p:cNvPr id="3" name="TextBox 2"/>
          <p:cNvSpPr txBox="1"/>
          <p:nvPr/>
        </p:nvSpPr>
        <p:spPr>
          <a:xfrm>
            <a:off x="2322285" y="1770743"/>
            <a:ext cx="1314462" cy="2492990"/>
          </a:xfrm>
          <a:prstGeom prst="rect">
            <a:avLst/>
          </a:prstGeom>
          <a:noFill/>
        </p:spPr>
        <p:txBody>
          <a:bodyPr wrap="none" lIns="0" tIns="0" rIns="0" bIns="0" rtlCol="0">
            <a:spAutoFit/>
          </a:bodyPr>
          <a:lstStyle/>
          <a:p>
            <a:r>
              <a:rPr lang="es-MX" dirty="0" err="1" smtClean="0"/>
              <a:t>enum</a:t>
            </a:r>
            <a:r>
              <a:rPr lang="es-MX" dirty="0" smtClean="0"/>
              <a:t> </a:t>
            </a:r>
            <a:r>
              <a:rPr lang="es-MX" dirty="0" err="1" smtClean="0"/>
              <a:t>Titulos</a:t>
            </a:r>
            <a:endParaRPr lang="es-MX" dirty="0" smtClean="0"/>
          </a:p>
          <a:p>
            <a:r>
              <a:rPr lang="es-MX" dirty="0" smtClean="0"/>
              <a:t>{</a:t>
            </a:r>
          </a:p>
          <a:p>
            <a:r>
              <a:rPr lang="es-MX" dirty="0" smtClean="0"/>
              <a:t>            Sr,</a:t>
            </a:r>
          </a:p>
          <a:p>
            <a:r>
              <a:rPr lang="es-MX" dirty="0" smtClean="0"/>
              <a:t>            </a:t>
            </a:r>
            <a:r>
              <a:rPr lang="es-MX" dirty="0" err="1" smtClean="0"/>
              <a:t>Sra</a:t>
            </a:r>
            <a:r>
              <a:rPr lang="es-MX" dirty="0" smtClean="0"/>
              <a:t>,</a:t>
            </a:r>
          </a:p>
          <a:p>
            <a:r>
              <a:rPr lang="es-MX" dirty="0" smtClean="0"/>
              <a:t>            </a:t>
            </a:r>
            <a:r>
              <a:rPr lang="es-MX" dirty="0" err="1" smtClean="0"/>
              <a:t>Srita</a:t>
            </a:r>
            <a:r>
              <a:rPr lang="es-MX" dirty="0" smtClean="0"/>
              <a:t>,</a:t>
            </a:r>
          </a:p>
          <a:p>
            <a:r>
              <a:rPr lang="es-MX" dirty="0" smtClean="0"/>
              <a:t>            </a:t>
            </a:r>
            <a:r>
              <a:rPr lang="es-MX" dirty="0" err="1" smtClean="0"/>
              <a:t>Dr</a:t>
            </a:r>
            <a:r>
              <a:rPr lang="es-MX" dirty="0" smtClean="0"/>
              <a:t>,</a:t>
            </a:r>
          </a:p>
          <a:p>
            <a:r>
              <a:rPr lang="es-MX" dirty="0" smtClean="0"/>
              <a:t>            </a:t>
            </a:r>
            <a:r>
              <a:rPr lang="es-MX" dirty="0" err="1" smtClean="0"/>
              <a:t>Ing</a:t>
            </a:r>
            <a:r>
              <a:rPr lang="es-MX" dirty="0" smtClean="0"/>
              <a:t>,</a:t>
            </a:r>
          </a:p>
          <a:p>
            <a:r>
              <a:rPr lang="es-MX" dirty="0" smtClean="0"/>
              <a:t>            </a:t>
            </a:r>
            <a:r>
              <a:rPr lang="es-MX" dirty="0" err="1" smtClean="0"/>
              <a:t>Lic</a:t>
            </a:r>
            <a:endParaRPr lang="es-MX" dirty="0" smtClean="0"/>
          </a:p>
          <a:p>
            <a:r>
              <a:rPr lang="es-MX" dirty="0" smtClean="0"/>
              <a:t>};</a:t>
            </a:r>
            <a:endParaRPr lang="es-MX" dirty="0" smtClean="0">
              <a:gradFill>
                <a:gsLst>
                  <a:gs pos="0">
                    <a:schemeClr val="tx1"/>
                  </a:gs>
                  <a:gs pos="100000">
                    <a:schemeClr val="tx1"/>
                  </a:gs>
                </a:gsLst>
                <a:lin ang="5400000" scaled="0"/>
              </a:gradFill>
            </a:endParaRPr>
          </a:p>
        </p:txBody>
      </p:sp>
      <p:sp>
        <p:nvSpPr>
          <p:cNvPr id="4" name="TextBox 3"/>
          <p:cNvSpPr txBox="1"/>
          <p:nvPr/>
        </p:nvSpPr>
        <p:spPr>
          <a:xfrm>
            <a:off x="5573486" y="2815771"/>
            <a:ext cx="3763659" cy="553998"/>
          </a:xfrm>
          <a:prstGeom prst="rect">
            <a:avLst/>
          </a:prstGeom>
          <a:noFill/>
        </p:spPr>
        <p:txBody>
          <a:bodyPr wrap="none" lIns="0" tIns="0" rIns="0" bIns="0" rtlCol="0">
            <a:spAutoFit/>
          </a:bodyPr>
          <a:lstStyle/>
          <a:p>
            <a:r>
              <a:rPr lang="es-MX" dirty="0" err="1" smtClean="0"/>
              <a:t>Titulos</a:t>
            </a:r>
            <a:r>
              <a:rPr lang="es-MX" dirty="0" smtClean="0"/>
              <a:t> t = </a:t>
            </a:r>
            <a:r>
              <a:rPr lang="es-MX" dirty="0" err="1" smtClean="0"/>
              <a:t>Titulos.Dr</a:t>
            </a:r>
            <a:r>
              <a:rPr lang="es-MX" dirty="0" smtClean="0"/>
              <a:t>;</a:t>
            </a:r>
          </a:p>
          <a:p>
            <a:r>
              <a:rPr lang="es-MX" dirty="0" err="1" smtClean="0"/>
              <a:t>Console.WriteLine</a:t>
            </a:r>
            <a:r>
              <a:rPr lang="es-MX" dirty="0" smtClean="0"/>
              <a:t>("El titulo es {0}", t);</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23884"/>
            <a:ext cx="12188825" cy="642310"/>
          </a:xfrm>
        </p:spPr>
        <p:txBody>
          <a:bodyPr/>
          <a:lstStyle/>
          <a:p>
            <a:pPr algn="ctr"/>
            <a:r>
              <a:rPr lang="es-MX" dirty="0" smtClean="0"/>
              <a:t>Lección 2 Usando tipos de referencia</a:t>
            </a:r>
            <a:endParaRPr lang="es-MX" dirty="0"/>
          </a:p>
        </p:txBody>
      </p:sp>
      <p:sp>
        <p:nvSpPr>
          <p:cNvPr id="3" name="TextBox 2"/>
          <p:cNvSpPr txBox="1"/>
          <p:nvPr/>
        </p:nvSpPr>
        <p:spPr>
          <a:xfrm>
            <a:off x="9992133" y="6581001"/>
            <a:ext cx="2196692" cy="276999"/>
          </a:xfrm>
          <a:prstGeom prst="rect">
            <a:avLst/>
          </a:prstGeom>
          <a:noFill/>
        </p:spPr>
        <p:txBody>
          <a:bodyPr wrap="none" lIns="0" tIns="0" rIns="0" bIns="0" rtlCol="0">
            <a:spAutoFit/>
          </a:bodyPr>
          <a:lstStyle/>
          <a:p>
            <a:r>
              <a:rPr lang="es-MX" dirty="0" smtClean="0">
                <a:gradFill>
                  <a:gsLst>
                    <a:gs pos="0">
                      <a:schemeClr val="tx1"/>
                    </a:gs>
                    <a:gs pos="100000">
                      <a:schemeClr val="tx1"/>
                    </a:gs>
                  </a:gsLst>
                  <a:lin ang="5400000" scaled="0"/>
                </a:gradFill>
              </a:rPr>
              <a:t>Tiempo 40 Min </a:t>
            </a:r>
            <a:r>
              <a:rPr lang="es-MX" dirty="0" err="1" smtClean="0">
                <a:gradFill>
                  <a:gsLst>
                    <a:gs pos="0">
                      <a:schemeClr val="tx1"/>
                    </a:gs>
                    <a:gs pos="100000">
                      <a:schemeClr val="tx1"/>
                    </a:gs>
                  </a:gsLst>
                  <a:lin ang="5400000" scaled="0"/>
                </a:gradFill>
              </a:rPr>
              <a:t>Aprox</a:t>
            </a:r>
            <a:endParaRPr lang="es-MX" dirty="0"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566" y="268905"/>
            <a:ext cx="4117024" cy="461665"/>
          </a:xfrm>
          <a:prstGeom prst="rect">
            <a:avLst/>
          </a:prstGeom>
        </p:spPr>
        <p:txBody>
          <a:bodyPr wrap="none">
            <a:spAutoFit/>
          </a:bodyPr>
          <a:lstStyle/>
          <a:p>
            <a:r>
              <a:rPr lang="es-MX" sz="2400" b="1" dirty="0" smtClean="0"/>
              <a:t>Que es un tipo de Referencia</a:t>
            </a:r>
            <a:endParaRPr lang="es-MX" sz="2400" b="1" dirty="0"/>
          </a:p>
        </p:txBody>
      </p:sp>
      <p:pic>
        <p:nvPicPr>
          <p:cNvPr id="38914" name="Picture 2" descr="http://www.c-sharpcorner.com/UploadFile/rmcochran/csharp_memory01122006130034PM/Images/heapvsstack2.gif"/>
          <p:cNvPicPr>
            <a:picLocks noChangeAspect="1" noChangeArrowheads="1"/>
          </p:cNvPicPr>
          <p:nvPr/>
        </p:nvPicPr>
        <p:blipFill>
          <a:blip r:embed="rId3"/>
          <a:srcRect/>
          <a:stretch>
            <a:fillRect/>
          </a:stretch>
        </p:blipFill>
        <p:spPr bwMode="auto">
          <a:xfrm>
            <a:off x="3859410" y="1715859"/>
            <a:ext cx="4290362" cy="3204483"/>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1000"/>
                                        <p:tgtEl>
                                          <p:spTgt spid="38914"/>
                                        </p:tgtEl>
                                      </p:cBhvr>
                                    </p:animEffect>
                                    <p:anim calcmode="lin" valueType="num">
                                      <p:cBhvr>
                                        <p:cTn id="8" dur="1000" fill="hold"/>
                                        <p:tgtEl>
                                          <p:spTgt spid="38914"/>
                                        </p:tgtEl>
                                        <p:attrNameLst>
                                          <p:attrName>ppt_x</p:attrName>
                                        </p:attrNameLst>
                                      </p:cBhvr>
                                      <p:tavLst>
                                        <p:tav tm="0">
                                          <p:val>
                                            <p:strVal val="#ppt_x"/>
                                          </p:val>
                                        </p:tav>
                                        <p:tav tm="100000">
                                          <p:val>
                                            <p:strVal val="#ppt_x"/>
                                          </p:val>
                                        </p:tav>
                                      </p:tavLst>
                                    </p:anim>
                                    <p:anim calcmode="lin" valueType="num">
                                      <p:cBhvr>
                                        <p:cTn id="9" dur="1000" fill="hold"/>
                                        <p:tgtEl>
                                          <p:spTgt spid="389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2566" y="268905"/>
            <a:ext cx="6252737" cy="461665"/>
          </a:xfrm>
          <a:prstGeom prst="rect">
            <a:avLst/>
          </a:prstGeom>
        </p:spPr>
        <p:txBody>
          <a:bodyPr wrap="none">
            <a:spAutoFit/>
          </a:bodyPr>
          <a:lstStyle/>
          <a:p>
            <a:r>
              <a:rPr lang="es-MX" sz="2400" b="1" dirty="0" smtClean="0"/>
              <a:t>Comparando el comportamiento y referencia</a:t>
            </a:r>
            <a:endParaRPr lang="es-MX" sz="2400" b="1" dirty="0"/>
          </a:p>
        </p:txBody>
      </p:sp>
      <p:pic>
        <p:nvPicPr>
          <p:cNvPr id="37889" name="Picture 1"/>
          <p:cNvPicPr>
            <a:picLocks noChangeAspect="1" noChangeArrowheads="1"/>
          </p:cNvPicPr>
          <p:nvPr/>
        </p:nvPicPr>
        <p:blipFill>
          <a:blip r:embed="rId3"/>
          <a:srcRect l="41191" t="39881" r="15357" b="25893"/>
          <a:stretch>
            <a:fillRect/>
          </a:stretch>
        </p:blipFill>
        <p:spPr bwMode="auto">
          <a:xfrm>
            <a:off x="566058" y="1886858"/>
            <a:ext cx="5297714" cy="3338285"/>
          </a:xfrm>
          <a:prstGeom prst="rect">
            <a:avLst/>
          </a:prstGeom>
          <a:noFill/>
          <a:ln w="9525">
            <a:noFill/>
            <a:miter lim="800000"/>
            <a:headEnd/>
            <a:tailEnd/>
          </a:ln>
        </p:spPr>
      </p:pic>
      <p:sp>
        <p:nvSpPr>
          <p:cNvPr id="7" name="TextBox 6"/>
          <p:cNvSpPr txBox="1"/>
          <p:nvPr/>
        </p:nvSpPr>
        <p:spPr>
          <a:xfrm>
            <a:off x="6574972" y="1306285"/>
            <a:ext cx="3941272" cy="2769989"/>
          </a:xfrm>
          <a:prstGeom prst="rect">
            <a:avLst/>
          </a:prstGeom>
          <a:noFill/>
        </p:spPr>
        <p:txBody>
          <a:bodyPr wrap="none" lIns="0" tIns="0" rIns="0" bIns="0" rtlCol="0">
            <a:spAutoFit/>
          </a:bodyPr>
          <a:lstStyle/>
          <a:p>
            <a:r>
              <a:rPr lang="es-MX" dirty="0" err="1" smtClean="0"/>
              <a:t>struct</a:t>
            </a:r>
            <a:r>
              <a:rPr lang="es-MX" dirty="0" smtClean="0"/>
              <a:t> </a:t>
            </a:r>
            <a:r>
              <a:rPr lang="es-MX" dirty="0" err="1" smtClean="0"/>
              <a:t>Numeros</a:t>
            </a:r>
            <a:endParaRPr lang="es-MX" dirty="0" smtClean="0"/>
          </a:p>
          <a:p>
            <a:r>
              <a:rPr lang="es-MX" dirty="0" smtClean="0"/>
              <a:t>        {</a:t>
            </a:r>
          </a:p>
          <a:p>
            <a:r>
              <a:rPr lang="es-MX" dirty="0" smtClean="0"/>
              <a:t>            </a:t>
            </a:r>
            <a:r>
              <a:rPr lang="es-MX" dirty="0" err="1" smtClean="0"/>
              <a:t>public</a:t>
            </a:r>
            <a:r>
              <a:rPr lang="es-MX" dirty="0" smtClean="0"/>
              <a:t> </a:t>
            </a:r>
            <a:r>
              <a:rPr lang="es-MX" dirty="0" err="1" smtClean="0"/>
              <a:t>int</a:t>
            </a:r>
            <a:r>
              <a:rPr lang="es-MX" dirty="0" smtClean="0"/>
              <a:t> val;</a:t>
            </a:r>
          </a:p>
          <a:p>
            <a:r>
              <a:rPr lang="es-MX" dirty="0" smtClean="0"/>
              <a:t>            </a:t>
            </a:r>
            <a:r>
              <a:rPr lang="es-MX" dirty="0" err="1" smtClean="0"/>
              <a:t>public</a:t>
            </a:r>
            <a:r>
              <a:rPr lang="es-MX" dirty="0" smtClean="0"/>
              <a:t> </a:t>
            </a:r>
            <a:r>
              <a:rPr lang="es-MX" dirty="0" err="1" smtClean="0"/>
              <a:t>Numeros</a:t>
            </a:r>
            <a:r>
              <a:rPr lang="es-MX" dirty="0" smtClean="0"/>
              <a:t>(</a:t>
            </a:r>
            <a:r>
              <a:rPr lang="es-MX" dirty="0" err="1" smtClean="0"/>
              <a:t>int</a:t>
            </a:r>
            <a:r>
              <a:rPr lang="es-MX" dirty="0" smtClean="0"/>
              <a:t> _val)</a:t>
            </a:r>
          </a:p>
          <a:p>
            <a:r>
              <a:rPr lang="es-MX" dirty="0" smtClean="0"/>
              <a:t>            { val = _val;}</a:t>
            </a:r>
          </a:p>
          <a:p>
            <a:r>
              <a:rPr lang="es-MX" dirty="0" smtClean="0"/>
              <a:t>            </a:t>
            </a:r>
            <a:r>
              <a:rPr lang="es-MX" dirty="0" err="1" smtClean="0"/>
              <a:t>public</a:t>
            </a:r>
            <a:r>
              <a:rPr lang="es-MX" dirty="0" smtClean="0"/>
              <a:t> </a:t>
            </a:r>
            <a:r>
              <a:rPr lang="es-MX" dirty="0" err="1" smtClean="0"/>
              <a:t>override</a:t>
            </a:r>
            <a:r>
              <a:rPr lang="es-MX" dirty="0" smtClean="0"/>
              <a:t> </a:t>
            </a:r>
            <a:r>
              <a:rPr lang="es-MX" dirty="0" err="1" smtClean="0"/>
              <a:t>string</a:t>
            </a:r>
            <a:r>
              <a:rPr lang="es-MX" dirty="0" smtClean="0"/>
              <a:t> </a:t>
            </a:r>
            <a:r>
              <a:rPr lang="es-MX" dirty="0" err="1" smtClean="0"/>
              <a:t>ToString</a:t>
            </a:r>
            <a:r>
              <a:rPr lang="es-MX" dirty="0" smtClean="0"/>
              <a:t>()</a:t>
            </a:r>
          </a:p>
          <a:p>
            <a:r>
              <a:rPr lang="es-MX" dirty="0" smtClean="0"/>
              <a:t>            {</a:t>
            </a:r>
          </a:p>
          <a:p>
            <a:r>
              <a:rPr lang="es-MX" dirty="0" smtClean="0"/>
              <a:t>                </a:t>
            </a:r>
            <a:r>
              <a:rPr lang="es-MX" dirty="0" err="1" smtClean="0"/>
              <a:t>return</a:t>
            </a:r>
            <a:r>
              <a:rPr lang="es-MX" dirty="0" smtClean="0"/>
              <a:t> </a:t>
            </a:r>
            <a:r>
              <a:rPr lang="es-MX" dirty="0" err="1" smtClean="0"/>
              <a:t>val.ToString</a:t>
            </a:r>
            <a:r>
              <a:rPr lang="es-MX" dirty="0" smtClean="0"/>
              <a:t>();</a:t>
            </a:r>
          </a:p>
          <a:p>
            <a:r>
              <a:rPr lang="es-MX" dirty="0" smtClean="0"/>
              <a:t>            }</a:t>
            </a:r>
          </a:p>
          <a:p>
            <a:r>
              <a:rPr lang="es-MX" dirty="0" smtClean="0"/>
              <a:t>        }</a:t>
            </a:r>
            <a:endParaRPr lang="es-MX" dirty="0" smtClean="0">
              <a:gradFill>
                <a:gsLst>
                  <a:gs pos="0">
                    <a:schemeClr val="tx1"/>
                  </a:gs>
                  <a:gs pos="100000">
                    <a:schemeClr val="tx1"/>
                  </a:gs>
                </a:gsLst>
                <a:lin ang="5400000" scaled="0"/>
              </a:gradFill>
            </a:endParaRPr>
          </a:p>
        </p:txBody>
      </p:sp>
      <p:sp>
        <p:nvSpPr>
          <p:cNvPr id="8" name="TextBox 7"/>
          <p:cNvSpPr txBox="1"/>
          <p:nvPr/>
        </p:nvSpPr>
        <p:spPr>
          <a:xfrm>
            <a:off x="6778172" y="4760686"/>
            <a:ext cx="4834465" cy="1384995"/>
          </a:xfrm>
          <a:prstGeom prst="rect">
            <a:avLst/>
          </a:prstGeom>
          <a:noFill/>
        </p:spPr>
        <p:txBody>
          <a:bodyPr wrap="none" lIns="0" tIns="0" rIns="0" bIns="0" rtlCol="0">
            <a:spAutoFit/>
          </a:bodyPr>
          <a:lstStyle/>
          <a:p>
            <a:r>
              <a:rPr lang="es-MX" dirty="0" err="1" smtClean="0"/>
              <a:t>Numeros</a:t>
            </a:r>
            <a:r>
              <a:rPr lang="es-MX" dirty="0" smtClean="0"/>
              <a:t> n1 = new </a:t>
            </a:r>
            <a:r>
              <a:rPr lang="es-MX" dirty="0" err="1" smtClean="0"/>
              <a:t>Numeros</a:t>
            </a:r>
            <a:r>
              <a:rPr lang="es-MX" dirty="0" smtClean="0"/>
              <a:t>(0);</a:t>
            </a:r>
          </a:p>
          <a:p>
            <a:r>
              <a:rPr lang="es-MX" dirty="0" err="1" smtClean="0"/>
              <a:t>Numeros</a:t>
            </a:r>
            <a:r>
              <a:rPr lang="es-MX" dirty="0" smtClean="0"/>
              <a:t> n2 = n1;</a:t>
            </a:r>
          </a:p>
          <a:p>
            <a:r>
              <a:rPr lang="es-MX" dirty="0" smtClean="0"/>
              <a:t>n1.val += 1;</a:t>
            </a:r>
          </a:p>
          <a:p>
            <a:r>
              <a:rPr lang="es-MX" dirty="0" smtClean="0"/>
              <a:t>n2.val += 1;</a:t>
            </a:r>
          </a:p>
          <a:p>
            <a:r>
              <a:rPr lang="pt-BR" dirty="0" smtClean="0"/>
              <a:t>Console.WriteLine(" n1 = {0} y n2 = {1}", n1, n2);</a:t>
            </a:r>
            <a:endParaRPr lang="es-MX" dirty="0" err="1" smtClean="0">
              <a:gradFill>
                <a:gsLst>
                  <a:gs pos="0">
                    <a:schemeClr val="tx1"/>
                  </a:gs>
                  <a:gs pos="100000">
                    <a:schemeClr val="tx1"/>
                  </a:gs>
                </a:gsLst>
                <a:lin ang="5400000" scaled="0"/>
              </a:gra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89"/>
                                        </p:tgtEl>
                                        <p:attrNameLst>
                                          <p:attrName>style.visibility</p:attrName>
                                        </p:attrNameLst>
                                      </p:cBhvr>
                                      <p:to>
                                        <p:strVal val="visible"/>
                                      </p:to>
                                    </p:set>
                                    <p:animEffect transition="in" filter="fade">
                                      <p:cBhvr>
                                        <p:cTn id="7" dur="1000"/>
                                        <p:tgtEl>
                                          <p:spTgt spid="37889"/>
                                        </p:tgtEl>
                                      </p:cBhvr>
                                    </p:animEffect>
                                    <p:anim calcmode="lin" valueType="num">
                                      <p:cBhvr>
                                        <p:cTn id="8" dur="1000" fill="hold"/>
                                        <p:tgtEl>
                                          <p:spTgt spid="37889"/>
                                        </p:tgtEl>
                                        <p:attrNameLst>
                                          <p:attrName>ppt_x</p:attrName>
                                        </p:attrNameLst>
                                      </p:cBhvr>
                                      <p:tavLst>
                                        <p:tav tm="0">
                                          <p:val>
                                            <p:strVal val="#ppt_x"/>
                                          </p:val>
                                        </p:tav>
                                        <p:tav tm="100000">
                                          <p:val>
                                            <p:strVal val="#ppt_x"/>
                                          </p:val>
                                        </p:tav>
                                      </p:tavLst>
                                    </p:anim>
                                    <p:anim calcmode="lin" valueType="num">
                                      <p:cBhvr>
                                        <p:cTn id="9" dur="1000" fill="hold"/>
                                        <p:tgtEl>
                                          <p:spTgt spid="3788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1"/>
                                          </p:val>
                                        </p:tav>
                                        <p:tav tm="100000">
                                          <p:val>
                                            <p:strVal val="#ppt_x"/>
                                          </p:val>
                                        </p:tav>
                                      </p:tavLst>
                                    </p:anim>
                                    <p:anim calcmode="lin" valueType="num">
                                      <p:cBhvr>
                                        <p:cTn id="1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1"/>
                                          </p:val>
                                        </p:tav>
                                        <p:tav tm="100000">
                                          <p:val>
                                            <p:strVal val="#ppt_x"/>
                                          </p:val>
                                        </p:tav>
                                      </p:tavLst>
                                    </p:anim>
                                    <p:anim calcmode="lin" valueType="num">
                                      <p:cBhvr>
                                        <p:cTn id="23"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Visual Studio_Dark_16x9_PowerPoint">
  <a:themeElements>
    <a:clrScheme name="Visual Studio">
      <a:dk1>
        <a:srgbClr val="000000"/>
      </a:dk1>
      <a:lt1>
        <a:srgbClr val="FFFFFF"/>
      </a:lt1>
      <a:dk2>
        <a:srgbClr val="681888"/>
      </a:dk2>
      <a:lt2>
        <a:srgbClr val="DEE6F3"/>
      </a:lt2>
      <a:accent1>
        <a:srgbClr val="0FA1B8"/>
      </a:accent1>
      <a:accent2>
        <a:srgbClr val="056CB6"/>
      </a:accent2>
      <a:accent3>
        <a:srgbClr val="681888"/>
      </a:accent3>
      <a:accent4>
        <a:srgbClr val="260859"/>
      </a:accent4>
      <a:accent5>
        <a:srgbClr val="DEE6F3"/>
      </a:accent5>
      <a:accent6>
        <a:srgbClr val="525051"/>
      </a:accent6>
      <a:hlink>
        <a:srgbClr val="979596"/>
      </a:hlink>
      <a:folHlink>
        <a:srgbClr val="979596"/>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val="FFFFFF"/>
                </a:gs>
                <a:gs pos="100000">
                  <a:srgbClr val="FFFFFF"/>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Blue Segoe 16-9 template-template_August-15-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2010-03-08T21:06:12Z</outs:dateTime>
      <outs:isPinned>true</outs:isPinned>
    </outs:relatedDate>
    <outs:relatedDate>
      <outs:type>2</outs:type>
      <outs:displayName>Created</outs:displayName>
      <outs:dateTime>2010-01-11T18:49:39Z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ct:contentTypeSchema xmlns:ct="http://schemas.microsoft.com/office/2006/metadata/contentType" xmlns:ma="http://schemas.microsoft.com/office/2006/metadata/properties/metaAttributes" ct:_="" ma:_="" ma:contentTypeName="Document" ma:contentTypeID="0x01010026B93868AEF8CA44A7FAF5D6A6233AF2" ma:contentTypeVersion="0" ma:contentTypeDescription="Create a new document." ma:contentTypeScope="" ma:versionID="552a06b18d51da51b203410c2fbab83d">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137E62-297A-4A9C-9916-5A1AEA435ED9}">
  <ds:schemaRefs>
    <ds:schemaRef ds:uri="http://schemas.microsoft.com/office/2009/outspace/metadata"/>
  </ds:schemaRefs>
</ds:datastoreItem>
</file>

<file path=customXml/itemProps2.xml><?xml version="1.0" encoding="utf-8"?>
<ds:datastoreItem xmlns:ds="http://schemas.openxmlformats.org/officeDocument/2006/customXml" ds:itemID="{22E96BA0-A123-4926-963C-5E91FEDFB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C7D969-953C-4398-974C-8042B06AB1C3}">
  <ds:schemaRefs>
    <ds:schemaRef ds:uri="http://purl.org/dc/dcmitype/"/>
    <ds:schemaRef ds:uri="http://purl.org/dc/term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4.xml><?xml version="1.0" encoding="utf-8"?>
<ds:datastoreItem xmlns:ds="http://schemas.openxmlformats.org/officeDocument/2006/customXml" ds:itemID="{29409AAF-05B6-43DF-B7B3-914663AE27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Visual Studio_Dark_16x9_PowerPoint</Template>
  <TotalTime>0</TotalTime>
  <Words>4351</Words>
  <Application>Microsoft Office PowerPoint</Application>
  <PresentationFormat>Custom</PresentationFormat>
  <Paragraphs>701</Paragraphs>
  <Slides>56</Slides>
  <Notes>46</Notes>
  <HiddenSlides>0</HiddenSlides>
  <MMClips>0</MMClips>
  <ScaleCrop>false</ScaleCrop>
  <HeadingPairs>
    <vt:vector size="4" baseType="variant">
      <vt:variant>
        <vt:lpstr>Theme</vt:lpstr>
      </vt:variant>
      <vt:variant>
        <vt:i4>2</vt:i4>
      </vt:variant>
      <vt:variant>
        <vt:lpstr>Slide Titles</vt:lpstr>
      </vt:variant>
      <vt:variant>
        <vt:i4>56</vt:i4>
      </vt:variant>
    </vt:vector>
  </HeadingPairs>
  <TitlesOfParts>
    <vt:vector size="58" baseType="lpstr">
      <vt:lpstr>Visual Studio_Dark_16x9_PowerPoint</vt:lpstr>
      <vt:lpstr>Blue Segoe 16-9 template-template_August-15-2007</vt:lpstr>
      <vt:lpstr>/* Framework Fundamentals*/</vt:lpstr>
      <vt:lpstr>Lección 1 Usando tipos de valores</vt:lpstr>
      <vt:lpstr>PowerPoint Presentation</vt:lpstr>
      <vt:lpstr>PowerPoint Presentation</vt:lpstr>
      <vt:lpstr>PowerPoint Presentation</vt:lpstr>
      <vt:lpstr>PowerPoint Presentation</vt:lpstr>
      <vt:lpstr>Lección 2 Usando tipos de referencia</vt:lpstr>
      <vt:lpstr>PowerPoint Presentation</vt:lpstr>
      <vt:lpstr>PowerPoint Presentation</vt:lpstr>
      <vt:lpstr>PowerPoint Presentation</vt:lpstr>
      <vt:lpstr>PowerPoint Presentation</vt:lpstr>
      <vt:lpstr>PowerPoint Presentation</vt:lpstr>
      <vt:lpstr>PowerPoint Presentation</vt:lpstr>
      <vt:lpstr>Lección 3 Construyendo Clases e Interfases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Lección 4 Conversión entre tipos</vt:lpstr>
      <vt:lpstr>PowerPoint Presentation</vt:lpstr>
      <vt:lpstr>PowerPoint Presentation</vt:lpstr>
      <vt:lpstr>PowerPoint Presentation</vt:lpstr>
      <vt:lpstr>PowerPoint Presentation</vt:lpstr>
      <vt:lpstr>Lab: Framework Fundamentals</vt:lpstr>
      <vt:lpstr>No los queremos  ver  asi!!!</vt:lpstr>
      <vt:lpstr>/* Input  - Output*/</vt:lpstr>
      <vt:lpstr>Lección 1 Navegando con los archivos del sistema  </vt:lpstr>
      <vt:lpstr>PowerPoint Presentation</vt:lpstr>
      <vt:lpstr>PowerPoint Presentation</vt:lpstr>
      <vt:lpstr>PowerPoint Presentation</vt:lpstr>
      <vt:lpstr>PowerPoint Presentation</vt:lpstr>
      <vt:lpstr>PowerPoint Presentation</vt:lpstr>
      <vt:lpstr>Lección 1 Lectura y escritura de archivos y streams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IO </vt:lpstr>
      <vt:lpstr>No los queremos  ver  asi!!!</vt:lpstr>
      <vt:lpstr>/* Search, Modifying and Encoding Text */</vt:lpstr>
      <vt:lpstr>Lección 1 Formando Regular Expressions</vt:lpstr>
      <vt:lpstr>PowerPoint Presentation</vt:lpstr>
      <vt:lpstr>PowerPoint Presentation</vt:lpstr>
      <vt:lpstr>PowerPoint Presentation</vt:lpstr>
      <vt:lpstr>PowerPoint Presentation</vt:lpstr>
      <vt:lpstr>PowerPoint Presentation</vt:lpstr>
      <vt:lpstr>PowerPoint Presentation</vt:lpstr>
      <vt:lpstr>Lab: Framework Fundamentals</vt:lpstr>
      <vt:lpstr>Gracias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2010-01-11T18:49:39Z</dcterms:created>
  <dcterms:modified xsi:type="dcterms:W3CDTF">2011-07-16T06:37:01Z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0x01010026B93868AEF8CA44A7FAF5D6A6233AF2</vt:lpwstr>
  </property>
</Properties>
</file>