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2" r:id="rId1"/>
    <p:sldMasterId id="2147483747" r:id="rId2"/>
    <p:sldMasterId id="2147483745" r:id="rId3"/>
  </p:sldMasterIdLst>
  <p:notesMasterIdLst>
    <p:notesMasterId r:id="rId20"/>
  </p:notesMasterIdLst>
  <p:handoutMasterIdLst>
    <p:handoutMasterId r:id="rId21"/>
  </p:handoutMasterIdLst>
  <p:sldIdLst>
    <p:sldId id="257" r:id="rId4"/>
    <p:sldId id="309" r:id="rId5"/>
    <p:sldId id="308" r:id="rId6"/>
    <p:sldId id="266" r:id="rId7"/>
    <p:sldId id="316" r:id="rId8"/>
    <p:sldId id="315" r:id="rId9"/>
    <p:sldId id="312" r:id="rId10"/>
    <p:sldId id="314" r:id="rId11"/>
    <p:sldId id="319" r:id="rId12"/>
    <p:sldId id="320" r:id="rId13"/>
    <p:sldId id="310" r:id="rId14"/>
    <p:sldId id="318" r:id="rId15"/>
    <p:sldId id="311" r:id="rId16"/>
    <p:sldId id="271" r:id="rId17"/>
    <p:sldId id="259" r:id="rId18"/>
    <p:sldId id="305"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33CCCC"/>
    <a:srgbClr val="0066FF"/>
    <a:srgbClr val="F8F57B"/>
    <a:srgbClr val="292929"/>
    <a:srgbClr val="333333"/>
    <a:srgbClr val="FFFFFF"/>
    <a:srgbClr val="000000"/>
    <a:srgbClr val="F6AE1E"/>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87831" autoAdjust="0"/>
  </p:normalViewPr>
  <p:slideViewPr>
    <p:cSldViewPr snapToGrid="0">
      <p:cViewPr varScale="1">
        <p:scale>
          <a:sx n="59" d="100"/>
          <a:sy n="59" d="100"/>
        </p:scale>
        <p:origin x="-156" y="-7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1872"/>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1/20/2012</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a:latin typeface="Segoe UI" pitchFamily="34" charset="0"/>
            </a:endParaRPr>
          </a:p>
        </p:txBody>
      </p:sp>
    </p:spTree>
    <p:extLst>
      <p:ext uri="{BB962C8B-B14F-4D97-AF65-F5344CB8AC3E}">
        <p14:creationId xmlns:p14="http://schemas.microsoft.com/office/powerpoint/2010/main" xmlns="" val="2145764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1/20/2012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a:p>
        </p:txBody>
      </p:sp>
    </p:spTree>
    <p:extLst>
      <p:ext uri="{BB962C8B-B14F-4D97-AF65-F5344CB8AC3E}">
        <p14:creationId xmlns:p14="http://schemas.microsoft.com/office/powerpoint/2010/main" xmlns="" val="405280027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a:p>
            <a:endParaRPr lang="en-US" sz="50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8B263312-38AA-4E1E-B2B5-0F8F122B24F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sz="2400" b="1" dirty="0" err="1" smtClean="0"/>
              <a:t>Mostrar</a:t>
            </a:r>
            <a:r>
              <a:rPr lang="en-US" sz="2400" b="1" dirty="0" smtClean="0"/>
              <a:t> el </a:t>
            </a:r>
            <a:r>
              <a:rPr lang="en-US" sz="2400" b="1" dirty="0" err="1" smtClean="0"/>
              <a:t>número</a:t>
            </a:r>
            <a:r>
              <a:rPr lang="en-US" sz="2400" b="1" dirty="0" smtClean="0"/>
              <a:t> de </a:t>
            </a:r>
            <a:r>
              <a:rPr lang="en-US" sz="2400" b="1" dirty="0" err="1" smtClean="0"/>
              <a:t>lineas</a:t>
            </a:r>
            <a:r>
              <a:rPr lang="en-US" sz="2400" b="1" dirty="0" smtClean="0"/>
              <a:t>:</a:t>
            </a:r>
          </a:p>
          <a:p>
            <a:r>
              <a:rPr lang="en-US" sz="2400" dirty="0" smtClean="0"/>
              <a:t>En el </a:t>
            </a:r>
            <a:r>
              <a:rPr lang="en-US" sz="2400" dirty="0" err="1" smtClean="0"/>
              <a:t>menú</a:t>
            </a:r>
            <a:r>
              <a:rPr lang="en-US" sz="2400" dirty="0" smtClean="0"/>
              <a:t> </a:t>
            </a:r>
            <a:r>
              <a:rPr lang="en-US" sz="2400" dirty="0" err="1" smtClean="0"/>
              <a:t>Herramientas</a:t>
            </a:r>
            <a:r>
              <a:rPr lang="en-US" sz="2400" dirty="0" smtClean="0"/>
              <a:t> (Tools), </a:t>
            </a:r>
            <a:r>
              <a:rPr lang="en-US" sz="2400" dirty="0" err="1" smtClean="0"/>
              <a:t>hagan</a:t>
            </a:r>
            <a:r>
              <a:rPr lang="en-US" sz="2400" dirty="0" smtClean="0"/>
              <a:t> </a:t>
            </a:r>
            <a:r>
              <a:rPr lang="en-US" sz="2400" dirty="0" err="1" smtClean="0"/>
              <a:t>clic</a:t>
            </a:r>
            <a:r>
              <a:rPr lang="en-US" sz="2400" dirty="0" smtClean="0"/>
              <a:t> en </a:t>
            </a:r>
            <a:r>
              <a:rPr lang="en-US" sz="2400" dirty="0" err="1" smtClean="0"/>
              <a:t>Opciones</a:t>
            </a:r>
            <a:r>
              <a:rPr lang="en-US" sz="2400" dirty="0" smtClean="0"/>
              <a:t> (Options).</a:t>
            </a:r>
          </a:p>
          <a:p>
            <a:r>
              <a:rPr lang="en-US" sz="2400" dirty="0" smtClean="0"/>
              <a:t>En el panel </a:t>
            </a:r>
            <a:r>
              <a:rPr lang="en-US" sz="2400" i="1" dirty="0" err="1" smtClean="0"/>
              <a:t>Categorias</a:t>
            </a:r>
            <a:r>
              <a:rPr lang="en-US" sz="2400" i="0" baseline="0" dirty="0" smtClean="0"/>
              <a:t> (del </a:t>
            </a:r>
            <a:r>
              <a:rPr lang="en-US" sz="2400" i="0" baseline="0" dirty="0" err="1" smtClean="0"/>
              <a:t>lado</a:t>
            </a:r>
            <a:r>
              <a:rPr lang="en-US" sz="2400" i="0" baseline="0" dirty="0" smtClean="0"/>
              <a:t> </a:t>
            </a:r>
            <a:r>
              <a:rPr lang="en-US" sz="2400" i="0" baseline="0" dirty="0" err="1" smtClean="0"/>
              <a:t>izquierdo</a:t>
            </a:r>
            <a:r>
              <a:rPr lang="en-US" sz="2400" i="0" baseline="0" dirty="0" smtClean="0"/>
              <a:t>), den </a:t>
            </a:r>
            <a:r>
              <a:rPr lang="en-US" sz="2400" i="0" baseline="0" dirty="0" err="1" smtClean="0"/>
              <a:t>clic</a:t>
            </a:r>
            <a:r>
              <a:rPr lang="en-US" sz="2400" i="0" baseline="0" dirty="0" smtClean="0"/>
              <a:t> en el </a:t>
            </a:r>
            <a:r>
              <a:rPr lang="en-US" sz="2400" i="0" baseline="0" dirty="0" err="1" smtClean="0"/>
              <a:t>nodo</a:t>
            </a:r>
            <a:r>
              <a:rPr lang="en-US" sz="2400" i="0" baseline="0" dirty="0" smtClean="0"/>
              <a:t> Editor (Text Editor) </a:t>
            </a:r>
            <a:r>
              <a:rPr lang="en-US" sz="2400" i="0" baseline="0" dirty="0" err="1" smtClean="0"/>
              <a:t>para</a:t>
            </a:r>
            <a:r>
              <a:rPr lang="en-US" sz="2400" i="0" baseline="0" dirty="0" smtClean="0"/>
              <a:t> </a:t>
            </a:r>
            <a:r>
              <a:rPr lang="en-US" sz="2400" i="0" baseline="0" dirty="0" err="1" smtClean="0"/>
              <a:t>expandirlo</a:t>
            </a:r>
            <a:r>
              <a:rPr lang="en-US" sz="2400" dirty="0" smtClean="0"/>
              <a:t>.</a:t>
            </a:r>
          </a:p>
          <a:p>
            <a:r>
              <a:rPr lang="en-US" sz="2400" dirty="0" smtClean="0"/>
              <a:t>Hagan </a:t>
            </a:r>
            <a:r>
              <a:rPr lang="en-US" sz="2400" dirty="0" err="1" smtClean="0"/>
              <a:t>clic</a:t>
            </a:r>
            <a:r>
              <a:rPr lang="en-US" sz="2400" dirty="0" smtClean="0"/>
              <a:t> </a:t>
            </a:r>
            <a:r>
              <a:rPr lang="en-US" sz="2400" dirty="0" err="1" smtClean="0"/>
              <a:t>sobre</a:t>
            </a:r>
            <a:r>
              <a:rPr lang="en-US" sz="2400" dirty="0" smtClean="0"/>
              <a:t> la </a:t>
            </a:r>
            <a:r>
              <a:rPr lang="en-US" sz="2400" dirty="0" err="1" smtClean="0"/>
              <a:t>sección</a:t>
            </a:r>
            <a:r>
              <a:rPr lang="en-US" sz="2400" baseline="0" dirty="0" smtClean="0"/>
              <a:t> </a:t>
            </a:r>
            <a:r>
              <a:rPr lang="en-US" sz="2400" dirty="0" err="1" smtClean="0"/>
              <a:t>Todos</a:t>
            </a:r>
            <a:r>
              <a:rPr lang="en-US" sz="2400" dirty="0" smtClean="0"/>
              <a:t> Los </a:t>
            </a:r>
            <a:r>
              <a:rPr lang="en-US" sz="2400" dirty="0" err="1" smtClean="0"/>
              <a:t>Lenguajes</a:t>
            </a:r>
            <a:r>
              <a:rPr lang="en-US" sz="2400" dirty="0" smtClean="0"/>
              <a:t> (</a:t>
            </a:r>
            <a:r>
              <a:rPr lang="en-US" sz="2400" i="1" dirty="0" smtClean="0"/>
              <a:t>All Languages)</a:t>
            </a:r>
            <a:endParaRPr lang="en-US" sz="2400" i="0" baseline="0" dirty="0" smtClean="0"/>
          </a:p>
          <a:p>
            <a:r>
              <a:rPr lang="en-US" sz="2400" baseline="0" dirty="0" smtClean="0"/>
              <a:t>En el panel del </a:t>
            </a:r>
            <a:r>
              <a:rPr lang="en-US" sz="2400" baseline="0" dirty="0" err="1" smtClean="0"/>
              <a:t>lado</a:t>
            </a:r>
            <a:r>
              <a:rPr lang="en-US" sz="2400" baseline="0" dirty="0" smtClean="0"/>
              <a:t> </a:t>
            </a:r>
            <a:r>
              <a:rPr lang="en-US" sz="2400" baseline="0" dirty="0" err="1" smtClean="0"/>
              <a:t>derecho</a:t>
            </a:r>
            <a:r>
              <a:rPr lang="en-US" sz="2400" baseline="0" dirty="0" smtClean="0"/>
              <a:t>, </a:t>
            </a:r>
            <a:r>
              <a:rPr lang="en-US" sz="2400" baseline="0" dirty="0" err="1" smtClean="0"/>
              <a:t>debajo</a:t>
            </a:r>
            <a:r>
              <a:rPr lang="en-US" sz="2400" baseline="0" dirty="0" smtClean="0"/>
              <a:t> de la </a:t>
            </a:r>
            <a:r>
              <a:rPr lang="en-US" sz="2400" baseline="0" dirty="0" err="1" smtClean="0"/>
              <a:t>seccion</a:t>
            </a:r>
            <a:r>
              <a:rPr lang="en-US" sz="2400" baseline="0" dirty="0" smtClean="0"/>
              <a:t> </a:t>
            </a:r>
            <a:r>
              <a:rPr lang="en-US" sz="2400" i="1" baseline="0" dirty="0" err="1" smtClean="0"/>
              <a:t>Mostrar</a:t>
            </a:r>
            <a:r>
              <a:rPr lang="en-US" sz="2400" i="1" baseline="0" dirty="0" smtClean="0"/>
              <a:t> (Display)</a:t>
            </a:r>
            <a:r>
              <a:rPr lang="en-US" sz="2400" i="0" baseline="0" dirty="0" smtClean="0"/>
              <a:t>,</a:t>
            </a:r>
            <a:r>
              <a:rPr lang="en-US" sz="2400" baseline="0" dirty="0" smtClean="0"/>
              <a:t> </a:t>
            </a:r>
            <a:r>
              <a:rPr lang="en-US" sz="2400" baseline="0" dirty="0" err="1" smtClean="0"/>
              <a:t>marquen</a:t>
            </a:r>
            <a:r>
              <a:rPr lang="en-US" sz="2400" baseline="0" dirty="0" smtClean="0"/>
              <a:t> la </a:t>
            </a:r>
            <a:r>
              <a:rPr lang="en-US" sz="2400" baseline="0" dirty="0" err="1" smtClean="0"/>
              <a:t>casilla</a:t>
            </a:r>
            <a:r>
              <a:rPr lang="en-US" sz="2400" i="1" baseline="0" dirty="0" smtClean="0"/>
              <a:t> </a:t>
            </a:r>
            <a:r>
              <a:rPr lang="en-US" sz="2400" i="1" baseline="0" dirty="0" err="1" smtClean="0"/>
              <a:t>números</a:t>
            </a:r>
            <a:r>
              <a:rPr lang="en-US" sz="2400" i="1" baseline="0" dirty="0" smtClean="0"/>
              <a:t> de </a:t>
            </a:r>
            <a:r>
              <a:rPr lang="en-US" sz="2400" i="1" baseline="0" dirty="0" err="1" smtClean="0"/>
              <a:t>línea</a:t>
            </a:r>
            <a:r>
              <a:rPr lang="en-US" sz="2400" i="1" baseline="0" dirty="0" smtClean="0"/>
              <a:t> (Line numbers)</a:t>
            </a:r>
            <a:endParaRPr lang="en-US" sz="24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2400" b="1" dirty="0" smtClean="0"/>
              <a:t>Nota 1: </a:t>
            </a:r>
            <a:r>
              <a:rPr lang="en-US" sz="2400" b="0" dirty="0" smtClean="0"/>
              <a:t>Si se </a:t>
            </a:r>
            <a:r>
              <a:rPr lang="en-US" sz="2400" b="0" dirty="0" err="1" smtClean="0"/>
              <a:t>desea</a:t>
            </a:r>
            <a:r>
              <a:rPr lang="en-US" sz="2400" b="0" dirty="0" smtClean="0"/>
              <a:t>, </a:t>
            </a:r>
            <a:r>
              <a:rPr lang="en-US" sz="2400" b="0" dirty="0" err="1" smtClean="0"/>
              <a:t>esta</a:t>
            </a:r>
            <a:r>
              <a:rPr lang="en-US" sz="2400" b="0" dirty="0" smtClean="0"/>
              <a:t> </a:t>
            </a:r>
            <a:r>
              <a:rPr lang="en-US" sz="2400" b="0" dirty="0" err="1" smtClean="0"/>
              <a:t>opcion</a:t>
            </a:r>
            <a:r>
              <a:rPr lang="en-US" sz="2400" b="0" dirty="0" smtClean="0"/>
              <a:t> </a:t>
            </a:r>
            <a:r>
              <a:rPr lang="en-US" sz="2400" b="0" dirty="0" err="1" smtClean="0"/>
              <a:t>puede</a:t>
            </a:r>
            <a:r>
              <a:rPr lang="en-US" sz="2400" b="0" dirty="0" smtClean="0"/>
              <a:t> </a:t>
            </a:r>
            <a:r>
              <a:rPr lang="en-US" sz="2400" b="0" dirty="0" err="1" smtClean="0"/>
              <a:t>ser</a:t>
            </a:r>
            <a:r>
              <a:rPr lang="en-US" sz="2400" b="0" dirty="0" smtClean="0"/>
              <a:t> </a:t>
            </a:r>
            <a:r>
              <a:rPr lang="en-US" sz="2400" b="0" dirty="0" err="1" smtClean="0"/>
              <a:t>configurada</a:t>
            </a:r>
            <a:r>
              <a:rPr lang="en-US" sz="2400" b="0" dirty="0" smtClean="0"/>
              <a:t> </a:t>
            </a:r>
            <a:r>
              <a:rPr lang="en-US" sz="2400" b="0" dirty="0" err="1" smtClean="0"/>
              <a:t>por</a:t>
            </a:r>
            <a:r>
              <a:rPr lang="en-US" sz="2400" b="0" dirty="0" smtClean="0"/>
              <a:t> </a:t>
            </a:r>
            <a:r>
              <a:rPr lang="en-US" sz="2400" b="0" dirty="0" err="1" smtClean="0"/>
              <a:t>lenguage</a:t>
            </a:r>
            <a:r>
              <a:rPr lang="en-US" sz="2400" b="0" dirty="0" smtClean="0"/>
              <a:t> o </a:t>
            </a:r>
            <a:r>
              <a:rPr lang="en-US" sz="2400" b="0" dirty="0" err="1" smtClean="0"/>
              <a:t>para</a:t>
            </a:r>
            <a:r>
              <a:rPr lang="en-US" sz="2400" b="0" dirty="0" smtClean="0"/>
              <a:t> </a:t>
            </a:r>
            <a:r>
              <a:rPr lang="en-US" sz="2400" b="0" dirty="0" err="1" smtClean="0"/>
              <a:t>todos</a:t>
            </a:r>
            <a:r>
              <a:rPr lang="en-US" sz="2400" b="0" dirty="0" smtClean="0"/>
              <a:t> los </a:t>
            </a:r>
            <a:r>
              <a:rPr lang="en-US" sz="2400" b="0" dirty="0" err="1" smtClean="0"/>
              <a:t>lenguajes</a:t>
            </a:r>
            <a:endParaRPr lang="en-US" sz="2400" b="1"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2400" b="1" dirty="0" smtClean="0"/>
              <a:t>Nota 2: </a:t>
            </a:r>
            <a:r>
              <a:rPr lang="en-US" sz="2400" b="0" dirty="0" smtClean="0"/>
              <a:t>En</a:t>
            </a:r>
            <a:r>
              <a:rPr lang="en-US" sz="2400" b="0" baseline="0" dirty="0" smtClean="0"/>
              <a:t> </a:t>
            </a:r>
            <a:r>
              <a:rPr lang="en-US" sz="2400" dirty="0" smtClean="0"/>
              <a:t>Visual C# Express, se </a:t>
            </a:r>
            <a:r>
              <a:rPr lang="en-US" sz="2400" dirty="0" err="1" smtClean="0"/>
              <a:t>debe</a:t>
            </a:r>
            <a:r>
              <a:rPr lang="en-US" sz="2400" dirty="0" smtClean="0"/>
              <a:t> </a:t>
            </a:r>
            <a:r>
              <a:rPr lang="en-US" sz="2400" dirty="0" err="1" smtClean="0"/>
              <a:t>dar</a:t>
            </a:r>
            <a:r>
              <a:rPr lang="en-US" sz="2400" dirty="0" smtClean="0"/>
              <a:t> click en </a:t>
            </a:r>
            <a:r>
              <a:rPr lang="en-US" sz="2400" dirty="0" err="1" smtClean="0"/>
              <a:t>mostrar</a:t>
            </a:r>
            <a:r>
              <a:rPr lang="en-US" sz="2400" dirty="0" smtClean="0"/>
              <a:t> </a:t>
            </a:r>
            <a:r>
              <a:rPr lang="en-US" sz="2400" dirty="0" err="1" smtClean="0"/>
              <a:t>todos</a:t>
            </a:r>
            <a:r>
              <a:rPr lang="en-US" sz="2400" dirty="0" smtClean="0"/>
              <a:t> los </a:t>
            </a:r>
            <a:r>
              <a:rPr lang="en-US" sz="2400" dirty="0" err="1" smtClean="0"/>
              <a:t>ajustes</a:t>
            </a:r>
            <a:r>
              <a:rPr lang="en-US" sz="2400" dirty="0" smtClean="0"/>
              <a:t> (</a:t>
            </a:r>
            <a:r>
              <a:rPr lang="en-US" sz="2400" i="1" dirty="0" smtClean="0"/>
              <a:t>Show All Settings)</a:t>
            </a:r>
            <a:r>
              <a:rPr lang="en-US" sz="2400" dirty="0" smtClean="0"/>
              <a:t> </a:t>
            </a:r>
            <a:r>
              <a:rPr lang="en-US" sz="2400" dirty="0" err="1" smtClean="0"/>
              <a:t>para</a:t>
            </a:r>
            <a:r>
              <a:rPr lang="en-US" sz="2400" dirty="0" smtClean="0"/>
              <a:t> </a:t>
            </a:r>
            <a:r>
              <a:rPr lang="en-US" sz="2400" dirty="0" err="1" smtClean="0"/>
              <a:t>poder</a:t>
            </a:r>
            <a:r>
              <a:rPr lang="en-US" sz="2400" dirty="0" smtClean="0"/>
              <a:t> </a:t>
            </a:r>
            <a:r>
              <a:rPr lang="en-US" sz="2400" dirty="0" err="1" smtClean="0"/>
              <a:t>mostar</a:t>
            </a:r>
            <a:r>
              <a:rPr lang="en-US" sz="2400" dirty="0" smtClean="0"/>
              <a:t> el </a:t>
            </a:r>
            <a:r>
              <a:rPr lang="en-US" sz="2400" dirty="0" err="1" smtClean="0"/>
              <a:t>nodo</a:t>
            </a:r>
            <a:r>
              <a:rPr lang="en-US" sz="2400" dirty="0" smtClean="0"/>
              <a:t> </a:t>
            </a:r>
            <a:r>
              <a:rPr lang="en-US" sz="2400" dirty="0" err="1" smtClean="0"/>
              <a:t>Todos</a:t>
            </a:r>
            <a:r>
              <a:rPr lang="en-US" sz="2400" dirty="0" smtClean="0"/>
              <a:t> Los </a:t>
            </a:r>
            <a:r>
              <a:rPr lang="en-US" sz="2400" dirty="0" err="1" smtClean="0"/>
              <a:t>Lenguajes</a:t>
            </a:r>
            <a:r>
              <a:rPr lang="en-US" sz="2400" dirty="0" smtClean="0"/>
              <a:t> (</a:t>
            </a:r>
            <a:r>
              <a:rPr lang="en-US" sz="2400" i="1" dirty="0" smtClean="0"/>
              <a:t>All Languages)</a:t>
            </a:r>
            <a:r>
              <a:rPr lang="en-US" sz="2400" dirty="0" smtClean="0"/>
              <a:t>.</a:t>
            </a:r>
          </a:p>
          <a:p>
            <a:endParaRPr lang="es-MX" sz="2400" dirty="0" smtClean="0">
              <a:solidFill>
                <a:schemeClr val="accent4"/>
              </a:solidFill>
            </a:endParaRPr>
          </a:p>
          <a:p>
            <a:r>
              <a:rPr lang="en-US" sz="2400" b="1" dirty="0" err="1" smtClean="0"/>
              <a:t>Opciones</a:t>
            </a:r>
            <a:r>
              <a:rPr lang="en-US" sz="2400" b="1" dirty="0" smtClean="0"/>
              <a:t> de </a:t>
            </a:r>
            <a:r>
              <a:rPr lang="en-US" sz="2400" b="1" dirty="0" err="1" smtClean="0"/>
              <a:t>impresión</a:t>
            </a:r>
            <a:r>
              <a:rPr lang="en-US" sz="2400" b="1" dirty="0" smtClean="0"/>
              <a:t>:</a:t>
            </a:r>
          </a:p>
          <a:p>
            <a:r>
              <a:rPr lang="en-US" sz="2400" b="1" dirty="0" smtClean="0"/>
              <a:t>- </a:t>
            </a:r>
            <a:r>
              <a:rPr lang="en-US" sz="2400" b="1" dirty="0" err="1" smtClean="0"/>
              <a:t>Imprimir</a:t>
            </a:r>
            <a:r>
              <a:rPr lang="en-US" sz="2400" b="1" dirty="0" smtClean="0"/>
              <a:t> los </a:t>
            </a:r>
            <a:r>
              <a:rPr lang="en-US" sz="2400" b="1" dirty="0" err="1" smtClean="0"/>
              <a:t>números</a:t>
            </a:r>
            <a:r>
              <a:rPr lang="en-US" sz="2400" b="1" dirty="0" smtClean="0"/>
              <a:t> de </a:t>
            </a:r>
            <a:r>
              <a:rPr lang="en-US" sz="2400" b="1" dirty="0" err="1" smtClean="0"/>
              <a:t>línea</a:t>
            </a:r>
            <a:r>
              <a:rPr lang="en-US" sz="2400" b="1" dirty="0" smtClean="0"/>
              <a:t>:</a:t>
            </a:r>
          </a:p>
          <a:p>
            <a:r>
              <a:rPr lang="en-US" sz="2400" dirty="0" smtClean="0"/>
              <a:t>Los </a:t>
            </a:r>
            <a:r>
              <a:rPr lang="en-US" sz="2400" dirty="0" err="1" smtClean="0"/>
              <a:t>números</a:t>
            </a:r>
            <a:r>
              <a:rPr lang="en-US" sz="2400" dirty="0" smtClean="0"/>
              <a:t> de </a:t>
            </a:r>
            <a:r>
              <a:rPr lang="en-US" sz="2400" dirty="0" err="1" smtClean="0"/>
              <a:t>línea</a:t>
            </a:r>
            <a:r>
              <a:rPr lang="en-US" sz="2400" dirty="0" smtClean="0"/>
              <a:t> no se </a:t>
            </a:r>
            <a:r>
              <a:rPr lang="en-US" sz="2400" dirty="0" err="1" smtClean="0"/>
              <a:t>imprimen</a:t>
            </a:r>
            <a:r>
              <a:rPr lang="en-US" sz="2400" dirty="0" smtClean="0"/>
              <a:t> </a:t>
            </a:r>
            <a:r>
              <a:rPr lang="en-US" sz="2400" dirty="0" err="1" smtClean="0"/>
              <a:t>por</a:t>
            </a:r>
            <a:r>
              <a:rPr lang="en-US" sz="2400" dirty="0" smtClean="0"/>
              <a:t> default. </a:t>
            </a:r>
            <a:r>
              <a:rPr lang="en-US" sz="2400" dirty="0" err="1" smtClean="0"/>
              <a:t>Adicionalmente</a:t>
            </a:r>
            <a:r>
              <a:rPr lang="en-US" sz="2400" dirty="0" smtClean="0"/>
              <a:t>, se </a:t>
            </a:r>
            <a:r>
              <a:rPr lang="en-US" sz="2400" dirty="0" err="1" smtClean="0"/>
              <a:t>pueden</a:t>
            </a:r>
            <a:r>
              <a:rPr lang="en-US" sz="2400" dirty="0" smtClean="0"/>
              <a:t> </a:t>
            </a:r>
            <a:r>
              <a:rPr lang="en-US" sz="2400" dirty="0" err="1" smtClean="0"/>
              <a:t>imprimir</a:t>
            </a:r>
            <a:r>
              <a:rPr lang="en-US" sz="2400" dirty="0" smtClean="0"/>
              <a:t> los </a:t>
            </a:r>
            <a:r>
              <a:rPr lang="en-US" sz="2400" dirty="0" err="1" smtClean="0"/>
              <a:t>números</a:t>
            </a:r>
            <a:r>
              <a:rPr lang="en-US" sz="2400" dirty="0" smtClean="0"/>
              <a:t> de </a:t>
            </a:r>
            <a:r>
              <a:rPr lang="en-US" sz="2400" dirty="0" err="1" smtClean="0"/>
              <a:t>línea</a:t>
            </a:r>
            <a:r>
              <a:rPr lang="en-US" sz="2400" dirty="0" smtClean="0"/>
              <a:t> </a:t>
            </a:r>
            <a:r>
              <a:rPr lang="en-US" sz="2400" i="0" u="sng" dirty="0" err="1" smtClean="0"/>
              <a:t>aun</a:t>
            </a:r>
            <a:r>
              <a:rPr lang="en-US" sz="2400" i="0" u="sng" dirty="0" smtClean="0"/>
              <a:t> </a:t>
            </a:r>
            <a:r>
              <a:rPr lang="en-US" sz="2400" i="0" u="sng" dirty="0" err="1" smtClean="0"/>
              <a:t>cuando</a:t>
            </a:r>
            <a:r>
              <a:rPr lang="en-US" sz="2400" i="0" u="sng" dirty="0" smtClean="0"/>
              <a:t> </a:t>
            </a:r>
            <a:r>
              <a:rPr lang="en-US" sz="2400" i="0" u="sng" dirty="0" err="1" smtClean="0"/>
              <a:t>estos</a:t>
            </a:r>
            <a:r>
              <a:rPr lang="en-US" sz="2400" i="0" u="sng" dirty="0" smtClean="0"/>
              <a:t> no se </a:t>
            </a:r>
            <a:r>
              <a:rPr lang="en-US" sz="2400" i="0" u="sng" dirty="0" err="1" smtClean="0"/>
              <a:t>muestren</a:t>
            </a:r>
            <a:r>
              <a:rPr lang="en-US" sz="2400" i="0" u="sng" dirty="0" smtClean="0"/>
              <a:t> en el Editor</a:t>
            </a:r>
            <a:r>
              <a:rPr lang="en-US" sz="2400" i="0" u="sng" baseline="0" dirty="0" smtClean="0"/>
              <a:t> de </a:t>
            </a:r>
            <a:r>
              <a:rPr lang="en-US" sz="2400" i="0" u="sng" baseline="0" dirty="0" err="1" smtClean="0"/>
              <a:t>Código</a:t>
            </a:r>
            <a:r>
              <a:rPr lang="en-US" sz="2400" dirty="0" smtClean="0"/>
              <a:t>.</a:t>
            </a:r>
          </a:p>
          <a:p>
            <a:r>
              <a:rPr lang="en-US" sz="2400" b="1" dirty="0" smtClean="0"/>
              <a:t>Para </a:t>
            </a:r>
            <a:r>
              <a:rPr lang="en-US" sz="2400" b="1" dirty="0" err="1" smtClean="0"/>
              <a:t>imprimir</a:t>
            </a:r>
            <a:r>
              <a:rPr lang="en-US" sz="2400" b="1" dirty="0" smtClean="0"/>
              <a:t> los </a:t>
            </a:r>
            <a:r>
              <a:rPr lang="en-US" sz="2400" b="1" dirty="0" err="1" smtClean="0"/>
              <a:t>números</a:t>
            </a:r>
            <a:r>
              <a:rPr lang="en-US" sz="2400" b="1" dirty="0" smtClean="0"/>
              <a:t> de </a:t>
            </a:r>
            <a:r>
              <a:rPr lang="en-US" sz="2400" b="1" dirty="0" err="1" smtClean="0"/>
              <a:t>línea</a:t>
            </a:r>
            <a:r>
              <a:rPr lang="en-US" sz="2400" b="1" dirty="0" smtClean="0"/>
              <a:t>:</a:t>
            </a:r>
          </a:p>
          <a:p>
            <a:r>
              <a:rPr lang="en-US" sz="2400" dirty="0" smtClean="0"/>
              <a:t>En el </a:t>
            </a:r>
            <a:r>
              <a:rPr lang="en-US" sz="2400" dirty="0" err="1" smtClean="0"/>
              <a:t>menú</a:t>
            </a:r>
            <a:r>
              <a:rPr lang="en-US" sz="2400" dirty="0" smtClean="0"/>
              <a:t> </a:t>
            </a:r>
            <a:r>
              <a:rPr lang="en-US" sz="2400" i="1" dirty="0" err="1" smtClean="0"/>
              <a:t>Archivo</a:t>
            </a:r>
            <a:r>
              <a:rPr lang="en-US" sz="2400" i="1" dirty="0" smtClean="0"/>
              <a:t> (File)</a:t>
            </a:r>
            <a:r>
              <a:rPr lang="en-US" sz="2400" i="0" dirty="0" smtClean="0"/>
              <a:t>, </a:t>
            </a:r>
            <a:r>
              <a:rPr lang="en-US" sz="2400" i="0" dirty="0" err="1" smtClean="0"/>
              <a:t>hacer</a:t>
            </a:r>
            <a:r>
              <a:rPr lang="en-US" sz="2400" i="0" dirty="0" smtClean="0"/>
              <a:t> </a:t>
            </a:r>
            <a:r>
              <a:rPr lang="en-US" sz="2400" i="0" dirty="0" err="1" smtClean="0"/>
              <a:t>clic</a:t>
            </a:r>
            <a:r>
              <a:rPr lang="en-US" sz="2400" i="0" dirty="0" smtClean="0"/>
              <a:t> en </a:t>
            </a:r>
            <a:r>
              <a:rPr lang="en-US" sz="2400" i="1" dirty="0" err="1" smtClean="0"/>
              <a:t>Imprimir</a:t>
            </a:r>
            <a:r>
              <a:rPr lang="en-US" sz="2400" i="1" dirty="0" smtClean="0"/>
              <a:t> (Print)</a:t>
            </a:r>
          </a:p>
          <a:p>
            <a:r>
              <a:rPr lang="en-US" sz="2400" dirty="0" smtClean="0"/>
              <a:t>En la </a:t>
            </a:r>
            <a:r>
              <a:rPr lang="en-US" sz="2400" dirty="0" err="1" smtClean="0"/>
              <a:t>opcion</a:t>
            </a:r>
            <a:r>
              <a:rPr lang="en-US" sz="2400" dirty="0" smtClean="0"/>
              <a:t> </a:t>
            </a:r>
            <a:r>
              <a:rPr lang="en-US" sz="2400" i="1" dirty="0" err="1" smtClean="0"/>
              <a:t>Imprimir</a:t>
            </a:r>
            <a:r>
              <a:rPr lang="en-US" sz="2400" i="1" dirty="0" smtClean="0"/>
              <a:t> (Print What),</a:t>
            </a:r>
            <a:r>
              <a:rPr lang="en-US" sz="2400" i="0" dirty="0" smtClean="0"/>
              <a:t> </a:t>
            </a:r>
            <a:r>
              <a:rPr lang="en-US" sz="2400" i="0" dirty="0" err="1" smtClean="0"/>
              <a:t>seleccionar</a:t>
            </a:r>
            <a:r>
              <a:rPr lang="en-US" sz="2400" i="0" dirty="0" smtClean="0"/>
              <a:t> </a:t>
            </a:r>
            <a:r>
              <a:rPr lang="en-US" sz="2400" i="1" dirty="0" err="1" smtClean="0"/>
              <a:t>Incluir</a:t>
            </a:r>
            <a:r>
              <a:rPr lang="en-US" sz="2400" i="1" dirty="0" smtClean="0"/>
              <a:t> </a:t>
            </a:r>
            <a:r>
              <a:rPr lang="en-US" sz="2400" i="1" dirty="0" err="1" smtClean="0"/>
              <a:t>números</a:t>
            </a:r>
            <a:r>
              <a:rPr lang="en-US" sz="2400" i="1" dirty="0" smtClean="0"/>
              <a:t> de </a:t>
            </a:r>
            <a:r>
              <a:rPr lang="en-US" sz="2400" i="1" dirty="0" err="1" smtClean="0"/>
              <a:t>línea</a:t>
            </a:r>
            <a:r>
              <a:rPr lang="en-US" sz="2400" i="1" dirty="0" smtClean="0"/>
              <a:t> (Include line numbers)</a:t>
            </a:r>
            <a:endParaRPr lang="en-US" sz="2400" dirty="0" smtClean="0"/>
          </a:p>
          <a:p>
            <a:r>
              <a:rPr lang="en-US" sz="2400" dirty="0" err="1" smtClean="0"/>
              <a:t>Clic</a:t>
            </a:r>
            <a:r>
              <a:rPr lang="en-US" sz="2400" baseline="0" dirty="0" smtClean="0"/>
              <a:t> en</a:t>
            </a:r>
            <a:r>
              <a:rPr lang="en-US" sz="2400" dirty="0" smtClean="0"/>
              <a:t> OK.</a:t>
            </a:r>
          </a:p>
          <a:p>
            <a:pPr marL="0" marR="0" indent="0" algn="l" defTabSz="914363" rtl="0" eaLnBrk="1" fontAlgn="auto" latinLnBrk="0" hangingPunct="1">
              <a:lnSpc>
                <a:spcPct val="90000"/>
              </a:lnSpc>
              <a:spcBef>
                <a:spcPts val="0"/>
              </a:spcBef>
              <a:spcAft>
                <a:spcPts val="333"/>
              </a:spcAft>
              <a:buClrTx/>
              <a:buSzTx/>
              <a:buFontTx/>
              <a:buNone/>
              <a:tabLst/>
              <a:defRPr/>
            </a:pPr>
            <a:endParaRPr lang="es-MX" sz="2400" b="1" dirty="0" smtClean="0">
              <a:solidFill>
                <a:schemeClr val="accent4"/>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s-MX" sz="2400" b="1" dirty="0" smtClean="0">
                <a:solidFill>
                  <a:schemeClr val="accent4"/>
                </a:solidFill>
              </a:rPr>
              <a:t>- Para imprimir secciones de código:</a:t>
            </a:r>
          </a:p>
          <a:p>
            <a:r>
              <a:rPr lang="en-US" sz="2400" dirty="0" smtClean="0"/>
              <a:t>En el </a:t>
            </a:r>
            <a:r>
              <a:rPr lang="en-US" sz="2400" dirty="0" err="1" smtClean="0"/>
              <a:t>menú</a:t>
            </a:r>
            <a:r>
              <a:rPr lang="en-US" sz="2400" dirty="0" smtClean="0"/>
              <a:t> </a:t>
            </a:r>
            <a:r>
              <a:rPr lang="en-US" sz="2400" i="1" dirty="0" err="1" smtClean="0"/>
              <a:t>Archivo</a:t>
            </a:r>
            <a:r>
              <a:rPr lang="en-US" sz="2400" i="1" dirty="0" smtClean="0"/>
              <a:t> (File)</a:t>
            </a:r>
            <a:r>
              <a:rPr lang="en-US" sz="2400" i="0" dirty="0" smtClean="0"/>
              <a:t>, </a:t>
            </a:r>
            <a:r>
              <a:rPr lang="en-US" sz="2400" i="0" dirty="0" err="1" smtClean="0"/>
              <a:t>hacer</a:t>
            </a:r>
            <a:r>
              <a:rPr lang="en-US" sz="2400" i="0" dirty="0" smtClean="0"/>
              <a:t> </a:t>
            </a:r>
            <a:r>
              <a:rPr lang="en-US" sz="2400" i="0" dirty="0" err="1" smtClean="0"/>
              <a:t>clic</a:t>
            </a:r>
            <a:r>
              <a:rPr lang="en-US" sz="2400" i="0" dirty="0" smtClean="0"/>
              <a:t> en </a:t>
            </a:r>
            <a:r>
              <a:rPr lang="en-US" sz="2400" i="1" dirty="0" err="1" smtClean="0"/>
              <a:t>Imprimir</a:t>
            </a:r>
            <a:r>
              <a:rPr lang="en-US" sz="2400" i="1" dirty="0" smtClean="0"/>
              <a:t> (Print)</a:t>
            </a:r>
          </a:p>
          <a:p>
            <a:r>
              <a:rPr lang="en-US" sz="2400" dirty="0" smtClean="0"/>
              <a:t>En la </a:t>
            </a:r>
            <a:r>
              <a:rPr lang="en-US" sz="2400" dirty="0" err="1" smtClean="0"/>
              <a:t>opcion</a:t>
            </a:r>
            <a:r>
              <a:rPr lang="en-US" sz="2400" dirty="0" smtClean="0"/>
              <a:t> </a:t>
            </a:r>
            <a:r>
              <a:rPr lang="en-US" sz="2400" i="1" dirty="0" err="1" smtClean="0"/>
              <a:t>Imprimir</a:t>
            </a:r>
            <a:r>
              <a:rPr lang="en-US" sz="2400" i="1" dirty="0" smtClean="0"/>
              <a:t> (Print What),</a:t>
            </a:r>
            <a:r>
              <a:rPr lang="en-US" sz="2400" i="0" dirty="0" smtClean="0"/>
              <a:t> </a:t>
            </a:r>
            <a:r>
              <a:rPr lang="en-US" sz="2400" i="0" dirty="0" err="1" smtClean="0"/>
              <a:t>seleccionar</a:t>
            </a:r>
            <a:r>
              <a:rPr lang="en-US" sz="2400" i="0" dirty="0" smtClean="0"/>
              <a:t> </a:t>
            </a:r>
            <a:r>
              <a:rPr lang="en-US" sz="2400" i="0" dirty="0" err="1" smtClean="0"/>
              <a:t>ocultar</a:t>
            </a:r>
            <a:r>
              <a:rPr lang="en-US" sz="2400" i="0" dirty="0" smtClean="0"/>
              <a:t> </a:t>
            </a:r>
            <a:r>
              <a:rPr lang="en-US" sz="2400" i="0" dirty="0" err="1" smtClean="0"/>
              <a:t>las</a:t>
            </a:r>
            <a:r>
              <a:rPr lang="en-US" sz="2400" i="0" dirty="0" smtClean="0"/>
              <a:t> </a:t>
            </a:r>
            <a:r>
              <a:rPr lang="en-US" sz="2400" i="0" dirty="0" err="1" smtClean="0"/>
              <a:t>secciones</a:t>
            </a:r>
            <a:r>
              <a:rPr lang="en-US" sz="2400" i="0" dirty="0" smtClean="0"/>
              <a:t> </a:t>
            </a:r>
            <a:r>
              <a:rPr lang="en-US" sz="2400" i="0" dirty="0" err="1" smtClean="0"/>
              <a:t>contraidas</a:t>
            </a:r>
            <a:r>
              <a:rPr lang="en-US" sz="2400" i="0" dirty="0" smtClean="0"/>
              <a:t>(</a:t>
            </a:r>
            <a:r>
              <a:rPr lang="en-US" sz="2400" i="1" dirty="0" smtClean="0"/>
              <a:t>Hide collapsed regions</a:t>
            </a:r>
            <a:r>
              <a:rPr lang="en-US" sz="2400" dirty="0" smtClean="0"/>
              <a:t>).</a:t>
            </a:r>
            <a:endParaRPr lang="es-MX" sz="2400" b="1" dirty="0" smtClean="0">
              <a:solidFill>
                <a:schemeClr val="accent4"/>
              </a:solidFill>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s-MX" sz="2400" dirty="0" smtClean="0">
              <a:solidFill>
                <a:schemeClr val="accent4"/>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s-MX" sz="2400" b="1" dirty="0" smtClean="0">
                <a:solidFill>
                  <a:schemeClr val="accent4"/>
                </a:solidFill>
              </a:rPr>
              <a:t>- Para imprimir el código a color:</a:t>
            </a:r>
          </a:p>
          <a:p>
            <a:pPr marL="0" marR="0" indent="0" algn="l" defTabSz="914363" rtl="0" eaLnBrk="1" fontAlgn="auto" latinLnBrk="0" hangingPunct="1">
              <a:lnSpc>
                <a:spcPct val="90000"/>
              </a:lnSpc>
              <a:spcBef>
                <a:spcPts val="0"/>
              </a:spcBef>
              <a:spcAft>
                <a:spcPts val="333"/>
              </a:spcAft>
              <a:buClrTx/>
              <a:buSzTx/>
              <a:buFontTx/>
              <a:buNone/>
              <a:tabLst/>
              <a:defRPr/>
            </a:pPr>
            <a:r>
              <a:rPr lang="es-MX" sz="2400" dirty="0" smtClean="0">
                <a:solidFill>
                  <a:schemeClr val="accent4"/>
                </a:solidFill>
              </a:rPr>
              <a:t>Descargar e instalar la extensión de Visual Studio para imprimir a color desde</a:t>
            </a:r>
            <a:r>
              <a:rPr lang="es-MX" sz="2400" baseline="0" dirty="0" smtClean="0">
                <a:solidFill>
                  <a:schemeClr val="accent4"/>
                </a:solidFill>
              </a:rPr>
              <a:t>:</a:t>
            </a:r>
          </a:p>
          <a:p>
            <a:pPr marL="0" marR="0" indent="0" algn="l" defTabSz="914363" rtl="0" eaLnBrk="1" fontAlgn="auto" latinLnBrk="0" hangingPunct="1">
              <a:lnSpc>
                <a:spcPct val="90000"/>
              </a:lnSpc>
              <a:spcBef>
                <a:spcPts val="0"/>
              </a:spcBef>
              <a:spcAft>
                <a:spcPts val="333"/>
              </a:spcAft>
              <a:buClrTx/>
              <a:buSzTx/>
              <a:buFontTx/>
              <a:buNone/>
              <a:tabLst/>
              <a:defRPr/>
            </a:pPr>
            <a:r>
              <a:rPr lang="es-MX" sz="2400" baseline="0" dirty="0" smtClean="0">
                <a:solidFill>
                  <a:schemeClr val="accent4"/>
                </a:solidFill>
              </a:rPr>
              <a:t>http://visualstudiogallery.msdn.microsoft.com/00ec88c2-1553-47d2-8170-3c5baa0c6e44/</a:t>
            </a:r>
          </a:p>
          <a:p>
            <a:pPr marL="0" marR="0" indent="0" algn="l" defTabSz="914363" rtl="0" eaLnBrk="1" fontAlgn="auto" latinLnBrk="0" hangingPunct="1">
              <a:lnSpc>
                <a:spcPct val="90000"/>
              </a:lnSpc>
              <a:spcBef>
                <a:spcPts val="0"/>
              </a:spcBef>
              <a:spcAft>
                <a:spcPts val="333"/>
              </a:spcAft>
              <a:buClrTx/>
              <a:buSzTx/>
              <a:buFontTx/>
              <a:buNone/>
              <a:tabLst/>
              <a:defRPr/>
            </a:pPr>
            <a:r>
              <a:rPr lang="es-MX" sz="2400" b="1" baseline="0" dirty="0" smtClean="0">
                <a:solidFill>
                  <a:schemeClr val="accent4"/>
                </a:solidFill>
              </a:rPr>
              <a:t>Nota: </a:t>
            </a:r>
            <a:r>
              <a:rPr lang="es-MX" sz="2400" b="0" baseline="0" dirty="0" smtClean="0">
                <a:solidFill>
                  <a:schemeClr val="accent4"/>
                </a:solidFill>
              </a:rPr>
              <a:t>Las extensiones solo son soportadas en Visual Studio 2010 </a:t>
            </a:r>
            <a:r>
              <a:rPr lang="es-MX" sz="900" kern="1200" dirty="0" smtClean="0">
                <a:solidFill>
                  <a:schemeClr val="tx1"/>
                </a:solidFill>
                <a:effectLst/>
                <a:latin typeface="Segoe UI" pitchFamily="34" charset="0"/>
                <a:ea typeface="+mn-ea"/>
                <a:cs typeface="+mn-cs"/>
              </a:rPr>
              <a:t>Professional, Premium, o </a:t>
            </a:r>
            <a:r>
              <a:rPr lang="es-MX" sz="900" kern="1200" dirty="0" err="1" smtClean="0">
                <a:solidFill>
                  <a:schemeClr val="tx1"/>
                </a:solidFill>
                <a:effectLst/>
                <a:latin typeface="Segoe UI" pitchFamily="34" charset="0"/>
                <a:ea typeface="+mn-ea"/>
                <a:cs typeface="+mn-cs"/>
              </a:rPr>
              <a:t>Ultimate</a:t>
            </a:r>
            <a:r>
              <a:rPr lang="es-MX" sz="900" kern="1200" dirty="0" smtClean="0">
                <a:solidFill>
                  <a:schemeClr val="tx1"/>
                </a:solidFill>
                <a:effectLst/>
                <a:latin typeface="Segoe UI" pitchFamily="34" charset="0"/>
                <a:ea typeface="+mn-ea"/>
                <a:cs typeface="+mn-cs"/>
              </a:rPr>
              <a:t>. Las ediciones Express no tienen</a:t>
            </a:r>
            <a:r>
              <a:rPr lang="es-MX" sz="900" kern="1200" baseline="0" dirty="0" smtClean="0">
                <a:solidFill>
                  <a:schemeClr val="tx1"/>
                </a:solidFill>
                <a:effectLst/>
                <a:latin typeface="Segoe UI" pitchFamily="34" charset="0"/>
                <a:ea typeface="+mn-ea"/>
                <a:cs typeface="+mn-cs"/>
              </a:rPr>
              <a:t> soporte para extensiones =(</a:t>
            </a:r>
            <a:endParaRPr lang="es-MX" sz="2400" b="1" baseline="0" dirty="0" smtClean="0">
              <a:solidFill>
                <a:schemeClr val="accent4"/>
              </a:solidFill>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s-MX" sz="2400" baseline="0" dirty="0" smtClean="0">
              <a:solidFill>
                <a:schemeClr val="accent4"/>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s-MX" sz="2400" i="1" baseline="0" dirty="0" smtClean="0">
                <a:solidFill>
                  <a:schemeClr val="accent4"/>
                </a:solidFill>
              </a:rPr>
              <a:t>Más información sobre impresión en VS2010: http://msdn.microsoft.com/en-us/library/1zh337ws.aspx</a:t>
            </a:r>
            <a:endParaRPr lang="es-MX" sz="2400" i="1" dirty="0" smtClean="0">
              <a:solidFill>
                <a:schemeClr val="accent4"/>
              </a:solidFill>
            </a:endParaRP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B263312-38AA-4E1E-B2B5-0F8F122B24FE}"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a:p>
            <a:endParaRPr lang="en-US" sz="50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MX" sz="2800" noProof="0" dirty="0" smtClean="0"/>
              <a:t>Resumen:</a:t>
            </a:r>
          </a:p>
          <a:p>
            <a:endParaRPr lang="es-MX" sz="2800" noProof="0" dirty="0" smtClean="0"/>
          </a:p>
          <a:p>
            <a:r>
              <a:rPr lang="es-MX" sz="2800" noProof="0" dirty="0" smtClean="0"/>
              <a:t>Los </a:t>
            </a:r>
            <a:r>
              <a:rPr lang="es-MX" sz="2800" noProof="0" dirty="0" err="1" smtClean="0"/>
              <a:t>Code</a:t>
            </a:r>
            <a:r>
              <a:rPr lang="es-MX" sz="2800" noProof="0" dirty="0" smtClean="0"/>
              <a:t> </a:t>
            </a:r>
            <a:r>
              <a:rPr lang="es-MX" sz="2800" noProof="0" dirty="0" err="1" smtClean="0"/>
              <a:t>Snippets</a:t>
            </a:r>
            <a:r>
              <a:rPr lang="es-MX" sz="2800" noProof="0" dirty="0" smtClean="0"/>
              <a:t> son pequeños fragmentos de código que pueden ser reutilizados. VS ya incluye una serie de </a:t>
            </a:r>
            <a:r>
              <a:rPr lang="es-MX" sz="2800" noProof="0" dirty="0" err="1" smtClean="0"/>
              <a:t>Code</a:t>
            </a:r>
            <a:r>
              <a:rPr lang="es-MX" sz="2800" noProof="0" dirty="0" smtClean="0"/>
              <a:t> </a:t>
            </a:r>
            <a:r>
              <a:rPr lang="es-MX" sz="2800" noProof="0" dirty="0" err="1" smtClean="0"/>
              <a:t>Snippets</a:t>
            </a:r>
            <a:r>
              <a:rPr lang="es-MX" sz="2800" noProof="0" dirty="0" smtClean="0"/>
              <a:t> precargados y listos para ser utilizados.</a:t>
            </a:r>
            <a:r>
              <a:rPr lang="es-MX" sz="2800" baseline="0" noProof="0" dirty="0" smtClean="0"/>
              <a:t> Los </a:t>
            </a:r>
            <a:r>
              <a:rPr lang="es-MX" sz="2800" baseline="0" noProof="0" dirty="0" err="1" smtClean="0"/>
              <a:t>Code</a:t>
            </a:r>
            <a:r>
              <a:rPr lang="es-MX" sz="2800" baseline="0" noProof="0" dirty="0" smtClean="0"/>
              <a:t> </a:t>
            </a:r>
            <a:r>
              <a:rPr lang="es-MX" sz="2800" baseline="0" noProof="0" dirty="0" err="1" smtClean="0"/>
              <a:t>Snippets</a:t>
            </a:r>
            <a:r>
              <a:rPr lang="es-MX" sz="2800" baseline="0" noProof="0" dirty="0" smtClean="0"/>
              <a:t> utilizados en este curso son personalizados. En sesiones futuras se hablará más a fondo de ellos (Su estructura básica, como crearlos, las formas de insertarlos y como agregarlos a VS)</a:t>
            </a:r>
            <a:endParaRPr lang="es-MX" sz="2400" noProof="0" dirty="0" smtClean="0"/>
          </a:p>
        </p:txBody>
      </p:sp>
      <p:sp>
        <p:nvSpPr>
          <p:cNvPr id="4" name="3 Marcador de número de diapositiva"/>
          <p:cNvSpPr>
            <a:spLocks noGrp="1"/>
          </p:cNvSpPr>
          <p:nvPr>
            <p:ph type="sldNum" sz="quarter" idx="10"/>
          </p:nvPr>
        </p:nvSpPr>
        <p:spPr/>
        <p:txBody>
          <a:bodyPr/>
          <a:lstStyle/>
          <a:p>
            <a:fld id="{8B263312-38AA-4E1E-B2B5-0F8F122B24F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s-MX" sz="2400" noProof="0" dirty="0" smtClean="0"/>
              <a:t>Un sentencia o declaración (</a:t>
            </a:r>
            <a:r>
              <a:rPr lang="es-MX" sz="2400" noProof="0" dirty="0" err="1" smtClean="0"/>
              <a:t>statement</a:t>
            </a:r>
            <a:r>
              <a:rPr lang="es-MX" sz="2400" noProof="0" dirty="0" smtClean="0"/>
              <a:t>) es un comando que ejecuta una acción.</a:t>
            </a:r>
          </a:p>
          <a:p>
            <a:pPr marL="0" lvl="2" indent="0">
              <a:lnSpc>
                <a:spcPct val="100000"/>
              </a:lnSpc>
              <a:spcAft>
                <a:spcPts val="0"/>
              </a:spcAft>
              <a:buNone/>
            </a:pPr>
            <a:r>
              <a:rPr lang="es-MX" sz="2400" noProof="0" dirty="0" smtClean="0"/>
              <a:t>Las acciones más comunes son, por ejemplo, declarar VARIABLES (Una variable es una ubicación lógica que almacena un valor hasta que se necesita), asignar valores, invocar métodos, barrido (lectura) de colecciones o arreglos, llamado a otros segmentos de código internos o externos.</a:t>
            </a:r>
          </a:p>
          <a:p>
            <a:pPr marL="0" lvl="2" indent="0">
              <a:lnSpc>
                <a:spcPct val="100000"/>
              </a:lnSpc>
              <a:spcAft>
                <a:spcPts val="0"/>
              </a:spcAft>
              <a:buNone/>
            </a:pPr>
            <a:r>
              <a:rPr lang="es-MX" sz="2400" noProof="0" dirty="0" smtClean="0"/>
              <a:t>El orden o la secuencia en la que las sentencias son ejecutadas se denomina flujo de control o flujo de ejecución. Combinamos sentencias para crear métodos.</a:t>
            </a:r>
          </a:p>
          <a:p>
            <a:pPr marL="0" lvl="2" indent="0">
              <a:lnSpc>
                <a:spcPct val="100000"/>
              </a:lnSpc>
              <a:spcAft>
                <a:spcPts val="0"/>
              </a:spcAft>
              <a:buNone/>
            </a:pPr>
            <a:endParaRPr lang="es-MX" sz="2400" noProof="0" dirty="0" smtClean="0"/>
          </a:p>
          <a:p>
            <a:pPr marL="0" lvl="2" indent="0">
              <a:lnSpc>
                <a:spcPct val="100000"/>
              </a:lnSpc>
              <a:spcAft>
                <a:spcPts val="0"/>
              </a:spcAft>
              <a:buNone/>
            </a:pPr>
            <a:r>
              <a:rPr lang="es-MX" sz="2400" noProof="0" dirty="0" smtClean="0"/>
              <a:t>Anteriormente ya se había hablado de los tipos de datos soportados en C#</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s-ES" sz="900" kern="1200" dirty="0" smtClean="0">
                <a:solidFill>
                  <a:schemeClr val="tx1"/>
                </a:solidFill>
                <a:latin typeface="Segoe UI" pitchFamily="34" charset="0"/>
                <a:ea typeface="+mn-ea"/>
                <a:cs typeface="+mn-cs"/>
              </a:rPr>
              <a:t>Los tipos de datos primitivos son aquellos que almacenan directamente un</a:t>
            </a:r>
            <a:r>
              <a:rPr lang="es-ES" sz="900" kern="1200" baseline="0" dirty="0" smtClean="0">
                <a:solidFill>
                  <a:schemeClr val="tx1"/>
                </a:solidFill>
                <a:latin typeface="Segoe UI" pitchFamily="34" charset="0"/>
                <a:ea typeface="+mn-ea"/>
                <a:cs typeface="+mn-cs"/>
              </a:rPr>
              <a:t> valor</a:t>
            </a:r>
            <a:r>
              <a:rPr lang="es-ES" sz="900" kern="1200" dirty="0" smtClean="0">
                <a:solidFill>
                  <a:schemeClr val="tx1"/>
                </a:solidFill>
                <a:latin typeface="Segoe UI" pitchFamily="34" charset="0"/>
                <a:ea typeface="+mn-ea"/>
                <a:cs typeface="+mn-cs"/>
              </a:rPr>
              <a:t>, a diferencia de los tipos de datos  de referencia, que almacenan la dirección de memoria (esto es, la ubicación lógica) donde se almacena un valor.</a:t>
            </a:r>
          </a:p>
          <a:p>
            <a:r>
              <a:rPr lang="es-ES" sz="900" kern="1200" dirty="0" smtClean="0">
                <a:solidFill>
                  <a:schemeClr val="tx1"/>
                </a:solidFill>
                <a:latin typeface="Segoe UI" pitchFamily="34" charset="0"/>
                <a:ea typeface="+mn-ea"/>
                <a:cs typeface="+mn-cs"/>
              </a:rPr>
              <a:t>Los objetos son tipo de datos de referencia.</a:t>
            </a:r>
          </a:p>
          <a:p>
            <a:pPr marL="0" marR="0" lvl="2" indent="0" algn="l" defTabSz="914363" rtl="0" eaLnBrk="1" fontAlgn="auto" latinLnBrk="0" hangingPunct="1">
              <a:lnSpc>
                <a:spcPct val="90000"/>
              </a:lnSpc>
              <a:spcBef>
                <a:spcPts val="0"/>
              </a:spcBef>
              <a:spcAft>
                <a:spcPts val="333"/>
              </a:spcAft>
              <a:buClrTx/>
              <a:buSzTx/>
              <a:buFontTx/>
              <a:buNone/>
              <a:tabLst/>
              <a:defRPr/>
            </a:pPr>
            <a:r>
              <a:rPr lang="es-ES" sz="900" kern="1200" dirty="0" smtClean="0">
                <a:solidFill>
                  <a:schemeClr val="tx1"/>
                </a:solidFill>
                <a:latin typeface="Segoe UI" pitchFamily="34" charset="0"/>
                <a:ea typeface="+mn-ea"/>
                <a:cs typeface="+mn-cs"/>
              </a:rPr>
              <a:t>Los tipos de datos primitivos tienen asociados clases con una serie de propiedades y métodos. Las propiedades </a:t>
            </a:r>
            <a:r>
              <a:rPr lang="es-ES" sz="900" kern="1200" dirty="0" err="1" smtClean="0">
                <a:solidFill>
                  <a:schemeClr val="tx1"/>
                </a:solidFill>
                <a:latin typeface="Segoe UI" pitchFamily="34" charset="0"/>
                <a:ea typeface="+mn-ea"/>
                <a:cs typeface="+mn-cs"/>
              </a:rPr>
              <a:t>MinValue</a:t>
            </a:r>
            <a:r>
              <a:rPr lang="es-ES" sz="900" kern="1200" dirty="0" smtClean="0">
                <a:solidFill>
                  <a:schemeClr val="tx1"/>
                </a:solidFill>
                <a:latin typeface="Segoe UI" pitchFamily="34" charset="0"/>
                <a:ea typeface="+mn-ea"/>
                <a:cs typeface="+mn-cs"/>
              </a:rPr>
              <a:t> y </a:t>
            </a:r>
            <a:r>
              <a:rPr lang="es-ES" sz="900" kern="1200" dirty="0" err="1" smtClean="0">
                <a:solidFill>
                  <a:schemeClr val="tx1"/>
                </a:solidFill>
                <a:latin typeface="Segoe UI" pitchFamily="34" charset="0"/>
                <a:ea typeface="+mn-ea"/>
                <a:cs typeface="+mn-cs"/>
              </a:rPr>
              <a:t>MaxValue</a:t>
            </a:r>
            <a:r>
              <a:rPr lang="es-ES" sz="900" kern="1200" dirty="0" smtClean="0">
                <a:solidFill>
                  <a:schemeClr val="tx1"/>
                </a:solidFill>
                <a:latin typeface="Segoe UI" pitchFamily="34" charset="0"/>
                <a:ea typeface="+mn-ea"/>
                <a:cs typeface="+mn-cs"/>
              </a:rPr>
              <a:t> nos permiten acceder a los valores mínimos y máximos que pueden almacenar cada tipo de dato.</a:t>
            </a:r>
          </a:p>
          <a:p>
            <a:r>
              <a:rPr lang="es-ES" sz="900" kern="1200" dirty="0" smtClean="0">
                <a:solidFill>
                  <a:schemeClr val="tx1"/>
                </a:solidFill>
                <a:latin typeface="Segoe UI" pitchFamily="34" charset="0"/>
                <a:ea typeface="+mn-ea"/>
                <a:cs typeface="+mn-cs"/>
              </a:rPr>
              <a:t>A los tipos de datos primitivos se les puede clasificar en:</a:t>
            </a:r>
          </a:p>
          <a:p>
            <a:endParaRPr lang="es-ES" sz="900" b="1" kern="1200" dirty="0" smtClean="0">
              <a:solidFill>
                <a:schemeClr val="tx1"/>
              </a:solidFill>
              <a:latin typeface="Segoe UI" pitchFamily="34" charset="0"/>
              <a:ea typeface="+mn-ea"/>
              <a:cs typeface="+mn-cs"/>
            </a:endParaRPr>
          </a:p>
          <a:p>
            <a:r>
              <a:rPr lang="es-ES" sz="900" b="1" kern="1200" dirty="0" smtClean="0">
                <a:solidFill>
                  <a:schemeClr val="tx1"/>
                </a:solidFill>
                <a:latin typeface="Segoe UI" pitchFamily="34" charset="0"/>
                <a:ea typeface="+mn-ea"/>
                <a:cs typeface="+mn-cs"/>
              </a:rPr>
              <a:t>Tipos enteros:</a:t>
            </a:r>
          </a:p>
          <a:p>
            <a:r>
              <a:rPr lang="es-ES" sz="900" kern="1200" dirty="0" smtClean="0">
                <a:solidFill>
                  <a:schemeClr val="tx1"/>
                </a:solidFill>
                <a:latin typeface="Segoe UI" pitchFamily="34" charset="0"/>
                <a:ea typeface="+mn-ea"/>
                <a:cs typeface="+mn-cs"/>
              </a:rPr>
              <a:t>Según el valor entero máximo a almacenar podemos elegir entre:</a:t>
            </a:r>
          </a:p>
          <a:p>
            <a:r>
              <a:rPr lang="es-ES" sz="900" kern="1200" dirty="0" err="1" smtClean="0">
                <a:solidFill>
                  <a:schemeClr val="tx1"/>
                </a:solidFill>
                <a:latin typeface="Segoe UI" pitchFamily="34" charset="0"/>
                <a:ea typeface="+mn-ea"/>
                <a:cs typeface="+mn-cs"/>
              </a:rPr>
              <a:t>int</a:t>
            </a:r>
            <a:r>
              <a:rPr lang="es-ES" sz="900" kern="1200" dirty="0" smtClean="0">
                <a:solidFill>
                  <a:schemeClr val="tx1"/>
                </a:solidFill>
                <a:latin typeface="Segoe UI" pitchFamily="34" charset="0"/>
                <a:ea typeface="+mn-ea"/>
                <a:cs typeface="+mn-cs"/>
              </a:rPr>
              <a:t> (para almacenar valores entre –2,147,483,648, y 2,147,483,647)</a:t>
            </a:r>
          </a:p>
          <a:p>
            <a:r>
              <a:rPr lang="es-ES" sz="900" kern="1200" dirty="0" smtClean="0">
                <a:solidFill>
                  <a:schemeClr val="tx1"/>
                </a:solidFill>
                <a:latin typeface="Segoe UI" pitchFamily="34" charset="0"/>
                <a:ea typeface="+mn-ea"/>
                <a:cs typeface="+mn-cs"/>
              </a:rPr>
              <a:t>byte (para almacenar</a:t>
            </a:r>
            <a:r>
              <a:rPr lang="es-ES" sz="900" kern="1200" baseline="0" dirty="0" smtClean="0">
                <a:solidFill>
                  <a:schemeClr val="tx1"/>
                </a:solidFill>
                <a:latin typeface="Segoe UI" pitchFamily="34" charset="0"/>
                <a:ea typeface="+mn-ea"/>
                <a:cs typeface="+mn-cs"/>
              </a:rPr>
              <a:t> </a:t>
            </a:r>
            <a:r>
              <a:rPr lang="es-ES" sz="900" kern="1200" dirty="0" smtClean="0">
                <a:solidFill>
                  <a:schemeClr val="tx1"/>
                </a:solidFill>
                <a:latin typeface="Segoe UI" pitchFamily="34" charset="0"/>
                <a:ea typeface="+mn-ea"/>
                <a:cs typeface="+mn-cs"/>
              </a:rPr>
              <a:t>valores entre 0 y 255)</a:t>
            </a:r>
          </a:p>
          <a:p>
            <a:r>
              <a:rPr lang="es-ES" sz="900" kern="1200" dirty="0" err="1" smtClean="0">
                <a:solidFill>
                  <a:schemeClr val="tx1"/>
                </a:solidFill>
                <a:latin typeface="Segoe UI" pitchFamily="34" charset="0"/>
                <a:ea typeface="+mn-ea"/>
                <a:cs typeface="+mn-cs"/>
              </a:rPr>
              <a:t>sbyte</a:t>
            </a:r>
            <a:r>
              <a:rPr lang="es-ES" sz="900" kern="1200" dirty="0" smtClean="0">
                <a:solidFill>
                  <a:schemeClr val="tx1"/>
                </a:solidFill>
                <a:latin typeface="Segoe UI" pitchFamily="34" charset="0"/>
                <a:ea typeface="+mn-ea"/>
                <a:cs typeface="+mn-cs"/>
              </a:rPr>
              <a:t> (para almacenar valores entre -128 y 127)</a:t>
            </a:r>
          </a:p>
          <a:p>
            <a:r>
              <a:rPr lang="es-ES" sz="900" kern="1200" dirty="0" smtClean="0">
                <a:solidFill>
                  <a:schemeClr val="tx1"/>
                </a:solidFill>
                <a:latin typeface="Segoe UI" pitchFamily="34" charset="0"/>
                <a:ea typeface="+mn-ea"/>
                <a:cs typeface="+mn-cs"/>
              </a:rPr>
              <a:t>short (para almacenar valores entre -32,768, y</a:t>
            </a:r>
            <a:r>
              <a:rPr lang="es-ES" sz="900" kern="1200" baseline="0" dirty="0" smtClean="0">
                <a:solidFill>
                  <a:schemeClr val="tx1"/>
                </a:solidFill>
                <a:latin typeface="Segoe UI" pitchFamily="34" charset="0"/>
                <a:ea typeface="+mn-ea"/>
                <a:cs typeface="+mn-cs"/>
              </a:rPr>
              <a:t> </a:t>
            </a:r>
            <a:r>
              <a:rPr lang="es-ES" sz="900" kern="1200" dirty="0" smtClean="0">
                <a:solidFill>
                  <a:schemeClr val="tx1"/>
                </a:solidFill>
                <a:latin typeface="Segoe UI" pitchFamily="34" charset="0"/>
                <a:ea typeface="+mn-ea"/>
                <a:cs typeface="+mn-cs"/>
              </a:rPr>
              <a:t>32,767)</a:t>
            </a:r>
          </a:p>
          <a:p>
            <a:r>
              <a:rPr lang="es-ES" sz="900" kern="1200" dirty="0" err="1" smtClean="0">
                <a:solidFill>
                  <a:schemeClr val="tx1"/>
                </a:solidFill>
                <a:latin typeface="Segoe UI" pitchFamily="34" charset="0"/>
                <a:ea typeface="+mn-ea"/>
                <a:cs typeface="+mn-cs"/>
              </a:rPr>
              <a:t>ushort</a:t>
            </a:r>
            <a:r>
              <a:rPr lang="es-ES" sz="900" kern="1200" dirty="0" smtClean="0">
                <a:solidFill>
                  <a:schemeClr val="tx1"/>
                </a:solidFill>
                <a:latin typeface="Segoe UI" pitchFamily="34" charset="0"/>
                <a:ea typeface="+mn-ea"/>
                <a:cs typeface="+mn-cs"/>
              </a:rPr>
              <a:t> (para almacenar valores entre 0, y 65,535)</a:t>
            </a:r>
          </a:p>
          <a:p>
            <a:r>
              <a:rPr lang="es-ES" sz="900" kern="1200" dirty="0" err="1" smtClean="0">
                <a:solidFill>
                  <a:schemeClr val="tx1"/>
                </a:solidFill>
                <a:latin typeface="Segoe UI" pitchFamily="34" charset="0"/>
                <a:ea typeface="+mn-ea"/>
                <a:cs typeface="+mn-cs"/>
              </a:rPr>
              <a:t>uint</a:t>
            </a:r>
            <a:r>
              <a:rPr lang="es-ES" sz="900" kern="1200" dirty="0" smtClean="0">
                <a:solidFill>
                  <a:schemeClr val="tx1"/>
                </a:solidFill>
                <a:latin typeface="Segoe UI" pitchFamily="34" charset="0"/>
                <a:ea typeface="+mn-ea"/>
                <a:cs typeface="+mn-cs"/>
              </a:rPr>
              <a:t> (para almacenar valores entre 0, y 4,294,967,295)</a:t>
            </a:r>
          </a:p>
          <a:p>
            <a:r>
              <a:rPr lang="es-ES" sz="900" kern="1200" dirty="0" err="1" smtClean="0">
                <a:solidFill>
                  <a:schemeClr val="tx1"/>
                </a:solidFill>
                <a:latin typeface="Segoe UI" pitchFamily="34" charset="0"/>
                <a:ea typeface="+mn-ea"/>
                <a:cs typeface="+mn-cs"/>
              </a:rPr>
              <a:t>long</a:t>
            </a:r>
            <a:r>
              <a:rPr lang="es-ES" sz="900" kern="1200" dirty="0" smtClean="0">
                <a:solidFill>
                  <a:schemeClr val="tx1"/>
                </a:solidFill>
                <a:latin typeface="Segoe UI" pitchFamily="34" charset="0"/>
                <a:ea typeface="+mn-ea"/>
                <a:cs typeface="+mn-cs"/>
              </a:rPr>
              <a:t> (para almacenar valores entre –9,223,372,036,854,775,808</a:t>
            </a:r>
            <a:r>
              <a:rPr lang="es-ES" sz="900" kern="1200" baseline="0" dirty="0" smtClean="0">
                <a:solidFill>
                  <a:schemeClr val="tx1"/>
                </a:solidFill>
                <a:latin typeface="Segoe UI" pitchFamily="34" charset="0"/>
                <a:ea typeface="+mn-ea"/>
                <a:cs typeface="+mn-cs"/>
              </a:rPr>
              <a:t> y</a:t>
            </a:r>
            <a:r>
              <a:rPr lang="es-ES" sz="900" kern="1200" dirty="0" smtClean="0">
                <a:solidFill>
                  <a:schemeClr val="tx1"/>
                </a:solidFill>
                <a:latin typeface="Segoe UI" pitchFamily="34" charset="0"/>
                <a:ea typeface="+mn-ea"/>
                <a:cs typeface="+mn-cs"/>
              </a:rPr>
              <a:t> 9,223,372,036,854,775,807)</a:t>
            </a:r>
          </a:p>
          <a:p>
            <a:r>
              <a:rPr lang="es-ES" sz="900" kern="1200" dirty="0" err="1" smtClean="0">
                <a:solidFill>
                  <a:schemeClr val="tx1"/>
                </a:solidFill>
                <a:latin typeface="Segoe UI" pitchFamily="34" charset="0"/>
                <a:ea typeface="+mn-ea"/>
                <a:cs typeface="+mn-cs"/>
              </a:rPr>
              <a:t>ulong</a:t>
            </a:r>
            <a:r>
              <a:rPr lang="es-ES" sz="900" kern="1200" dirty="0" smtClean="0">
                <a:solidFill>
                  <a:schemeClr val="tx1"/>
                </a:solidFill>
                <a:latin typeface="Segoe UI" pitchFamily="34" charset="0"/>
                <a:ea typeface="+mn-ea"/>
                <a:cs typeface="+mn-cs"/>
              </a:rPr>
              <a:t> (para almacenar valores entre 0</a:t>
            </a:r>
            <a:r>
              <a:rPr lang="es-ES" sz="900" kern="1200" baseline="0" dirty="0" smtClean="0">
                <a:solidFill>
                  <a:schemeClr val="tx1"/>
                </a:solidFill>
                <a:latin typeface="Segoe UI" pitchFamily="34" charset="0"/>
                <a:ea typeface="+mn-ea"/>
                <a:cs typeface="+mn-cs"/>
              </a:rPr>
              <a:t> y</a:t>
            </a:r>
            <a:r>
              <a:rPr lang="es-ES" sz="900" kern="1200" dirty="0" smtClean="0">
                <a:solidFill>
                  <a:schemeClr val="tx1"/>
                </a:solidFill>
                <a:latin typeface="Segoe UI" pitchFamily="34" charset="0"/>
                <a:ea typeface="+mn-ea"/>
                <a:cs typeface="+mn-cs"/>
              </a:rPr>
              <a:t> 18,446,744,073,709,551,615)</a:t>
            </a:r>
          </a:p>
          <a:p>
            <a:endParaRPr lang="es-ES" sz="900" b="1" kern="1200" dirty="0" smtClean="0">
              <a:solidFill>
                <a:schemeClr val="tx1"/>
              </a:solidFill>
              <a:latin typeface="Segoe UI" pitchFamily="34" charset="0"/>
              <a:ea typeface="+mn-ea"/>
              <a:cs typeface="+mn-cs"/>
            </a:endParaRPr>
          </a:p>
          <a:p>
            <a:r>
              <a:rPr lang="es-ES" sz="900" b="1" kern="1200" dirty="0" smtClean="0">
                <a:solidFill>
                  <a:schemeClr val="tx1"/>
                </a:solidFill>
                <a:latin typeface="Segoe UI" pitchFamily="34" charset="0"/>
                <a:ea typeface="+mn-ea"/>
                <a:cs typeface="+mn-cs"/>
              </a:rPr>
              <a:t>Tipos reales:</a:t>
            </a:r>
          </a:p>
          <a:p>
            <a:r>
              <a:rPr lang="es-ES" sz="900" kern="1200" dirty="0" smtClean="0">
                <a:solidFill>
                  <a:schemeClr val="tx1"/>
                </a:solidFill>
                <a:latin typeface="Segoe UI" pitchFamily="34" charset="0"/>
                <a:ea typeface="+mn-ea"/>
                <a:cs typeface="+mn-cs"/>
              </a:rPr>
              <a:t>Para almacenar cantidades expresadas tanto en enteros como en fracciones.</a:t>
            </a:r>
          </a:p>
          <a:p>
            <a:r>
              <a:rPr lang="es-ES" sz="900" kern="1200" dirty="0" smtClean="0">
                <a:solidFill>
                  <a:schemeClr val="tx1"/>
                </a:solidFill>
                <a:latin typeface="Segoe UI" pitchFamily="34" charset="0"/>
                <a:ea typeface="+mn-ea"/>
                <a:cs typeface="+mn-cs"/>
              </a:rPr>
              <a:t>Disponemos tres tipos: </a:t>
            </a:r>
            <a:r>
              <a:rPr lang="es-ES" sz="900" kern="1200" dirty="0" err="1" smtClean="0">
                <a:solidFill>
                  <a:schemeClr val="tx1"/>
                </a:solidFill>
                <a:latin typeface="Segoe UI" pitchFamily="34" charset="0"/>
                <a:ea typeface="+mn-ea"/>
                <a:cs typeface="+mn-cs"/>
              </a:rPr>
              <a:t>float</a:t>
            </a:r>
            <a:r>
              <a:rPr lang="es-ES" sz="900" kern="1200" dirty="0" smtClean="0">
                <a:solidFill>
                  <a:schemeClr val="tx1"/>
                </a:solidFill>
                <a:latin typeface="Segoe UI" pitchFamily="34" charset="0"/>
                <a:ea typeface="+mn-ea"/>
                <a:cs typeface="+mn-cs"/>
              </a:rPr>
              <a:t>, </a:t>
            </a:r>
            <a:r>
              <a:rPr lang="es-ES" sz="900" kern="1200" dirty="0" err="1" smtClean="0">
                <a:solidFill>
                  <a:schemeClr val="tx1"/>
                </a:solidFill>
                <a:latin typeface="Segoe UI" pitchFamily="34" charset="0"/>
                <a:ea typeface="+mn-ea"/>
                <a:cs typeface="+mn-cs"/>
              </a:rPr>
              <a:t>double</a:t>
            </a:r>
            <a:r>
              <a:rPr lang="es-ES" sz="900" kern="1200" dirty="0" smtClean="0">
                <a:solidFill>
                  <a:schemeClr val="tx1"/>
                </a:solidFill>
                <a:latin typeface="Segoe UI" pitchFamily="34" charset="0"/>
                <a:ea typeface="+mn-ea"/>
                <a:cs typeface="+mn-cs"/>
              </a:rPr>
              <a:t> y decimal</a:t>
            </a:r>
            <a:r>
              <a:rPr lang="es-ES" sz="900" kern="1200" baseline="0" dirty="0" smtClean="0">
                <a:solidFill>
                  <a:schemeClr val="tx1"/>
                </a:solidFill>
                <a:latin typeface="Segoe UI" pitchFamily="34" charset="0"/>
                <a:ea typeface="+mn-ea"/>
                <a:cs typeface="+mn-cs"/>
              </a:rPr>
              <a:t> (</a:t>
            </a:r>
            <a:r>
              <a:rPr lang="es-ES" sz="900" kern="1200" dirty="0" smtClean="0">
                <a:solidFill>
                  <a:schemeClr val="tx1"/>
                </a:solidFill>
                <a:latin typeface="Segoe UI" pitchFamily="34" charset="0"/>
                <a:ea typeface="+mn-ea"/>
                <a:cs typeface="+mn-cs"/>
              </a:rPr>
              <a:t>El tipo de dato decimal es el que más se adecua para almacenar datos monetarios,</a:t>
            </a:r>
            <a:r>
              <a:rPr lang="es-ES" sz="900" kern="1200" baseline="0" dirty="0" smtClean="0">
                <a:solidFill>
                  <a:schemeClr val="tx1"/>
                </a:solidFill>
                <a:latin typeface="Segoe UI" pitchFamily="34" charset="0"/>
                <a:ea typeface="+mn-ea"/>
                <a:cs typeface="+mn-cs"/>
              </a:rPr>
              <a:t> puesto que </a:t>
            </a:r>
            <a:r>
              <a:rPr lang="es-ES" sz="900" kern="1200" dirty="0" smtClean="0">
                <a:solidFill>
                  <a:schemeClr val="tx1"/>
                </a:solidFill>
                <a:latin typeface="Segoe UI" pitchFamily="34" charset="0"/>
                <a:ea typeface="+mn-ea"/>
                <a:cs typeface="+mn-cs"/>
              </a:rPr>
              <a:t>tiene una precisión de 28 posiciones decimales)</a:t>
            </a:r>
          </a:p>
          <a:p>
            <a:endParaRPr lang="es-ES" sz="900" b="1" kern="1200" dirty="0" smtClean="0">
              <a:solidFill>
                <a:schemeClr val="tx1"/>
              </a:solidFill>
              <a:latin typeface="Segoe UI" pitchFamily="34" charset="0"/>
              <a:ea typeface="+mn-ea"/>
              <a:cs typeface="+mn-cs"/>
            </a:endParaRPr>
          </a:p>
          <a:p>
            <a:r>
              <a:rPr lang="es-ES" sz="900" b="1" kern="1200" dirty="0" smtClean="0">
                <a:solidFill>
                  <a:schemeClr val="tx1"/>
                </a:solidFill>
                <a:latin typeface="Segoe UI" pitchFamily="34" charset="0"/>
                <a:ea typeface="+mn-ea"/>
                <a:cs typeface="+mn-cs"/>
              </a:rPr>
              <a:t>Tipo </a:t>
            </a:r>
            <a:r>
              <a:rPr lang="es-ES" sz="900" b="1" kern="1200" dirty="0" err="1" smtClean="0">
                <a:solidFill>
                  <a:schemeClr val="tx1"/>
                </a:solidFill>
                <a:latin typeface="Segoe UI" pitchFamily="34" charset="0"/>
                <a:ea typeface="+mn-ea"/>
                <a:cs typeface="+mn-cs"/>
              </a:rPr>
              <a:t>char</a:t>
            </a:r>
            <a:r>
              <a:rPr lang="es-ES" sz="900" b="1" kern="1200" dirty="0" smtClean="0">
                <a:solidFill>
                  <a:schemeClr val="tx1"/>
                </a:solidFill>
                <a:latin typeface="Segoe UI" pitchFamily="34" charset="0"/>
                <a:ea typeface="+mn-ea"/>
                <a:cs typeface="+mn-cs"/>
              </a:rPr>
              <a:t>:</a:t>
            </a:r>
          </a:p>
          <a:p>
            <a:r>
              <a:rPr lang="es-ES" sz="900" kern="1200" dirty="0" smtClean="0">
                <a:solidFill>
                  <a:schemeClr val="tx1"/>
                </a:solidFill>
                <a:latin typeface="Segoe UI" pitchFamily="34" charset="0"/>
                <a:ea typeface="+mn-ea"/>
                <a:cs typeface="+mn-cs"/>
              </a:rPr>
              <a:t>El tipo de dato primitivo </a:t>
            </a:r>
            <a:r>
              <a:rPr lang="es-ES" sz="900" kern="1200" dirty="0" err="1" smtClean="0">
                <a:solidFill>
                  <a:schemeClr val="tx1"/>
                </a:solidFill>
                <a:latin typeface="Segoe UI" pitchFamily="34" charset="0"/>
                <a:ea typeface="+mn-ea"/>
                <a:cs typeface="+mn-cs"/>
              </a:rPr>
              <a:t>char</a:t>
            </a:r>
            <a:r>
              <a:rPr lang="es-ES" sz="900" kern="1200" dirty="0" smtClean="0">
                <a:solidFill>
                  <a:schemeClr val="tx1"/>
                </a:solidFill>
                <a:latin typeface="Segoe UI" pitchFamily="34" charset="0"/>
                <a:ea typeface="+mn-ea"/>
                <a:cs typeface="+mn-cs"/>
              </a:rPr>
              <a:t> puede almacenar un carácter Unicode.</a:t>
            </a:r>
            <a:br>
              <a:rPr lang="es-ES" sz="900" kern="1200" dirty="0" smtClean="0">
                <a:solidFill>
                  <a:schemeClr val="tx1"/>
                </a:solidFill>
                <a:latin typeface="Segoe UI" pitchFamily="34" charset="0"/>
                <a:ea typeface="+mn-ea"/>
                <a:cs typeface="+mn-cs"/>
              </a:rPr>
            </a:br>
            <a:r>
              <a:rPr lang="es-ES" sz="900" kern="1200" dirty="0" smtClean="0">
                <a:solidFill>
                  <a:schemeClr val="tx1"/>
                </a:solidFill>
                <a:latin typeface="Segoe UI" pitchFamily="34" charset="0"/>
                <a:ea typeface="+mn-ea"/>
                <a:cs typeface="+mn-cs"/>
              </a:rPr>
              <a:t>(Ej. </a:t>
            </a:r>
            <a:r>
              <a:rPr lang="es-ES" sz="900" kern="1200" dirty="0" err="1" smtClean="0">
                <a:solidFill>
                  <a:schemeClr val="tx1"/>
                </a:solidFill>
                <a:latin typeface="Segoe UI" pitchFamily="34" charset="0"/>
                <a:ea typeface="+mn-ea"/>
                <a:cs typeface="+mn-cs"/>
              </a:rPr>
              <a:t>char</a:t>
            </a:r>
            <a:r>
              <a:rPr lang="es-ES" sz="900" kern="1200" dirty="0" smtClean="0">
                <a:solidFill>
                  <a:schemeClr val="tx1"/>
                </a:solidFill>
                <a:latin typeface="Segoe UI" pitchFamily="34" charset="0"/>
                <a:ea typeface="+mn-ea"/>
                <a:cs typeface="+mn-cs"/>
              </a:rPr>
              <a:t> </a:t>
            </a:r>
            <a:r>
              <a:rPr lang="es-ES" sz="900" kern="1200" dirty="0" err="1" smtClean="0">
                <a:solidFill>
                  <a:schemeClr val="tx1"/>
                </a:solidFill>
                <a:latin typeface="Segoe UI" pitchFamily="34" charset="0"/>
                <a:ea typeface="+mn-ea"/>
                <a:cs typeface="+mn-cs"/>
              </a:rPr>
              <a:t>first</a:t>
            </a:r>
            <a:r>
              <a:rPr lang="es-ES" sz="900" kern="1200" dirty="0" smtClean="0">
                <a:solidFill>
                  <a:schemeClr val="tx1"/>
                </a:solidFill>
                <a:latin typeface="Segoe UI" pitchFamily="34" charset="0"/>
                <a:ea typeface="+mn-ea"/>
                <a:cs typeface="+mn-cs"/>
              </a:rPr>
              <a:t>='A';)</a:t>
            </a:r>
          </a:p>
          <a:p>
            <a:endParaRPr lang="es-ES" sz="900" b="1" kern="1200" dirty="0" smtClean="0">
              <a:solidFill>
                <a:schemeClr val="tx1"/>
              </a:solidFill>
              <a:latin typeface="Segoe UI" pitchFamily="34" charset="0"/>
              <a:ea typeface="+mn-ea"/>
              <a:cs typeface="+mn-cs"/>
            </a:endParaRPr>
          </a:p>
          <a:p>
            <a:r>
              <a:rPr lang="es-ES" sz="900" b="1" kern="1200" dirty="0" smtClean="0">
                <a:solidFill>
                  <a:schemeClr val="tx1"/>
                </a:solidFill>
                <a:latin typeface="Segoe UI" pitchFamily="34" charset="0"/>
                <a:ea typeface="+mn-ea"/>
                <a:cs typeface="+mn-cs"/>
              </a:rPr>
              <a:t>Tipo lógico (</a:t>
            </a:r>
            <a:r>
              <a:rPr lang="es-ES" sz="900" b="1" kern="1200" dirty="0" err="1" smtClean="0">
                <a:solidFill>
                  <a:schemeClr val="tx1"/>
                </a:solidFill>
                <a:latin typeface="Segoe UI" pitchFamily="34" charset="0"/>
                <a:ea typeface="+mn-ea"/>
                <a:cs typeface="+mn-cs"/>
              </a:rPr>
              <a:t>boolean</a:t>
            </a:r>
            <a:r>
              <a:rPr lang="es-ES" sz="900" b="1" kern="1200" dirty="0" smtClean="0">
                <a:solidFill>
                  <a:schemeClr val="tx1"/>
                </a:solidFill>
                <a:latin typeface="Segoe UI" pitchFamily="34" charset="0"/>
                <a:ea typeface="+mn-ea"/>
                <a:cs typeface="+mn-cs"/>
              </a:rPr>
              <a:t>):</a:t>
            </a:r>
          </a:p>
          <a:p>
            <a:r>
              <a:rPr lang="es-ES" sz="900" kern="1200" dirty="0" smtClean="0">
                <a:solidFill>
                  <a:schemeClr val="tx1"/>
                </a:solidFill>
                <a:latin typeface="Segoe UI" pitchFamily="34" charset="0"/>
                <a:ea typeface="+mn-ea"/>
                <a:cs typeface="+mn-cs"/>
              </a:rPr>
              <a:t>Puede almacenar el valor true o false.</a:t>
            </a:r>
            <a:br>
              <a:rPr lang="es-ES" sz="900" kern="1200" dirty="0" smtClean="0">
                <a:solidFill>
                  <a:schemeClr val="tx1"/>
                </a:solidFill>
                <a:latin typeface="Segoe UI" pitchFamily="34" charset="0"/>
                <a:ea typeface="+mn-ea"/>
                <a:cs typeface="+mn-cs"/>
              </a:rPr>
            </a:br>
            <a:r>
              <a:rPr lang="es-ES" sz="900" kern="1200" dirty="0" smtClean="0">
                <a:solidFill>
                  <a:schemeClr val="tx1"/>
                </a:solidFill>
                <a:latin typeface="Segoe UI" pitchFamily="34" charset="0"/>
                <a:ea typeface="+mn-ea"/>
                <a:cs typeface="+mn-cs"/>
              </a:rPr>
              <a:t>(Ej. </a:t>
            </a:r>
            <a:r>
              <a:rPr lang="es-ES" sz="900" kern="1200" dirty="0" err="1" smtClean="0">
                <a:solidFill>
                  <a:schemeClr val="tx1"/>
                </a:solidFill>
                <a:latin typeface="Segoe UI" pitchFamily="34" charset="0"/>
                <a:ea typeface="+mn-ea"/>
                <a:cs typeface="+mn-cs"/>
              </a:rPr>
              <a:t>bool</a:t>
            </a:r>
            <a:r>
              <a:rPr lang="es-ES" sz="900" kern="1200" dirty="0" smtClean="0">
                <a:solidFill>
                  <a:schemeClr val="tx1"/>
                </a:solidFill>
                <a:latin typeface="Segoe UI" pitchFamily="34" charset="0"/>
                <a:ea typeface="+mn-ea"/>
                <a:cs typeface="+mn-cs"/>
              </a:rPr>
              <a:t> </a:t>
            </a:r>
            <a:r>
              <a:rPr lang="es-ES" sz="900" kern="1200" dirty="0" err="1" smtClean="0">
                <a:solidFill>
                  <a:schemeClr val="tx1"/>
                </a:solidFill>
                <a:latin typeface="Segoe UI" pitchFamily="34" charset="0"/>
                <a:ea typeface="+mn-ea"/>
                <a:cs typeface="+mn-cs"/>
              </a:rPr>
              <a:t>found</a:t>
            </a:r>
            <a:r>
              <a:rPr lang="es-ES" sz="900" kern="1200" dirty="0" smtClean="0">
                <a:solidFill>
                  <a:schemeClr val="tx1"/>
                </a:solidFill>
                <a:latin typeface="Segoe UI" pitchFamily="34" charset="0"/>
                <a:ea typeface="+mn-ea"/>
                <a:cs typeface="+mn-cs"/>
              </a:rPr>
              <a:t>=false;)</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gn="l">
              <a:lnSpc>
                <a:spcPct val="100000"/>
              </a:lnSpc>
              <a:spcAft>
                <a:spcPts val="0"/>
              </a:spcAft>
              <a:buNone/>
            </a:pPr>
            <a:r>
              <a:rPr lang="es-MX" sz="2400" noProof="0" dirty="0" smtClean="0"/>
              <a:t>Dependiendo del lenguaje de programación utilizado, a los métodos se les puede denominar procedimientos,</a:t>
            </a:r>
            <a:r>
              <a:rPr lang="es-MX" sz="2400" baseline="0" noProof="0" dirty="0" smtClean="0"/>
              <a:t> </a:t>
            </a:r>
            <a:r>
              <a:rPr lang="es-MX" sz="2400" noProof="0" dirty="0" smtClean="0"/>
              <a:t>subrutinas, o funciones; En C# se les llama </a:t>
            </a:r>
            <a:r>
              <a:rPr lang="es-MX" sz="2400" b="1" noProof="0" dirty="0" smtClean="0"/>
              <a:t>métodos</a:t>
            </a:r>
            <a:r>
              <a:rPr lang="es-MX" sz="2400" noProof="0" dirty="0" smtClean="0"/>
              <a:t>. Los métodos son conjuntos ordenados de sentencias (grupos combinados de sentencias)</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Todos los métodos deben de ser definidos dentro de una clase. Esto es, todas las clases tienen métodos, y los métodos a su vez tienen </a:t>
            </a:r>
            <a:r>
              <a:rPr lang="es-MX" sz="2400" b="1" i="0" noProof="0" dirty="0" smtClean="0"/>
              <a:t>argumentos</a:t>
            </a:r>
            <a:r>
              <a:rPr lang="es-MX" sz="2400" noProof="0" dirty="0" smtClean="0"/>
              <a:t>.</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Los argumentos son los datos que</a:t>
            </a:r>
            <a:r>
              <a:rPr lang="es-MX" sz="2400" baseline="0" noProof="0" dirty="0" smtClean="0"/>
              <a:t> un método utiliza para llevar a cabo su tarea.</a:t>
            </a: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solidFill>
                  <a:schemeClr val="accent4"/>
                </a:solidFill>
              </a:rPr>
              <a:t>Métodos Estáticos y no-estáticos:</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Los métodos estáticos se utilizan cuando se</a:t>
            </a:r>
            <a:r>
              <a:rPr lang="es-MX" sz="2400" baseline="0" noProof="0" dirty="0" smtClean="0"/>
              <a:t> necesita acceder a un método desde diferentes clases o cuando se busca acceder a este </a:t>
            </a:r>
            <a:r>
              <a:rPr lang="es-MX" sz="2400" baseline="0" noProof="0" dirty="0" smtClean="0"/>
              <a:t>método </a:t>
            </a:r>
            <a:r>
              <a:rPr lang="es-MX" sz="2400" baseline="0" noProof="0" dirty="0" smtClean="0"/>
              <a:t>de distintas maneras. Esto nos evita el tener que crear un objeto cada vez que necesitemos acceder a un método, y de esta manera evitamos el tener que re-escribir el código que define dicho método dentro de cada clase que lo necesite.</a:t>
            </a: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Un ejemplo podría ser el método estático "Show" (que deriva de la clase estática “</a:t>
            </a:r>
            <a:r>
              <a:rPr lang="es-MX" sz="2400" noProof="0" dirty="0" err="1" smtClean="0"/>
              <a:t>MessageBox</a:t>
            </a:r>
            <a:r>
              <a:rPr lang="es-MX" sz="2400" noProof="0" dirty="0" smtClean="0"/>
              <a:t>”). </a:t>
            </a:r>
            <a:r>
              <a:rPr lang="es-MX" sz="2400" baseline="0" noProof="0" dirty="0" smtClean="0"/>
              <a:t>Cuando necesitamos un </a:t>
            </a:r>
            <a:r>
              <a:rPr lang="es-MX" sz="2400" baseline="0" noProof="0" dirty="0" err="1" smtClean="0"/>
              <a:t>messagebox</a:t>
            </a:r>
            <a:r>
              <a:rPr lang="es-MX" sz="2400" baseline="0" noProof="0" dirty="0" smtClean="0"/>
              <a:t>, simplemente invocas un método estático para mostrarlo:</a:t>
            </a: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err="1" smtClean="0"/>
              <a:t>System.Windows.Forms.MessageBox.Show</a:t>
            </a:r>
            <a:r>
              <a:rPr lang="es-MX" sz="2400" noProof="0" dirty="0" smtClean="0"/>
              <a:t>("Hola Mundo");</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Si </a:t>
            </a:r>
            <a:r>
              <a:rPr lang="es-MX" sz="2400" noProof="0" dirty="0" smtClean="0"/>
              <a:t>este</a:t>
            </a:r>
            <a:r>
              <a:rPr lang="es-MX" sz="2400" baseline="0" noProof="0" dirty="0" smtClean="0"/>
              <a:t> método</a:t>
            </a:r>
            <a:r>
              <a:rPr lang="es-MX" sz="2400" noProof="0" dirty="0" smtClean="0"/>
              <a:t> </a:t>
            </a:r>
            <a:r>
              <a:rPr lang="es-MX" sz="2400" noProof="0" dirty="0" smtClean="0"/>
              <a:t>no </a:t>
            </a:r>
            <a:r>
              <a:rPr lang="es-MX" sz="2400" noProof="0" dirty="0" smtClean="0"/>
              <a:t>fuese </a:t>
            </a:r>
            <a:r>
              <a:rPr lang="es-MX" sz="2400" noProof="0" dirty="0" smtClean="0"/>
              <a:t>estático,  </a:t>
            </a:r>
            <a:r>
              <a:rPr lang="es-MX" sz="2400" noProof="0" smtClean="0"/>
              <a:t>primero </a:t>
            </a:r>
            <a:r>
              <a:rPr lang="es-MX" sz="2400" noProof="0" smtClean="0"/>
              <a:t>tendríamos </a:t>
            </a:r>
            <a:r>
              <a:rPr lang="es-MX" sz="2400" noProof="0" dirty="0" smtClean="0"/>
              <a:t>que crear una instancia de la clase que contiene dicho método:</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err="1" smtClean="0"/>
              <a:t>System.Windows.Forms.MessageBox</a:t>
            </a:r>
            <a:r>
              <a:rPr lang="es-MX" sz="2400" noProof="0" dirty="0" smtClean="0"/>
              <a:t> MB = new </a:t>
            </a:r>
            <a:r>
              <a:rPr lang="es-MX" sz="2400" noProof="0" dirty="0" err="1" smtClean="0"/>
              <a:t>System.Windows.Forms.MessageBox</a:t>
            </a:r>
            <a:r>
              <a:rPr lang="es-MX" sz="2400" noProof="0" dirty="0" smtClean="0"/>
              <a:t>();</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err="1" smtClean="0"/>
              <a:t>MB.Show</a:t>
            </a:r>
            <a:r>
              <a:rPr lang="es-MX" sz="2400" noProof="0" dirty="0" smtClean="0"/>
              <a:t>("Hola Mundo");</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endParaRPr lang="es-MX" sz="2400" noProof="0" dirty="0" smtClean="0"/>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MX" sz="2400" noProof="0" dirty="0" smtClean="0"/>
              <a:t>Y eso sería</a:t>
            </a:r>
            <a:r>
              <a:rPr lang="es-MX" sz="2400" baseline="0" noProof="0" dirty="0" smtClean="0"/>
              <a:t> demasiado complicado de mantener.</a:t>
            </a:r>
            <a:endParaRPr lang="es-MX" sz="2400" noProof="0" dirty="0" smtClean="0"/>
          </a:p>
          <a:p>
            <a:pPr marL="0" lvl="2" indent="0" algn="l">
              <a:lnSpc>
                <a:spcPct val="100000"/>
              </a:lnSpc>
              <a:spcAft>
                <a:spcPts val="0"/>
              </a:spcAft>
              <a:buNone/>
            </a:pPr>
            <a:r>
              <a:rPr lang="es-MX" sz="2400" noProof="0" dirty="0" smtClean="0">
                <a:effectLst/>
              </a:rPr>
              <a:t>Se puede acceder a los métodos estáticos directamente desde una clase, mientras que los métodos no-estáticos (o métodos de instanciamiento) deben</a:t>
            </a:r>
            <a:r>
              <a:rPr lang="es-MX" sz="2400" baseline="0" noProof="0" dirty="0" smtClean="0">
                <a:effectLst/>
              </a:rPr>
              <a:t> de ser accedidos desde una </a:t>
            </a:r>
            <a:r>
              <a:rPr lang="es-MX" sz="2400" i="1" baseline="0" noProof="0" dirty="0" smtClean="0">
                <a:effectLst/>
              </a:rPr>
              <a:t>instancia</a:t>
            </a:r>
            <a:r>
              <a:rPr lang="es-MX" sz="2400" baseline="0" noProof="0" dirty="0" smtClean="0">
                <a:effectLst/>
              </a:rPr>
              <a:t> de la clase.</a:t>
            </a:r>
            <a:endParaRPr lang="es-MX" sz="2400" noProof="0" dirty="0" smtClean="0"/>
          </a:p>
          <a:p>
            <a:pPr marL="0" lvl="2" indent="0" algn="l">
              <a:lnSpc>
                <a:spcPct val="100000"/>
              </a:lnSpc>
              <a:spcAft>
                <a:spcPts val="0"/>
              </a:spcAft>
              <a:buNone/>
            </a:pPr>
            <a:endParaRPr lang="es-MX" sz="2400" noProof="0" dirty="0" smtClean="0"/>
          </a:p>
          <a:p>
            <a:pPr marL="0" lvl="2" indent="0" algn="l">
              <a:lnSpc>
                <a:spcPct val="100000"/>
              </a:lnSpc>
              <a:spcAft>
                <a:spcPts val="0"/>
              </a:spcAft>
              <a:buNone/>
            </a:pPr>
            <a:r>
              <a:rPr lang="es-MX" sz="2400" noProof="0" dirty="0" smtClean="0"/>
              <a:t>El método </a:t>
            </a:r>
            <a:r>
              <a:rPr lang="es-MX" sz="2400" i="1" noProof="0" dirty="0" err="1" smtClean="0"/>
              <a:t>Main</a:t>
            </a:r>
            <a:r>
              <a:rPr lang="es-MX" sz="2400" noProof="0" dirty="0" smtClean="0"/>
              <a:t> es especial; Este método designa el punto de entrada de un programa.</a:t>
            </a:r>
            <a:r>
              <a:rPr lang="es-MX" sz="2400" baseline="0" noProof="0" dirty="0" smtClean="0"/>
              <a:t> </a:t>
            </a:r>
            <a:r>
              <a:rPr lang="es-MX" sz="2400" noProof="0" dirty="0" smtClean="0"/>
              <a:t>El método </a:t>
            </a:r>
            <a:r>
              <a:rPr lang="es-MX" sz="2400" i="1" noProof="0" dirty="0" err="1" smtClean="0"/>
              <a:t>Main</a:t>
            </a:r>
            <a:r>
              <a:rPr lang="es-MX" sz="2400" noProof="0" dirty="0" smtClean="0"/>
              <a:t> DEBE ser</a:t>
            </a:r>
            <a:r>
              <a:rPr lang="es-MX" sz="2400" baseline="0" noProof="0" dirty="0" smtClean="0"/>
              <a:t> </a:t>
            </a:r>
            <a:r>
              <a:rPr lang="es-MX" sz="2400" noProof="0" dirty="0" smtClean="0"/>
              <a:t>un método estático.</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s-MX" sz="2400" noProof="0" dirty="0" smtClean="0"/>
              <a:t>Una clase describe características, tales como atributos y comportamientos, que tendrán los objetos potencialmente</a:t>
            </a:r>
            <a:r>
              <a:rPr lang="es-MX" sz="2400" baseline="0" noProof="0" dirty="0" smtClean="0"/>
              <a:t> generados dentro de ella.</a:t>
            </a:r>
          </a:p>
          <a:p>
            <a:pPr marL="0" lvl="2" indent="0">
              <a:lnSpc>
                <a:spcPct val="100000"/>
              </a:lnSpc>
              <a:spcAft>
                <a:spcPts val="0"/>
              </a:spcAft>
              <a:buNone/>
            </a:pPr>
            <a:r>
              <a:rPr lang="es-MX" sz="2400" noProof="0" dirty="0" smtClean="0"/>
              <a:t>Se puede pensar que una clase es algo</a:t>
            </a:r>
            <a:r>
              <a:rPr lang="es-MX" sz="2400" baseline="0" noProof="0" dirty="0" smtClean="0"/>
              <a:t> similar al plano arquitectónico de una construcción, donde en dicho plano se describen a detalle las características del objeto resultante, así como sus capacidades (esto es, lo que van a poder hacer)</a:t>
            </a:r>
          </a:p>
          <a:p>
            <a:pPr marL="0" lvl="2" indent="0">
              <a:lnSpc>
                <a:spcPct val="100000"/>
              </a:lnSpc>
              <a:spcAft>
                <a:spcPts val="0"/>
              </a:spcAft>
              <a:buNone/>
            </a:pPr>
            <a:r>
              <a:rPr lang="es-MX" sz="2400" baseline="0" noProof="0" dirty="0" smtClean="0"/>
              <a:t>Todos los objetos son instancias (representaciones) de una clase. Los objetos en C# derivan (heredan) de una clase.</a:t>
            </a:r>
            <a:endParaRPr lang="es-MX" sz="2400" noProof="0" dirty="0" smtClean="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s-MX" sz="2400" noProof="0" dirty="0" smtClean="0"/>
              <a:t>Una interfaz es una especie de contrato</a:t>
            </a:r>
            <a:r>
              <a:rPr lang="es-MX" sz="2400" baseline="0" noProof="0" dirty="0" smtClean="0"/>
              <a:t> entre una clase y el mundo exterior. Cuando una clase implementa una interfaz, esta clase promete proveer el comportamiento publicado por esa interfaz.</a:t>
            </a:r>
          </a:p>
          <a:p>
            <a:pPr marL="0" lvl="2" indent="0">
              <a:lnSpc>
                <a:spcPct val="100000"/>
              </a:lnSpc>
              <a:spcAft>
                <a:spcPts val="0"/>
              </a:spcAft>
              <a:buNone/>
            </a:pPr>
            <a:r>
              <a:rPr lang="es-MX" sz="2400" baseline="0" noProof="0" dirty="0" smtClean="0"/>
              <a:t>También, una interfaz es la interacción entre un método y un objeto.</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ES" sz="2400" dirty="0" smtClean="0">
                <a:solidFill>
                  <a:schemeClr val="accent4"/>
                </a:solidFill>
              </a:rPr>
              <a:t>Cuando se implementa una interfaz, se espera que dicha interfaz tenga un cierto comportamiento esperado.</a:t>
            </a:r>
            <a:endParaRPr lang="es-MX" sz="2400" baseline="0" noProof="0" dirty="0" smtClean="0"/>
          </a:p>
          <a:p>
            <a:pPr marL="0" lvl="2" indent="0">
              <a:lnSpc>
                <a:spcPct val="100000"/>
              </a:lnSpc>
              <a:spcAft>
                <a:spcPts val="0"/>
              </a:spcAft>
              <a:buNone/>
            </a:pPr>
            <a:r>
              <a:rPr lang="es-MX" sz="2400" b="0" baseline="0" noProof="0" dirty="0" smtClean="0"/>
              <a:t>Un ejemplo de interfaz es el SO de una computadora, ya que hace de intermediario entre el hardware y un usuario.</a:t>
            </a:r>
          </a:p>
          <a:p>
            <a:pPr marL="0" lvl="2" indent="0">
              <a:lnSpc>
                <a:spcPct val="100000"/>
              </a:lnSpc>
              <a:spcAft>
                <a:spcPts val="0"/>
              </a:spcAft>
              <a:buNone/>
            </a:pPr>
            <a:r>
              <a:rPr lang="es-MX" sz="2400" b="0" baseline="0" noProof="0" dirty="0" smtClean="0"/>
              <a:t>Este SO provee los medios de comunicación para que el usuario ajuste el comportamiento y transmita órdenes o instrucciones a la computadora.</a:t>
            </a:r>
            <a:endParaRPr lang="es-MX" sz="2400" b="0" noProof="0" dirty="0" smtClean="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1/20/2012 8:59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a:p>
            <a:endParaRPr lang="en-US">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19114" y="990255"/>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2" name="Subtitle 2"/>
          <p:cNvSpPr>
            <a:spLocks noGrp="1"/>
          </p:cNvSpPr>
          <p:nvPr>
            <p:ph type="subTitle" idx="1"/>
          </p:nvPr>
        </p:nvSpPr>
        <p:spPr>
          <a:xfrm>
            <a:off x="519113" y="374342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Text Placeholder 6"/>
          <p:cNvSpPr>
            <a:spLocks noGrp="1"/>
          </p:cNvSpPr>
          <p:nvPr>
            <p:ph type="body" sz="quarter" idx="10" hasCustomPrompt="1"/>
          </p:nvPr>
        </p:nvSpPr>
        <p:spPr>
          <a:xfrm>
            <a:off x="519113" y="733184"/>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7" name="Picture 6" descr="VS Photo.png"/>
          <p:cNvPicPr>
            <a:picLocks noChangeAspect="1"/>
          </p:cNvPicPr>
          <p:nvPr userDrawn="1"/>
        </p:nvPicPr>
        <p:blipFill>
          <a:blip r:embed="rId3" cstate="email"/>
          <a:srcRect/>
          <a:stretch>
            <a:fillRect/>
          </a:stretch>
        </p:blipFill>
        <p:spPr>
          <a:xfrm>
            <a:off x="517525" y="1667435"/>
            <a:ext cx="2966037" cy="1905641"/>
          </a:xfrm>
          <a:prstGeom prst="rect">
            <a:avLst/>
          </a:prstGeom>
        </p:spPr>
      </p:pic>
      <p:pic>
        <p:nvPicPr>
          <p:cNvPr id="8" name="Picture 7" descr="VS_h_rgb_r_2.png"/>
          <p:cNvPicPr>
            <a:picLocks noChangeAspect="1"/>
          </p:cNvPicPr>
          <p:nvPr userDrawn="1"/>
        </p:nvPicPr>
        <p:blipFill>
          <a:blip r:embed="rId4"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3"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4" name="Picture 3"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bg1"/>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519113"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bg1"/>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519113"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800"/>
            <a:ext cx="11173090" cy="198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7"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44780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3154" y="144780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8"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19113" y="2211122"/>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0196" y="1447800"/>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8922" y="2211122"/>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5"/>
          <p:cNvSpPr>
            <a:spLocks noGrp="1"/>
          </p:cNvSpPr>
          <p:nvPr>
            <p:ph type="ftr" sz="quarter" idx="10"/>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10" name="Slide Number Placeholder 4"/>
          <p:cNvSpPr>
            <a:spLocks noGrp="1"/>
          </p:cNvSpPr>
          <p:nvPr>
            <p:ph type="sldNum" sz="quarter" idx="11"/>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73138"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519114" y="2162071"/>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2" name="Subtitle 2"/>
          <p:cNvSpPr>
            <a:spLocks noGrp="1"/>
          </p:cNvSpPr>
          <p:nvPr>
            <p:ph type="subTitle" idx="1"/>
          </p:nvPr>
        </p:nvSpPr>
        <p:spPr>
          <a:xfrm>
            <a:off x="519113" y="271376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Text Placeholder 6"/>
          <p:cNvSpPr>
            <a:spLocks noGrp="1"/>
          </p:cNvSpPr>
          <p:nvPr>
            <p:ph type="body" sz="quarter" idx="10" hasCustomPrompt="1"/>
          </p:nvPr>
        </p:nvSpPr>
        <p:spPr>
          <a:xfrm>
            <a:off x="519113" y="1905000"/>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519114" y="2162071"/>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3" name="Subtitle 2"/>
          <p:cNvSpPr>
            <a:spLocks noGrp="1"/>
          </p:cNvSpPr>
          <p:nvPr>
            <p:ph type="subTitle" idx="1"/>
          </p:nvPr>
        </p:nvSpPr>
        <p:spPr>
          <a:xfrm>
            <a:off x="519113" y="271376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4" name="Text Placeholder 6"/>
          <p:cNvSpPr>
            <a:spLocks noGrp="1"/>
          </p:cNvSpPr>
          <p:nvPr>
            <p:ph type="body" sz="quarter" idx="10" hasCustomPrompt="1"/>
          </p:nvPr>
        </p:nvSpPr>
        <p:spPr>
          <a:xfrm>
            <a:off x="519113" y="1905000"/>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1427890" y="1905000"/>
            <a:ext cx="10240235" cy="1523494"/>
          </a:xfrm>
        </p:spPr>
        <p:txBody>
          <a:bodyPr anchor="ctr" anchorCtr="0">
            <a:noAutofit/>
          </a:bodyPr>
          <a:lstStyle>
            <a:lvl1pPr algn="r">
              <a:lnSpc>
                <a:spcPct val="90000"/>
              </a:lnSpc>
              <a:defRPr sz="4000">
                <a:effectLst/>
              </a:defRPr>
            </a:lvl1pPr>
          </a:lstStyle>
          <a:p>
            <a:r>
              <a:rPr lang="es-ES" smtClean="0"/>
              <a:t>Haga clic para modificar el estilo de título del patrón</a:t>
            </a:r>
            <a:endParaRPr lang="en-US" dirty="0"/>
          </a:p>
        </p:txBody>
      </p:sp>
      <p:pic>
        <p:nvPicPr>
          <p:cNvPr id="5" name="Picture 4" descr="VS_h_rgb_r_2.png"/>
          <p:cNvPicPr>
            <a:picLocks noChangeAspect="1"/>
          </p:cNvPicPr>
          <p:nvPr userDrawn="1"/>
        </p:nvPicPr>
        <p:blipFill>
          <a:blip r:embed="rId3" cstate="email"/>
          <a:stretch>
            <a:fillRect/>
          </a:stretch>
        </p:blipFill>
        <p:spPr bwMode="black">
          <a:xfrm>
            <a:off x="9653096" y="6332994"/>
            <a:ext cx="2015029" cy="296406"/>
          </a:xfrm>
          <a:prstGeom prst="rect">
            <a:avLst/>
          </a:prstGeom>
        </p:spPr>
      </p:pic>
      <p:sp>
        <p:nvSpPr>
          <p:cNvPr id="6"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7"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5" name="Text Placeholder 4"/>
          <p:cNvSpPr>
            <a:spLocks noGrp="1"/>
          </p:cNvSpPr>
          <p:nvPr>
            <p:ph type="body" sz="quarter" idx="10"/>
          </p:nvPr>
        </p:nvSpPr>
        <p:spPr>
          <a:xfrm>
            <a:off x="519113" y="1447800"/>
            <a:ext cx="1117309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7" name="Picture 6"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519113" y="1447800"/>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6" name="Picture 5"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19113" y="144780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3154" y="144780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7" name="Picture 6"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114" y="1447800"/>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9113" y="2211122"/>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196" y="1447800"/>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8922" y="2211122"/>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Footer Placeholder 5"/>
          <p:cNvSpPr>
            <a:spLocks noGrp="1"/>
          </p:cNvSpPr>
          <p:nvPr>
            <p:ph type="ftr" sz="quarter" idx="10"/>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8" name="Slide Number Placeholder 4"/>
          <p:cNvSpPr>
            <a:spLocks noGrp="1"/>
          </p:cNvSpPr>
          <p:nvPr>
            <p:ph type="sldNum" sz="quarter" idx="11"/>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9" name="Picture 8"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4"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pic>
        <p:nvPicPr>
          <p:cNvPr id="5" name="Picture 4"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113" y="1447800"/>
            <a:ext cx="11173090" cy="2000548"/>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4" r:id="rId11"/>
    <p:sldLayoutId id="2147483735"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email">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7309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email"/>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73138"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46" r:id="rId1"/>
  </p:sldLayoutIdLst>
  <p:transition>
    <p:fade/>
  </p:transition>
  <p:hf hd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accent6"/>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accent6"/>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www.telmexhub.mx/"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0"/>
            <a:ext cx="12188824"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descr="Inicio">
            <a:hlinkClick r:id="rId4" tooltip="Inicio"/>
          </p:cNvPr>
          <p:cNvPicPr>
            <a:picLocks noChangeAspect="1" noChangeArrowheads="1"/>
          </p:cNvPicPr>
          <p:nvPr/>
        </p:nvPicPr>
        <p:blipFill>
          <a:blip r:embed="rId5" cstate="email"/>
          <a:srcRect/>
          <a:stretch>
            <a:fillRect/>
          </a:stretch>
        </p:blipFill>
        <p:spPr bwMode="auto">
          <a:xfrm>
            <a:off x="7714762" y="5562600"/>
            <a:ext cx="4099413" cy="914401"/>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techtarget.com/digitalguide/images/Misc/ms_bsod_2.jpg"/>
          <p:cNvPicPr>
            <a:picLocks noChangeAspect="1" noChangeArrowheads="1"/>
          </p:cNvPicPr>
          <p:nvPr/>
        </p:nvPicPr>
        <p:blipFill>
          <a:blip r:embed="rId3"/>
          <a:srcRect b="22927"/>
          <a:stretch>
            <a:fillRect/>
          </a:stretch>
        </p:blipFill>
        <p:spPr bwMode="auto">
          <a:xfrm>
            <a:off x="1" y="0"/>
            <a:ext cx="12188824" cy="6858000"/>
          </a:xfrm>
          <a:prstGeom prst="rect">
            <a:avLst/>
          </a:prstGeom>
          <a:noFill/>
        </p:spPr>
      </p:pic>
    </p:spTree>
  </p:cSld>
  <p:clrMapOvr>
    <a:masterClrMapping/>
  </p:clrMapOvr>
  <p:transition advClick="0" advTm="1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8727" y="1138252"/>
            <a:ext cx="4879399" cy="1523494"/>
          </a:xfrm>
        </p:spPr>
        <p:txBody>
          <a:bodyPr/>
          <a:lstStyle/>
          <a:p>
            <a:r>
              <a:rPr lang="en-US" sz="8000" smtClean="0"/>
              <a:t>/*Demo*/</a:t>
            </a:r>
            <a:endParaRPr lang="en-US" sz="8000"/>
          </a:p>
        </p:txBody>
      </p:sp>
      <p:sp>
        <p:nvSpPr>
          <p:cNvPr id="3" name="Slide Number Placeholder 2"/>
          <p:cNvSpPr>
            <a:spLocks noGrp="1"/>
          </p:cNvSpPr>
          <p:nvPr>
            <p:ph type="sldNum" sz="quarter" idx="4"/>
          </p:nvPr>
        </p:nvSpPr>
        <p:spPr/>
        <p:txBody>
          <a:bodyPr/>
          <a:lstStyle/>
          <a:p>
            <a:fld id="{1AD4D6FE-0D95-422C-A401-E733BBF8EB07}" type="slidenum">
              <a:rPr lang="en-US" smtClean="0"/>
              <a:pPr/>
              <a:t>11</a:t>
            </a:fld>
            <a:endParaRPr lang="en-US"/>
          </a:p>
        </p:txBody>
      </p:sp>
      <p:sp>
        <p:nvSpPr>
          <p:cNvPr id="4"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5" name="Text Placeholder 6"/>
          <p:cNvSpPr txBox="1">
            <a:spLocks/>
          </p:cNvSpPr>
          <p:nvPr/>
        </p:nvSpPr>
        <p:spPr>
          <a:xfrm>
            <a:off x="9647347" y="2758429"/>
            <a:ext cx="1640763" cy="553998"/>
          </a:xfrm>
          <a:prstGeom prst="rect">
            <a:avLst/>
          </a:prstGeom>
        </p:spPr>
        <p:txBody>
          <a:bodyPr vert="horz" wrap="square" lIns="0" tIns="0" rIns="0" bIns="0" rtlCol="0">
            <a:spAutoFit/>
          </a:bodyPr>
          <a:lstStyle/>
          <a:p>
            <a:pPr marR="0" lvl="0" fontAlgn="auto">
              <a:lnSpc>
                <a:spcPct val="90000"/>
              </a:lnSpc>
              <a:spcAft>
                <a:spcPts val="0"/>
              </a:spcAft>
              <a:buClrTx/>
              <a:buSzTx/>
              <a:tabLst/>
              <a:defRPr/>
            </a:pPr>
            <a:r>
              <a:rPr lang="es-MX" sz="1600" dirty="0" smtClean="0">
                <a:solidFill>
                  <a:schemeClr val="accent2"/>
                </a:solidFill>
                <a:latin typeface="Segoe UI" pitchFamily="34" charset="0"/>
              </a:rPr>
              <a:t>Tipos De Datos</a:t>
            </a:r>
          </a:p>
          <a:p>
            <a:pPr>
              <a:lnSpc>
                <a:spcPct val="90000"/>
              </a:lnSpc>
              <a:defRPr/>
            </a:pPr>
            <a:endParaRPr lang="es-MX" sz="800" dirty="0" smtClean="0">
              <a:solidFill>
                <a:schemeClr val="accent2"/>
              </a:solidFill>
              <a:latin typeface="Segoe UI" pitchFamily="34" charset="0"/>
            </a:endParaRPr>
          </a:p>
          <a:p>
            <a:pPr>
              <a:lnSpc>
                <a:spcPct val="90000"/>
              </a:lnSpc>
              <a:defRPr/>
            </a:pPr>
            <a:r>
              <a:rPr lang="es-MX" sz="1600" dirty="0" err="1" smtClean="0">
                <a:solidFill>
                  <a:schemeClr val="accent2"/>
                </a:solidFill>
                <a:latin typeface="Segoe UI" pitchFamily="34" charset="0"/>
              </a:rPr>
              <a:t>Code</a:t>
            </a:r>
            <a:r>
              <a:rPr lang="es-MX" sz="1600" dirty="0" smtClean="0">
                <a:solidFill>
                  <a:schemeClr val="accent2"/>
                </a:solidFill>
                <a:latin typeface="Segoe UI" pitchFamily="34" charset="0"/>
              </a:rPr>
              <a:t> </a:t>
            </a:r>
            <a:r>
              <a:rPr lang="es-MX" sz="1600" dirty="0" err="1" smtClean="0">
                <a:solidFill>
                  <a:schemeClr val="accent2"/>
                </a:solidFill>
                <a:latin typeface="Segoe UI" pitchFamily="34" charset="0"/>
              </a:rPr>
              <a:t>Snippets</a:t>
            </a:r>
            <a:endParaRPr lang="es-MX" sz="1600" dirty="0" smtClean="0">
              <a:solidFill>
                <a:schemeClr val="accent2"/>
              </a:solidFill>
              <a:latin typeface="Segoe UI"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3" y="228600"/>
            <a:ext cx="11173090" cy="664797"/>
          </a:xfrm>
        </p:spPr>
        <p:txBody>
          <a:bodyPr/>
          <a:lstStyle/>
          <a:p>
            <a:r>
              <a:rPr lang="en-US" smtClean="0"/>
              <a:t>Demo Code</a:t>
            </a:r>
            <a:endParaRPr lang="en-US"/>
          </a:p>
        </p:txBody>
      </p:sp>
      <p:sp>
        <p:nvSpPr>
          <p:cNvPr id="6" name="Text Placeholder 5"/>
          <p:cNvSpPr>
            <a:spLocks noGrp="1"/>
          </p:cNvSpPr>
          <p:nvPr>
            <p:ph type="body" sz="quarter" idx="10"/>
          </p:nvPr>
        </p:nvSpPr>
        <p:spPr>
          <a:xfrm>
            <a:off x="185980" y="877359"/>
            <a:ext cx="11764283" cy="5633800"/>
          </a:xfrm>
        </p:spPr>
        <p:txBody>
          <a:bodyPr>
            <a:noAutofit/>
          </a:bodyPr>
          <a:lstStyle/>
          <a:p>
            <a:r>
              <a:rPr lang="nn-NO" sz="1400" dirty="0">
                <a:solidFill>
                  <a:srgbClr val="0000FF"/>
                </a:solidFill>
                <a:latin typeface="Consolas"/>
              </a:rPr>
              <a:t>&lt;</a:t>
            </a:r>
            <a:r>
              <a:rPr lang="nn-NO" sz="1400" dirty="0">
                <a:solidFill>
                  <a:srgbClr val="A31515"/>
                </a:solidFill>
                <a:latin typeface="Consolas"/>
              </a:rPr>
              <a:t>CodeSnippet</a:t>
            </a:r>
            <a:r>
              <a:rPr lang="nn-NO" sz="1400" dirty="0">
                <a:solidFill>
                  <a:srgbClr val="0000FF"/>
                </a:solidFill>
                <a:latin typeface="Consolas"/>
              </a:rPr>
              <a:t> </a:t>
            </a:r>
            <a:r>
              <a:rPr lang="nn-NO" sz="1400" dirty="0">
                <a:solidFill>
                  <a:srgbClr val="FF0000"/>
                </a:solidFill>
                <a:latin typeface="Consolas"/>
              </a:rPr>
              <a:t>Format</a:t>
            </a:r>
            <a:r>
              <a:rPr lang="nn-NO" sz="1400" dirty="0">
                <a:solidFill>
                  <a:srgbClr val="0000FF"/>
                </a:solidFill>
                <a:latin typeface="Consolas"/>
              </a:rPr>
              <a:t>=</a:t>
            </a:r>
            <a:r>
              <a:rPr lang="nn-NO" sz="1400" dirty="0">
                <a:solidFill>
                  <a:prstClr val="black"/>
                </a:solidFill>
                <a:latin typeface="Consolas"/>
              </a:rPr>
              <a:t>"</a:t>
            </a:r>
            <a:r>
              <a:rPr lang="nn-NO" sz="1400" dirty="0">
                <a:solidFill>
                  <a:srgbClr val="0000FF"/>
                </a:solidFill>
                <a:latin typeface="Consolas"/>
              </a:rPr>
              <a:t>1.0.0</a:t>
            </a:r>
            <a:r>
              <a:rPr lang="nn-NO" sz="1400" dirty="0">
                <a:solidFill>
                  <a:prstClr val="black"/>
                </a:solidFill>
                <a:latin typeface="Consolas"/>
              </a:rPr>
              <a:t>"</a:t>
            </a:r>
            <a:r>
              <a:rPr lang="nn-NO" sz="1400" dirty="0">
                <a:solidFill>
                  <a:srgbClr val="0000FF"/>
                </a:solidFill>
                <a:latin typeface="Consolas"/>
              </a:rPr>
              <a:t> </a:t>
            </a:r>
            <a:r>
              <a:rPr lang="nn-NO" sz="1400" dirty="0">
                <a:solidFill>
                  <a:srgbClr val="FF0000"/>
                </a:solidFill>
                <a:latin typeface="Consolas"/>
              </a:rPr>
              <a:t>xmlns</a:t>
            </a:r>
            <a:r>
              <a:rPr lang="nn-NO" sz="1400" dirty="0">
                <a:solidFill>
                  <a:srgbClr val="0000FF"/>
                </a:solidFill>
                <a:latin typeface="Consolas"/>
              </a:rPr>
              <a:t>=</a:t>
            </a:r>
            <a:r>
              <a:rPr lang="nn-NO" sz="1400" dirty="0">
                <a:solidFill>
                  <a:prstClr val="black"/>
                </a:solidFill>
                <a:latin typeface="Consolas"/>
              </a:rPr>
              <a:t>"</a:t>
            </a:r>
            <a:r>
              <a:rPr lang="nn-NO" sz="1400" dirty="0">
                <a:solidFill>
                  <a:srgbClr val="0000FF"/>
                </a:solidFill>
                <a:latin typeface="Consolas"/>
              </a:rPr>
              <a:t>http://schemas.microsoft.com/VisualStudio/2005/CodeSnippet</a:t>
            </a:r>
            <a:r>
              <a:rPr lang="nn-NO" sz="1400" dirty="0">
                <a:solidFill>
                  <a:prstClr val="black"/>
                </a:solidFill>
                <a:latin typeface="Consolas"/>
              </a:rPr>
              <a:t>"</a:t>
            </a:r>
            <a:r>
              <a:rPr lang="nn-NO" sz="1400" dirty="0">
                <a:solidFill>
                  <a:srgbClr val="0000FF"/>
                </a:solidFill>
                <a:latin typeface="Consolas"/>
              </a:rPr>
              <a:t>&gt;</a:t>
            </a:r>
            <a:endParaRPr lang="nn-NO"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Header</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Title</a:t>
            </a:r>
            <a:r>
              <a:rPr lang="es-MX" sz="1400" dirty="0">
                <a:solidFill>
                  <a:srgbClr val="0000FF"/>
                </a:solidFill>
                <a:latin typeface="Consolas"/>
              </a:rPr>
              <a:t>&gt;</a:t>
            </a:r>
            <a:r>
              <a:rPr lang="es-MX" sz="1400" dirty="0" err="1">
                <a:solidFill>
                  <a:prstClr val="black"/>
                </a:solidFill>
                <a:latin typeface="Consolas"/>
              </a:rPr>
              <a:t>DemoSnippetTH</a:t>
            </a:r>
            <a:r>
              <a:rPr lang="es-MX" sz="1400" dirty="0">
                <a:solidFill>
                  <a:srgbClr val="0000FF"/>
                </a:solidFill>
                <a:latin typeface="Consolas"/>
              </a:rPr>
              <a:t>&lt;/</a:t>
            </a:r>
            <a:r>
              <a:rPr lang="es-MX" sz="1400" dirty="0" err="1">
                <a:solidFill>
                  <a:srgbClr val="A31515"/>
                </a:solidFill>
                <a:latin typeface="Consolas"/>
              </a:rPr>
              <a:t>Title</a:t>
            </a:r>
            <a:r>
              <a:rPr lang="es-MX" sz="1400" dirty="0">
                <a:solidFill>
                  <a:srgbClr val="0000FF"/>
                </a:solidFill>
                <a:latin typeface="Consolas"/>
              </a:rPr>
              <a:t>&gt; &lt;!--</a:t>
            </a:r>
            <a:r>
              <a:rPr lang="es-MX" sz="1400" dirty="0">
                <a:solidFill>
                  <a:srgbClr val="008000"/>
                </a:solidFill>
                <a:latin typeface="Consolas"/>
              </a:rPr>
              <a:t> Cambia el valor de este </a:t>
            </a:r>
            <a:r>
              <a:rPr lang="es-MX" sz="1400" dirty="0" err="1">
                <a:solidFill>
                  <a:srgbClr val="008000"/>
                </a:solidFill>
                <a:latin typeface="Consolas"/>
              </a:rPr>
              <a:t>tag</a:t>
            </a:r>
            <a:r>
              <a:rPr lang="es-MX" sz="1400" dirty="0">
                <a:solidFill>
                  <a:srgbClr val="008000"/>
                </a:solidFill>
                <a:latin typeface="Consolas"/>
              </a:rPr>
              <a:t> para cada </a:t>
            </a:r>
            <a:r>
              <a:rPr lang="es-MX" sz="1400" dirty="0" err="1">
                <a:solidFill>
                  <a:srgbClr val="008000"/>
                </a:solidFill>
                <a:latin typeface="Consolas"/>
              </a:rPr>
              <a:t>snippet</a:t>
            </a:r>
            <a:r>
              <a:rPr lang="es-MX" sz="1400" dirty="0">
                <a:solidFill>
                  <a:srgbClr val="008000"/>
                </a:solidFill>
                <a:latin typeface="Consolas"/>
              </a:rPr>
              <a:t> </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Author</a:t>
            </a:r>
            <a:r>
              <a:rPr lang="es-MX" sz="1400" dirty="0">
                <a:solidFill>
                  <a:srgbClr val="0000FF"/>
                </a:solidFill>
                <a:latin typeface="Consolas"/>
              </a:rPr>
              <a:t>&gt;</a:t>
            </a:r>
            <a:r>
              <a:rPr lang="es-MX" sz="1400" dirty="0">
                <a:solidFill>
                  <a:prstClr val="black"/>
                </a:solidFill>
                <a:latin typeface="Consolas"/>
              </a:rPr>
              <a:t>El Mike</a:t>
            </a:r>
            <a:r>
              <a:rPr lang="es-MX" sz="1400" dirty="0">
                <a:solidFill>
                  <a:srgbClr val="0000FF"/>
                </a:solidFill>
                <a:latin typeface="Consolas"/>
              </a:rPr>
              <a:t>&lt;/</a:t>
            </a:r>
            <a:r>
              <a:rPr lang="es-MX" sz="1400" dirty="0" err="1">
                <a:solidFill>
                  <a:srgbClr val="A31515"/>
                </a:solidFill>
                <a:latin typeface="Consolas"/>
              </a:rPr>
              <a:t>Author</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Shortcut</a:t>
            </a:r>
            <a:r>
              <a:rPr lang="es-MX" sz="1400" dirty="0">
                <a:solidFill>
                  <a:srgbClr val="0000FF"/>
                </a:solidFill>
                <a:latin typeface="Consolas"/>
              </a:rPr>
              <a:t>&gt;</a:t>
            </a:r>
            <a:r>
              <a:rPr lang="es-MX" sz="1400" dirty="0" err="1">
                <a:solidFill>
                  <a:prstClr val="black"/>
                </a:solidFill>
                <a:latin typeface="Consolas"/>
              </a:rPr>
              <a:t>democonsole</a:t>
            </a:r>
            <a:r>
              <a:rPr lang="es-MX" sz="1400" dirty="0">
                <a:solidFill>
                  <a:srgbClr val="0000FF"/>
                </a:solidFill>
                <a:latin typeface="Consolas"/>
              </a:rPr>
              <a:t>&lt;/</a:t>
            </a:r>
            <a:r>
              <a:rPr lang="es-MX" sz="1400" dirty="0" err="1">
                <a:solidFill>
                  <a:srgbClr val="A31515"/>
                </a:solidFill>
                <a:latin typeface="Consolas"/>
              </a:rPr>
              <a:t>Shortcut</a:t>
            </a:r>
            <a:r>
              <a:rPr lang="es-MX" sz="1400" dirty="0">
                <a:solidFill>
                  <a:srgbClr val="0000FF"/>
                </a:solidFill>
                <a:latin typeface="Consolas"/>
              </a:rPr>
              <a:t>&gt; &lt;!--</a:t>
            </a:r>
            <a:r>
              <a:rPr lang="es-MX" sz="1400" dirty="0">
                <a:solidFill>
                  <a:srgbClr val="008000"/>
                </a:solidFill>
                <a:latin typeface="Consolas"/>
              </a:rPr>
              <a:t> Cambia el valor de este </a:t>
            </a:r>
            <a:r>
              <a:rPr lang="es-MX" sz="1400" dirty="0" err="1">
                <a:solidFill>
                  <a:srgbClr val="008000"/>
                </a:solidFill>
                <a:latin typeface="Consolas"/>
              </a:rPr>
              <a:t>tag</a:t>
            </a:r>
            <a:r>
              <a:rPr lang="es-MX" sz="1400" dirty="0">
                <a:solidFill>
                  <a:srgbClr val="008000"/>
                </a:solidFill>
                <a:latin typeface="Consolas"/>
              </a:rPr>
              <a:t> para cada </a:t>
            </a:r>
            <a:r>
              <a:rPr lang="es-MX" sz="1400" dirty="0" err="1">
                <a:solidFill>
                  <a:srgbClr val="008000"/>
                </a:solidFill>
                <a:latin typeface="Consolas"/>
              </a:rPr>
              <a:t>snippet</a:t>
            </a:r>
            <a:r>
              <a:rPr lang="es-MX" sz="1400" dirty="0">
                <a:solidFill>
                  <a:srgbClr val="008000"/>
                </a:solidFill>
                <a:latin typeface="Consolas"/>
              </a:rPr>
              <a:t> </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Description</a:t>
            </a:r>
            <a:r>
              <a:rPr lang="es-MX" sz="1400" dirty="0">
                <a:solidFill>
                  <a:srgbClr val="0000FF"/>
                </a:solidFill>
                <a:latin typeface="Consolas"/>
              </a:rPr>
              <a:t>&gt;</a:t>
            </a:r>
            <a:r>
              <a:rPr lang="es-MX" sz="1400" dirty="0">
                <a:solidFill>
                  <a:prstClr val="black"/>
                </a:solidFill>
                <a:latin typeface="Consolas"/>
              </a:rPr>
              <a:t>Añade </a:t>
            </a:r>
            <a:r>
              <a:rPr lang="es-MX" sz="1400" dirty="0" err="1" smtClean="0">
                <a:solidFill>
                  <a:prstClr val="black"/>
                </a:solidFill>
                <a:latin typeface="Consolas"/>
              </a:rPr>
              <a:t>Codigo</a:t>
            </a:r>
            <a:r>
              <a:rPr lang="es-MX" sz="1400" dirty="0" smtClean="0">
                <a:solidFill>
                  <a:prstClr val="black"/>
                </a:solidFill>
                <a:latin typeface="Consolas"/>
              </a:rPr>
              <a:t> </a:t>
            </a:r>
            <a:r>
              <a:rPr lang="es-MX" sz="1400" dirty="0">
                <a:solidFill>
                  <a:prstClr val="black"/>
                </a:solidFill>
                <a:latin typeface="Consolas"/>
              </a:rPr>
              <a:t>de </a:t>
            </a:r>
            <a:r>
              <a:rPr lang="es-MX" sz="1400" dirty="0" smtClean="0">
                <a:solidFill>
                  <a:prstClr val="black"/>
                </a:solidFill>
                <a:latin typeface="Consolas"/>
              </a:rPr>
              <a:t>Consola para desplegar un mensaje en pantalla</a:t>
            </a:r>
            <a:r>
              <a:rPr lang="es-MX" sz="1400" dirty="0" smtClean="0">
                <a:solidFill>
                  <a:srgbClr val="0000FF"/>
                </a:solidFill>
                <a:latin typeface="Consolas"/>
              </a:rPr>
              <a:t>&lt;/</a:t>
            </a:r>
            <a:r>
              <a:rPr lang="es-MX" sz="1400" dirty="0" err="1">
                <a:solidFill>
                  <a:srgbClr val="A31515"/>
                </a:solidFill>
                <a:latin typeface="Consolas"/>
              </a:rPr>
              <a:t>Description</a:t>
            </a:r>
            <a:r>
              <a:rPr lang="es-MX" sz="1400" dirty="0">
                <a:solidFill>
                  <a:srgbClr val="0000FF"/>
                </a:solidFill>
                <a:latin typeface="Consolas"/>
              </a:rPr>
              <a:t>&gt; &lt;!--</a:t>
            </a:r>
            <a:r>
              <a:rPr lang="es-MX" sz="1400" dirty="0">
                <a:solidFill>
                  <a:srgbClr val="008000"/>
                </a:solidFill>
                <a:latin typeface="Consolas"/>
              </a:rPr>
              <a:t> Cambia el valor de este </a:t>
            </a:r>
            <a:r>
              <a:rPr lang="es-MX" sz="1400" dirty="0" err="1">
                <a:solidFill>
                  <a:srgbClr val="008000"/>
                </a:solidFill>
                <a:latin typeface="Consolas"/>
              </a:rPr>
              <a:t>tag</a:t>
            </a:r>
            <a:r>
              <a:rPr lang="es-MX" sz="1400" dirty="0">
                <a:solidFill>
                  <a:srgbClr val="008000"/>
                </a:solidFill>
                <a:latin typeface="Consolas"/>
              </a:rPr>
              <a:t> para cada </a:t>
            </a:r>
            <a:r>
              <a:rPr lang="es-MX" sz="1400" dirty="0" err="1">
                <a:solidFill>
                  <a:srgbClr val="008000"/>
                </a:solidFill>
                <a:latin typeface="Consolas"/>
              </a:rPr>
              <a:t>snippet</a:t>
            </a:r>
            <a:r>
              <a:rPr lang="es-MX" sz="1400" dirty="0">
                <a:solidFill>
                  <a:srgbClr val="008000"/>
                </a:solidFill>
                <a:latin typeface="Consolas"/>
              </a:rPr>
              <a:t> </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SnippetTypes</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SnippetType</a:t>
            </a:r>
            <a:r>
              <a:rPr lang="es-MX" sz="1400" dirty="0">
                <a:solidFill>
                  <a:srgbClr val="0000FF"/>
                </a:solidFill>
                <a:latin typeface="Consolas"/>
              </a:rPr>
              <a:t>&gt;</a:t>
            </a:r>
            <a:r>
              <a:rPr lang="es-MX" sz="1400" dirty="0" err="1">
                <a:solidFill>
                  <a:prstClr val="black"/>
                </a:solidFill>
                <a:latin typeface="Consolas"/>
              </a:rPr>
              <a:t>Expansion</a:t>
            </a:r>
            <a:r>
              <a:rPr lang="es-MX" sz="1400" dirty="0">
                <a:solidFill>
                  <a:srgbClr val="0000FF"/>
                </a:solidFill>
                <a:latin typeface="Consolas"/>
              </a:rPr>
              <a:t>&lt;/</a:t>
            </a:r>
            <a:r>
              <a:rPr lang="es-MX" sz="1400" dirty="0" err="1">
                <a:solidFill>
                  <a:srgbClr val="A31515"/>
                </a:solidFill>
                <a:latin typeface="Consolas"/>
              </a:rPr>
              <a:t>SnippetType</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SnippetTypes</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Header</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Snippet</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Declarations</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a:solidFill>
                  <a:srgbClr val="A31515"/>
                </a:solidFill>
                <a:latin typeface="Consolas"/>
              </a:rPr>
              <a:t>Literal</a:t>
            </a:r>
            <a:r>
              <a:rPr lang="es-MX" sz="1400" dirty="0">
                <a:solidFill>
                  <a:srgbClr val="0000FF"/>
                </a:solidFill>
                <a:latin typeface="Consolas"/>
              </a:rPr>
              <a:t>&gt;</a:t>
            </a:r>
            <a:endParaRPr lang="es-MX" sz="1400" dirty="0">
              <a:solidFill>
                <a:prstClr val="black"/>
              </a:solidFill>
              <a:latin typeface="Consolas"/>
            </a:endParaRPr>
          </a:p>
          <a:p>
            <a:r>
              <a:rPr lang="en-US" sz="1400" dirty="0">
                <a:solidFill>
                  <a:srgbClr val="0000FF"/>
                </a:solidFill>
                <a:latin typeface="Consolas"/>
              </a:rPr>
              <a:t>        &lt;</a:t>
            </a:r>
            <a:r>
              <a:rPr lang="en-US" sz="1400" dirty="0">
                <a:solidFill>
                  <a:srgbClr val="A31515"/>
                </a:solidFill>
                <a:latin typeface="Consolas"/>
              </a:rPr>
              <a:t>ID</a:t>
            </a:r>
            <a:r>
              <a:rPr lang="en-US" sz="1400" dirty="0">
                <a:solidFill>
                  <a:srgbClr val="0000FF"/>
                </a:solidFill>
                <a:latin typeface="Consolas"/>
              </a:rPr>
              <a:t>&gt;</a:t>
            </a:r>
            <a:r>
              <a:rPr lang="en-US" sz="1400" dirty="0">
                <a:solidFill>
                  <a:prstClr val="black"/>
                </a:solidFill>
                <a:latin typeface="Consolas"/>
              </a:rPr>
              <a:t>Author</a:t>
            </a:r>
            <a:r>
              <a:rPr lang="en-US" sz="1400" dirty="0">
                <a:solidFill>
                  <a:srgbClr val="0000FF"/>
                </a:solidFill>
                <a:latin typeface="Consolas"/>
              </a:rPr>
              <a:t>&lt;/</a:t>
            </a:r>
            <a:r>
              <a:rPr lang="en-US" sz="1400" dirty="0">
                <a:solidFill>
                  <a:srgbClr val="A31515"/>
                </a:solidFill>
                <a:latin typeface="Consolas"/>
              </a:rPr>
              <a:t>ID</a:t>
            </a:r>
            <a:r>
              <a:rPr lang="en-US" sz="1400" dirty="0">
                <a:solidFill>
                  <a:srgbClr val="0000FF"/>
                </a:solidFill>
                <a:latin typeface="Consolas"/>
              </a:rPr>
              <a:t>&gt; &lt;!--</a:t>
            </a:r>
            <a:r>
              <a:rPr lang="en-US" sz="1400" dirty="0">
                <a:solidFill>
                  <a:srgbClr val="008000"/>
                </a:solidFill>
                <a:latin typeface="Consolas"/>
              </a:rPr>
              <a:t> </a:t>
            </a:r>
            <a:r>
              <a:rPr lang="en-US" sz="1400" dirty="0" err="1" smtClean="0">
                <a:solidFill>
                  <a:srgbClr val="008000"/>
                </a:solidFill>
                <a:latin typeface="Consolas"/>
              </a:rPr>
              <a:t>Comentario</a:t>
            </a:r>
            <a:r>
              <a:rPr lang="en-US" sz="1400" dirty="0" smtClean="0">
                <a:solidFill>
                  <a:srgbClr val="008000"/>
                </a:solidFill>
                <a:latin typeface="Consolas"/>
              </a:rPr>
              <a:t> </a:t>
            </a:r>
            <a:r>
              <a:rPr lang="en-US" sz="1400" dirty="0">
                <a:solidFill>
                  <a:srgbClr val="0000FF"/>
                </a:solidFill>
                <a:latin typeface="Consolas"/>
              </a:rPr>
              <a:t>--&gt;</a:t>
            </a:r>
            <a:endParaRPr lang="en-US" sz="1400" dirty="0">
              <a:solidFill>
                <a:prstClr val="black"/>
              </a:solidFill>
              <a:latin typeface="Consolas"/>
            </a:endParaRPr>
          </a:p>
          <a:p>
            <a:r>
              <a:rPr lang="en-US" sz="1400" dirty="0">
                <a:solidFill>
                  <a:srgbClr val="0000FF"/>
                </a:solidFill>
                <a:latin typeface="Consolas"/>
              </a:rPr>
              <a:t>        &lt;</a:t>
            </a:r>
            <a:r>
              <a:rPr lang="en-US" sz="1400" dirty="0">
                <a:solidFill>
                  <a:srgbClr val="A31515"/>
                </a:solidFill>
                <a:latin typeface="Consolas"/>
              </a:rPr>
              <a:t>Default</a:t>
            </a:r>
            <a:r>
              <a:rPr lang="en-US" sz="1400" dirty="0">
                <a:solidFill>
                  <a:srgbClr val="0000FF"/>
                </a:solidFill>
                <a:latin typeface="Consolas"/>
              </a:rPr>
              <a:t>&gt;</a:t>
            </a:r>
            <a:r>
              <a:rPr lang="en-US" sz="1400" dirty="0">
                <a:solidFill>
                  <a:prstClr val="black"/>
                </a:solidFill>
                <a:latin typeface="Consolas"/>
              </a:rPr>
              <a:t>El Mike</a:t>
            </a:r>
            <a:r>
              <a:rPr lang="en-US" sz="1400" dirty="0">
                <a:solidFill>
                  <a:srgbClr val="0000FF"/>
                </a:solidFill>
                <a:latin typeface="Consolas"/>
              </a:rPr>
              <a:t>&lt;/</a:t>
            </a:r>
            <a:r>
              <a:rPr lang="en-US" sz="1400" dirty="0">
                <a:solidFill>
                  <a:srgbClr val="A31515"/>
                </a:solidFill>
                <a:latin typeface="Consolas"/>
              </a:rPr>
              <a:t>Default</a:t>
            </a:r>
            <a:r>
              <a:rPr lang="en-US" sz="1400" dirty="0">
                <a:solidFill>
                  <a:srgbClr val="0000FF"/>
                </a:solidFill>
                <a:latin typeface="Consolas"/>
              </a:rPr>
              <a:t>&gt; &lt;!--</a:t>
            </a:r>
            <a:r>
              <a:rPr lang="en-US" sz="1400" dirty="0">
                <a:solidFill>
                  <a:srgbClr val="008000"/>
                </a:solidFill>
                <a:latin typeface="Consolas"/>
              </a:rPr>
              <a:t> </a:t>
            </a:r>
            <a:r>
              <a:rPr lang="en-US" sz="1400" dirty="0" err="1" smtClean="0">
                <a:solidFill>
                  <a:srgbClr val="008000"/>
                </a:solidFill>
                <a:latin typeface="Consolas"/>
              </a:rPr>
              <a:t>Comentario</a:t>
            </a:r>
            <a:r>
              <a:rPr lang="en-US" sz="1400" dirty="0" smtClean="0">
                <a:solidFill>
                  <a:srgbClr val="008000"/>
                </a:solidFill>
                <a:latin typeface="Consolas"/>
              </a:rPr>
              <a:t> </a:t>
            </a:r>
            <a:r>
              <a:rPr lang="en-US" sz="1400" dirty="0">
                <a:solidFill>
                  <a:srgbClr val="0000FF"/>
                </a:solidFill>
                <a:latin typeface="Consolas"/>
              </a:rPr>
              <a:t>--&gt;</a:t>
            </a:r>
            <a:endParaRPr lang="en-US" sz="1400" dirty="0">
              <a:solidFill>
                <a:prstClr val="black"/>
              </a:solidFill>
              <a:latin typeface="Consolas"/>
            </a:endParaRPr>
          </a:p>
          <a:p>
            <a:r>
              <a:rPr lang="es-MX" sz="1400" dirty="0">
                <a:solidFill>
                  <a:srgbClr val="0000FF"/>
                </a:solidFill>
                <a:latin typeface="Consolas"/>
              </a:rPr>
              <a:t>      &lt;/</a:t>
            </a:r>
            <a:r>
              <a:rPr lang="es-MX" sz="1400" dirty="0">
                <a:solidFill>
                  <a:srgbClr val="A31515"/>
                </a:solidFill>
                <a:latin typeface="Consolas"/>
              </a:rPr>
              <a:t>Literal</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Declarations</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Code</a:t>
            </a:r>
            <a:r>
              <a:rPr lang="es-MX" sz="1400" dirty="0">
                <a:solidFill>
                  <a:srgbClr val="0000FF"/>
                </a:solidFill>
                <a:latin typeface="Consolas"/>
              </a:rPr>
              <a:t> </a:t>
            </a:r>
            <a:r>
              <a:rPr lang="es-MX" sz="1400" dirty="0" err="1">
                <a:solidFill>
                  <a:srgbClr val="FF0000"/>
                </a:solidFill>
                <a:latin typeface="Consolas"/>
              </a:rPr>
              <a:t>Language</a:t>
            </a:r>
            <a:r>
              <a:rPr lang="es-MX" sz="1400" dirty="0">
                <a:solidFill>
                  <a:srgbClr val="0000FF"/>
                </a:solidFill>
                <a:latin typeface="Consolas"/>
              </a:rPr>
              <a:t>=</a:t>
            </a:r>
            <a:r>
              <a:rPr lang="es-MX" sz="1400" dirty="0">
                <a:solidFill>
                  <a:prstClr val="black"/>
                </a:solidFill>
                <a:latin typeface="Consolas"/>
              </a:rPr>
              <a:t>"</a:t>
            </a:r>
            <a:r>
              <a:rPr lang="es-MX" sz="1400" dirty="0" err="1">
                <a:solidFill>
                  <a:srgbClr val="0000FF"/>
                </a:solidFill>
                <a:latin typeface="Consolas"/>
              </a:rPr>
              <a:t>CSharp</a:t>
            </a:r>
            <a:r>
              <a:rPr lang="es-MX" sz="1400" dirty="0">
                <a:solidFill>
                  <a:prstClr val="black"/>
                </a:solidFill>
                <a:latin typeface="Consolas"/>
              </a:rPr>
              <a:t>"</a:t>
            </a:r>
            <a:r>
              <a:rPr lang="es-MX" sz="1400" dirty="0">
                <a:solidFill>
                  <a:srgbClr val="0000FF"/>
                </a:solidFill>
                <a:latin typeface="Consolas"/>
              </a:rPr>
              <a:t>&gt; &lt;!--</a:t>
            </a:r>
            <a:r>
              <a:rPr lang="es-MX" sz="1400" dirty="0" err="1">
                <a:solidFill>
                  <a:srgbClr val="008000"/>
                </a:solidFill>
                <a:latin typeface="Consolas"/>
              </a:rPr>
              <a:t>Especifíca</a:t>
            </a:r>
            <a:r>
              <a:rPr lang="es-MX" sz="1400" dirty="0">
                <a:solidFill>
                  <a:srgbClr val="008000"/>
                </a:solidFill>
                <a:latin typeface="Consolas"/>
              </a:rPr>
              <a:t> el lenguaje en el que está creado el </a:t>
            </a:r>
            <a:r>
              <a:rPr lang="es-MX" sz="1400" dirty="0" err="1">
                <a:solidFill>
                  <a:srgbClr val="008000"/>
                </a:solidFill>
                <a:latin typeface="Consolas"/>
              </a:rPr>
              <a:t>snippet</a:t>
            </a:r>
            <a:r>
              <a:rPr lang="es-MX" sz="1400" dirty="0">
                <a:solidFill>
                  <a:srgbClr val="008000"/>
                </a:solidFill>
                <a:latin typeface="Consolas"/>
              </a:rPr>
              <a:t> (VB, </a:t>
            </a:r>
            <a:r>
              <a:rPr lang="es-MX" sz="1400" dirty="0" err="1">
                <a:solidFill>
                  <a:srgbClr val="008000"/>
                </a:solidFill>
                <a:latin typeface="Consolas"/>
              </a:rPr>
              <a:t>CSharp</a:t>
            </a:r>
            <a:r>
              <a:rPr lang="es-MX" sz="1400" dirty="0">
                <a:solidFill>
                  <a:srgbClr val="008000"/>
                </a:solidFill>
                <a:latin typeface="Consolas"/>
              </a:rPr>
              <a:t>, </a:t>
            </a:r>
            <a:r>
              <a:rPr lang="es-MX" sz="1400" dirty="0" err="1">
                <a:solidFill>
                  <a:srgbClr val="008000"/>
                </a:solidFill>
                <a:latin typeface="Consolas"/>
              </a:rPr>
              <a:t>VJSharp</a:t>
            </a:r>
            <a:r>
              <a:rPr lang="es-MX" sz="1400" dirty="0">
                <a:solidFill>
                  <a:srgbClr val="008000"/>
                </a:solidFill>
                <a:latin typeface="Consolas"/>
              </a:rPr>
              <a:t>, XML)</a:t>
            </a:r>
            <a:r>
              <a:rPr lang="es-MX" sz="1400" dirty="0">
                <a:solidFill>
                  <a:srgbClr val="0000FF"/>
                </a:solidFill>
                <a:latin typeface="Consolas"/>
              </a:rPr>
              <a:t>--&gt;</a:t>
            </a:r>
            <a:endParaRPr lang="es-MX" sz="1400" dirty="0">
              <a:solidFill>
                <a:prstClr val="black"/>
              </a:solidFill>
              <a:latin typeface="Consolas"/>
            </a:endParaRPr>
          </a:p>
          <a:p>
            <a:r>
              <a:rPr lang="pt-BR" sz="1400" dirty="0">
                <a:solidFill>
                  <a:srgbClr val="0000FF"/>
                </a:solidFill>
                <a:latin typeface="Consolas"/>
              </a:rPr>
              <a:t>      &lt;![</a:t>
            </a:r>
            <a:r>
              <a:rPr lang="pt-BR" sz="1400" dirty="0" smtClean="0">
                <a:solidFill>
                  <a:srgbClr val="0000FF"/>
                </a:solidFill>
                <a:latin typeface="Consolas"/>
              </a:rPr>
              <a:t>CDATA[</a:t>
            </a:r>
            <a:r>
              <a:rPr lang="pt-BR" sz="1400" dirty="0" smtClean="0">
                <a:solidFill>
                  <a:srgbClr val="808080"/>
                </a:solidFill>
                <a:latin typeface="Consolas"/>
              </a:rPr>
              <a:t>Console.</a:t>
            </a:r>
            <a:r>
              <a:rPr lang="pt-BR" sz="1400" dirty="0" err="1" smtClean="0">
                <a:solidFill>
                  <a:srgbClr val="808080"/>
                </a:solidFill>
                <a:latin typeface="Consolas"/>
              </a:rPr>
              <a:t>WriteLine</a:t>
            </a:r>
            <a:r>
              <a:rPr lang="pt-BR" sz="1400" dirty="0" smtClean="0">
                <a:solidFill>
                  <a:srgbClr val="808080"/>
                </a:solidFill>
                <a:latin typeface="Consolas"/>
              </a:rPr>
              <a:t>("");</a:t>
            </a:r>
            <a:r>
              <a:rPr lang="pt-BR" sz="1400" dirty="0" smtClean="0">
                <a:solidFill>
                  <a:srgbClr val="0000FF"/>
                </a:solidFill>
                <a:latin typeface="Consolas"/>
              </a:rPr>
              <a:t>]]&gt; </a:t>
            </a:r>
            <a:r>
              <a:rPr lang="pt-BR" sz="1400" dirty="0">
                <a:solidFill>
                  <a:srgbClr val="0000FF"/>
                </a:solidFill>
                <a:latin typeface="Consolas"/>
              </a:rPr>
              <a:t>&lt;!--</a:t>
            </a:r>
            <a:r>
              <a:rPr lang="pt-BR" sz="1400" dirty="0">
                <a:solidFill>
                  <a:srgbClr val="008000"/>
                </a:solidFill>
                <a:latin typeface="Consolas"/>
              </a:rPr>
              <a:t> inserta tu código aqui </a:t>
            </a:r>
            <a:r>
              <a:rPr lang="pt-BR" sz="1400" dirty="0">
                <a:solidFill>
                  <a:srgbClr val="0000FF"/>
                </a:solidFill>
                <a:latin typeface="Consolas"/>
              </a:rPr>
              <a:t>--&gt;</a:t>
            </a:r>
            <a:endParaRPr lang="pt-BR"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Code</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  &lt;/</a:t>
            </a:r>
            <a:r>
              <a:rPr lang="es-MX" sz="1400" dirty="0" err="1">
                <a:solidFill>
                  <a:srgbClr val="A31515"/>
                </a:solidFill>
                <a:latin typeface="Consolas"/>
              </a:rPr>
              <a:t>Snippet</a:t>
            </a:r>
            <a:r>
              <a:rPr lang="es-MX" sz="1400" dirty="0">
                <a:solidFill>
                  <a:srgbClr val="0000FF"/>
                </a:solidFill>
                <a:latin typeface="Consolas"/>
              </a:rPr>
              <a:t>&gt;</a:t>
            </a:r>
            <a:endParaRPr lang="es-MX" sz="1400" dirty="0">
              <a:solidFill>
                <a:prstClr val="black"/>
              </a:solidFill>
              <a:latin typeface="Consolas"/>
            </a:endParaRPr>
          </a:p>
          <a:p>
            <a:r>
              <a:rPr lang="es-MX" sz="1400" dirty="0">
                <a:solidFill>
                  <a:srgbClr val="0000FF"/>
                </a:solidFill>
                <a:latin typeface="Consolas"/>
              </a:rPr>
              <a:t>&lt;/</a:t>
            </a:r>
            <a:r>
              <a:rPr lang="es-MX" sz="1400" dirty="0" err="1">
                <a:solidFill>
                  <a:srgbClr val="A31515"/>
                </a:solidFill>
                <a:latin typeface="Consolas"/>
              </a:rPr>
              <a:t>CodeSnippet</a:t>
            </a:r>
            <a:r>
              <a:rPr lang="es-MX" sz="1400" dirty="0">
                <a:solidFill>
                  <a:srgbClr val="0000FF"/>
                </a:solidFill>
                <a:latin typeface="Consolas"/>
              </a:rPr>
              <a:t>&gt;</a:t>
            </a:r>
          </a:p>
        </p:txBody>
      </p:sp>
      <p:sp>
        <p:nvSpPr>
          <p:cNvPr id="4" name="Slide Number Placeholder 3"/>
          <p:cNvSpPr>
            <a:spLocks noGrp="1"/>
          </p:cNvSpPr>
          <p:nvPr>
            <p:ph type="sldNum" sz="quarter" idx="4"/>
          </p:nvPr>
        </p:nvSpPr>
        <p:spPr/>
        <p:txBody>
          <a:bodyPr/>
          <a:lstStyle/>
          <a:p>
            <a:fld id="{1AD4D6FE-0D95-422C-A401-E733BBF8EB07}" type="slidenum">
              <a:rPr lang="en-US" smtClean="0"/>
              <a:pPr/>
              <a:t>12</a:t>
            </a:fld>
            <a:endParaRPr lang="en-US"/>
          </a:p>
        </p:txBody>
      </p:sp>
    </p:spTree>
    <p:extLst>
      <p:ext uri="{BB962C8B-B14F-4D97-AF65-F5344CB8AC3E}">
        <p14:creationId xmlns:p14="http://schemas.microsoft.com/office/powerpoint/2010/main" xmlns="" val="28242592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44366"/>
            <a:ext cx="11173090" cy="664797"/>
          </a:xfrm>
        </p:spPr>
        <p:txBody>
          <a:bodyPr/>
          <a:lstStyle/>
          <a:p>
            <a:r>
              <a:rPr lang="en-US" dirty="0" smtClean="0"/>
              <a:t>Tips Del </a:t>
            </a:r>
            <a:r>
              <a:rPr lang="en-US" dirty="0" err="1" smtClean="0"/>
              <a:t>D</a:t>
            </a:r>
            <a:r>
              <a:rPr lang="en-US" dirty="0" err="1"/>
              <a:t>í</a:t>
            </a:r>
            <a:r>
              <a:rPr lang="en-US" dirty="0" err="1" smtClean="0"/>
              <a:t>a</a:t>
            </a:r>
            <a:endParaRPr lang="en-US" dirty="0"/>
          </a:p>
        </p:txBody>
      </p:sp>
      <p:sp>
        <p:nvSpPr>
          <p:cNvPr id="3" name="Text Placeholder 2"/>
          <p:cNvSpPr>
            <a:spLocks noGrp="1"/>
          </p:cNvSpPr>
          <p:nvPr>
            <p:ph type="body" sz="quarter" idx="10"/>
          </p:nvPr>
        </p:nvSpPr>
        <p:spPr>
          <a:xfrm>
            <a:off x="485466" y="1177524"/>
            <a:ext cx="11173090" cy="2283702"/>
          </a:xfrm>
        </p:spPr>
        <p:txBody>
          <a:bodyPr/>
          <a:lstStyle/>
          <a:p>
            <a:r>
              <a:rPr lang="es-MX" sz="2800" dirty="0" smtClean="0">
                <a:solidFill>
                  <a:schemeClr val="accent4"/>
                </a:solidFill>
              </a:rPr>
              <a:t>Mostrar numero de líneas</a:t>
            </a:r>
          </a:p>
          <a:p>
            <a:endParaRPr lang="es-MX" sz="1200" dirty="0" smtClean="0">
              <a:solidFill>
                <a:schemeClr val="accent4"/>
              </a:solidFill>
            </a:endParaRPr>
          </a:p>
          <a:p>
            <a:r>
              <a:rPr lang="es-MX" sz="2800" dirty="0" smtClean="0">
                <a:solidFill>
                  <a:schemeClr val="accent4"/>
                </a:solidFill>
              </a:rPr>
              <a:t>Opciones de impresión:</a:t>
            </a:r>
          </a:p>
          <a:p>
            <a:pPr lvl="1"/>
            <a:r>
              <a:rPr lang="es-MX" sz="2400" dirty="0" smtClean="0">
                <a:solidFill>
                  <a:schemeClr val="accent4"/>
                </a:solidFill>
              </a:rPr>
              <a:t>Imprimir números de línea</a:t>
            </a:r>
          </a:p>
          <a:p>
            <a:pPr lvl="1"/>
            <a:r>
              <a:rPr lang="es-MX" sz="2400" dirty="0" smtClean="0">
                <a:solidFill>
                  <a:schemeClr val="accent4"/>
                </a:solidFill>
              </a:rPr>
              <a:t>Imprimir secciones de código</a:t>
            </a:r>
          </a:p>
          <a:p>
            <a:pPr lvl="1"/>
            <a:r>
              <a:rPr lang="es-MX" sz="2400" dirty="0" smtClean="0">
                <a:solidFill>
                  <a:schemeClr val="accent4"/>
                </a:solidFill>
              </a:rPr>
              <a:t>Imprimir a color</a:t>
            </a:r>
          </a:p>
        </p:txBody>
      </p:sp>
      <p:pic>
        <p:nvPicPr>
          <p:cNvPr id="12289" name="Picture 1" descr="C:\Documents and Settings\El Mike\Configuración local\Archivos temporales de Internet\Content.IE5\IKRMALS1\MP900402504[1].jpg"/>
          <p:cNvPicPr>
            <a:picLocks noChangeAspect="1" noChangeArrowheads="1"/>
          </p:cNvPicPr>
          <p:nvPr/>
        </p:nvPicPr>
        <p:blipFill>
          <a:blip r:embed="rId3"/>
          <a:srcRect/>
          <a:stretch>
            <a:fillRect/>
          </a:stretch>
        </p:blipFill>
        <p:spPr bwMode="auto">
          <a:xfrm>
            <a:off x="8590666" y="1518784"/>
            <a:ext cx="2290360" cy="3433864"/>
          </a:xfrm>
          <a:prstGeom prst="rect">
            <a:avLst/>
          </a:prstGeom>
          <a:noFill/>
        </p:spPr>
      </p:pic>
      <p:sp>
        <p:nvSpPr>
          <p:cNvPr id="5" name="Slide Number Placeholder 3"/>
          <p:cNvSpPr>
            <a:spLocks noGrp="1"/>
          </p:cNvSpPr>
          <p:nvPr>
            <p:ph type="sldNum" sz="quarter" idx="4"/>
          </p:nvPr>
        </p:nvSpPr>
        <p:spPr>
          <a:xfrm>
            <a:off x="517525" y="6291297"/>
            <a:ext cx="349250" cy="365125"/>
          </a:xfrm>
        </p:spPr>
        <p:txBody>
          <a:bodyPr/>
          <a:lstStyle/>
          <a:p>
            <a:fld id="{1AD4D6FE-0D95-422C-A401-E733BBF8EB07}" type="slidenum">
              <a:rPr lang="en-US" smtClean="0"/>
              <a:pPr/>
              <a:t>13</a:t>
            </a:fld>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Microsoft logo and tagline"/>
          <p:cNvPicPr>
            <a:picLocks noChangeAspect="1" noChangeArrowheads="1"/>
          </p:cNvPicPr>
          <p:nvPr/>
        </p:nvPicPr>
        <p:blipFill>
          <a:blip r:embed="rId3" cstate="email">
            <a:lum bright="10000"/>
          </a:blip>
          <a:stretch>
            <a:fillRect/>
          </a:stretch>
        </p:blipFill>
        <p:spPr bwMode="black">
          <a:xfrm>
            <a:off x="1900673" y="2072840"/>
            <a:ext cx="8400542" cy="1638106"/>
          </a:xfrm>
          <a:prstGeom prst="rect">
            <a:avLst/>
          </a:prstGeom>
          <a:noFill/>
        </p:spPr>
      </p:pic>
      <p:sp>
        <p:nvSpPr>
          <p:cNvPr id="4" name="Text Box 3"/>
          <p:cNvSpPr txBox="1">
            <a:spLocks noChangeArrowheads="1"/>
          </p:cNvSpPr>
          <p:nvPr/>
        </p:nvSpPr>
        <p:spPr bwMode="blackWhite">
          <a:xfrm>
            <a:off x="1875704" y="5998472"/>
            <a:ext cx="8382000" cy="630928"/>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eaLnBrk="0" hangingPunct="0"/>
            <a:r>
              <a:rPr lang="en-US" sz="700" smtClean="0">
                <a:gradFill>
                  <a:gsLst>
                    <a:gs pos="0">
                      <a:schemeClr val="tx1"/>
                    </a:gs>
                    <a:gs pos="100000">
                      <a:schemeClr val="tx1"/>
                    </a:gs>
                  </a:gsLst>
                  <a:lin ang="5400000" scaled="0"/>
                </a:gradFill>
                <a:latin typeface="Segoe UI" pitchFamily="34" charset="0"/>
                <a:cs typeface="Arial" charset="0"/>
              </a:rPr>
              <a:t>© 2009 Microsoft Corporation. All rights reserved. Microsoft, Visual Studio, the Visual Studio logo, and [list other trademarks referenced] are trademarks of the Microsoft group of companies. </a:t>
            </a:r>
          </a:p>
          <a:p>
            <a:pPr algn="ctr" defTabSz="914099" eaLnBrk="0" hangingPunct="0"/>
            <a:r>
              <a:rPr lang="en-US" sz="700" smtClean="0">
                <a:gradFill>
                  <a:gsLst>
                    <a:gs pos="0">
                      <a:schemeClr val="tx1"/>
                    </a:gs>
                    <a:gs pos="100000">
                      <a:schemeClr val="tx1"/>
                    </a:gs>
                  </a:gsLst>
                  <a:lin ang="5400000" scaled="0"/>
                </a:gradFill>
                <a:latin typeface="Segoe UI" pitchFamily="34" charset="0"/>
                <a:cs typeface="Arial" charset="0"/>
              </a:rPr>
              <a:t> </a:t>
            </a:r>
          </a:p>
          <a:p>
            <a:pPr algn="ctr" defTabSz="914099" eaLnBrk="0" hangingPunct="0"/>
            <a:r>
              <a:rPr lang="en-US" sz="70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smtClean="0">
                <a:gradFill>
                  <a:gsLst>
                    <a:gs pos="0">
                      <a:schemeClr val="tx1"/>
                    </a:gs>
                    <a:gs pos="100000">
                      <a:schemeClr val="tx1"/>
                    </a:gs>
                  </a:gsLst>
                  <a:lin ang="5400000" scaled="0"/>
                </a:gradFill>
                <a:latin typeface="Segoe UI" pitchFamily="34" charset="0"/>
                <a:cs typeface="Arial" charset="0"/>
              </a:rPr>
            </a:br>
            <a:r>
              <a:rPr lang="en-US" sz="70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solidFill>
                  <a:schemeClr val="bg1"/>
                </a:solidFill>
              </a:rPr>
              <a:t>Notes (hidden)</a:t>
            </a:r>
            <a:endParaRPr lang="en-US">
              <a:solidFill>
                <a:schemeClr val="bg1"/>
              </a:solidFill>
            </a:endParaRPr>
          </a:p>
        </p:txBody>
      </p:sp>
      <p:sp>
        <p:nvSpPr>
          <p:cNvPr id="6" name="Text Placeholder 5"/>
          <p:cNvSpPr>
            <a:spLocks noGrp="1"/>
          </p:cNvSpPr>
          <p:nvPr>
            <p:ph type="body" sz="quarter" idx="10"/>
          </p:nvPr>
        </p:nvSpPr>
        <p:spPr>
          <a:xfrm>
            <a:off x="507868" y="1411553"/>
            <a:ext cx="11173090" cy="1428083"/>
          </a:xfrm>
        </p:spPr>
        <p:txBody>
          <a:bodyPr/>
          <a:lstStyle/>
          <a:p>
            <a:r>
              <a:rPr lang="en-US" smtClean="0"/>
              <a:t>Some speakers at Microsoft like to use this slide for hidden “notes slides”. </a:t>
            </a:r>
          </a:p>
          <a:p>
            <a:r>
              <a:rPr lang="en-US" smtClean="0"/>
              <a:t>Delete it if you don’t want to use it.</a:t>
            </a:r>
            <a:endParaRPr lang="en-US"/>
          </a:p>
        </p:txBody>
      </p:sp>
      <p:sp>
        <p:nvSpPr>
          <p:cNvPr id="7" name="Text Placeholder 6"/>
          <p:cNvSpPr>
            <a:spLocks noGrp="1"/>
          </p:cNvSpPr>
          <p:nvPr>
            <p:ph type="body" sz="quarter" idx="11"/>
          </p:nvPr>
        </p:nvSpPr>
        <p:spPr/>
        <p:txBody>
          <a:bodyPr/>
          <a:lstStyle/>
          <a:p>
            <a:r>
              <a:rPr lang="en-US" smtClean="0"/>
              <a:t>NEXT: &lt;next slide title&gt;</a:t>
            </a: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Logo Information</a:t>
            </a:r>
            <a:endParaRPr lang="en-US"/>
          </a:p>
        </p:txBody>
      </p:sp>
      <p:sp>
        <p:nvSpPr>
          <p:cNvPr id="6" name="Text Placeholder 5"/>
          <p:cNvSpPr>
            <a:spLocks noGrp="1"/>
          </p:cNvSpPr>
          <p:nvPr>
            <p:ph type="body" sz="quarter" idx="10"/>
          </p:nvPr>
        </p:nvSpPr>
        <p:spPr>
          <a:xfrm>
            <a:off x="507868" y="1447800"/>
            <a:ext cx="11173090" cy="2252924"/>
          </a:xfrm>
        </p:spPr>
        <p:txBody>
          <a:bodyPr/>
          <a:lstStyle/>
          <a:p>
            <a:r>
              <a:rPr lang="en-US" smtClean="0"/>
              <a:t>To change logos</a:t>
            </a:r>
          </a:p>
          <a:p>
            <a:pPr lvl="1"/>
            <a:r>
              <a:rPr lang="en-US" smtClean="0"/>
              <a:t>Copy desired logo from this slide</a:t>
            </a:r>
          </a:p>
          <a:p>
            <a:pPr lvl="1"/>
            <a:r>
              <a:rPr lang="en-US" smtClean="0"/>
              <a:t>Go to the Slide Master View</a:t>
            </a:r>
          </a:p>
          <a:p>
            <a:pPr lvl="1"/>
            <a:r>
              <a:rPr lang="en-US" smtClean="0"/>
              <a:t>Replace logos in the Slide Master</a:t>
            </a:r>
            <a:br>
              <a:rPr lang="en-US" smtClean="0"/>
            </a:br>
            <a:r>
              <a:rPr lang="en-US" smtClean="0"/>
              <a:t>View on all slides which contain logos</a:t>
            </a:r>
          </a:p>
        </p:txBody>
      </p:sp>
      <p:pic>
        <p:nvPicPr>
          <p:cNvPr id="9" name="Picture 8" descr="VS_h_rgb_r_2.png"/>
          <p:cNvPicPr>
            <a:picLocks noChangeAspect="1"/>
          </p:cNvPicPr>
          <p:nvPr/>
        </p:nvPicPr>
        <p:blipFill>
          <a:blip r:embed="rId3" cstate="email"/>
          <a:stretch>
            <a:fillRect/>
          </a:stretch>
        </p:blipFill>
        <p:spPr>
          <a:xfrm>
            <a:off x="519113" y="4452375"/>
            <a:ext cx="3307381" cy="486507"/>
          </a:xfrm>
          <a:prstGeom prst="rect">
            <a:avLst/>
          </a:prstGeom>
        </p:spPr>
      </p:pic>
      <p:pic>
        <p:nvPicPr>
          <p:cNvPr id="10" name="Picture 9" descr="VS_v_rgb_r_2.png"/>
          <p:cNvPicPr>
            <a:picLocks noChangeAspect="1"/>
          </p:cNvPicPr>
          <p:nvPr/>
        </p:nvPicPr>
        <p:blipFill>
          <a:blip r:embed="rId4" cstate="email"/>
          <a:stretch>
            <a:fillRect/>
          </a:stretch>
        </p:blipFill>
        <p:spPr>
          <a:xfrm>
            <a:off x="4985971" y="4051820"/>
            <a:ext cx="2279772" cy="887062"/>
          </a:xfrm>
          <a:prstGeom prst="rect">
            <a:avLst/>
          </a:prstGeom>
        </p:spPr>
      </p:pic>
      <p:sp>
        <p:nvSpPr>
          <p:cNvPr id="7" name="Slide Number Placeholder 6"/>
          <p:cNvSpPr>
            <a:spLocks noGrp="1"/>
          </p:cNvSpPr>
          <p:nvPr>
            <p:ph type="sldNum" sz="quarter" idx="4"/>
          </p:nvPr>
        </p:nvSpPr>
        <p:spPr/>
        <p:txBody>
          <a:bodyPr/>
          <a:lstStyle/>
          <a:p>
            <a:fld id="{1AD4D6FE-0D95-422C-A401-E733BBF8EB07}" type="slidenum">
              <a:rPr lang="en-US" smtClean="0"/>
              <a:pPr/>
              <a:t>16</a:t>
            </a:fld>
            <a:endParaRPr lang="en-US"/>
          </a:p>
        </p:txBody>
      </p:sp>
      <p:sp>
        <p:nvSpPr>
          <p:cNvPr id="8" name="Footer Placeholder 7"/>
          <p:cNvSpPr>
            <a:spLocks noGrp="1"/>
          </p:cNvSpPr>
          <p:nvPr>
            <p:ph type="ftr" sz="quarter" idx="3"/>
          </p:nvPr>
        </p:nvSpPr>
        <p:spPr/>
        <p:txBody>
          <a:bodyPr/>
          <a:lstStyle/>
          <a:p>
            <a:r>
              <a:rPr lang="en-US" smtClean="0"/>
              <a:t>Microsoft Confidential</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874" y="1992284"/>
            <a:ext cx="10239883" cy="668551"/>
          </a:xfrm>
        </p:spPr>
        <p:txBody>
          <a:bodyPr>
            <a:normAutofit/>
          </a:bodyPr>
          <a:lstStyle/>
          <a:p>
            <a:r>
              <a:rPr lang="es-MX" sz="4400" smtClean="0"/>
              <a:t>/* Fundamentos de Programación con C# */</a:t>
            </a:r>
            <a:endParaRPr lang="es-MX" sz="4400"/>
          </a:p>
        </p:txBody>
      </p:sp>
      <p:sp>
        <p:nvSpPr>
          <p:cNvPr id="3" name="Subtitle 2"/>
          <p:cNvSpPr>
            <a:spLocks noGrp="1"/>
          </p:cNvSpPr>
          <p:nvPr>
            <p:ph type="subTitle" idx="1"/>
          </p:nvPr>
        </p:nvSpPr>
        <p:spPr>
          <a:xfrm>
            <a:off x="5121593" y="2850922"/>
            <a:ext cx="4342447" cy="1340078"/>
          </a:xfrm>
        </p:spPr>
        <p:txBody>
          <a:bodyPr/>
          <a:lstStyle/>
          <a:p>
            <a:r>
              <a:rPr lang="en-US" i="1" smtClean="0"/>
              <a:t>&lt; Miguel Ángel Carreón T.</a:t>
            </a:r>
          </a:p>
          <a:p>
            <a:r>
              <a:rPr lang="en-US" i="1" smtClean="0"/>
              <a:t>MCP-MCDST</a:t>
            </a:r>
          </a:p>
          <a:p>
            <a:r>
              <a:rPr lang="en-US" i="1" smtClean="0"/>
              <a:t>Microsoft Community Lead</a:t>
            </a:r>
          </a:p>
          <a:p>
            <a:r>
              <a:rPr lang="en-US" i="1" smtClean="0"/>
              <a:t>@</a:t>
            </a:r>
            <a:r>
              <a:rPr lang="en-US" i="1" err="1" smtClean="0"/>
              <a:t>elmikedotnet</a:t>
            </a:r>
            <a:r>
              <a:rPr lang="en-US" i="1" smtClean="0"/>
              <a:t> /&gt;</a:t>
            </a:r>
          </a:p>
        </p:txBody>
      </p:sp>
      <p:sp>
        <p:nvSpPr>
          <p:cNvPr id="7" name="Text Placeholder 6"/>
          <p:cNvSpPr>
            <a:spLocks noGrp="1"/>
          </p:cNvSpPr>
          <p:nvPr>
            <p:ph type="body" sz="quarter" idx="10"/>
          </p:nvPr>
        </p:nvSpPr>
        <p:spPr>
          <a:xfrm>
            <a:off x="519113" y="1650077"/>
            <a:ext cx="2987955" cy="193899"/>
          </a:xfrm>
        </p:spPr>
        <p:txBody>
          <a:bodyPr/>
          <a:lstStyle/>
          <a:p>
            <a:r>
              <a:rPr lang="es-MX" smtClean="0"/>
              <a:t>21 de Enero del 2012</a:t>
            </a:r>
            <a:endParaRPr lang="es-MX"/>
          </a:p>
        </p:txBody>
      </p:sp>
      <p:sp>
        <p:nvSpPr>
          <p:cNvPr id="5" name="Subtitle 2"/>
          <p:cNvSpPr txBox="1">
            <a:spLocks/>
          </p:cNvSpPr>
          <p:nvPr/>
        </p:nvSpPr>
        <p:spPr>
          <a:xfrm>
            <a:off x="519113" y="2850921"/>
            <a:ext cx="4342447" cy="1305687"/>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lang="en-US" sz="2000" i="1" smtClean="0">
                <a:gradFill>
                  <a:gsLst>
                    <a:gs pos="0">
                      <a:schemeClr val="accent2"/>
                    </a:gs>
                    <a:gs pos="86000">
                      <a:schemeClr val="accent2"/>
                    </a:gs>
                  </a:gsLst>
                  <a:lin ang="5400000" scaled="0"/>
                </a:gradFill>
                <a:latin typeface="Segoe UI" pitchFamily="34" charset="0"/>
              </a:rPr>
              <a:t>&lt; </a:t>
            </a:r>
            <a:r>
              <a:rPr kumimoji="0" lang="en-US" sz="2000" b="0" i="1" u="none" strike="noStrike" kern="1200" cap="none" spc="0" normalizeH="0" baseline="0" noProof="0" smtClean="0">
                <a:ln>
                  <a:noFill/>
                </a:ln>
                <a:gradFill>
                  <a:gsLst>
                    <a:gs pos="0">
                      <a:schemeClr val="accent2"/>
                    </a:gs>
                    <a:gs pos="86000">
                      <a:schemeClr val="accent2"/>
                    </a:gs>
                  </a:gsLst>
                  <a:lin ang="5400000" scaled="0"/>
                </a:gradFill>
                <a:effectLst/>
                <a:uLnTx/>
                <a:uFillTx/>
                <a:latin typeface="Segoe UI" pitchFamily="34" charset="0"/>
                <a:ea typeface="+mn-ea"/>
                <a:cs typeface="+mn-cs"/>
              </a:rPr>
              <a:t>Jonathan Romero </a:t>
            </a:r>
            <a:r>
              <a:rPr kumimoji="0" lang="es-MX" sz="2000" b="0" i="1" u="none" strike="noStrike" kern="1200" cap="none" spc="0" normalizeH="0" baseline="0" smtClean="0">
                <a:ln>
                  <a:noFill/>
                </a:ln>
                <a:gradFill>
                  <a:gsLst>
                    <a:gs pos="0">
                      <a:schemeClr val="accent2"/>
                    </a:gs>
                    <a:gs pos="86000">
                      <a:schemeClr val="accent2"/>
                    </a:gs>
                  </a:gsLst>
                  <a:lin ang="5400000" scaled="0"/>
                </a:gradFill>
                <a:effectLst/>
                <a:uLnTx/>
                <a:uFillTx/>
                <a:latin typeface="Segoe UI" pitchFamily="34" charset="0"/>
                <a:ea typeface="+mn-ea"/>
                <a:cs typeface="+mn-cs"/>
              </a:rPr>
              <a:t>Jiménez</a:t>
            </a: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smtClean="0">
                <a:ln>
                  <a:noFill/>
                </a:ln>
                <a:gradFill>
                  <a:gsLst>
                    <a:gs pos="0">
                      <a:schemeClr val="accent2"/>
                    </a:gs>
                    <a:gs pos="86000">
                      <a:schemeClr val="accent2"/>
                    </a:gs>
                  </a:gsLst>
                  <a:lin ang="5400000" scaled="0"/>
                </a:gradFill>
                <a:effectLst/>
                <a:uLnTx/>
                <a:uFillTx/>
                <a:latin typeface="Segoe UI" pitchFamily="34" charset="0"/>
                <a:ea typeface="+mn-ea"/>
                <a:cs typeface="+mn-cs"/>
              </a:rPr>
              <a:t>MCP-MCTS</a:t>
            </a: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smtClean="0">
                <a:ln>
                  <a:noFill/>
                </a:ln>
                <a:gradFill>
                  <a:gsLst>
                    <a:gs pos="0">
                      <a:schemeClr val="accent2"/>
                    </a:gs>
                    <a:gs pos="86000">
                      <a:schemeClr val="accent2"/>
                    </a:gs>
                  </a:gsLst>
                  <a:lin ang="5400000" scaled="0"/>
                </a:gradFill>
                <a:effectLst/>
                <a:uLnTx/>
                <a:uFillTx/>
                <a:latin typeface="Segoe UI" pitchFamily="34" charset="0"/>
                <a:ea typeface="+mn-ea"/>
                <a:cs typeface="+mn-cs"/>
              </a:rPr>
              <a:t>Microsoft VIP</a:t>
            </a: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smtClean="0">
                <a:ln>
                  <a:noFill/>
                </a:ln>
                <a:gradFill>
                  <a:gsLst>
                    <a:gs pos="0">
                      <a:schemeClr val="accent2"/>
                    </a:gs>
                    <a:gs pos="86000">
                      <a:schemeClr val="accent2"/>
                    </a:gs>
                  </a:gsLst>
                  <a:lin ang="5400000" scaled="0"/>
                </a:gradFill>
                <a:effectLst/>
                <a:uLnTx/>
                <a:uFillTx/>
                <a:latin typeface="Segoe UI" pitchFamily="34" charset="0"/>
                <a:ea typeface="+mn-ea"/>
                <a:cs typeface="+mn-cs"/>
              </a:rPr>
              <a:t>@</a:t>
            </a:r>
            <a:r>
              <a:rPr kumimoji="0" lang="en-US" sz="2000" b="0" i="1" u="none" strike="noStrike" kern="1200" cap="none" spc="0" normalizeH="0" baseline="0" noProof="0" err="1" smtClean="0">
                <a:ln>
                  <a:noFill/>
                </a:ln>
                <a:gradFill>
                  <a:gsLst>
                    <a:gs pos="0">
                      <a:schemeClr val="accent2"/>
                    </a:gs>
                    <a:gs pos="86000">
                      <a:schemeClr val="accent2"/>
                    </a:gs>
                  </a:gsLst>
                  <a:lin ang="5400000" scaled="0"/>
                </a:gradFill>
                <a:effectLst/>
                <a:uLnTx/>
                <a:uFillTx/>
                <a:latin typeface="Segoe UI" pitchFamily="34" charset="0"/>
                <a:ea typeface="+mn-ea"/>
                <a:cs typeface="+mn-cs"/>
              </a:rPr>
              <a:t>jromeroj</a:t>
            </a:r>
            <a:r>
              <a:rPr kumimoji="0" lang="en-US" sz="2000" b="0" i="1" u="none" strike="noStrike" kern="1200" cap="none" spc="0" normalizeH="0" baseline="0" noProof="0" smtClean="0">
                <a:ln>
                  <a:noFill/>
                </a:ln>
                <a:gradFill>
                  <a:gsLst>
                    <a:gs pos="0">
                      <a:schemeClr val="accent2"/>
                    </a:gs>
                    <a:gs pos="86000">
                      <a:schemeClr val="accent2"/>
                    </a:gs>
                  </a:gsLst>
                  <a:lin ang="5400000" scaled="0"/>
                </a:gradFill>
                <a:effectLst/>
                <a:uLnTx/>
                <a:uFillTx/>
                <a:latin typeface="Segoe UI" pitchFamily="34" charset="0"/>
                <a:ea typeface="+mn-ea"/>
                <a:cs typeface="+mn-cs"/>
              </a:rPr>
              <a:t> /&gt;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3"/>
          </p:nvPr>
        </p:nvSpPr>
        <p:spPr/>
        <p:txBody>
          <a:bodyPr/>
          <a:lstStyle/>
          <a:p>
            <a:r>
              <a:rPr lang="en-US" smtClean="0"/>
              <a:t>Microsoft Confidential</a:t>
            </a:r>
          </a:p>
        </p:txBody>
      </p:sp>
      <p:sp>
        <p:nvSpPr>
          <p:cNvPr id="8" name="Slide Number Placeholder 7"/>
          <p:cNvSpPr>
            <a:spLocks noGrp="1"/>
          </p:cNvSpPr>
          <p:nvPr>
            <p:ph type="sldNum" sz="quarter" idx="4"/>
          </p:nvPr>
        </p:nvSpPr>
        <p:spPr/>
        <p:txBody>
          <a:bodyPr/>
          <a:lstStyle/>
          <a:p>
            <a:fld id="{1AD4D6FE-0D95-422C-A401-E733BBF8EB07}" type="slidenum">
              <a:rPr lang="en-US" smtClean="0"/>
              <a:pPr/>
              <a:t>3</a:t>
            </a:fld>
            <a:endParaRPr lang="en-US"/>
          </a:p>
        </p:txBody>
      </p:sp>
      <p:sp>
        <p:nvSpPr>
          <p:cNvPr id="11" name="Title 1"/>
          <p:cNvSpPr txBox="1">
            <a:spLocks/>
          </p:cNvSpPr>
          <p:nvPr/>
        </p:nvSpPr>
        <p:spPr>
          <a:xfrm>
            <a:off x="497342" y="228600"/>
            <a:ext cx="1117309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smtClean="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rPr>
              <a:t>Agenda</a:t>
            </a:r>
            <a:endParaRPr kumimoji="0" lang="en-US" sz="4800" b="0" i="0" u="none" strike="noStrike" kern="1200" cap="none" spc="-150" normalizeH="0" baseline="0" noProof="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endParaRPr>
          </a:p>
        </p:txBody>
      </p:sp>
      <p:sp>
        <p:nvSpPr>
          <p:cNvPr id="12" name="Text Placeholder 2"/>
          <p:cNvSpPr>
            <a:spLocks noGrp="1"/>
          </p:cNvSpPr>
          <p:nvPr>
            <p:ph type="body" sz="quarter" idx="10"/>
          </p:nvPr>
        </p:nvSpPr>
        <p:spPr>
          <a:xfrm>
            <a:off x="540884" y="1099464"/>
            <a:ext cx="11077375" cy="4992136"/>
          </a:xfrm>
        </p:spPr>
        <p:txBody>
          <a:bodyPr/>
          <a:lstStyle/>
          <a:p>
            <a:r>
              <a:rPr lang="es-MX" sz="2800" dirty="0" smtClean="0">
                <a:solidFill>
                  <a:schemeClr val="accent4"/>
                </a:solidFill>
              </a:rPr>
              <a:t>Resumen y preguntas sesión anterior</a:t>
            </a:r>
          </a:p>
          <a:p>
            <a:pPr lvl="1"/>
            <a:r>
              <a:rPr lang="es-MX" sz="2400" dirty="0" smtClean="0">
                <a:solidFill>
                  <a:schemeClr val="accent4"/>
                </a:solidFill>
              </a:rPr>
              <a:t>Materiales y Tareas: https://bitly.com/TelmexhubSession1</a:t>
            </a:r>
          </a:p>
          <a:p>
            <a:pPr lvl="1"/>
            <a:r>
              <a:rPr lang="es-MX" sz="2400" dirty="0" smtClean="0">
                <a:solidFill>
                  <a:schemeClr val="accent4"/>
                </a:solidFill>
              </a:rPr>
              <a:t>Recepción de dudas, preguntas y tareas: talleresnet@hotmail.com</a:t>
            </a:r>
          </a:p>
          <a:p>
            <a:pPr lvl="1"/>
            <a:r>
              <a:rPr lang="es-MX" sz="2400" dirty="0" err="1" smtClean="0">
                <a:solidFill>
                  <a:schemeClr val="accent4"/>
                </a:solidFill>
              </a:rPr>
              <a:t>Code</a:t>
            </a:r>
            <a:r>
              <a:rPr lang="es-MX" sz="2400" dirty="0" smtClean="0">
                <a:solidFill>
                  <a:schemeClr val="accent4"/>
                </a:solidFill>
              </a:rPr>
              <a:t> </a:t>
            </a:r>
            <a:r>
              <a:rPr lang="es-MX" sz="2400" dirty="0" err="1" smtClean="0">
                <a:solidFill>
                  <a:schemeClr val="accent4"/>
                </a:solidFill>
              </a:rPr>
              <a:t>Snippets</a:t>
            </a:r>
            <a:endParaRPr lang="es-MX" sz="2400" dirty="0" smtClean="0">
              <a:solidFill>
                <a:schemeClr val="accent4"/>
              </a:solidFill>
            </a:endParaRPr>
          </a:p>
          <a:p>
            <a:r>
              <a:rPr lang="es-MX" sz="2800" dirty="0" smtClean="0">
                <a:solidFill>
                  <a:schemeClr val="accent4"/>
                </a:solidFill>
              </a:rPr>
              <a:t>Conceptos Básicos II</a:t>
            </a:r>
          </a:p>
          <a:p>
            <a:pPr lvl="1"/>
            <a:r>
              <a:rPr lang="es-MX" sz="2400" dirty="0" smtClean="0">
                <a:solidFill>
                  <a:schemeClr val="accent4"/>
                </a:solidFill>
              </a:rPr>
              <a:t>Sentencias</a:t>
            </a:r>
          </a:p>
          <a:p>
            <a:pPr lvl="1"/>
            <a:r>
              <a:rPr lang="es-MX" sz="2400" dirty="0" smtClean="0">
                <a:solidFill>
                  <a:schemeClr val="accent4"/>
                </a:solidFill>
              </a:rPr>
              <a:t>Variables y Tipos De Datos</a:t>
            </a:r>
          </a:p>
          <a:p>
            <a:pPr lvl="1"/>
            <a:r>
              <a:rPr lang="es-MX" sz="2400" dirty="0" smtClean="0">
                <a:solidFill>
                  <a:schemeClr val="accent4"/>
                </a:solidFill>
              </a:rPr>
              <a:t>Métodos, Clases y Objetos</a:t>
            </a:r>
          </a:p>
          <a:p>
            <a:pPr lvl="1"/>
            <a:r>
              <a:rPr lang="es-MX" sz="2400" dirty="0" smtClean="0">
                <a:solidFill>
                  <a:schemeClr val="accent4"/>
                </a:solidFill>
              </a:rPr>
              <a:t>Interfaces</a:t>
            </a:r>
          </a:p>
          <a:p>
            <a:r>
              <a:rPr lang="es-MX" sz="2800" dirty="0" smtClean="0">
                <a:solidFill>
                  <a:schemeClr val="accent4"/>
                </a:solidFill>
              </a:rPr>
              <a:t>Agenda 70-536</a:t>
            </a:r>
          </a:p>
          <a:p>
            <a:pPr lvl="1"/>
            <a:r>
              <a:rPr lang="es-MX" sz="2400" dirty="0" smtClean="0">
                <a:solidFill>
                  <a:schemeClr val="accent4"/>
                </a:solidFill>
              </a:rPr>
              <a:t>Clases Genéricas, Listas y Diccionarios</a:t>
            </a:r>
          </a:p>
          <a:p>
            <a:pPr lvl="1"/>
            <a:r>
              <a:rPr lang="es-MX" sz="2400" dirty="0" err="1" smtClean="0">
                <a:solidFill>
                  <a:schemeClr val="accent4"/>
                </a:solidFill>
              </a:rPr>
              <a:t>Serialization</a:t>
            </a:r>
            <a:r>
              <a:rPr lang="es-MX" sz="2400" dirty="0" smtClean="0">
                <a:solidFill>
                  <a:schemeClr val="accent4"/>
                </a:solidFill>
              </a:rPr>
              <a:t> y </a:t>
            </a:r>
            <a:r>
              <a:rPr lang="es-MX" sz="2400" dirty="0" err="1" smtClean="0">
                <a:solidFill>
                  <a:schemeClr val="accent4"/>
                </a:solidFill>
              </a:rPr>
              <a:t>Graphics</a:t>
            </a:r>
            <a:endParaRPr lang="es-MX" sz="2400" dirty="0" smtClean="0">
              <a:solidFill>
                <a:schemeClr val="accent4"/>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890" y="1737360"/>
            <a:ext cx="10240235" cy="1523494"/>
          </a:xfrm>
        </p:spPr>
        <p:txBody>
          <a:bodyPr/>
          <a:lstStyle/>
          <a:p>
            <a:r>
              <a:rPr lang="en-US" sz="6600" smtClean="0"/>
              <a:t>/*</a:t>
            </a:r>
            <a:r>
              <a:rPr lang="en-US" sz="6600" err="1" smtClean="0"/>
              <a:t>Conceptos</a:t>
            </a:r>
            <a:r>
              <a:rPr lang="en-US" sz="6600" smtClean="0"/>
              <a:t> </a:t>
            </a:r>
            <a:r>
              <a:rPr lang="en-US" sz="6600" err="1" smtClean="0"/>
              <a:t>Básicos</a:t>
            </a:r>
            <a:r>
              <a:rPr lang="en-US" sz="6600" smtClean="0"/>
              <a:t> II*/</a:t>
            </a:r>
            <a:endParaRPr lang="en-US" sz="6600"/>
          </a:p>
        </p:txBody>
      </p:sp>
      <p:sp>
        <p:nvSpPr>
          <p:cNvPr id="3" name="Slide Number Placeholder 2"/>
          <p:cNvSpPr>
            <a:spLocks noGrp="1"/>
          </p:cNvSpPr>
          <p:nvPr>
            <p:ph type="sldNum" sz="quarter" idx="4"/>
          </p:nvPr>
        </p:nvSpPr>
        <p:spPr/>
        <p:txBody>
          <a:bodyPr/>
          <a:lstStyle/>
          <a:p>
            <a:fld id="{1AD4D6FE-0D95-422C-A401-E733BBF8EB07}" type="slidenum">
              <a:rPr lang="en-US" smtClean="0"/>
              <a:pPr/>
              <a:t>4</a:t>
            </a:fld>
            <a:endParaRPr lang="en-US"/>
          </a:p>
        </p:txBody>
      </p:sp>
      <p:sp>
        <p:nvSpPr>
          <p:cNvPr id="4" name="Footer Placeholder 3"/>
          <p:cNvSpPr>
            <a:spLocks noGrp="1"/>
          </p:cNvSpPr>
          <p:nvPr>
            <p:ph type="ftr" sz="quarter" idx="3"/>
          </p:nvPr>
        </p:nvSpPr>
        <p:spPr/>
        <p:txBody>
          <a:bodyPr/>
          <a:lstStyle/>
          <a:p>
            <a:r>
              <a:rPr lang="en-US" smtClean="0"/>
              <a:t>Microsoft Confidential</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smtClean="0"/>
              <a:t>Sentencias</a:t>
            </a:r>
            <a:endParaRPr lang="es-MX"/>
          </a:p>
        </p:txBody>
      </p:sp>
      <p:sp>
        <p:nvSpPr>
          <p:cNvPr id="3" name="Text Placeholder 2"/>
          <p:cNvSpPr>
            <a:spLocks noGrp="1"/>
          </p:cNvSpPr>
          <p:nvPr>
            <p:ph type="body" sz="quarter" idx="10"/>
          </p:nvPr>
        </p:nvSpPr>
        <p:spPr>
          <a:xfrm>
            <a:off x="540884" y="1153883"/>
            <a:ext cx="11173090" cy="2726900"/>
          </a:xfrm>
        </p:spPr>
        <p:txBody>
          <a:bodyPr/>
          <a:lstStyle/>
          <a:p>
            <a:r>
              <a:rPr lang="es-MX" sz="2800" dirty="0" smtClean="0">
                <a:solidFill>
                  <a:schemeClr val="accent4"/>
                </a:solidFill>
              </a:rPr>
              <a:t>Un sentencia o declaración (</a:t>
            </a:r>
            <a:r>
              <a:rPr lang="es-MX" sz="2800" dirty="0" err="1" smtClean="0">
                <a:solidFill>
                  <a:schemeClr val="accent4"/>
                </a:solidFill>
              </a:rPr>
              <a:t>statement</a:t>
            </a:r>
            <a:r>
              <a:rPr lang="es-MX" sz="2800" dirty="0" smtClean="0">
                <a:solidFill>
                  <a:schemeClr val="accent4"/>
                </a:solidFill>
              </a:rPr>
              <a:t>) es un comando que ejecuta una acción.</a:t>
            </a:r>
          </a:p>
          <a:p>
            <a:pPr lvl="1"/>
            <a:r>
              <a:rPr lang="es-MX" sz="2000" dirty="0" smtClean="0">
                <a:solidFill>
                  <a:schemeClr val="accent4"/>
                </a:solidFill>
              </a:rPr>
              <a:t>Ejemplos: Declarar variables, asignar valores, invocar métodos, barrido de colecciones o arreglos,  llamado a otros segmentos de código internos o externos, etc.</a:t>
            </a:r>
          </a:p>
          <a:p>
            <a:r>
              <a:rPr lang="es-ES" sz="2800" dirty="0" smtClean="0">
                <a:solidFill>
                  <a:schemeClr val="accent4"/>
                </a:solidFill>
              </a:rPr>
              <a:t>El orden o la secuencia en la que las sentencias son ejecutadas se denomina flujo de control. </a:t>
            </a:r>
          </a:p>
          <a:p>
            <a:r>
              <a:rPr lang="es-MX" sz="2800" dirty="0" smtClean="0">
                <a:solidFill>
                  <a:schemeClr val="accent4"/>
                </a:solidFill>
              </a:rPr>
              <a:t>Combinamos sentencias para crear </a:t>
            </a:r>
            <a:r>
              <a:rPr lang="es-MX" sz="2800" b="1" dirty="0" smtClean="0">
                <a:solidFill>
                  <a:schemeClr val="accent4"/>
                </a:solidFill>
              </a:rPr>
              <a:t>métodos</a:t>
            </a:r>
            <a:r>
              <a:rPr lang="es-MX" sz="2800" dirty="0" smtClean="0">
                <a:solidFill>
                  <a:schemeClr val="accent4"/>
                </a:solidFill>
              </a:rPr>
              <a:t>.</a:t>
            </a:r>
          </a:p>
        </p:txBody>
      </p:sp>
      <p:sp>
        <p:nvSpPr>
          <p:cNvPr id="4" name="Slide Number Placeholder 2"/>
          <p:cNvSpPr>
            <a:spLocks noGrp="1"/>
          </p:cNvSpPr>
          <p:nvPr>
            <p:ph type="sldNum" sz="quarter" idx="4"/>
          </p:nvPr>
        </p:nvSpPr>
        <p:spPr>
          <a:xfrm>
            <a:off x="517525" y="6291297"/>
            <a:ext cx="349250" cy="365125"/>
          </a:xfrm>
        </p:spPr>
        <p:txBody>
          <a:bodyPr/>
          <a:lstStyle/>
          <a:p>
            <a:fld id="{1AD4D6FE-0D95-422C-A401-E733BBF8EB07}" type="slidenum">
              <a:rPr lang="en-US" smtClean="0"/>
              <a:pPr/>
              <a:t>5</a:t>
            </a:fld>
            <a:endParaRPr lang="en-US"/>
          </a:p>
        </p:txBody>
      </p:sp>
      <p:sp>
        <p:nvSpPr>
          <p:cNvPr id="5"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6" name="Title 1"/>
          <p:cNvSpPr txBox="1">
            <a:spLocks/>
          </p:cNvSpPr>
          <p:nvPr/>
        </p:nvSpPr>
        <p:spPr>
          <a:xfrm>
            <a:off x="530833" y="4109020"/>
            <a:ext cx="1117309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a:lstStyle>
          <a:p>
            <a:r>
              <a:rPr lang="es-MX" smtClean="0"/>
              <a:t>Variables</a:t>
            </a:r>
            <a:endParaRPr lang="es-MX"/>
          </a:p>
        </p:txBody>
      </p:sp>
      <p:sp>
        <p:nvSpPr>
          <p:cNvPr id="7" name="Text Placeholder 2"/>
          <p:cNvSpPr txBox="1">
            <a:spLocks/>
          </p:cNvSpPr>
          <p:nvPr/>
        </p:nvSpPr>
        <p:spPr>
          <a:xfrm>
            <a:off x="540884" y="5068235"/>
            <a:ext cx="11173090" cy="1249573"/>
          </a:xfrm>
          <a:prstGeom prst="rect">
            <a:avLst/>
          </a:prstGeom>
        </p:spPr>
        <p:txBody>
          <a:bodyPr vert="horz" lIns="0" tIns="0" rIns="0" bIns="0" rtlCol="0">
            <a:spAutoFit/>
          </a:bodyPr>
          <a:lst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sz="2800" smtClean="0">
                <a:solidFill>
                  <a:schemeClr val="accent4"/>
                </a:solidFill>
              </a:rPr>
              <a:t>Una variable es una ubicación lógica que almacena un valor hasta que se necesita</a:t>
            </a:r>
          </a:p>
          <a:p>
            <a:endParaRPr lang="en-US" sz="2800" smtClean="0">
              <a:solidFill>
                <a:schemeClr val="accent4"/>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218190"/>
            <a:ext cx="11173090" cy="664797"/>
          </a:xfrm>
        </p:spPr>
        <p:txBody>
          <a:bodyPr/>
          <a:lstStyle/>
          <a:p>
            <a:r>
              <a:rPr lang="es-MX" dirty="0" smtClean="0"/>
              <a:t>Tipos de datos primitivos</a:t>
            </a:r>
            <a:endParaRPr lang="es-MX" dirty="0"/>
          </a:p>
        </p:txBody>
      </p:sp>
      <p:sp>
        <p:nvSpPr>
          <p:cNvPr id="3" name="Slide Number Placeholder 2"/>
          <p:cNvSpPr>
            <a:spLocks noGrp="1"/>
          </p:cNvSpPr>
          <p:nvPr>
            <p:ph type="sldNum" sz="quarter" idx="4"/>
          </p:nvPr>
        </p:nvSpPr>
        <p:spPr>
          <a:xfrm>
            <a:off x="517525" y="6291297"/>
            <a:ext cx="349250" cy="365125"/>
          </a:xfrm>
        </p:spPr>
        <p:txBody>
          <a:bodyPr/>
          <a:lstStyle/>
          <a:p>
            <a:fld id="{1AD4D6FE-0D95-422C-A401-E733BBF8EB07}" type="slidenum">
              <a:rPr lang="en-US" smtClean="0"/>
              <a:pPr/>
              <a:t>6</a:t>
            </a:fld>
            <a:endParaRPr lang="en-US"/>
          </a:p>
        </p:txBody>
      </p:sp>
      <p:sp>
        <p:nvSpPr>
          <p:cNvPr id="4"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5" name="Text Placeholder 2"/>
          <p:cNvSpPr>
            <a:spLocks noGrp="1"/>
          </p:cNvSpPr>
          <p:nvPr>
            <p:ph type="body" sz="quarter" idx="10"/>
          </p:nvPr>
        </p:nvSpPr>
        <p:spPr>
          <a:xfrm>
            <a:off x="540884" y="953165"/>
            <a:ext cx="11173090" cy="2960811"/>
          </a:xfrm>
        </p:spPr>
        <p:txBody>
          <a:bodyPr/>
          <a:lstStyle/>
          <a:p>
            <a:r>
              <a:rPr lang="es-ES" sz="2800" dirty="0" smtClean="0">
                <a:solidFill>
                  <a:schemeClr val="accent4"/>
                </a:solidFill>
              </a:rPr>
              <a:t>Son aquellos que almacenan directamente un valor</a:t>
            </a:r>
          </a:p>
          <a:p>
            <a:r>
              <a:rPr lang="es-ES" sz="2800" dirty="0" smtClean="0">
                <a:solidFill>
                  <a:schemeClr val="accent4"/>
                </a:solidFill>
              </a:rPr>
              <a:t>Están asociados a clases con una serie de propiedades y métodos</a:t>
            </a:r>
          </a:p>
          <a:p>
            <a:r>
              <a:rPr lang="es-ES" sz="2800" dirty="0" smtClean="0">
                <a:solidFill>
                  <a:schemeClr val="accent4"/>
                </a:solidFill>
              </a:rPr>
              <a:t>Se subclasifican en:</a:t>
            </a:r>
          </a:p>
          <a:p>
            <a:pPr lvl="1"/>
            <a:r>
              <a:rPr lang="es-ES" sz="2400" dirty="0" smtClean="0">
                <a:solidFill>
                  <a:schemeClr val="accent4"/>
                </a:solidFill>
              </a:rPr>
              <a:t>Tipos Enteros</a:t>
            </a:r>
          </a:p>
          <a:p>
            <a:pPr lvl="1"/>
            <a:r>
              <a:rPr lang="es-MX" sz="2400" dirty="0" smtClean="0">
                <a:solidFill>
                  <a:schemeClr val="accent4"/>
                </a:solidFill>
              </a:rPr>
              <a:t>Tipos Reales</a:t>
            </a:r>
          </a:p>
          <a:p>
            <a:pPr lvl="1"/>
            <a:r>
              <a:rPr lang="es-MX" sz="2400" dirty="0" smtClean="0">
                <a:solidFill>
                  <a:schemeClr val="accent4"/>
                </a:solidFill>
              </a:rPr>
              <a:t>Tipo </a:t>
            </a:r>
            <a:r>
              <a:rPr lang="es-MX" sz="2400" dirty="0" err="1" smtClean="0">
                <a:solidFill>
                  <a:schemeClr val="accent4"/>
                </a:solidFill>
              </a:rPr>
              <a:t>Char</a:t>
            </a:r>
            <a:endParaRPr lang="es-MX" sz="2400" dirty="0" smtClean="0">
              <a:solidFill>
                <a:schemeClr val="accent4"/>
              </a:solidFill>
            </a:endParaRPr>
          </a:p>
          <a:p>
            <a:pPr lvl="1"/>
            <a:r>
              <a:rPr lang="es-MX" sz="2400" dirty="0" smtClean="0">
                <a:solidFill>
                  <a:schemeClr val="accent4"/>
                </a:solidFill>
              </a:rPr>
              <a:t>Tipo </a:t>
            </a:r>
            <a:r>
              <a:rPr lang="es-MX" sz="2400" dirty="0" err="1" smtClean="0">
                <a:solidFill>
                  <a:schemeClr val="accent4"/>
                </a:solidFill>
              </a:rPr>
              <a:t>Boolean</a:t>
            </a:r>
            <a:r>
              <a:rPr lang="es-MX" sz="2400" dirty="0" smtClean="0">
                <a:solidFill>
                  <a:schemeClr val="accent4"/>
                </a:solidFill>
              </a:rPr>
              <a:t> (lógico)</a:t>
            </a:r>
          </a:p>
        </p:txBody>
      </p:sp>
      <p:sp>
        <p:nvSpPr>
          <p:cNvPr id="7" name="Title 1"/>
          <p:cNvSpPr txBox="1">
            <a:spLocks/>
          </p:cNvSpPr>
          <p:nvPr/>
        </p:nvSpPr>
        <p:spPr>
          <a:xfrm>
            <a:off x="515399" y="4139628"/>
            <a:ext cx="1117309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s-MX" sz="4800" b="0" i="0" u="none" strike="noStrike" kern="1200" cap="none" spc="-150" normalizeH="0" baseline="0" noProof="0" dirty="0" smtClean="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rPr>
              <a:t>Tipos de datos de referencia</a:t>
            </a:r>
            <a:endParaRPr kumimoji="0" lang="es-MX" sz="4800" b="0" i="0" u="none" strike="noStrike" kern="1200" cap="none" spc="-150" normalizeH="0" baseline="0" noProof="0" dirty="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endParaRPr>
          </a:p>
        </p:txBody>
      </p:sp>
      <p:sp>
        <p:nvSpPr>
          <p:cNvPr id="8" name="Text Placeholder 2"/>
          <p:cNvSpPr txBox="1">
            <a:spLocks/>
          </p:cNvSpPr>
          <p:nvPr/>
        </p:nvSpPr>
        <p:spPr>
          <a:xfrm>
            <a:off x="537170" y="4852301"/>
            <a:ext cx="11173090" cy="1249573"/>
          </a:xfrm>
          <a:prstGeom prst="rect">
            <a:avLst/>
          </a:prstGeom>
        </p:spPr>
        <p:txBody>
          <a:bodyPr vert="horz" lIns="0" tIns="0" rIns="0" bIns="0" rtlCol="0">
            <a:spAutoFit/>
          </a:bodyPr>
          <a:lstStyle/>
          <a:p>
            <a:pPr marL="460375" lvl="0" indent="-460375">
              <a:lnSpc>
                <a:spcPct val="90000"/>
              </a:lnSpc>
              <a:spcBef>
                <a:spcPct val="20000"/>
              </a:spcBef>
              <a:buFont typeface="Segoe UI" pitchFamily="34" charset="0"/>
              <a:buChar char="−"/>
            </a:pPr>
            <a:r>
              <a:rPr kumimoji="0" lang="es-ES" sz="2800" b="0" i="0" u="none" strike="noStrike" kern="1200" cap="none" spc="0" normalizeH="0" baseline="0" noProof="0" dirty="0" smtClean="0">
                <a:ln>
                  <a:noFill/>
                </a:ln>
                <a:solidFill>
                  <a:schemeClr val="accent4"/>
                </a:solidFill>
                <a:effectLst/>
                <a:uLnTx/>
                <a:uFillTx/>
                <a:latin typeface="Segoe UI" pitchFamily="34" charset="0"/>
                <a:ea typeface="+mn-ea"/>
                <a:cs typeface="+mn-cs"/>
              </a:rPr>
              <a:t>Son aquellos que almacenan </a:t>
            </a:r>
            <a:r>
              <a:rPr lang="es-ES" sz="2800" dirty="0" smtClean="0">
                <a:latin typeface="Segoe UI" pitchFamily="34" charset="0"/>
              </a:rPr>
              <a:t>la dirección de memoria donde se guarda un valor</a:t>
            </a:r>
            <a:endParaRPr kumimoji="0" lang="es-ES" sz="2800" b="0" i="0" u="none" strike="noStrike" kern="1200" cap="none" spc="0" normalizeH="0" baseline="0" noProof="0" dirty="0" smtClean="0">
              <a:ln>
                <a:noFill/>
              </a:ln>
              <a:solidFill>
                <a:schemeClr val="accent4"/>
              </a:solidFill>
              <a:effectLst/>
              <a:uLnTx/>
              <a:uFillTx/>
              <a:latin typeface="Segoe UI" pitchFamily="34" charset="0"/>
              <a:ea typeface="+mn-ea"/>
              <a:cs typeface="+mn-cs"/>
            </a:endParaRPr>
          </a:p>
          <a:p>
            <a:pPr marL="460375" marR="0" lvl="0" indent="-460375" algn="l" defTabSz="914363" rtl="0" eaLnBrk="1" fontAlgn="auto" latinLnBrk="0" hangingPunct="1">
              <a:lnSpc>
                <a:spcPct val="90000"/>
              </a:lnSpc>
              <a:spcBef>
                <a:spcPct val="20000"/>
              </a:spcBef>
              <a:spcAft>
                <a:spcPts val="0"/>
              </a:spcAft>
              <a:buClrTx/>
              <a:buSzTx/>
              <a:buFont typeface="Segoe UI" pitchFamily="34" charset="0"/>
              <a:buChar char="−"/>
              <a:tabLst/>
              <a:defRPr/>
            </a:pPr>
            <a:r>
              <a:rPr kumimoji="0" lang="es-ES" sz="2800" b="0" i="0" u="none" strike="noStrike" kern="1200" cap="none" spc="0" normalizeH="0" baseline="0" noProof="0" dirty="0" smtClean="0">
                <a:ln>
                  <a:noFill/>
                </a:ln>
                <a:solidFill>
                  <a:schemeClr val="accent4"/>
                </a:solidFill>
                <a:effectLst/>
                <a:uLnTx/>
                <a:uFillTx/>
                <a:latin typeface="Segoe UI" pitchFamily="34" charset="0"/>
                <a:ea typeface="+mn-ea"/>
                <a:cs typeface="+mn-cs"/>
              </a:rPr>
              <a:t>Los objetos son tipos de datos de referencia</a:t>
            </a:r>
            <a:endParaRPr kumimoji="0" lang="es-MX" sz="2800" b="0" i="0" u="none" strike="noStrike" kern="1200" cap="none" spc="0" normalizeH="0" baseline="0" noProof="0" dirty="0" smtClean="0">
              <a:ln>
                <a:noFill/>
              </a:ln>
              <a:solidFill>
                <a:schemeClr val="accent4"/>
              </a:solidFill>
              <a:effectLst/>
              <a:uLnTx/>
              <a:uFillTx/>
              <a:latin typeface="Segoe UI" pitchFamily="34" charset="0"/>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smtClean="0"/>
              <a:t>Métodos</a:t>
            </a:r>
            <a:endParaRPr lang="es-MX"/>
          </a:p>
        </p:txBody>
      </p:sp>
      <p:sp>
        <p:nvSpPr>
          <p:cNvPr id="3" name="Text Placeholder 2"/>
          <p:cNvSpPr>
            <a:spLocks noGrp="1"/>
          </p:cNvSpPr>
          <p:nvPr>
            <p:ph type="body" sz="quarter" idx="10"/>
          </p:nvPr>
        </p:nvSpPr>
        <p:spPr>
          <a:xfrm>
            <a:off x="540884" y="1153883"/>
            <a:ext cx="11173090" cy="2148280"/>
          </a:xfrm>
        </p:spPr>
        <p:txBody>
          <a:bodyPr/>
          <a:lstStyle/>
          <a:p>
            <a:r>
              <a:rPr lang="es-MX" sz="2800" dirty="0" smtClean="0">
                <a:solidFill>
                  <a:schemeClr val="accent4"/>
                </a:solidFill>
              </a:rPr>
              <a:t>Los métodos son conjuntos ordenados de sentencias</a:t>
            </a:r>
          </a:p>
          <a:p>
            <a:r>
              <a:rPr lang="es-ES" sz="2800" dirty="0" smtClean="0">
                <a:solidFill>
                  <a:schemeClr val="accent4"/>
                </a:solidFill>
              </a:rPr>
              <a:t>Todos los métodos deben de ser definidos dentro de una clase.</a:t>
            </a:r>
          </a:p>
          <a:p>
            <a:r>
              <a:rPr lang="es-ES" sz="2800" i="1" dirty="0" smtClean="0">
                <a:solidFill>
                  <a:schemeClr val="accent4"/>
                </a:solidFill>
              </a:rPr>
              <a:t>Métodos </a:t>
            </a:r>
            <a:r>
              <a:rPr lang="es-ES" sz="2800" i="1" dirty="0" smtClean="0">
                <a:solidFill>
                  <a:schemeClr val="accent4"/>
                </a:solidFill>
              </a:rPr>
              <a:t>estáticos </a:t>
            </a:r>
            <a:r>
              <a:rPr lang="es-ES" sz="2800" i="1" dirty="0" smtClean="0">
                <a:solidFill>
                  <a:schemeClr val="accent4"/>
                </a:solidFill>
              </a:rPr>
              <a:t>y no-estáticos</a:t>
            </a:r>
          </a:p>
          <a:p>
            <a:pPr lvl="1"/>
            <a:r>
              <a:rPr lang="es-ES" sz="2400" i="1" dirty="0" smtClean="0">
                <a:solidFill>
                  <a:schemeClr val="accent4"/>
                </a:solidFill>
              </a:rPr>
              <a:t>Se accede a los métodos estáticos directamente desde una clase</a:t>
            </a:r>
          </a:p>
          <a:p>
            <a:pPr lvl="1"/>
            <a:r>
              <a:rPr lang="es-ES" sz="2400" i="1" dirty="0" smtClean="0">
                <a:solidFill>
                  <a:schemeClr val="accent4"/>
                </a:solidFill>
              </a:rPr>
              <a:t>Se accede a los métodos no-estáticos desde una instancia de una clase</a:t>
            </a:r>
          </a:p>
        </p:txBody>
      </p:sp>
      <p:sp>
        <p:nvSpPr>
          <p:cNvPr id="4" name="Slide Number Placeholder 2"/>
          <p:cNvSpPr>
            <a:spLocks noGrp="1"/>
          </p:cNvSpPr>
          <p:nvPr>
            <p:ph type="sldNum" sz="quarter" idx="4"/>
          </p:nvPr>
        </p:nvSpPr>
        <p:spPr>
          <a:xfrm>
            <a:off x="517525" y="6291297"/>
            <a:ext cx="349250" cy="365125"/>
          </a:xfrm>
        </p:spPr>
        <p:txBody>
          <a:bodyPr/>
          <a:lstStyle/>
          <a:p>
            <a:fld id="{1AD4D6FE-0D95-422C-A401-E733BBF8EB07}" type="slidenum">
              <a:rPr lang="en-US" smtClean="0"/>
              <a:pPr/>
              <a:t>7</a:t>
            </a:fld>
            <a:endParaRPr lang="en-US"/>
          </a:p>
        </p:txBody>
      </p:sp>
      <p:sp>
        <p:nvSpPr>
          <p:cNvPr id="5"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6" name="Text Placeholder 2"/>
          <p:cNvSpPr txBox="1">
            <a:spLocks/>
          </p:cNvSpPr>
          <p:nvPr/>
        </p:nvSpPr>
        <p:spPr>
          <a:xfrm>
            <a:off x="537170" y="5119925"/>
            <a:ext cx="11173090" cy="1606594"/>
          </a:xfrm>
          <a:prstGeom prst="rect">
            <a:avLst/>
          </a:prstGeom>
        </p:spPr>
        <p:txBody>
          <a:bodyPr vert="horz" lIns="0" tIns="0" rIns="0" bIns="0" rtlCol="0">
            <a:spAutoFit/>
          </a:bodyPr>
          <a:lstStyle/>
          <a:p>
            <a:pPr marL="460375" marR="0" lvl="0" indent="-460375" algn="l" defTabSz="914363" rtl="0" eaLnBrk="1" fontAlgn="auto" latinLnBrk="0" hangingPunct="1">
              <a:lnSpc>
                <a:spcPct val="90000"/>
              </a:lnSpc>
              <a:spcBef>
                <a:spcPct val="20000"/>
              </a:spcBef>
              <a:spcAft>
                <a:spcPts val="0"/>
              </a:spcAft>
              <a:buClrTx/>
              <a:buSzTx/>
              <a:buFont typeface="Segoe UI" pitchFamily="34" charset="0"/>
              <a:buChar char="−"/>
              <a:tabLst/>
              <a:defRPr/>
            </a:pPr>
            <a:r>
              <a:rPr kumimoji="0" lang="es-MX" sz="2800" b="0" i="0" u="none" strike="noStrike" kern="1200" cap="none" spc="0" normalizeH="0" baseline="0" noProof="0" dirty="0" smtClean="0">
                <a:ln>
                  <a:noFill/>
                </a:ln>
                <a:solidFill>
                  <a:schemeClr val="accent4"/>
                </a:solidFill>
                <a:effectLst/>
                <a:uLnTx/>
                <a:uFillTx/>
                <a:latin typeface="Segoe UI" pitchFamily="34" charset="0"/>
                <a:ea typeface="+mn-ea"/>
                <a:cs typeface="+mn-cs"/>
              </a:rPr>
              <a:t>El Método </a:t>
            </a:r>
            <a:r>
              <a:rPr kumimoji="0" lang="es-MX" sz="2800" b="0" i="1" u="none" strike="noStrike" kern="1200" cap="none" spc="0" normalizeH="0" baseline="0" noProof="0" dirty="0" err="1" smtClean="0">
                <a:ln>
                  <a:noFill/>
                </a:ln>
                <a:solidFill>
                  <a:schemeClr val="accent4"/>
                </a:solidFill>
                <a:effectLst/>
                <a:uLnTx/>
                <a:uFillTx/>
                <a:latin typeface="Segoe UI" pitchFamily="34" charset="0"/>
                <a:ea typeface="+mn-ea"/>
                <a:cs typeface="+mn-cs"/>
              </a:rPr>
              <a:t>Main</a:t>
            </a:r>
            <a:r>
              <a:rPr kumimoji="0" lang="es-MX" sz="2800" b="0" i="1" u="none" strike="noStrike" kern="1200" cap="none" spc="0" normalizeH="0" baseline="0" noProof="0" dirty="0" smtClean="0">
                <a:ln>
                  <a:noFill/>
                </a:ln>
                <a:solidFill>
                  <a:schemeClr val="accent4"/>
                </a:solidFill>
                <a:effectLst/>
                <a:uLnTx/>
                <a:uFillTx/>
                <a:latin typeface="Segoe UI" pitchFamily="34" charset="0"/>
                <a:ea typeface="+mn-ea"/>
                <a:cs typeface="+mn-cs"/>
              </a:rPr>
              <a:t>:</a:t>
            </a:r>
          </a:p>
          <a:p>
            <a:pPr marL="855663" marR="0" lvl="1" indent="-395288" algn="l" defTabSz="914363" rtl="0" eaLnBrk="1" fontAlgn="auto" latinLnBrk="0" hangingPunct="1">
              <a:lnSpc>
                <a:spcPct val="90000"/>
              </a:lnSpc>
              <a:spcBef>
                <a:spcPct val="20000"/>
              </a:spcBef>
              <a:spcAft>
                <a:spcPts val="0"/>
              </a:spcAft>
              <a:buClrTx/>
              <a:buSzTx/>
              <a:buFont typeface="Segoe UI" pitchFamily="34" charset="0"/>
              <a:buChar char="−"/>
              <a:tabLst/>
              <a:defRPr/>
            </a:pPr>
            <a:r>
              <a:rPr kumimoji="0" lang="es-ES" sz="2400" b="0" i="0" u="none" strike="noStrike" kern="1200" cap="none" spc="0" normalizeH="0" baseline="0" noProof="0" dirty="0" smtClean="0">
                <a:ln>
                  <a:noFill/>
                </a:ln>
                <a:solidFill>
                  <a:schemeClr val="accent4"/>
                </a:solidFill>
                <a:effectLst/>
                <a:uLnTx/>
                <a:uFillTx/>
                <a:latin typeface="Segoe UI" pitchFamily="34" charset="0"/>
                <a:ea typeface="+mn-ea"/>
                <a:cs typeface="+mn-cs"/>
              </a:rPr>
              <a:t>Este método designa el punto de entrada de un programa</a:t>
            </a:r>
          </a:p>
          <a:p>
            <a:pPr marL="855663" marR="0" lvl="1" indent="-395288" algn="l" defTabSz="914363" rtl="0" eaLnBrk="1" fontAlgn="auto" latinLnBrk="0" hangingPunct="1">
              <a:lnSpc>
                <a:spcPct val="90000"/>
              </a:lnSpc>
              <a:spcBef>
                <a:spcPct val="20000"/>
              </a:spcBef>
              <a:spcAft>
                <a:spcPts val="0"/>
              </a:spcAft>
              <a:buClrTx/>
              <a:buSzTx/>
              <a:buFont typeface="Segoe UI" pitchFamily="34" charset="0"/>
              <a:buChar char="−"/>
              <a:tabLst/>
              <a:defRPr/>
            </a:pPr>
            <a:r>
              <a:rPr kumimoji="0" lang="es-ES" sz="2400" b="0" i="0" u="none" strike="noStrike" kern="1200" cap="none" spc="0" normalizeH="0" baseline="0" noProof="0" dirty="0" smtClean="0">
                <a:ln>
                  <a:noFill/>
                </a:ln>
                <a:solidFill>
                  <a:schemeClr val="accent4"/>
                </a:solidFill>
                <a:effectLst/>
                <a:uLnTx/>
                <a:uFillTx/>
                <a:latin typeface="Segoe UI" pitchFamily="34" charset="0"/>
                <a:ea typeface="+mn-ea"/>
                <a:cs typeface="+mn-cs"/>
              </a:rPr>
              <a:t>El método </a:t>
            </a:r>
            <a:r>
              <a:rPr kumimoji="0" lang="es-ES" sz="2400" b="0" i="1" u="none" strike="noStrike" kern="1200" cap="none" spc="0" normalizeH="0" baseline="0" noProof="0" dirty="0" err="1" smtClean="0">
                <a:ln>
                  <a:noFill/>
                </a:ln>
                <a:solidFill>
                  <a:schemeClr val="accent4"/>
                </a:solidFill>
                <a:effectLst/>
                <a:uLnTx/>
                <a:uFillTx/>
                <a:latin typeface="Segoe UI" pitchFamily="34" charset="0"/>
                <a:ea typeface="+mn-ea"/>
                <a:cs typeface="+mn-cs"/>
              </a:rPr>
              <a:t>Main</a:t>
            </a:r>
            <a:r>
              <a:rPr kumimoji="0" lang="es-ES" sz="2400" b="0" i="0" u="none" strike="noStrike" kern="1200" cap="none" spc="0" normalizeH="0" baseline="0" noProof="0" dirty="0" smtClean="0">
                <a:ln>
                  <a:noFill/>
                </a:ln>
                <a:solidFill>
                  <a:schemeClr val="accent4"/>
                </a:solidFill>
                <a:effectLst/>
                <a:uLnTx/>
                <a:uFillTx/>
                <a:latin typeface="Segoe UI" pitchFamily="34" charset="0"/>
                <a:ea typeface="+mn-ea"/>
                <a:cs typeface="+mn-cs"/>
              </a:rPr>
              <a:t> DEBE ser un método estático.</a:t>
            </a:r>
          </a:p>
          <a:p>
            <a:pPr marL="855663" marR="0" lvl="1" indent="-395288" algn="l" defTabSz="914363" rtl="0" eaLnBrk="1" fontAlgn="auto" latinLnBrk="0" hangingPunct="1">
              <a:lnSpc>
                <a:spcPct val="90000"/>
              </a:lnSpc>
              <a:spcBef>
                <a:spcPct val="20000"/>
              </a:spcBef>
              <a:spcAft>
                <a:spcPts val="0"/>
              </a:spcAft>
              <a:buClrTx/>
              <a:buSzTx/>
              <a:buFont typeface="Segoe UI" pitchFamily="34" charset="0"/>
              <a:buChar char="−"/>
              <a:tabLst/>
              <a:defRPr/>
            </a:pPr>
            <a:endParaRPr kumimoji="0" lang="es-MX" sz="2400" b="0" i="1" u="none" strike="noStrike" kern="1200" cap="none" spc="0" normalizeH="0" baseline="0" noProof="0" dirty="0" smtClean="0">
              <a:ln>
                <a:noFill/>
              </a:ln>
              <a:solidFill>
                <a:schemeClr val="accent4"/>
              </a:solidFill>
              <a:effectLst/>
              <a:uLnTx/>
              <a:uFillTx/>
              <a:latin typeface="Segoe UI" pitchFamily="34" charset="0"/>
              <a:ea typeface="+mn-ea"/>
              <a:cs typeface="+mn-cs"/>
            </a:endParaRPr>
          </a:p>
        </p:txBody>
      </p:sp>
      <p:sp>
        <p:nvSpPr>
          <p:cNvPr id="7" name="Text Placeholder 2"/>
          <p:cNvSpPr txBox="1">
            <a:spLocks/>
          </p:cNvSpPr>
          <p:nvPr/>
        </p:nvSpPr>
        <p:spPr>
          <a:xfrm>
            <a:off x="356833" y="3443563"/>
            <a:ext cx="12099616" cy="1354217"/>
          </a:xfrm>
          <a:prstGeom prst="rect">
            <a:avLst/>
          </a:prstGeom>
        </p:spPr>
        <p:txBody>
          <a:bodyPr vert="horz" wrap="square" lIns="0" tIns="0" rIns="0" bIns="0" rtlCol="0">
            <a:spAutoFit/>
          </a:bodyPr>
          <a:lstStyle/>
          <a:p>
            <a:pPr marL="460375" lvl="0" indent="-460375">
              <a:lnSpc>
                <a:spcPct val="90000"/>
              </a:lnSpc>
              <a:spcBef>
                <a:spcPct val="20000"/>
              </a:spcBef>
            </a:pPr>
            <a:r>
              <a:rPr lang="es-MX" sz="2200" dirty="0" err="1" smtClean="0">
                <a:latin typeface="Consolas" pitchFamily="49" charset="0"/>
                <a:cs typeface="Consolas" pitchFamily="49" charset="0"/>
              </a:rPr>
              <a:t>System.Windows.Forms.MessageBox.Show</a:t>
            </a:r>
            <a:r>
              <a:rPr lang="es-MX" sz="2200" dirty="0" smtClean="0">
                <a:latin typeface="Consolas" pitchFamily="49" charset="0"/>
                <a:cs typeface="Consolas" pitchFamily="49" charset="0"/>
              </a:rPr>
              <a:t>("Hola Mundo");</a:t>
            </a:r>
          </a:p>
          <a:p>
            <a:pPr marL="460375" lvl="0" indent="-460375">
              <a:lnSpc>
                <a:spcPct val="90000"/>
              </a:lnSpc>
              <a:spcBef>
                <a:spcPct val="20000"/>
              </a:spcBef>
            </a:pPr>
            <a:endParaRPr kumimoji="0" lang="es-MX" sz="2200" b="0" i="0" u="none" strike="noStrike" kern="1200" cap="none" spc="0" normalizeH="0" baseline="0" noProof="0" dirty="0" smtClean="0">
              <a:ln>
                <a:noFill/>
              </a:ln>
              <a:solidFill>
                <a:schemeClr val="accent4"/>
              </a:solidFill>
              <a:effectLst/>
              <a:uLnTx/>
              <a:uFillTx/>
              <a:latin typeface="Consolas" pitchFamily="49" charset="0"/>
              <a:cs typeface="Consolas" pitchFamily="49" charset="0"/>
            </a:endParaRPr>
          </a:p>
          <a:p>
            <a:pPr marL="0" lvl="2">
              <a:defRPr/>
            </a:pPr>
            <a:r>
              <a:rPr lang="es-MX" sz="2200" dirty="0" err="1" smtClean="0">
                <a:latin typeface="Consolas" pitchFamily="49" charset="0"/>
                <a:cs typeface="Consolas" pitchFamily="49" charset="0"/>
              </a:rPr>
              <a:t>System.Windows.Forms.MessageBox</a:t>
            </a:r>
            <a:r>
              <a:rPr lang="es-MX" sz="2200" dirty="0" smtClean="0">
                <a:latin typeface="Consolas" pitchFamily="49" charset="0"/>
                <a:cs typeface="Consolas" pitchFamily="49" charset="0"/>
              </a:rPr>
              <a:t> MB = new </a:t>
            </a:r>
            <a:r>
              <a:rPr lang="es-MX" sz="2200" dirty="0" err="1" smtClean="0">
                <a:latin typeface="Consolas" pitchFamily="49" charset="0"/>
                <a:cs typeface="Consolas" pitchFamily="49" charset="0"/>
              </a:rPr>
              <a:t>System.Windows.Forms.MessageBox</a:t>
            </a:r>
            <a:r>
              <a:rPr lang="es-MX" sz="2200" dirty="0" smtClean="0">
                <a:latin typeface="Consolas" pitchFamily="49" charset="0"/>
                <a:cs typeface="Consolas" pitchFamily="49" charset="0"/>
              </a:rPr>
              <a:t>();</a:t>
            </a:r>
          </a:p>
          <a:p>
            <a:pPr marL="0" lvl="2">
              <a:defRPr/>
            </a:pPr>
            <a:r>
              <a:rPr lang="es-MX" sz="2200" dirty="0" err="1" smtClean="0">
                <a:latin typeface="Consolas" pitchFamily="49" charset="0"/>
                <a:cs typeface="Consolas" pitchFamily="49" charset="0"/>
              </a:rPr>
              <a:t>MB.Show</a:t>
            </a:r>
            <a:r>
              <a:rPr lang="es-MX" sz="2200" dirty="0" smtClean="0">
                <a:latin typeface="Consolas" pitchFamily="49" charset="0"/>
                <a:cs typeface="Consolas" pitchFamily="49" charset="0"/>
              </a:rPr>
              <a:t>("Hola Mundo");</a:t>
            </a:r>
            <a:endParaRPr kumimoji="0" lang="es-ES" sz="2200" b="0" i="0" u="none" strike="noStrike" kern="1200" cap="none" spc="0" normalizeH="0" baseline="0" noProof="0" dirty="0" smtClean="0">
              <a:ln>
                <a:noFill/>
              </a:ln>
              <a:solidFill>
                <a:schemeClr val="accent4"/>
              </a:solidFill>
              <a:effectLst/>
              <a:uLnTx/>
              <a:uFillTx/>
              <a:latin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18190"/>
            <a:ext cx="11173090" cy="664797"/>
          </a:xfrm>
        </p:spPr>
        <p:txBody>
          <a:bodyPr/>
          <a:lstStyle/>
          <a:p>
            <a:r>
              <a:rPr lang="en-US" dirty="0" err="1" smtClean="0"/>
              <a:t>Clases</a:t>
            </a:r>
            <a:r>
              <a:rPr lang="en-US" dirty="0" smtClean="0"/>
              <a:t> y </a:t>
            </a:r>
            <a:r>
              <a:rPr lang="en-US" dirty="0" err="1" smtClean="0"/>
              <a:t>Objetos</a:t>
            </a:r>
            <a:endParaRPr lang="en-US" dirty="0"/>
          </a:p>
        </p:txBody>
      </p:sp>
      <p:sp>
        <p:nvSpPr>
          <p:cNvPr id="3" name="Slide Number Placeholder 2"/>
          <p:cNvSpPr>
            <a:spLocks noGrp="1"/>
          </p:cNvSpPr>
          <p:nvPr>
            <p:ph type="sldNum" sz="quarter" idx="4"/>
          </p:nvPr>
        </p:nvSpPr>
        <p:spPr>
          <a:xfrm>
            <a:off x="517525" y="6291297"/>
            <a:ext cx="349250" cy="365125"/>
          </a:xfrm>
        </p:spPr>
        <p:txBody>
          <a:bodyPr/>
          <a:lstStyle/>
          <a:p>
            <a:fld id="{1AD4D6FE-0D95-422C-A401-E733BBF8EB07}" type="slidenum">
              <a:rPr lang="en-US" smtClean="0"/>
              <a:pPr/>
              <a:t>8</a:t>
            </a:fld>
            <a:endParaRPr lang="en-US"/>
          </a:p>
        </p:txBody>
      </p:sp>
      <p:sp>
        <p:nvSpPr>
          <p:cNvPr id="4"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5" name="Text Placeholder 2"/>
          <p:cNvSpPr>
            <a:spLocks noGrp="1"/>
          </p:cNvSpPr>
          <p:nvPr>
            <p:ph type="body" sz="quarter" idx="10"/>
          </p:nvPr>
        </p:nvSpPr>
        <p:spPr>
          <a:xfrm>
            <a:off x="540884" y="1198487"/>
            <a:ext cx="11173090" cy="1723549"/>
          </a:xfrm>
        </p:spPr>
        <p:txBody>
          <a:bodyPr/>
          <a:lstStyle/>
          <a:p>
            <a:r>
              <a:rPr lang="es-ES" sz="2800" dirty="0" smtClean="0">
                <a:solidFill>
                  <a:schemeClr val="accent4"/>
                </a:solidFill>
              </a:rPr>
              <a:t>Una clase describe las características que tendrán los objetos generados dentro de ella.</a:t>
            </a:r>
          </a:p>
          <a:p>
            <a:r>
              <a:rPr lang="es-ES" sz="2800" dirty="0" smtClean="0">
                <a:solidFill>
                  <a:schemeClr val="accent4"/>
                </a:solidFill>
              </a:rPr>
              <a:t>Todos los objetos son instancias de una clase.</a:t>
            </a:r>
          </a:p>
          <a:p>
            <a:r>
              <a:rPr lang="es-ES" sz="2800" dirty="0" smtClean="0">
                <a:solidFill>
                  <a:schemeClr val="accent4"/>
                </a:solidFill>
              </a:rPr>
              <a:t>Los objetos en C# derivan de una clase.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63717" y="218190"/>
            <a:ext cx="11173090" cy="664797"/>
          </a:xfrm>
        </p:spPr>
        <p:txBody>
          <a:bodyPr/>
          <a:lstStyle/>
          <a:p>
            <a:r>
              <a:rPr lang="en-US" dirty="0"/>
              <a:t>Interfaces</a:t>
            </a:r>
          </a:p>
        </p:txBody>
      </p:sp>
      <p:sp>
        <p:nvSpPr>
          <p:cNvPr id="3" name="Slide Number Placeholder 2"/>
          <p:cNvSpPr>
            <a:spLocks noGrp="1"/>
          </p:cNvSpPr>
          <p:nvPr>
            <p:ph type="sldNum" sz="quarter" idx="4"/>
          </p:nvPr>
        </p:nvSpPr>
        <p:spPr>
          <a:xfrm>
            <a:off x="517525" y="6291297"/>
            <a:ext cx="349250" cy="365125"/>
          </a:xfrm>
        </p:spPr>
        <p:txBody>
          <a:bodyPr/>
          <a:lstStyle/>
          <a:p>
            <a:fld id="{1AD4D6FE-0D95-422C-A401-E733BBF8EB07}" type="slidenum">
              <a:rPr lang="en-US" smtClean="0"/>
              <a:pPr/>
              <a:t>9</a:t>
            </a:fld>
            <a:endParaRPr lang="en-US"/>
          </a:p>
        </p:txBody>
      </p:sp>
      <p:sp>
        <p:nvSpPr>
          <p:cNvPr id="4" name="Footer Placeholder 3"/>
          <p:cNvSpPr>
            <a:spLocks noGrp="1"/>
          </p:cNvSpPr>
          <p:nvPr>
            <p:ph type="ftr" sz="quarter" idx="3"/>
          </p:nvPr>
        </p:nvSpPr>
        <p:spPr>
          <a:xfrm>
            <a:off x="973138" y="6275295"/>
            <a:ext cx="1321827" cy="381128"/>
          </a:xfrm>
        </p:spPr>
        <p:txBody>
          <a:bodyPr/>
          <a:lstStyle/>
          <a:p>
            <a:r>
              <a:rPr lang="en-US" smtClean="0"/>
              <a:t>Microsoft Confidential</a:t>
            </a:r>
          </a:p>
        </p:txBody>
      </p:sp>
      <p:sp>
        <p:nvSpPr>
          <p:cNvPr id="5" name="Text Placeholder 2"/>
          <p:cNvSpPr>
            <a:spLocks noGrp="1"/>
          </p:cNvSpPr>
          <p:nvPr>
            <p:ph type="body" sz="quarter" idx="10"/>
          </p:nvPr>
        </p:nvSpPr>
        <p:spPr>
          <a:xfrm>
            <a:off x="540884" y="1198487"/>
            <a:ext cx="11173090" cy="1600438"/>
          </a:xfrm>
        </p:spPr>
        <p:txBody>
          <a:bodyPr/>
          <a:lstStyle/>
          <a:p>
            <a:r>
              <a:rPr lang="es-ES" sz="2800" dirty="0" smtClean="0">
                <a:solidFill>
                  <a:schemeClr val="accent4"/>
                </a:solidFill>
              </a:rPr>
              <a:t>Una interfaz es un contrato entre una clase y el mundo exterior</a:t>
            </a:r>
          </a:p>
          <a:p>
            <a:r>
              <a:rPr lang="es-ES" sz="2800" dirty="0" smtClean="0">
                <a:solidFill>
                  <a:schemeClr val="accent4"/>
                </a:solidFill>
              </a:rPr>
              <a:t>También es la interacción entre un método y un objeto</a:t>
            </a:r>
          </a:p>
          <a:p>
            <a:pPr lvl="1"/>
            <a:r>
              <a:rPr lang="es-ES" sz="2400" dirty="0" smtClean="0">
                <a:solidFill>
                  <a:schemeClr val="accent4"/>
                </a:solidFill>
              </a:rPr>
              <a:t>Cuando se implementa una interfaz, de esta se espera que tenga un cierto comportamiento.</a:t>
            </a:r>
          </a:p>
        </p:txBody>
      </p:sp>
    </p:spTree>
  </p:cSld>
  <p:clrMapOvr>
    <a:masterClrMapping/>
  </p:clrMapOvr>
  <p:transition advTm="75000">
    <p:fade/>
  </p:transition>
  <p:timing>
    <p:tnLst>
      <p:par>
        <p:cTn id="1" dur="indefinite" restart="never" nodeType="tmRoot"/>
      </p:par>
    </p:tnLst>
  </p:timing>
</p:sld>
</file>

<file path=ppt/theme/theme1.xml><?xml version="1.0" encoding="utf-8"?>
<a:theme xmlns:a="http://schemas.openxmlformats.org/drawingml/2006/main" name="Visual Studio_Light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2.xml><?xml version="1.0" encoding="utf-8"?>
<a:theme xmlns:a="http://schemas.openxmlformats.org/drawingml/2006/main" name="1_7-20472_Visual_Studio_Template_Light_16x9">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3.xml><?xml version="1.0" encoding="utf-8"?>
<a:theme xmlns:a="http://schemas.openxmlformats.org/drawingml/2006/main" name="White with Consolas font for code slides">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525051"/>
      </a:hlink>
      <a:folHlink>
        <a:srgbClr val="525051"/>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Visual Studio_Light_16x9_PowerPoint</Template>
  <TotalTime>0</TotalTime>
  <Words>3233</Words>
  <Application>Microsoft Office PowerPoint</Application>
  <PresentationFormat>Personalizado</PresentationFormat>
  <Paragraphs>266</Paragraphs>
  <Slides>16</Slides>
  <Notes>16</Notes>
  <HiddenSlides>2</HiddenSlides>
  <MMClips>0</MMClips>
  <ScaleCrop>false</ScaleCrop>
  <HeadingPairs>
    <vt:vector size="4" baseType="variant">
      <vt:variant>
        <vt:lpstr>Tema</vt:lpstr>
      </vt:variant>
      <vt:variant>
        <vt:i4>3</vt:i4>
      </vt:variant>
      <vt:variant>
        <vt:lpstr>Títulos de diapositiva</vt:lpstr>
      </vt:variant>
      <vt:variant>
        <vt:i4>16</vt:i4>
      </vt:variant>
    </vt:vector>
  </HeadingPairs>
  <TitlesOfParts>
    <vt:vector size="19" baseType="lpstr">
      <vt:lpstr>Visual Studio_Light_16x9_PowerPoint</vt:lpstr>
      <vt:lpstr>1_7-20472_Visual_Studio_Template_Light_16x9</vt:lpstr>
      <vt:lpstr>White with Consolas font for code slides</vt:lpstr>
      <vt:lpstr>Diapositiva 1</vt:lpstr>
      <vt:lpstr>/* Fundamentos de Programación con C# */</vt:lpstr>
      <vt:lpstr>Diapositiva 3</vt:lpstr>
      <vt:lpstr>/*Conceptos Básicos II*/</vt:lpstr>
      <vt:lpstr>Sentencias</vt:lpstr>
      <vt:lpstr>Tipos de datos primitivos</vt:lpstr>
      <vt:lpstr>Métodos</vt:lpstr>
      <vt:lpstr>Clases y Objetos</vt:lpstr>
      <vt:lpstr>Interfaces</vt:lpstr>
      <vt:lpstr>Diapositiva 10</vt:lpstr>
      <vt:lpstr>/*Demo*/</vt:lpstr>
      <vt:lpstr>Demo Code</vt:lpstr>
      <vt:lpstr>Tips Del Día</vt:lpstr>
      <vt:lpstr>Diapositiva 14</vt:lpstr>
      <vt:lpstr>Notes (hidden)</vt:lpstr>
      <vt:lpstr>Logo Information</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2012-01-12T23:29:08Z</dcterms:created>
  <dcterms:modified xsi:type="dcterms:W3CDTF">2012-01-21T05:50:45Z</dcterms:modified>
</cp:coreProperties>
</file>