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5"/>
    <p:sldMasterId id="2147483726" r:id="rId6"/>
  </p:sldMasterIdLst>
  <p:notesMasterIdLst>
    <p:notesMasterId r:id="rId32"/>
  </p:notesMasterIdLst>
  <p:handoutMasterIdLst>
    <p:handoutMasterId r:id="rId33"/>
  </p:handoutMasterIdLst>
  <p:sldIdLst>
    <p:sldId id="517" r:id="rId7"/>
    <p:sldId id="489" r:id="rId8"/>
    <p:sldId id="518" r:id="rId9"/>
    <p:sldId id="519" r:id="rId10"/>
    <p:sldId id="520" r:id="rId11"/>
    <p:sldId id="521" r:id="rId12"/>
    <p:sldId id="522" r:id="rId13"/>
    <p:sldId id="527" r:id="rId14"/>
    <p:sldId id="528" r:id="rId15"/>
    <p:sldId id="529"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Lst>
  <p:sldSz cx="12188825" cy="6858000"/>
  <p:notesSz cx="7023100" cy="93091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43B"/>
    <a:srgbClr val="FFFFFF"/>
    <a:srgbClr val="F3AF35"/>
    <a:srgbClr val="333333"/>
    <a:srgbClr val="292929"/>
    <a:srgbClr val="000000"/>
    <a:srgbClr val="F8F57B"/>
    <a:srgbClr val="F6AE1E"/>
    <a:srgbClr val="FF0066"/>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6" autoAdjust="0"/>
    <p:restoredTop sz="89401" autoAdjust="0"/>
  </p:normalViewPr>
  <p:slideViewPr>
    <p:cSldViewPr snapToGrid="0">
      <p:cViewPr>
        <p:scale>
          <a:sx n="25" d="100"/>
          <a:sy n="25" d="100"/>
        </p:scale>
        <p:origin x="-3168" y="-1272"/>
      </p:cViewPr>
      <p:guideLst>
        <p:guide orient="horz" pos="144"/>
        <p:guide orient="horz" pos="912"/>
        <p:guide orient="horz" pos="1200"/>
        <p:guide orient="horz" pos="2736"/>
        <p:guide orient="horz" pos="4176"/>
        <p:guide orient="horz" pos="1488"/>
        <p:guide pos="3839"/>
        <p:guide pos="327"/>
        <p:guide pos="613"/>
        <p:guide pos="7438"/>
        <p:guide pos="1189"/>
        <p:guide pos="7063"/>
      </p:guideLst>
    </p:cSldViewPr>
  </p:slideViewPr>
  <p:outlineViewPr>
    <p:cViewPr>
      <p:scale>
        <a:sx n="33" d="100"/>
        <a:sy n="33" d="100"/>
      </p:scale>
      <p:origin x="0" y="162"/>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6" d="100"/>
          <a:sy n="96" d="100"/>
        </p:scale>
        <p:origin x="-3606"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1/7/2012</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46074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1/7/2012</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4188963777"/>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MX" sz="900" dirty="0" smtClean="0"/>
              <a:t>Detallando un poco más, quiere decir que para un método </a:t>
            </a:r>
            <a:r>
              <a:rPr lang="es-MX" sz="900" dirty="0" smtClean="0">
                <a:solidFill>
                  <a:schemeClr val="tx1"/>
                </a:solidFill>
              </a:rPr>
              <a:t>m</a:t>
            </a:r>
            <a:r>
              <a:rPr lang="es-MX" sz="900" dirty="0" smtClean="0"/>
              <a:t> de una clase </a:t>
            </a:r>
            <a:r>
              <a:rPr lang="es-MX" sz="900" dirty="0" smtClean="0">
                <a:solidFill>
                  <a:schemeClr val="tx1"/>
                </a:solidFill>
              </a:rPr>
              <a:t>o</a:t>
            </a:r>
            <a:r>
              <a:rPr lang="es-MX" sz="900" dirty="0" smtClean="0"/>
              <a:t> sólo deberían invocarse métodos de estos tipos de objetos:</a:t>
            </a:r>
          </a:p>
          <a:p>
            <a:pPr>
              <a:buNone/>
            </a:pPr>
            <a:endParaRPr lang="es-MX" sz="900" dirty="0" smtClean="0"/>
          </a:p>
          <a:p>
            <a:pPr>
              <a:buNone/>
            </a:pPr>
            <a:r>
              <a:rPr lang="es-MX" sz="900" dirty="0" smtClean="0"/>
              <a:t>	-del propio objeto </a:t>
            </a:r>
            <a:r>
              <a:rPr lang="es-MX" sz="900" dirty="0" smtClean="0">
                <a:solidFill>
                  <a:schemeClr val="tx1"/>
                </a:solidFill>
              </a:rPr>
              <a:t>o</a:t>
            </a:r>
            <a:r>
              <a:rPr lang="es-MX" sz="900" dirty="0" smtClean="0"/>
              <a:t/>
            </a:r>
            <a:br>
              <a:rPr lang="es-MX" sz="900" dirty="0" smtClean="0"/>
            </a:br>
            <a:endParaRPr lang="es-MX" sz="900" dirty="0" smtClean="0"/>
          </a:p>
          <a:p>
            <a:pPr>
              <a:buNone/>
            </a:pPr>
            <a:r>
              <a:rPr lang="es-MX" sz="900" dirty="0" smtClean="0"/>
              <a:t>	-de los parámetros que recibe el propio método </a:t>
            </a:r>
            <a:r>
              <a:rPr lang="es-MX" sz="900" dirty="0" smtClean="0">
                <a:solidFill>
                  <a:schemeClr val="tx1"/>
                </a:solidFill>
              </a:rPr>
              <a:t>m</a:t>
            </a:r>
            <a:r>
              <a:rPr lang="es-MX" sz="900" dirty="0" smtClean="0"/>
              <a:t/>
            </a:r>
            <a:br>
              <a:rPr lang="es-MX" sz="900" dirty="0" smtClean="0"/>
            </a:br>
            <a:endParaRPr lang="es-MX" sz="900" dirty="0" smtClean="0"/>
          </a:p>
          <a:p>
            <a:pPr>
              <a:buNone/>
            </a:pPr>
            <a:r>
              <a:rPr lang="es-MX" sz="900" dirty="0" smtClean="0"/>
              <a:t>	-de cualquier objeto que </a:t>
            </a:r>
            <a:r>
              <a:rPr lang="es-MX" sz="900" i="1" dirty="0" smtClean="0"/>
              <a:t>instancie</a:t>
            </a:r>
            <a:r>
              <a:rPr lang="es-MX" sz="900" dirty="0" smtClean="0"/>
              <a:t> el propio método </a:t>
            </a:r>
            <a:r>
              <a:rPr lang="es-MX" sz="900" dirty="0" smtClean="0">
                <a:solidFill>
                  <a:schemeClr val="tx1"/>
                </a:solidFill>
              </a:rPr>
              <a:t>m</a:t>
            </a:r>
            <a:r>
              <a:rPr lang="es-MX" sz="900" dirty="0" smtClean="0"/>
              <a:t/>
            </a:r>
            <a:br>
              <a:rPr lang="es-MX" sz="900" dirty="0" smtClean="0"/>
            </a:br>
            <a:endParaRPr lang="es-MX" sz="900" dirty="0" smtClean="0"/>
          </a:p>
          <a:p>
            <a:pPr>
              <a:buNone/>
            </a:pPr>
            <a:r>
              <a:rPr lang="es-MX" sz="900" dirty="0" smtClean="0"/>
              <a:t>	-de cualquier atributo de </a:t>
            </a:r>
            <a:r>
              <a:rPr lang="es-MX" sz="900" dirty="0" smtClean="0">
                <a:solidFill>
                  <a:schemeClr val="tx1"/>
                </a:solidFill>
              </a:rPr>
              <a:t>o</a:t>
            </a:r>
            <a:endParaRPr lang="es-MX" sz="900" dirty="0" smtClean="0">
              <a:solidFill>
                <a:schemeClr val="tx1"/>
              </a:solidFil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936617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4801" y="989284"/>
            <a:ext cx="5579613" cy="642310"/>
          </a:xfrm>
        </p:spPr>
        <p:txBody>
          <a:bodyPr>
            <a:noAutofit/>
          </a:bodyPr>
          <a:lstStyle>
            <a:lvl1pPr>
              <a:lnSpc>
                <a:spcPct val="90000"/>
              </a:lnSpc>
              <a:defRPr sz="4000">
                <a:gradFill flip="none" rotWithShape="1">
                  <a:gsLst>
                    <a:gs pos="36000">
                      <a:schemeClr val="tx1"/>
                    </a:gs>
                    <a:gs pos="86000">
                      <a:schemeClr val="tx1"/>
                    </a:gs>
                  </a:gsLst>
                  <a:lin ang="5400000" scaled="0"/>
                  <a:tileRect/>
                </a:gradFill>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517525" y="723545"/>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2" name="Subtitle 2"/>
          <p:cNvSpPr>
            <a:spLocks noGrp="1"/>
          </p:cNvSpPr>
          <p:nvPr>
            <p:ph type="subTitle" idx="1"/>
          </p:nvPr>
        </p:nvSpPr>
        <p:spPr>
          <a:xfrm>
            <a:off x="517525" y="3681952"/>
            <a:ext cx="5576889"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pic>
        <p:nvPicPr>
          <p:cNvPr id="10" name="Picture 9" descr="VS Photo.png"/>
          <p:cNvPicPr>
            <a:picLocks noChangeAspect="1"/>
          </p:cNvPicPr>
          <p:nvPr userDrawn="1"/>
        </p:nvPicPr>
        <p:blipFill>
          <a:blip r:embed="rId4" cstate="email"/>
          <a:srcRect t="1813" b="1775"/>
          <a:stretch>
            <a:fillRect/>
          </a:stretch>
        </p:blipFill>
        <p:spPr>
          <a:xfrm>
            <a:off x="517526" y="1667437"/>
            <a:ext cx="2966037" cy="190564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973413" y="4344989"/>
            <a:ext cx="1023988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649805"/>
            <a:ext cx="9324523"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889124" y="4344989"/>
            <a:ext cx="932417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355850"/>
            <a:ext cx="10240158" cy="1384994"/>
          </a:xfrm>
        </p:spPr>
        <p:txBody>
          <a:bodyPr vert="horz" wrap="square" lIns="0" tIns="0" rIns="0" bIns="0" rtlCol="0" anchor="ctr" anchorCtr="0">
            <a:noAutofit/>
          </a:bodyPr>
          <a:lstStyle>
            <a:lvl1pPr marL="0" indent="0">
              <a:buFontTx/>
              <a:buNone/>
              <a:defRPr lang="en-US" sz="8800" dirty="0" smtClean="0"/>
            </a:lvl1pPr>
          </a:lstStyle>
          <a:p>
            <a:pPr lvl="0">
              <a:lnSpc>
                <a:spcPct val="90000"/>
              </a:lnSpc>
            </a:pPr>
            <a:r>
              <a:rPr lang="en-US" dirty="0" smtClean="0"/>
              <a:t>click to…</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flip="none" rotWithShape="1">
                  <a:gsLst>
                    <a:gs pos="0">
                      <a:schemeClr val="tx1"/>
                    </a:gs>
                    <a:gs pos="86000">
                      <a:schemeClr val="tx1"/>
                    </a:gs>
                  </a:gsLst>
                  <a:lin ang="5400000" scaled="0"/>
                  <a:tileRect/>
                </a:gra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7868" y="1412875"/>
            <a:ext cx="11173090" cy="2210862"/>
          </a:xfrm>
        </p:spPr>
        <p:txBody>
          <a:bodyPr/>
          <a:lstStyle>
            <a:lvl1pPr>
              <a:lnSpc>
                <a:spcPct val="90000"/>
              </a:lnSpc>
              <a:defRPr>
                <a:gradFill>
                  <a:gsLst>
                    <a:gs pos="0">
                      <a:schemeClr val="tx1"/>
                    </a:gs>
                    <a:gs pos="86000">
                      <a:schemeClr val="tx1"/>
                    </a:gs>
                  </a:gsLst>
                  <a:lin ang="5400000" scaled="0"/>
                </a:gradFill>
              </a:defRPr>
            </a:lvl1pPr>
            <a:lvl2pPr>
              <a:lnSpc>
                <a:spcPct val="90000"/>
              </a:lnSpc>
              <a:defRPr>
                <a:gradFill>
                  <a:gsLst>
                    <a:gs pos="0">
                      <a:schemeClr val="tx1"/>
                    </a:gs>
                    <a:gs pos="86000">
                      <a:schemeClr val="tx1"/>
                    </a:gs>
                  </a:gsLst>
                  <a:lin ang="5400000" scaled="0"/>
                </a:gradFill>
              </a:defRPr>
            </a:lvl2pPr>
            <a:lvl3pPr>
              <a:lnSpc>
                <a:spcPct val="90000"/>
              </a:lnSpc>
              <a:defRPr>
                <a:gradFill>
                  <a:gsLst>
                    <a:gs pos="0">
                      <a:schemeClr val="tx1"/>
                    </a:gs>
                    <a:gs pos="86000">
                      <a:schemeClr val="tx1"/>
                    </a:gs>
                  </a:gsLst>
                  <a:lin ang="5400000" scaled="0"/>
                </a:gradFill>
              </a:defRPr>
            </a:lvl3pPr>
            <a:lvl4pPr>
              <a:lnSpc>
                <a:spcPct val="90000"/>
              </a:lnSpc>
              <a:defRPr>
                <a:gradFill>
                  <a:gsLst>
                    <a:gs pos="0">
                      <a:schemeClr val="tx1"/>
                    </a:gs>
                    <a:gs pos="86000">
                      <a:schemeClr val="tx1"/>
                    </a:gs>
                  </a:gsLst>
                  <a:lin ang="5400000" scaled="0"/>
                </a:gradFill>
              </a:defRPr>
            </a:lvl4pPr>
            <a:lvl5pPr>
              <a:lnSpc>
                <a:spcPct val="90000"/>
              </a:lnSpc>
              <a:defRPr>
                <a:gradFill>
                  <a:gsLst>
                    <a:gs pos="0">
                      <a:schemeClr val="tx1"/>
                    </a:gs>
                    <a:gs pos="8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9"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3"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5938" y="2162175"/>
            <a:ext cx="11165020" cy="914096"/>
          </a:xfrm>
        </p:spPr>
        <p:txBody>
          <a:bodyPr/>
          <a:lstStyle>
            <a:lvl1pPr>
              <a:defRPr sz="6600"/>
            </a:lvl1pPr>
          </a:lstStyle>
          <a:p>
            <a:r>
              <a:rPr lang="en-US" dirty="0" smtClean="0"/>
              <a:t>Click to edit Master 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pitchFamily="34" charset="0"/>
              </a:defRPr>
            </a:lvl1pPr>
          </a:lstStyle>
          <a:p>
            <a:pPr lvl="0"/>
            <a:r>
              <a:rPr lang="en-US" dirty="0" smtClean="0"/>
              <a:t>Click to edit Master text styles</a:t>
            </a:r>
          </a:p>
        </p:txBody>
      </p:sp>
    </p:spTree>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5"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6"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9626" y="1905000"/>
            <a:ext cx="9388498" cy="1523494"/>
          </a:xfrm>
        </p:spPr>
        <p:txBody>
          <a:bodyPr anchor="ctr" anchorCtr="0">
            <a:noAutofit/>
          </a:bodyPr>
          <a:lstStyle>
            <a:lvl1pPr algn="r">
              <a:lnSpc>
                <a:spcPct val="90000"/>
              </a:lnSpc>
              <a:defRPr sz="4000">
                <a:gradFill flip="none" rotWithShape="1">
                  <a:gsLst>
                    <a:gs pos="36000">
                      <a:srgbClr val="FFFFFF"/>
                    </a:gs>
                    <a:gs pos="86000">
                      <a:srgbClr val="FFFFFF"/>
                    </a:gs>
                  </a:gsLst>
                  <a:lin ang="5400000" scaled="0"/>
                  <a:tileRect/>
                </a:gradFill>
                <a:effectLst/>
              </a:defRPr>
            </a:lvl1pPr>
          </a:lstStyle>
          <a:p>
            <a:r>
              <a:rPr lang="en-US" smtClean="0"/>
              <a:t>Click to edit Master title style</a:t>
            </a:r>
            <a:endParaRPr lang="en-US" dirty="0"/>
          </a:p>
        </p:txBody>
      </p:sp>
      <p:pic>
        <p:nvPicPr>
          <p:cNvPr id="4" name="Picture 3" descr="VS_h_rgb_r_2.png"/>
          <p:cNvPicPr>
            <a:picLocks noChangeAspect="1"/>
          </p:cNvPicPr>
          <p:nvPr userDrawn="1"/>
        </p:nvPicPr>
        <p:blipFill>
          <a:blip r:embed="rId3"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1443865"/>
            <a:ext cx="11173090" cy="4761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43865"/>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9" y="144229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4229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42291"/>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74876"/>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0" y="1442291"/>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6"/>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30191"/>
            <a:ext cx="1117309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1443611"/>
            <a:ext cx="1117309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723" r:id="rId2"/>
    <p:sldLayoutId id="2147483722"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bg1"/>
              </a:gs>
              <a:gs pos="86000">
                <a:schemeClr val="bg1"/>
              </a:gs>
            </a:gsLst>
            <a:lin ang="5400000" scaled="0"/>
            <a:tileRect/>
          </a:gradFill>
          <a:effectLst/>
          <a:latin typeface="Segoe Light" pitchFamily="34" charset="0"/>
          <a:ea typeface="+mn-ea"/>
          <a:cs typeface="Arial" charset="0"/>
        </a:defRPr>
      </a:lvl1pPr>
    </p:titleStyle>
    <p:bodyStyle>
      <a:lvl1pPr marL="396875" indent="-396875" algn="l" defTabSz="914363" rtl="0" eaLnBrk="1" latinLnBrk="0" hangingPunct="1">
        <a:lnSpc>
          <a:spcPct val="90000"/>
        </a:lnSpc>
        <a:spcBef>
          <a:spcPct val="20000"/>
        </a:spcBef>
        <a:buClr>
          <a:srgbClr val="FFFFFF"/>
        </a:buClr>
        <a:buFont typeface="Wingdings" pitchFamily="2" charset="2"/>
        <a:buChar char=""/>
        <a:defRPr sz="3200" kern="1200">
          <a:gradFill>
            <a:gsLst>
              <a:gs pos="0">
                <a:schemeClr val="bg1"/>
              </a:gs>
              <a:gs pos="86000">
                <a:schemeClr val="bg1"/>
              </a:gs>
            </a:gsLst>
            <a:lin ang="5400000" scaled="0"/>
          </a:gradFill>
          <a:latin typeface="Segoe Light" pitchFamily="34" charset="0"/>
          <a:ea typeface="+mn-ea"/>
          <a:cs typeface="+mn-cs"/>
        </a:defRPr>
      </a:lvl1pPr>
      <a:lvl2pPr marL="914400" indent="-396875" algn="l" defTabSz="914363" rtl="0" eaLnBrk="1" latinLnBrk="0" hangingPunct="1">
        <a:lnSpc>
          <a:spcPct val="90000"/>
        </a:lnSpc>
        <a:spcBef>
          <a:spcPct val="20000"/>
        </a:spcBef>
        <a:buClr>
          <a:srgbClr val="FFFFFF"/>
        </a:buClr>
        <a:buFont typeface="Wingdings" pitchFamily="2" charset="2"/>
        <a:buChar char=""/>
        <a:defRPr sz="2800" kern="1200">
          <a:gradFill>
            <a:gsLst>
              <a:gs pos="0">
                <a:schemeClr val="bg1"/>
              </a:gs>
              <a:gs pos="86000">
                <a:schemeClr val="bg1"/>
              </a:gs>
            </a:gsLst>
            <a:lin ang="5400000" scaled="0"/>
          </a:gradFill>
          <a:latin typeface="Segoe Light" pitchFamily="34" charset="0"/>
          <a:ea typeface="+mn-ea"/>
          <a:cs typeface="+mn-cs"/>
        </a:defRPr>
      </a:lvl2pPr>
      <a:lvl3pPr marL="1258888" indent="-344488"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3pPr>
      <a:lvl4pPr marL="1604963" indent="-346075"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4pPr>
      <a:lvl5pPr marL="1941513" indent="-336550"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a:r>
            <a:r>
              <a:rPr lang="en-US" dirty="0" err="1" smtClean="0"/>
              <a:t>Introduccion</a:t>
            </a:r>
            <a:r>
              <a:rPr lang="en-US" dirty="0" smtClean="0"/>
              <a:t> POO*/</a:t>
            </a:r>
            <a:endParaRPr lang="en-US" dirty="0"/>
          </a:p>
        </p:txBody>
      </p:sp>
      <p:sp>
        <p:nvSpPr>
          <p:cNvPr id="8" name="Subtitle 2"/>
          <p:cNvSpPr txBox="1">
            <a:spLocks/>
          </p:cNvSpPr>
          <p:nvPr/>
        </p:nvSpPr>
        <p:spPr>
          <a:xfrm>
            <a:off x="862264" y="3416436"/>
            <a:ext cx="7683914" cy="869814"/>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Tx/>
              <a:buSzPct val="95000"/>
              <a:tabLst/>
              <a:defRPr/>
            </a:pPr>
            <a:r>
              <a:rPr kumimoji="0" lang="en-US" altLang="ja-JP"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rPr>
              <a:t>Adrian E Mondragon Garcia</a:t>
            </a:r>
            <a:endParaRPr kumimoji="0" lang="en-US" altLang="ja-JP"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95000"/>
              <a:tabLst/>
              <a:defRPr/>
            </a:pPr>
            <a:r>
              <a:rPr kumimoji="0" lang="en-US" altLang="ja-JP"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rPr>
              <a:t>MSDN Community </a:t>
            </a:r>
            <a:r>
              <a:rPr kumimoji="0" lang="en-US" altLang="ja-JP"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rPr>
              <a:t>Staff</a:t>
            </a:r>
            <a:r>
              <a:rPr kumimoji="0" lang="en-US" altLang="ja-JP" b="0" i="0" u="none" strike="noStrike" kern="1200" cap="none" spc="0" normalizeH="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rPr>
              <a:t> </a:t>
            </a:r>
            <a:r>
              <a:rPr kumimoji="0" lang="en-US" altLang="ja-JP"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rPr>
              <a:t>|  MCTS</a:t>
            </a:r>
            <a:endParaRPr kumimoji="0" lang="en-US" altLang="ja-JP"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Segoe Light" pitchFamily="34" charset="0"/>
              <a:ea typeface="+mn-ea"/>
              <a:cs typeface="+mn-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3048000" y="3105835"/>
            <a:ext cx="6092825" cy="646331"/>
          </a:xfrm>
          <a:prstGeom prst="rect">
            <a:avLst/>
          </a:prstGeom>
        </p:spPr>
        <p:txBody>
          <a:bodyPr>
            <a:spAutoFit/>
          </a:bodyPr>
          <a:lstStyle/>
          <a:p>
            <a:pPr algn="ctr"/>
            <a:r>
              <a:rPr lang="es-ES" dirty="0"/>
              <a:t>Esquematización de la </a:t>
            </a:r>
          </a:p>
          <a:p>
            <a:pPr algn="ctr"/>
            <a:r>
              <a:rPr lang="es-ES" dirty="0"/>
              <a:t>programación orientada a objetos</a:t>
            </a:r>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1786446" y="401608"/>
            <a:ext cx="8640960" cy="5544616"/>
          </a:xfrm>
          <a:prstGeom prst="rect">
            <a:avLst/>
          </a:prstGeom>
          <a:noFill/>
          <a:ln w="9525">
            <a:noFill/>
            <a:miter lim="800000"/>
            <a:headEnd/>
            <a:tailEnd/>
          </a:ln>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3" name="Picture 2" descr="C:\Examen\Curso\ImagesCursoProgramacion\simpson_demeterslaw.png"/>
          <p:cNvPicPr>
            <a:picLocks noChangeAspect="1" noChangeArrowheads="1"/>
          </p:cNvPicPr>
          <p:nvPr/>
        </p:nvPicPr>
        <p:blipFill>
          <a:blip r:embed="rId2" cstate="print"/>
          <a:srcRect/>
          <a:stretch>
            <a:fillRect/>
          </a:stretch>
        </p:blipFill>
        <p:spPr bwMode="auto">
          <a:xfrm>
            <a:off x="4010432" y="1916832"/>
            <a:ext cx="4000500" cy="3371850"/>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294815" y="2852998"/>
            <a:ext cx="11894009" cy="584775"/>
          </a:xfrm>
          <a:prstGeom prst="rect">
            <a:avLst/>
          </a:prstGeom>
        </p:spPr>
        <p:txBody>
          <a:bodyPr wrap="square">
            <a:spAutoFit/>
          </a:bodyPr>
          <a:lstStyle/>
          <a:p>
            <a:pPr algn="ctr">
              <a:buNone/>
            </a:pPr>
            <a:r>
              <a:rPr lang="es-ES_tradnl" sz="3200" dirty="0"/>
              <a:t>Lógica de programación</a:t>
            </a:r>
            <a:endParaRPr lang="es-ES" sz="3200" dirty="0"/>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91"/>
            <a:ext cx="11173090" cy="664797"/>
          </a:xfrm>
        </p:spPr>
        <p:txBody>
          <a:bodyPr/>
          <a:lstStyle/>
          <a:p>
            <a:r>
              <a:rPr lang="es-ES" dirty="0"/>
              <a:t>Lógica de </a:t>
            </a:r>
            <a:r>
              <a:rPr lang="es-ES" dirty="0" smtClean="0"/>
              <a:t>programación</a:t>
            </a:r>
            <a:endParaRPr lang="es-MX" dirty="0"/>
          </a:p>
        </p:txBody>
      </p:sp>
      <p:sp>
        <p:nvSpPr>
          <p:cNvPr id="3" name="Rectangle 2"/>
          <p:cNvSpPr/>
          <p:nvPr/>
        </p:nvSpPr>
        <p:spPr>
          <a:xfrm>
            <a:off x="426720" y="1077575"/>
            <a:ext cx="6092825" cy="923330"/>
          </a:xfrm>
          <a:prstGeom prst="rect">
            <a:avLst/>
          </a:prstGeom>
        </p:spPr>
        <p:txBody>
          <a:bodyPr>
            <a:spAutoFit/>
          </a:bodyPr>
          <a:lstStyle/>
          <a:p>
            <a:pPr>
              <a:buNone/>
            </a:pPr>
            <a:r>
              <a:rPr lang="es-MX" dirty="0"/>
              <a:t>Toda persona que pretenda construir un programa que de solución a determinada problemática, se enfrenta con dos grandes tareas.</a:t>
            </a:r>
          </a:p>
        </p:txBody>
      </p:sp>
      <p:pic>
        <p:nvPicPr>
          <p:cNvPr id="4" name="Picture 2" descr="C:\Examen\Curso\ImagesCursoProgramacion\chico_trabajando.gif"/>
          <p:cNvPicPr>
            <a:picLocks noChangeAspect="1" noChangeArrowheads="1"/>
          </p:cNvPicPr>
          <p:nvPr/>
        </p:nvPicPr>
        <p:blipFill>
          <a:blip r:embed="rId2" cstate="print"/>
          <a:srcRect/>
          <a:stretch>
            <a:fillRect/>
          </a:stretch>
        </p:blipFill>
        <p:spPr bwMode="auto">
          <a:xfrm>
            <a:off x="8000256" y="2487176"/>
            <a:ext cx="2520280" cy="2520280"/>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343376"/>
            <a:ext cx="11490960" cy="923330"/>
          </a:xfrm>
          <a:prstGeom prst="rect">
            <a:avLst/>
          </a:prstGeom>
        </p:spPr>
        <p:txBody>
          <a:bodyPr wrap="square">
            <a:spAutoFit/>
          </a:bodyPr>
          <a:lstStyle/>
          <a:p>
            <a:pPr>
              <a:buNone/>
            </a:pPr>
            <a:r>
              <a:rPr lang="es-MX" dirty="0"/>
              <a:t>La primera es el QUÉ, es decir, qué acciones debe realizar para poder resolver el problemas al cual se está enfrentando y el cual se realiza con “papel y lápiz”, como parte del trabajo de mesa previo a toda actividad de programación.</a:t>
            </a:r>
            <a:endParaRPr lang="es-ES" dirty="0"/>
          </a:p>
        </p:txBody>
      </p:sp>
      <p:pic>
        <p:nvPicPr>
          <p:cNvPr id="4" name="Picture 2" descr="C:\Examen\Curso\ImagesCursoProgramacion\mujerpensando.jpg"/>
          <p:cNvPicPr>
            <a:picLocks noChangeAspect="1" noChangeArrowheads="1"/>
          </p:cNvPicPr>
          <p:nvPr/>
        </p:nvPicPr>
        <p:blipFill>
          <a:blip r:embed="rId2" cstate="print"/>
          <a:srcRect/>
          <a:stretch>
            <a:fillRect/>
          </a:stretch>
        </p:blipFill>
        <p:spPr bwMode="auto">
          <a:xfrm>
            <a:off x="4385357" y="2888679"/>
            <a:ext cx="3227114" cy="2157839"/>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451396"/>
            <a:ext cx="11582400" cy="646331"/>
          </a:xfrm>
          <a:prstGeom prst="rect">
            <a:avLst/>
          </a:prstGeom>
        </p:spPr>
        <p:txBody>
          <a:bodyPr wrap="square">
            <a:spAutoFit/>
          </a:bodyPr>
          <a:lstStyle/>
          <a:p>
            <a:r>
              <a:rPr lang="es-MX" dirty="0"/>
              <a:t> La segunda es el CÓMO, o sea, de qué instrucciones se va a valer para escribir el código que realice las acciones determinadas en el QUÉ, las cuales están determinadas por el lenguaje seleccionado.</a:t>
            </a:r>
          </a:p>
        </p:txBody>
      </p:sp>
      <p:pic>
        <p:nvPicPr>
          <p:cNvPr id="4" name="Picture 2" descr="C:\Examen\Curso\ImagesCursoProgramacion\hombre_con_estress.jpg"/>
          <p:cNvPicPr>
            <a:picLocks noChangeAspect="1" noChangeArrowheads="1"/>
          </p:cNvPicPr>
          <p:nvPr/>
        </p:nvPicPr>
        <p:blipFill>
          <a:blip r:embed="rId2" cstate="print"/>
          <a:srcRect/>
          <a:stretch>
            <a:fillRect/>
          </a:stretch>
        </p:blipFill>
        <p:spPr bwMode="auto">
          <a:xfrm>
            <a:off x="3445480" y="1966352"/>
            <a:ext cx="4445000" cy="3454400"/>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91"/>
            <a:ext cx="11173090" cy="664797"/>
          </a:xfrm>
        </p:spPr>
        <p:txBody>
          <a:bodyPr/>
          <a:lstStyle/>
          <a:p>
            <a:r>
              <a:rPr lang="es-MX" dirty="0">
                <a:effectLst>
                  <a:outerShdw blurRad="38100" dist="38100" dir="2700000" algn="tl">
                    <a:srgbClr val="000000">
                      <a:alpha val="43137"/>
                    </a:srgbClr>
                  </a:outerShdw>
                </a:effectLst>
              </a:rPr>
              <a:t>La programación lógica </a:t>
            </a:r>
            <a:endParaRPr lang="es-MX" dirty="0"/>
          </a:p>
        </p:txBody>
      </p:sp>
      <p:sp>
        <p:nvSpPr>
          <p:cNvPr id="3" name="Rectangle 2"/>
          <p:cNvSpPr/>
          <p:nvPr/>
        </p:nvSpPr>
        <p:spPr>
          <a:xfrm>
            <a:off x="426720" y="1290935"/>
            <a:ext cx="6092825" cy="923330"/>
          </a:xfrm>
          <a:prstGeom prst="rect">
            <a:avLst/>
          </a:prstGeom>
        </p:spPr>
        <p:txBody>
          <a:bodyPr>
            <a:spAutoFit/>
          </a:bodyPr>
          <a:lstStyle/>
          <a:p>
            <a:pPr>
              <a:buNone/>
            </a:pPr>
            <a:r>
              <a:rPr lang="es-MX" dirty="0"/>
              <a:t>Para desarrollar un programa primeramente debes identificar cual es su finalidad y que procesos intervienen en su solución.</a:t>
            </a:r>
            <a:endParaRPr lang="es-ES" dirty="0"/>
          </a:p>
        </p:txBody>
      </p:sp>
      <p:pic>
        <p:nvPicPr>
          <p:cNvPr id="4" name="Picture 2" descr="C:\Examen\Curso\ImagesCursoProgramacion\gestionProcesos.jpg"/>
          <p:cNvPicPr>
            <a:picLocks noChangeAspect="1" noChangeArrowheads="1"/>
          </p:cNvPicPr>
          <p:nvPr/>
        </p:nvPicPr>
        <p:blipFill>
          <a:blip r:embed="rId2" cstate="print"/>
          <a:srcRect/>
          <a:stretch>
            <a:fillRect/>
          </a:stretch>
        </p:blipFill>
        <p:spPr bwMode="auto">
          <a:xfrm>
            <a:off x="7199392" y="2529839"/>
            <a:ext cx="2286000" cy="2212975"/>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731520" y="2413338"/>
            <a:ext cx="10668000" cy="1200329"/>
          </a:xfrm>
          <a:prstGeom prst="rect">
            <a:avLst/>
          </a:prstGeom>
        </p:spPr>
        <p:txBody>
          <a:bodyPr wrap="square">
            <a:spAutoFit/>
          </a:bodyPr>
          <a:lstStyle/>
          <a:p>
            <a:pPr algn="just">
              <a:buNone/>
            </a:pPr>
            <a:r>
              <a:rPr lang="es-MX" dirty="0"/>
              <a:t>y por último, podrás codificar todos los procesos en un lenguaje de programación, el cual al ser traducido al lenguaje máquina (conjunto de sentencias o instrucciones específicas entendibles por la computadora) nos permitirá lograr nuestro objetivo, que podría ser la sistematización del proceso de entrada y salida de un estacionamiento, la administración de un hotel, el registro de mensajería, etc. </a:t>
            </a:r>
            <a:endParaRPr lang="es-ES" dirty="0"/>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335281" y="2413338"/>
            <a:ext cx="11521440" cy="1200329"/>
          </a:xfrm>
          <a:prstGeom prst="rect">
            <a:avLst/>
          </a:prstGeom>
        </p:spPr>
        <p:txBody>
          <a:bodyPr wrap="square">
            <a:spAutoFit/>
          </a:bodyPr>
          <a:lstStyle/>
          <a:p>
            <a:pPr>
              <a:buNone/>
            </a:pPr>
            <a:r>
              <a:rPr lang="es-MX" dirty="0"/>
              <a:t>En la vida diaria cada uno de nosotros diseña y realiza algoritmos para solucionar los problemas cotidianos, es así que al levantarnos de la cama ya tenemos en la mente una serie de pasos que debemos seguir para llegar al sitio de estudio o al sitio de trabajo. Una vez en el sitio de estudio, tenemos en nuestra mente una serie de tareas que debemos realizar en unos horarios ya definidos.</a:t>
            </a:r>
            <a:endParaRPr lang="es-ES" dirty="0"/>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low" descr="glowing-ring.png" hidden="1"/>
          <p:cNvPicPr>
            <a:picLocks noChangeAspect="1"/>
          </p:cNvPicPr>
          <p:nvPr/>
        </p:nvPicPr>
        <p:blipFill>
          <a:blip r:embed="rId3"/>
          <a:stretch>
            <a:fillRect/>
          </a:stretch>
        </p:blipFill>
        <p:spPr bwMode="black">
          <a:xfrm>
            <a:off x="1431258" y="3510605"/>
            <a:ext cx="9714240" cy="2462529"/>
          </a:xfrm>
          <a:prstGeom prst="rect">
            <a:avLst/>
          </a:prstGeom>
        </p:spPr>
      </p:pic>
      <p:sp>
        <p:nvSpPr>
          <p:cNvPr id="3" name="Rectangle 2" hidden="1"/>
          <p:cNvSpPr/>
          <p:nvPr/>
        </p:nvSpPr>
        <p:spPr bwMode="hidden">
          <a:xfrm>
            <a:off x="531813" y="3607089"/>
            <a:ext cx="11373675" cy="2622042"/>
          </a:xfrm>
          <a:prstGeom prst="rect">
            <a:avLst/>
          </a:prstGeom>
          <a:gradFill>
            <a:gsLst>
              <a:gs pos="76000">
                <a:schemeClr val="bg1"/>
              </a:gs>
              <a:gs pos="100000">
                <a:schemeClr val="tx1">
                  <a:alpha val="0"/>
                </a:schemeClr>
              </a:gs>
            </a:gsLst>
            <a:lin ang="0" scaled="0"/>
          </a:gra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UI" pitchFamily="34" charset="0"/>
            </a:endParaRPr>
          </a:p>
        </p:txBody>
      </p:sp>
      <p:sp>
        <p:nvSpPr>
          <p:cNvPr id="4" name="Rectangle 3" hidden="1"/>
          <p:cNvSpPr/>
          <p:nvPr/>
        </p:nvSpPr>
        <p:spPr bwMode="hidden">
          <a:xfrm rot="10800000">
            <a:off x="684212" y="3683289"/>
            <a:ext cx="11373675" cy="2488692"/>
          </a:xfrm>
          <a:prstGeom prst="rect">
            <a:avLst/>
          </a:prstGeom>
          <a:gradFill>
            <a:gsLst>
              <a:gs pos="76000">
                <a:schemeClr val="bg1"/>
              </a:gs>
              <a:gs pos="100000">
                <a:schemeClr val="tx1">
                  <a:alpha val="0"/>
                </a:schemeClr>
              </a:gs>
            </a:gsLst>
            <a:lin ang="0" scaled="0"/>
          </a:gra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UI" pitchFamily="34" charset="0"/>
            </a:endParaRPr>
          </a:p>
        </p:txBody>
      </p:sp>
      <p:sp>
        <p:nvSpPr>
          <p:cNvPr id="5" name="Title 4"/>
          <p:cNvSpPr>
            <a:spLocks noGrp="1"/>
          </p:cNvSpPr>
          <p:nvPr>
            <p:ph type="title"/>
          </p:nvPr>
        </p:nvSpPr>
        <p:spPr/>
        <p:txBody>
          <a:bodyPr/>
          <a:lstStyle/>
          <a:p>
            <a:r>
              <a:rPr lang="es-MX" dirty="0" smtClean="0"/>
              <a:t>Temario</a:t>
            </a:r>
            <a:endParaRPr lang="es-MX" dirty="0"/>
          </a:p>
        </p:txBody>
      </p:sp>
      <p:sp>
        <p:nvSpPr>
          <p:cNvPr id="6" name="Rectangle 5"/>
          <p:cNvSpPr/>
          <p:nvPr/>
        </p:nvSpPr>
        <p:spPr>
          <a:xfrm>
            <a:off x="3048000" y="2690336"/>
            <a:ext cx="6092825" cy="1477328"/>
          </a:xfrm>
          <a:prstGeom prst="rect">
            <a:avLst/>
          </a:prstGeom>
        </p:spPr>
        <p:txBody>
          <a:bodyPr>
            <a:spAutoFit/>
          </a:bodyPr>
          <a:lstStyle/>
          <a:p>
            <a:pPr lvl="0"/>
            <a:r>
              <a:rPr lang="es-ES_tradnl" dirty="0"/>
              <a:t>¿Qué es la POO?</a:t>
            </a:r>
            <a:endParaRPr lang="es-MX" dirty="0"/>
          </a:p>
          <a:p>
            <a:pPr lvl="0"/>
            <a:r>
              <a:rPr lang="es-ES_tradnl" dirty="0"/>
              <a:t>Lógica de programación</a:t>
            </a:r>
            <a:endParaRPr lang="es-MX" dirty="0"/>
          </a:p>
          <a:p>
            <a:pPr lvl="0"/>
            <a:r>
              <a:rPr lang="es-ES_tradnl" dirty="0"/>
              <a:t>Conocimiento del Framework</a:t>
            </a:r>
            <a:endParaRPr lang="es-MX" dirty="0"/>
          </a:p>
          <a:p>
            <a:pPr lvl="0"/>
            <a:r>
              <a:rPr lang="es-MX" dirty="0"/>
              <a:t>Introducción al ID de desarrollo de .NET (Visual Studio)</a:t>
            </a:r>
          </a:p>
          <a:p>
            <a:pPr lvl="0"/>
            <a:r>
              <a:rPr lang="es-MX" dirty="0"/>
              <a:t>C# y su potencial dentro de la programación</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afterEffect">
                                  <p:stCondLst>
                                    <p:cond delay="0"/>
                                  </p:stCondLst>
                                  <p:childTnLst>
                                    <p:anim calcmode="lin" valueType="num">
                                      <p:cBhvr additive="base">
                                        <p:cTn id="6" dur="2700"/>
                                        <p:tgtEl>
                                          <p:spTgt spid="4"/>
                                        </p:tgtEl>
                                        <p:attrNameLst>
                                          <p:attrName>ppt_x</p:attrName>
                                        </p:attrNameLst>
                                      </p:cBhvr>
                                      <p:tavLst>
                                        <p:tav tm="0">
                                          <p:val>
                                            <p:strVal val="ppt_x"/>
                                          </p:val>
                                        </p:tav>
                                        <p:tav tm="100000">
                                          <p:val>
                                            <p:strVal val="1+ppt_w/2"/>
                                          </p:val>
                                        </p:tav>
                                      </p:tavLst>
                                    </p:anim>
                                    <p:anim calcmode="lin" valueType="num">
                                      <p:cBhvr additive="base">
                                        <p:cTn id="7" dur="2700"/>
                                        <p:tgtEl>
                                          <p:spTgt spid="4"/>
                                        </p:tgtEl>
                                        <p:attrNameLst>
                                          <p:attrName>ppt_y</p:attrName>
                                        </p:attrNameLst>
                                      </p:cBhvr>
                                      <p:tavLst>
                                        <p:tav tm="0">
                                          <p:val>
                                            <p:strVal val="ppt_y"/>
                                          </p:val>
                                        </p:tav>
                                        <p:tav tm="100000">
                                          <p:val>
                                            <p:strVal val="ppt_y"/>
                                          </p:val>
                                        </p:tav>
                                      </p:tavLst>
                                    </p:anim>
                                    <p:set>
                                      <p:cBhvr>
                                        <p:cTn id="8" dur="1" fill="hold">
                                          <p:stCondLst>
                                            <p:cond delay="2699"/>
                                          </p:stCondLst>
                                        </p:cTn>
                                        <p:tgtEl>
                                          <p:spTgt spid="4"/>
                                        </p:tgtEl>
                                        <p:attrNameLst>
                                          <p:attrName>style.visibility</p:attrName>
                                        </p:attrNameLst>
                                      </p:cBhvr>
                                      <p:to>
                                        <p:strVal val="hidden"/>
                                      </p:to>
                                    </p:set>
                                  </p:childTnLst>
                                </p:cTn>
                              </p:par>
                              <p:par>
                                <p:cTn id="9" presetID="2" presetClass="exit" presetSubtype="8" fill="hold" grpId="0" nodeType="withEffect">
                                  <p:stCondLst>
                                    <p:cond delay="0"/>
                                  </p:stCondLst>
                                  <p:childTnLst>
                                    <p:anim calcmode="lin" valueType="num">
                                      <p:cBhvr additive="base">
                                        <p:cTn id="10" dur="2700"/>
                                        <p:tgtEl>
                                          <p:spTgt spid="3"/>
                                        </p:tgtEl>
                                        <p:attrNameLst>
                                          <p:attrName>ppt_x</p:attrName>
                                        </p:attrNameLst>
                                      </p:cBhvr>
                                      <p:tavLst>
                                        <p:tav tm="0">
                                          <p:val>
                                            <p:strVal val="ppt_x"/>
                                          </p:val>
                                        </p:tav>
                                        <p:tav tm="100000">
                                          <p:val>
                                            <p:strVal val="0-ppt_w/2"/>
                                          </p:val>
                                        </p:tav>
                                      </p:tavLst>
                                    </p:anim>
                                    <p:anim calcmode="lin" valueType="num">
                                      <p:cBhvr additive="base">
                                        <p:cTn id="11" dur="2700"/>
                                        <p:tgtEl>
                                          <p:spTgt spid="3"/>
                                        </p:tgtEl>
                                        <p:attrNameLst>
                                          <p:attrName>ppt_y</p:attrName>
                                        </p:attrNameLst>
                                      </p:cBhvr>
                                      <p:tavLst>
                                        <p:tav tm="0">
                                          <p:val>
                                            <p:strVal val="ppt_y"/>
                                          </p:val>
                                        </p:tav>
                                        <p:tav tm="100000">
                                          <p:val>
                                            <p:strVal val="ppt_y"/>
                                          </p:val>
                                        </p:tav>
                                      </p:tavLst>
                                    </p:anim>
                                    <p:set>
                                      <p:cBhvr>
                                        <p:cTn id="12" dur="1" fill="hold">
                                          <p:stCondLst>
                                            <p:cond delay="26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91"/>
            <a:ext cx="11173090" cy="664797"/>
          </a:xfrm>
        </p:spPr>
        <p:txBody>
          <a:bodyPr/>
          <a:lstStyle/>
          <a:p>
            <a:r>
              <a:rPr lang="es-MX" dirty="0"/>
              <a:t>Conclusión</a:t>
            </a:r>
            <a:r>
              <a:rPr lang="es-MX" dirty="0" smtClean="0"/>
              <a:t>:</a:t>
            </a:r>
            <a:endParaRPr lang="es-MX" dirty="0"/>
          </a:p>
        </p:txBody>
      </p:sp>
      <p:sp>
        <p:nvSpPr>
          <p:cNvPr id="3" name="Rectangle 2"/>
          <p:cNvSpPr/>
          <p:nvPr/>
        </p:nvSpPr>
        <p:spPr>
          <a:xfrm>
            <a:off x="609600" y="972235"/>
            <a:ext cx="6092825" cy="646331"/>
          </a:xfrm>
          <a:prstGeom prst="rect">
            <a:avLst/>
          </a:prstGeom>
        </p:spPr>
        <p:txBody>
          <a:bodyPr>
            <a:spAutoFit/>
          </a:bodyPr>
          <a:lstStyle/>
          <a:p>
            <a:pPr algn="ctr">
              <a:buNone/>
            </a:pPr>
            <a:r>
              <a:rPr lang="es-MX" dirty="0"/>
              <a:t>Un algoritmo nos debe proporcionar la lógica necesaria para solucionar un problema no para agravarlo</a:t>
            </a:r>
          </a:p>
        </p:txBody>
      </p:sp>
      <p:pic>
        <p:nvPicPr>
          <p:cNvPr id="4" name="Picture 3" descr="C:\Examen\Curso\ImagesCursoProgramacion\176.jpg"/>
          <p:cNvPicPr>
            <a:picLocks noChangeAspect="1" noChangeArrowheads="1"/>
          </p:cNvPicPr>
          <p:nvPr/>
        </p:nvPicPr>
        <p:blipFill>
          <a:blip r:embed="rId2" cstate="print"/>
          <a:srcRect/>
          <a:stretch>
            <a:fillRect/>
          </a:stretch>
        </p:blipFill>
        <p:spPr bwMode="auto">
          <a:xfrm>
            <a:off x="1609368" y="2405277"/>
            <a:ext cx="2553072" cy="2884971"/>
          </a:xfrm>
          <a:prstGeom prst="rect">
            <a:avLst/>
          </a:prstGeom>
          <a:noFill/>
        </p:spPr>
      </p:pic>
      <p:pic>
        <p:nvPicPr>
          <p:cNvPr id="5" name="Picture 2" descr="C:\Examen\Curso\ImagesCursoProgramacion\stress.jpg"/>
          <p:cNvPicPr>
            <a:picLocks noChangeAspect="1" noChangeArrowheads="1"/>
          </p:cNvPicPr>
          <p:nvPr/>
        </p:nvPicPr>
        <p:blipFill>
          <a:blip r:embed="rId3" cstate="print"/>
          <a:srcRect/>
          <a:stretch>
            <a:fillRect/>
          </a:stretch>
        </p:blipFill>
        <p:spPr bwMode="auto">
          <a:xfrm>
            <a:off x="8030039" y="2405277"/>
            <a:ext cx="3168352" cy="3588221"/>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2249995" y="3061454"/>
            <a:ext cx="7688836" cy="769441"/>
          </a:xfrm>
          <a:prstGeom prst="rect">
            <a:avLst/>
          </a:prstGeom>
        </p:spPr>
        <p:txBody>
          <a:bodyPr wrap="none">
            <a:spAutoFit/>
          </a:bodyPr>
          <a:lstStyle/>
          <a:p>
            <a:pPr algn="ctr">
              <a:buNone/>
            </a:pPr>
            <a:r>
              <a:rPr lang="es-ES" sz="4400" dirty="0"/>
              <a:t>Introducción al Framework 3.5</a:t>
            </a:r>
            <a:endParaRPr lang="es-MX" sz="4400" dirty="0"/>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91"/>
            <a:ext cx="11173090" cy="664797"/>
          </a:xfrm>
        </p:spPr>
        <p:txBody>
          <a:bodyPr/>
          <a:lstStyle/>
          <a:p>
            <a:r>
              <a:rPr lang="es-MX" dirty="0"/>
              <a:t>¿Qué es un </a:t>
            </a:r>
            <a:r>
              <a:rPr lang="es-MX" dirty="0" err="1"/>
              <a:t>framework</a:t>
            </a:r>
            <a:r>
              <a:rPr lang="es-MX" dirty="0" smtClean="0"/>
              <a:t>?</a:t>
            </a:r>
            <a:endParaRPr lang="es-MX" dirty="0"/>
          </a:p>
        </p:txBody>
      </p:sp>
      <p:sp>
        <p:nvSpPr>
          <p:cNvPr id="3" name="Rectangle 2"/>
          <p:cNvSpPr/>
          <p:nvPr/>
        </p:nvSpPr>
        <p:spPr>
          <a:xfrm>
            <a:off x="579119" y="1351508"/>
            <a:ext cx="11003281" cy="923330"/>
          </a:xfrm>
          <a:prstGeom prst="rect">
            <a:avLst/>
          </a:prstGeom>
        </p:spPr>
        <p:txBody>
          <a:bodyPr wrap="square">
            <a:spAutoFit/>
          </a:bodyPr>
          <a:lstStyle/>
          <a:p>
            <a:r>
              <a:rPr lang="es-MX" dirty="0"/>
              <a:t>El concepto </a:t>
            </a:r>
            <a:r>
              <a:rPr lang="es-MX" dirty="0" err="1"/>
              <a:t>framework</a:t>
            </a:r>
            <a:r>
              <a:rPr lang="es-MX" dirty="0"/>
              <a:t> se emplea en muchos ámbitos del desarrollo de sistemas software, no solo en el ámbito de aplicaciones Web. Podemos encontrar </a:t>
            </a:r>
            <a:r>
              <a:rPr lang="es-MX" dirty="0" err="1"/>
              <a:t>frameworks</a:t>
            </a:r>
            <a:r>
              <a:rPr lang="es-MX" dirty="0"/>
              <a:t> para el desarrollo de aplicaciones médicas, de visión por computador, para el desarrollo de juegos, y para cualquier ámbito que pueda ocurrírsenos.</a:t>
            </a:r>
          </a:p>
        </p:txBody>
      </p:sp>
      <p:pic>
        <p:nvPicPr>
          <p:cNvPr id="10" name="Picture 2" descr="C:\Examen\Curso\Framework\imagesCANXCLPI.jpg"/>
          <p:cNvPicPr>
            <a:picLocks noChangeAspect="1" noChangeArrowheads="1"/>
          </p:cNvPicPr>
          <p:nvPr/>
        </p:nvPicPr>
        <p:blipFill>
          <a:blip r:embed="rId2" cstate="print"/>
          <a:srcRect/>
          <a:stretch>
            <a:fillRect/>
          </a:stretch>
        </p:blipFill>
        <p:spPr bwMode="auto">
          <a:xfrm>
            <a:off x="2073449" y="3140968"/>
            <a:ext cx="1536171" cy="1152128"/>
          </a:xfrm>
          <a:prstGeom prst="rect">
            <a:avLst/>
          </a:prstGeom>
          <a:noFill/>
        </p:spPr>
      </p:pic>
      <p:pic>
        <p:nvPicPr>
          <p:cNvPr id="11" name="Picture 3" descr="C:\Examen\Curso\Framework\imagesCAQSR0I2.jpg"/>
          <p:cNvPicPr>
            <a:picLocks noChangeAspect="1" noChangeArrowheads="1"/>
          </p:cNvPicPr>
          <p:nvPr/>
        </p:nvPicPr>
        <p:blipFill>
          <a:blip r:embed="rId3" cstate="print"/>
          <a:srcRect/>
          <a:stretch>
            <a:fillRect/>
          </a:stretch>
        </p:blipFill>
        <p:spPr bwMode="auto">
          <a:xfrm>
            <a:off x="2433489" y="4653136"/>
            <a:ext cx="885825" cy="838200"/>
          </a:xfrm>
          <a:prstGeom prst="rect">
            <a:avLst/>
          </a:prstGeom>
          <a:noFill/>
        </p:spPr>
      </p:pic>
      <p:pic>
        <p:nvPicPr>
          <p:cNvPr id="12" name="Picture 4" descr="C:\Examen\Curso\Framework\jquery_07E2D66C.jpg"/>
          <p:cNvPicPr>
            <a:picLocks noChangeAspect="1" noChangeArrowheads="1"/>
          </p:cNvPicPr>
          <p:nvPr/>
        </p:nvPicPr>
        <p:blipFill>
          <a:blip r:embed="rId4" cstate="print"/>
          <a:srcRect/>
          <a:stretch>
            <a:fillRect/>
          </a:stretch>
        </p:blipFill>
        <p:spPr bwMode="auto">
          <a:xfrm>
            <a:off x="4953769" y="3408635"/>
            <a:ext cx="2232248" cy="547598"/>
          </a:xfrm>
          <a:prstGeom prst="rect">
            <a:avLst/>
          </a:prstGeom>
          <a:noFill/>
        </p:spPr>
      </p:pic>
      <p:pic>
        <p:nvPicPr>
          <p:cNvPr id="13" name="Picture 5" descr="C:\Examen\Curso\Framework\struts-logo-java.jpg"/>
          <p:cNvPicPr>
            <a:picLocks noChangeAspect="1" noChangeArrowheads="1"/>
          </p:cNvPicPr>
          <p:nvPr/>
        </p:nvPicPr>
        <p:blipFill>
          <a:blip r:embed="rId5" cstate="print"/>
          <a:srcRect/>
          <a:stretch>
            <a:fillRect/>
          </a:stretch>
        </p:blipFill>
        <p:spPr bwMode="auto">
          <a:xfrm>
            <a:off x="4953769" y="4761650"/>
            <a:ext cx="2016224" cy="710636"/>
          </a:xfrm>
          <a:prstGeom prst="rect">
            <a:avLst/>
          </a:prstGeom>
          <a:noFill/>
        </p:spPr>
      </p:pic>
      <p:pic>
        <p:nvPicPr>
          <p:cNvPr id="14" name="Picture 6" descr="C:\Examen\Curso\Framework\javaserver-faces.jpg"/>
          <p:cNvPicPr>
            <a:picLocks noChangeAspect="1" noChangeArrowheads="1"/>
          </p:cNvPicPr>
          <p:nvPr/>
        </p:nvPicPr>
        <p:blipFill>
          <a:blip r:embed="rId6" cstate="print"/>
          <a:srcRect/>
          <a:stretch>
            <a:fillRect/>
          </a:stretch>
        </p:blipFill>
        <p:spPr bwMode="auto">
          <a:xfrm>
            <a:off x="7796014" y="3092955"/>
            <a:ext cx="2054299" cy="912109"/>
          </a:xfrm>
          <a:prstGeom prst="rect">
            <a:avLst/>
          </a:prstGeom>
          <a:noFill/>
        </p:spPr>
      </p:pic>
      <p:pic>
        <p:nvPicPr>
          <p:cNvPr id="15" name="Picture 7" descr="C:\Examen\Curso\Framework\xna.png"/>
          <p:cNvPicPr>
            <a:picLocks noChangeAspect="1" noChangeArrowheads="1"/>
          </p:cNvPicPr>
          <p:nvPr/>
        </p:nvPicPr>
        <p:blipFill>
          <a:blip r:embed="rId7" cstate="print"/>
          <a:srcRect/>
          <a:stretch>
            <a:fillRect/>
          </a:stretch>
        </p:blipFill>
        <p:spPr bwMode="auto">
          <a:xfrm>
            <a:off x="7906097" y="4509120"/>
            <a:ext cx="1722747" cy="1461145"/>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304800" y="1074509"/>
            <a:ext cx="11612880" cy="1200329"/>
          </a:xfrm>
          <a:prstGeom prst="rect">
            <a:avLst/>
          </a:prstGeom>
        </p:spPr>
        <p:txBody>
          <a:bodyPr wrap="square">
            <a:spAutoFit/>
          </a:bodyPr>
          <a:lstStyle/>
          <a:p>
            <a:pPr algn="just">
              <a:buNone/>
            </a:pPr>
            <a:r>
              <a:rPr lang="es-MX" dirty="0"/>
              <a:t>En general, con el término </a:t>
            </a:r>
            <a:r>
              <a:rPr lang="es-MX" dirty="0" err="1"/>
              <a:t>framework</a:t>
            </a:r>
            <a:r>
              <a:rPr lang="es-MX" dirty="0"/>
              <a:t>, nos estamos refiriendo a una estructura software compuesta de componentes personalizables e intercambiables para el desarrollo de una aplicación. En otras palabras, un </a:t>
            </a:r>
            <a:r>
              <a:rPr lang="es-MX" dirty="0" err="1"/>
              <a:t>framework</a:t>
            </a:r>
            <a:r>
              <a:rPr lang="es-MX" dirty="0"/>
              <a:t> se puede considerar como una aplicación genérica incompleta y configurable a la que podemos añadirle las últimas piezas para construir una aplicación concreta.</a:t>
            </a:r>
          </a:p>
        </p:txBody>
      </p:sp>
      <p:pic>
        <p:nvPicPr>
          <p:cNvPr id="4" name="Picture 2" descr="C:\Examen\Curso\Framework\guia-framework-css-300x199.jpg"/>
          <p:cNvPicPr>
            <a:picLocks noChangeAspect="1" noChangeArrowheads="1"/>
          </p:cNvPicPr>
          <p:nvPr/>
        </p:nvPicPr>
        <p:blipFill>
          <a:blip r:embed="rId2" cstate="print"/>
          <a:srcRect/>
          <a:stretch>
            <a:fillRect/>
          </a:stretch>
        </p:blipFill>
        <p:spPr bwMode="auto">
          <a:xfrm>
            <a:off x="3858032" y="2949704"/>
            <a:ext cx="3816424" cy="2531561"/>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609600" y="1487716"/>
            <a:ext cx="8531225" cy="923330"/>
          </a:xfrm>
          <a:prstGeom prst="rect">
            <a:avLst/>
          </a:prstGeom>
        </p:spPr>
        <p:txBody>
          <a:bodyPr wrap="square">
            <a:spAutoFit/>
          </a:bodyPr>
          <a:lstStyle/>
          <a:p>
            <a:pPr>
              <a:buNone/>
            </a:pPr>
            <a:r>
              <a:rPr lang="es-MX" dirty="0"/>
              <a:t>Los objetivos principales que persigue un </a:t>
            </a:r>
            <a:r>
              <a:rPr lang="es-MX" dirty="0" err="1"/>
              <a:t>framework</a:t>
            </a:r>
            <a:r>
              <a:rPr lang="es-MX" dirty="0"/>
              <a:t> son: acelerar el proceso de desarrollo, reutilizar código ya existente y promover buenas prácticas de desarrollo como el uso de patrones y manejo de arquitecturas.</a:t>
            </a:r>
            <a:endParaRPr lang="es-MX" dirty="0"/>
          </a:p>
        </p:txBody>
      </p:sp>
      <p:pic>
        <p:nvPicPr>
          <p:cNvPr id="4" name="Picture 3" descr="C:\Examen\Curso\Framework\7024071-muchos-engranajes-grandes-de-oro-dorados-con-un-int-rojo-el-medio.jpg"/>
          <p:cNvPicPr>
            <a:picLocks noChangeAspect="1" noChangeArrowheads="1"/>
          </p:cNvPicPr>
          <p:nvPr/>
        </p:nvPicPr>
        <p:blipFill>
          <a:blip r:embed="rId2" cstate="print"/>
          <a:srcRect/>
          <a:stretch>
            <a:fillRect/>
          </a:stretch>
        </p:blipFill>
        <p:spPr bwMode="auto">
          <a:xfrm>
            <a:off x="3688080" y="2727117"/>
            <a:ext cx="4146768" cy="3110077"/>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3" name="Picture 2" descr="C:\Examen\Curso\ImagesCursoProgramacion\net_framework 3_5.png"/>
          <p:cNvPicPr>
            <a:picLocks noChangeAspect="1" noChangeArrowheads="1"/>
          </p:cNvPicPr>
          <p:nvPr/>
        </p:nvPicPr>
        <p:blipFill>
          <a:blip r:embed="rId2" cstate="print"/>
          <a:srcRect/>
          <a:stretch>
            <a:fillRect/>
          </a:stretch>
        </p:blipFill>
        <p:spPr bwMode="auto">
          <a:xfrm>
            <a:off x="2592368" y="1916831"/>
            <a:ext cx="6542088" cy="4010025"/>
          </a:xfrm>
          <a:prstGeom prst="rect">
            <a:avLst/>
          </a:prstGeom>
          <a:noFill/>
        </p:spPr>
      </p:pic>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P.O.O.</a:t>
            </a:r>
            <a:endParaRPr lang="es-MX" dirty="0"/>
          </a:p>
        </p:txBody>
      </p:sp>
      <p:sp>
        <p:nvSpPr>
          <p:cNvPr id="4" name="Rectangle 3"/>
          <p:cNvSpPr/>
          <p:nvPr/>
        </p:nvSpPr>
        <p:spPr>
          <a:xfrm>
            <a:off x="1828800" y="1331059"/>
            <a:ext cx="8348345" cy="4462760"/>
          </a:xfrm>
          <a:prstGeom prst="rect">
            <a:avLst/>
          </a:prstGeom>
        </p:spPr>
        <p:txBody>
          <a:bodyPr wrap="square">
            <a:spAutoFit/>
          </a:bodyPr>
          <a:lstStyle/>
          <a:p>
            <a:pPr>
              <a:buNone/>
            </a:pPr>
            <a:r>
              <a:rPr lang="es-ES_tradnl" dirty="0"/>
              <a:t>Definición: </a:t>
            </a:r>
          </a:p>
          <a:p>
            <a:pPr>
              <a:buNone/>
            </a:pPr>
            <a:r>
              <a:rPr lang="es-ES_tradnl" dirty="0"/>
              <a:t>		“Es un paradigma de programación que utiliza objetos para diseñar aplicaciones y programas”. </a:t>
            </a:r>
          </a:p>
          <a:p>
            <a:pPr>
              <a:buNone/>
            </a:pPr>
            <a:endParaRPr lang="es-ES_tradnl" dirty="0"/>
          </a:p>
          <a:p>
            <a:pPr>
              <a:buNone/>
            </a:pPr>
            <a:r>
              <a:rPr lang="es-ES_tradnl" dirty="0"/>
              <a:t>	Para poder aplicar este paradigma</a:t>
            </a:r>
            <a:r>
              <a:rPr lang="es-ES_tradnl" sz="1050" dirty="0"/>
              <a:t>*</a:t>
            </a:r>
            <a:r>
              <a:rPr lang="es-ES_tradnl" dirty="0"/>
              <a:t> es necesario pensar en objetos como lo haríamos en la vida real.</a:t>
            </a:r>
          </a:p>
          <a:p>
            <a:pPr>
              <a:buNone/>
            </a:pPr>
            <a:endParaRPr lang="es-ES_tradnl" dirty="0"/>
          </a:p>
          <a:p>
            <a:pPr>
              <a:buNone/>
            </a:pPr>
            <a:r>
              <a:rPr lang="es-ES_tradnl" dirty="0"/>
              <a:t>	Cuando definimos las características y la funcionalidad de un objeto en realidad lo que estamos haciendo es programar una CLASE. </a:t>
            </a:r>
          </a:p>
          <a:p>
            <a:pPr>
              <a:buNone/>
            </a:pPr>
            <a:endParaRPr lang="es-ES_tradnl" dirty="0"/>
          </a:p>
          <a:p>
            <a:pPr>
              <a:buNone/>
            </a:pPr>
            <a:r>
              <a:rPr lang="es-ES_tradnl" dirty="0"/>
              <a:t>	Por lo tanto; “Las CLASES son declaraciones de objetos”.</a:t>
            </a:r>
          </a:p>
          <a:p>
            <a:pPr>
              <a:buNone/>
            </a:pPr>
            <a:endParaRPr lang="es-ES_tradnl" dirty="0"/>
          </a:p>
          <a:p>
            <a:pPr>
              <a:buNone/>
            </a:pPr>
            <a:endParaRPr lang="es-ES_tradnl" dirty="0"/>
          </a:p>
          <a:p>
            <a:pPr>
              <a:buNone/>
            </a:pPr>
            <a:endParaRPr lang="es-ES_tradnl" dirty="0"/>
          </a:p>
          <a:p>
            <a:pPr>
              <a:buNone/>
            </a:pPr>
            <a:endParaRPr lang="es-ES_tradnl" dirty="0"/>
          </a:p>
          <a:p>
            <a:pPr>
              <a:buNone/>
            </a:pPr>
            <a:r>
              <a:rPr lang="es-ES" sz="1400" dirty="0"/>
              <a:t>	* Un paradigma en un patrón, modelo o una ley sostenida en bases científicas.</a:t>
            </a:r>
          </a:p>
        </p:txBody>
      </p:sp>
    </p:spTree>
    <p:extLst>
      <p:ext uri="{BB962C8B-B14F-4D97-AF65-F5344CB8AC3E}">
        <p14:creationId xmlns:p14="http://schemas.microsoft.com/office/powerpoint/2010/main" val="31028314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 y="892909"/>
            <a:ext cx="6092825" cy="646331"/>
          </a:xfrm>
          <a:prstGeom prst="rect">
            <a:avLst/>
          </a:prstGeom>
        </p:spPr>
        <p:txBody>
          <a:bodyPr>
            <a:spAutoFit/>
          </a:bodyPr>
          <a:lstStyle/>
          <a:p>
            <a:r>
              <a:rPr lang="es-ES" dirty="0"/>
              <a:t>Para poder considerar un desarrollo como orientado a objetos se debe cumplir con las siguientes </a:t>
            </a:r>
            <a:r>
              <a:rPr lang="es-ES" dirty="0" err="1" smtClean="0"/>
              <a:t>características.V</a:t>
            </a:r>
            <a:endParaRPr lang="es-ES" dirty="0"/>
          </a:p>
        </p:txBody>
      </p:sp>
      <p:pic>
        <p:nvPicPr>
          <p:cNvPr id="5" name="Picture 2"/>
          <p:cNvPicPr>
            <a:picLocks noChangeAspect="1" noChangeArrowheads="1"/>
          </p:cNvPicPr>
          <p:nvPr/>
        </p:nvPicPr>
        <p:blipFill>
          <a:blip r:embed="rId2" cstate="print"/>
          <a:srcRect/>
          <a:stretch>
            <a:fillRect/>
          </a:stretch>
        </p:blipFill>
        <p:spPr bwMode="auto">
          <a:xfrm>
            <a:off x="3342928" y="1862405"/>
            <a:ext cx="5256584" cy="4560507"/>
          </a:xfrm>
          <a:prstGeom prst="rect">
            <a:avLst/>
          </a:prstGeom>
          <a:noFill/>
          <a:ln w="9525">
            <a:noFill/>
            <a:miter lim="800000"/>
            <a:headEnd/>
            <a:tailEnd/>
          </a:ln>
        </p:spPr>
      </p:pic>
    </p:spTree>
    <p:extLst>
      <p:ext uri="{BB962C8B-B14F-4D97-AF65-F5344CB8AC3E}">
        <p14:creationId xmlns:p14="http://schemas.microsoft.com/office/powerpoint/2010/main" val="14676951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Caracteristicas</a:t>
            </a:r>
            <a:endParaRPr lang="es-MX" dirty="0"/>
          </a:p>
        </p:txBody>
      </p:sp>
      <p:sp>
        <p:nvSpPr>
          <p:cNvPr id="4" name="Rectangle 3"/>
          <p:cNvSpPr/>
          <p:nvPr/>
        </p:nvSpPr>
        <p:spPr>
          <a:xfrm>
            <a:off x="0" y="1571536"/>
            <a:ext cx="12188825" cy="4185761"/>
          </a:xfrm>
          <a:prstGeom prst="rect">
            <a:avLst/>
          </a:prstGeom>
        </p:spPr>
        <p:txBody>
          <a:bodyPr wrap="square">
            <a:spAutoFit/>
          </a:bodyPr>
          <a:lstStyle/>
          <a:p>
            <a:r>
              <a:rPr lang="es-ES" dirty="0">
                <a:effectLst>
                  <a:outerShdw blurRad="38100" dist="38100" dir="2700000" algn="tl">
                    <a:srgbClr val="000000">
                      <a:alpha val="43137"/>
                    </a:srgbClr>
                  </a:outerShdw>
                </a:effectLst>
              </a:rPr>
              <a:t>Características:</a:t>
            </a:r>
            <a:endParaRPr lang="es-ES" sz="2000" dirty="0"/>
          </a:p>
          <a:p>
            <a:r>
              <a:rPr lang="es-ES" sz="2000" dirty="0"/>
              <a:t>	Abstracción: </a:t>
            </a:r>
          </a:p>
          <a:p>
            <a:r>
              <a:rPr lang="es-MX" dirty="0"/>
              <a:t>		Expresa las características esenciales de un objeto, las cuales distinguen al objeto de 	los demás, manejo de atomicidad de objetos.</a:t>
            </a:r>
            <a:endParaRPr lang="es-ES" sz="2000" dirty="0"/>
          </a:p>
          <a:p>
            <a:r>
              <a:rPr lang="es-ES" sz="2000" dirty="0"/>
              <a:t>	Herencia:</a:t>
            </a:r>
          </a:p>
          <a:p>
            <a:pPr>
              <a:buNone/>
            </a:pPr>
            <a:r>
              <a:rPr lang="es-ES" sz="2000" dirty="0"/>
              <a:t>		</a:t>
            </a:r>
            <a:r>
              <a:rPr lang="es-MX" dirty="0"/>
              <a:t>Es una propiedad que permite que los objetos sean creados a partir de otros ya 	existentes, obteniendo características (métodos y atributos) similares.</a:t>
            </a:r>
            <a:endParaRPr lang="es-ES" sz="1050" dirty="0"/>
          </a:p>
          <a:p>
            <a:r>
              <a:rPr lang="es-ES" sz="2000" dirty="0"/>
              <a:t>	Polimorfismo:</a:t>
            </a:r>
          </a:p>
          <a:p>
            <a:pPr>
              <a:buNone/>
            </a:pPr>
            <a:r>
              <a:rPr lang="es-MX" dirty="0"/>
              <a:t>		Es la capacidad que tienen los objetos de una clase de responder al mismo mensaje o 	evento en función de los parámetros utilizados durante su invocación. Existen dos 	tipos; Dinámico y estático.</a:t>
            </a:r>
            <a:endParaRPr lang="es-ES" sz="1050" dirty="0"/>
          </a:p>
          <a:p>
            <a:r>
              <a:rPr lang="es-ES" sz="2000" dirty="0"/>
              <a:t>	Cohesión:</a:t>
            </a:r>
          </a:p>
          <a:p>
            <a:pPr>
              <a:buNone/>
            </a:pPr>
            <a:r>
              <a:rPr lang="es-ES" sz="2000" dirty="0"/>
              <a:t>		</a:t>
            </a:r>
            <a:r>
              <a:rPr lang="es-MX" dirty="0"/>
              <a:t>Es una medida de la especialización con la que cuenta un objeto dentro de un sistema, 	entre mas alta sea esta, es mejor.</a:t>
            </a:r>
            <a:endParaRPr lang="es-ES" dirty="0"/>
          </a:p>
          <a:p>
            <a:r>
              <a:rPr lang="es-ES" sz="2000" dirty="0"/>
              <a:t>	</a:t>
            </a:r>
            <a:endParaRPr lang="es-ES" dirty="0"/>
          </a:p>
        </p:txBody>
      </p:sp>
    </p:spTree>
    <p:extLst>
      <p:ext uri="{BB962C8B-B14F-4D97-AF65-F5344CB8AC3E}">
        <p14:creationId xmlns:p14="http://schemas.microsoft.com/office/powerpoint/2010/main" val="186601700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4" name="Rectangle 3"/>
          <p:cNvSpPr/>
          <p:nvPr/>
        </p:nvSpPr>
        <p:spPr>
          <a:xfrm>
            <a:off x="0" y="2222719"/>
            <a:ext cx="12188825" cy="2800767"/>
          </a:xfrm>
          <a:prstGeom prst="rect">
            <a:avLst/>
          </a:prstGeom>
        </p:spPr>
        <p:txBody>
          <a:bodyPr wrap="square">
            <a:spAutoFit/>
          </a:bodyPr>
          <a:lstStyle/>
          <a:p>
            <a:r>
              <a:rPr lang="es-ES" sz="2000" dirty="0"/>
              <a:t>Acoplamiento:</a:t>
            </a:r>
          </a:p>
          <a:p>
            <a:pPr>
              <a:buNone/>
            </a:pPr>
            <a:r>
              <a:rPr lang="es-ES" dirty="0"/>
              <a:t>		Es el grado de dependencia que tiene una unidad de software con otra. </a:t>
            </a:r>
            <a:r>
              <a:rPr lang="es-MX" dirty="0"/>
              <a:t>Nuestro 	objetivo al programar o diseñar debe ser el de tener un acoplamiento lo más bajo 	posible entre dos unidades de software cualesquiera</a:t>
            </a:r>
            <a:endParaRPr lang="es-ES" dirty="0"/>
          </a:p>
          <a:p>
            <a:pPr>
              <a:buNone/>
            </a:pPr>
            <a:r>
              <a:rPr lang="es-ES" sz="2400" dirty="0"/>
              <a:t>	</a:t>
            </a:r>
            <a:r>
              <a:rPr lang="es-ES" sz="2000" dirty="0"/>
              <a:t>Encapsulamiento:</a:t>
            </a:r>
          </a:p>
          <a:p>
            <a:pPr>
              <a:buNone/>
            </a:pPr>
            <a:r>
              <a:rPr lang="es-ES" sz="2400" dirty="0"/>
              <a:t>		</a:t>
            </a:r>
            <a:r>
              <a:rPr lang="es-MX" dirty="0"/>
              <a:t> Ocultamiento de los datos miembro de un objeto, de manera que sólo se puede 	cambiar mediante las operaciones definidas para ese objeto. </a:t>
            </a:r>
          </a:p>
          <a:p>
            <a:pPr algn="ctr">
              <a:buNone/>
            </a:pPr>
            <a:endParaRPr lang="es-MX" dirty="0"/>
          </a:p>
          <a:p>
            <a:pPr algn="ctr">
              <a:buNone/>
            </a:pPr>
            <a:r>
              <a:rPr lang="es-MX" dirty="0"/>
              <a:t>Ley de </a:t>
            </a:r>
            <a:r>
              <a:rPr lang="es-MX" dirty="0" err="1"/>
              <a:t>Demeter</a:t>
            </a:r>
            <a:r>
              <a:rPr lang="es-MX" dirty="0"/>
              <a:t> </a:t>
            </a:r>
            <a:endParaRPr lang="es-ES" dirty="0"/>
          </a:p>
        </p:txBody>
      </p:sp>
    </p:spTree>
    <p:extLst>
      <p:ext uri="{BB962C8B-B14F-4D97-AF65-F5344CB8AC3E}">
        <p14:creationId xmlns:p14="http://schemas.microsoft.com/office/powerpoint/2010/main" val="393513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91"/>
            <a:ext cx="11173090" cy="664797"/>
          </a:xfrm>
        </p:spPr>
        <p:txBody>
          <a:bodyPr/>
          <a:lstStyle/>
          <a:p>
            <a:r>
              <a:rPr lang="es-MX" dirty="0"/>
              <a:t>Ley de </a:t>
            </a:r>
            <a:r>
              <a:rPr lang="es-MX" dirty="0" err="1" smtClean="0"/>
              <a:t>Demeter</a:t>
            </a:r>
            <a:endParaRPr lang="es-MX" dirty="0"/>
          </a:p>
        </p:txBody>
      </p:sp>
      <p:sp>
        <p:nvSpPr>
          <p:cNvPr id="4" name="Rectangle 3"/>
          <p:cNvSpPr/>
          <p:nvPr/>
        </p:nvSpPr>
        <p:spPr>
          <a:xfrm>
            <a:off x="792480" y="1213009"/>
            <a:ext cx="10546080" cy="2954655"/>
          </a:xfrm>
          <a:prstGeom prst="rect">
            <a:avLst/>
          </a:prstGeom>
        </p:spPr>
        <p:txBody>
          <a:bodyPr wrap="square">
            <a:spAutoFit/>
          </a:bodyPr>
          <a:lstStyle/>
          <a:p>
            <a:pPr>
              <a:buNone/>
            </a:pPr>
            <a:r>
              <a:rPr lang="es-ES" dirty="0" smtClean="0"/>
              <a:t>Un </a:t>
            </a:r>
            <a:r>
              <a:rPr lang="es-ES" dirty="0"/>
              <a:t>método de un objeto debe invocar sólo los métodos de los siguientes tipos de objetos:</a:t>
            </a:r>
            <a:r>
              <a:rPr lang="es-ES" sz="1200" dirty="0"/>
              <a:t/>
            </a:r>
            <a:br>
              <a:rPr lang="es-ES" sz="1200" dirty="0"/>
            </a:br>
            <a:endParaRPr lang="es-MX" sz="1200" dirty="0"/>
          </a:p>
          <a:p>
            <a:pPr lvl="1"/>
            <a:endParaRPr lang="es-MX" sz="1200" dirty="0"/>
          </a:p>
          <a:p>
            <a:pPr lvl="1"/>
            <a:endParaRPr lang="es-MX" sz="1600" dirty="0"/>
          </a:p>
          <a:p>
            <a:pPr lvl="1"/>
            <a:r>
              <a:rPr lang="es-MX" sz="1600" dirty="0"/>
              <a:t>Las operaciones propias del objeto.</a:t>
            </a:r>
          </a:p>
          <a:p>
            <a:pPr lvl="1"/>
            <a:endParaRPr lang="es-MX" sz="1600" dirty="0"/>
          </a:p>
          <a:p>
            <a:pPr lvl="1"/>
            <a:r>
              <a:rPr lang="es-MX" sz="1600" dirty="0"/>
              <a:t>Los objetos que tenga asociados o sean atributos del objeto.</a:t>
            </a:r>
          </a:p>
          <a:p>
            <a:pPr lvl="1"/>
            <a:endParaRPr lang="es-MX" sz="1600" dirty="0"/>
          </a:p>
          <a:p>
            <a:pPr lvl="1"/>
            <a:r>
              <a:rPr lang="es-MX" sz="1600" dirty="0"/>
              <a:t>Los objetos que recibe como parámetro la operación.</a:t>
            </a:r>
          </a:p>
          <a:p>
            <a:pPr lvl="1"/>
            <a:endParaRPr lang="es-MX" sz="1600" dirty="0"/>
          </a:p>
          <a:p>
            <a:pPr lvl="1"/>
            <a:r>
              <a:rPr lang="es-MX" sz="1600" dirty="0"/>
              <a:t>Los objetos que cree la operación.</a:t>
            </a:r>
          </a:p>
          <a:p>
            <a:pPr>
              <a:buNone/>
            </a:pPr>
            <a:r>
              <a:rPr lang="es-ES" sz="1600" dirty="0"/>
              <a:t>		</a:t>
            </a:r>
          </a:p>
        </p:txBody>
      </p:sp>
    </p:spTree>
    <p:extLst>
      <p:ext uri="{BB962C8B-B14F-4D97-AF65-F5344CB8AC3E}">
        <p14:creationId xmlns:p14="http://schemas.microsoft.com/office/powerpoint/2010/main" val="293318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1188720" y="1574624"/>
            <a:ext cx="9418320" cy="3731791"/>
          </a:xfrm>
          <a:prstGeom prst="rect">
            <a:avLst/>
          </a:prstGeom>
        </p:spPr>
        <p:txBody>
          <a:bodyPr wrap="square">
            <a:spAutoFit/>
          </a:bodyPr>
          <a:lstStyle/>
          <a:p>
            <a:pPr>
              <a:buNone/>
            </a:pPr>
            <a:r>
              <a:rPr lang="es-ES" dirty="0"/>
              <a:t>La Ley de </a:t>
            </a:r>
            <a:r>
              <a:rPr lang="es-ES" dirty="0" err="1"/>
              <a:t>Demeter</a:t>
            </a:r>
            <a:r>
              <a:rPr lang="es-ES" dirty="0"/>
              <a:t> se formuló originalmente como una regla de estilo para el diseño de sistemas orientados a objetos.</a:t>
            </a:r>
          </a:p>
          <a:p>
            <a:pPr>
              <a:buNone/>
            </a:pPr>
            <a:endParaRPr lang="es-ES" sz="2000" dirty="0"/>
          </a:p>
          <a:p>
            <a:pPr>
              <a:buNone/>
            </a:pPr>
            <a:endParaRPr lang="es-ES" sz="2000" dirty="0"/>
          </a:p>
          <a:p>
            <a:pPr>
              <a:buNone/>
            </a:pPr>
            <a:endParaRPr lang="es-ES" sz="2000" dirty="0"/>
          </a:p>
          <a:p>
            <a:pPr>
              <a:buNone/>
            </a:pPr>
            <a:endParaRPr lang="es-ES" sz="2000" dirty="0"/>
          </a:p>
          <a:p>
            <a:pPr algn="ctr">
              <a:buNone/>
            </a:pPr>
            <a:r>
              <a:rPr lang="es-ES" dirty="0"/>
              <a:t>En resumen</a:t>
            </a:r>
          </a:p>
          <a:p>
            <a:pPr algn="ctr">
              <a:buNone/>
            </a:pPr>
            <a:endParaRPr lang="es-ES" sz="2000" dirty="0"/>
          </a:p>
          <a:p>
            <a:pPr algn="ctr">
              <a:buNone/>
            </a:pPr>
            <a:endParaRPr lang="es-ES" sz="2000" dirty="0"/>
          </a:p>
          <a:p>
            <a:pPr algn="ctr">
              <a:buNone/>
            </a:pPr>
            <a:endParaRPr lang="es-ES" sz="2000" dirty="0"/>
          </a:p>
          <a:p>
            <a:pPr algn="ctr">
              <a:buNone/>
            </a:pPr>
            <a:r>
              <a:rPr lang="es-ES" sz="3200" dirty="0"/>
              <a:t>“</a:t>
            </a:r>
            <a:r>
              <a:rPr lang="en-US" sz="3200" dirty="0"/>
              <a:t>Only talk to your immediate friends</a:t>
            </a:r>
            <a:r>
              <a:rPr lang="es-ES" sz="3200" dirty="0"/>
              <a:t>”</a:t>
            </a:r>
          </a:p>
          <a:p>
            <a:pPr algn="ctr">
              <a:buNone/>
            </a:pPr>
            <a:r>
              <a:rPr lang="es-ES" sz="1050" dirty="0"/>
              <a:t>(Texto original)</a:t>
            </a:r>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Rectangle 2"/>
          <p:cNvSpPr/>
          <p:nvPr/>
        </p:nvSpPr>
        <p:spPr>
          <a:xfrm>
            <a:off x="1158240" y="1582341"/>
            <a:ext cx="7982585" cy="2862322"/>
          </a:xfrm>
          <a:prstGeom prst="rect">
            <a:avLst/>
          </a:prstGeom>
        </p:spPr>
        <p:txBody>
          <a:bodyPr wrap="square">
            <a:spAutoFit/>
          </a:bodyPr>
          <a:lstStyle/>
          <a:p>
            <a:pPr>
              <a:buNone/>
            </a:pPr>
            <a:r>
              <a:rPr lang="es-MX" dirty="0"/>
              <a:t>Detallando un poco más, quiere decir que para un método m de una clase o sólo deberían invocarse métodos de estos tipos de objetos:</a:t>
            </a:r>
          </a:p>
          <a:p>
            <a:pPr>
              <a:buNone/>
            </a:pPr>
            <a:endParaRPr lang="es-MX" dirty="0"/>
          </a:p>
          <a:p>
            <a:pPr>
              <a:buNone/>
            </a:pPr>
            <a:r>
              <a:rPr lang="es-MX" dirty="0"/>
              <a:t>	-del propio objeto o</a:t>
            </a:r>
            <a:br>
              <a:rPr lang="es-MX" dirty="0"/>
            </a:br>
            <a:endParaRPr lang="es-MX" dirty="0"/>
          </a:p>
          <a:p>
            <a:pPr>
              <a:buNone/>
            </a:pPr>
            <a:r>
              <a:rPr lang="es-MX" dirty="0"/>
              <a:t>	-de los parámetros que recibe el propio método m</a:t>
            </a:r>
            <a:br>
              <a:rPr lang="es-MX" dirty="0"/>
            </a:br>
            <a:endParaRPr lang="es-MX" dirty="0"/>
          </a:p>
          <a:p>
            <a:pPr>
              <a:buNone/>
            </a:pPr>
            <a:r>
              <a:rPr lang="es-MX" dirty="0"/>
              <a:t>	-de cualquier objeto que </a:t>
            </a:r>
            <a:r>
              <a:rPr lang="es-MX" i="1" dirty="0"/>
              <a:t>instancie</a:t>
            </a:r>
            <a:r>
              <a:rPr lang="es-MX" dirty="0"/>
              <a:t> el propio método m</a:t>
            </a:r>
            <a:br>
              <a:rPr lang="es-MX" dirty="0"/>
            </a:br>
            <a:endParaRPr lang="es-MX" dirty="0"/>
          </a:p>
          <a:p>
            <a:pPr>
              <a:buNone/>
            </a:pPr>
            <a:r>
              <a:rPr lang="es-MX" dirty="0"/>
              <a:t>	-de cualquier atributo de o</a:t>
            </a:r>
          </a:p>
        </p:txBody>
      </p:sp>
    </p:spTree>
    <p:extLst>
      <p:ext uri="{BB962C8B-B14F-4D97-AF65-F5344CB8AC3E}">
        <p14:creationId xmlns:p14="http://schemas.microsoft.com/office/powerpoint/2010/main" val="1781106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isual Studio_Dark_16x9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Blue Segoe 16-9 template-template_August-15-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2010-03-08T21:06:12Z</outs:dateTime>
      <outs:isPinned>true</outs:isPinned>
    </outs:relatedDate>
    <outs:relatedDate>
      <outs:type>2</outs:type>
      <outs:displayName>Created</outs:displayName>
      <outs:dateTime>2010-01-11T18:49:39Z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26B93868AEF8CA44A7FAF5D6A6233AF2" ma:contentTypeVersion="0" ma:contentTypeDescription="Create a new document." ma:contentTypeScope="" ma:versionID="552a06b18d51da51b203410c2fbab83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137E62-297A-4A9C-9916-5A1AEA435ED9}">
  <ds:schemaRefs>
    <ds:schemaRef ds:uri="http://schemas.microsoft.com/office/2009/outspace/metadata"/>
  </ds:schemaRefs>
</ds:datastoreItem>
</file>

<file path=customXml/itemProps2.xml><?xml version="1.0" encoding="utf-8"?>
<ds:datastoreItem xmlns:ds="http://schemas.openxmlformats.org/officeDocument/2006/customXml" ds:itemID="{73C7D969-953C-4398-974C-8042B06AB1C3}">
  <ds:schemaRefs>
    <ds:schemaRef ds:uri="http://purl.org/dc/terms/"/>
    <ds:schemaRef ds:uri="http://www.w3.org/XML/1998/namespace"/>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29409AAF-05B6-43DF-B7B3-914663AE2716}">
  <ds:schemaRefs>
    <ds:schemaRef ds:uri="http://schemas.microsoft.com/sharepoint/v3/contenttype/forms"/>
  </ds:schemaRefs>
</ds:datastoreItem>
</file>

<file path=customXml/itemProps4.xml><?xml version="1.0" encoding="utf-8"?>
<ds:datastoreItem xmlns:ds="http://schemas.openxmlformats.org/officeDocument/2006/customXml" ds:itemID="{22E96BA0-A123-4926-963C-5E91FEDFB3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Visual Studio_Dark_16x9_PowerPoint</Template>
  <TotalTime>0</TotalTime>
  <Words>638</Words>
  <Application>Microsoft Office PowerPoint</Application>
  <PresentationFormat>Custom</PresentationFormat>
  <Paragraphs>95</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Visual Studio_Dark_16x9_PowerPoint</vt:lpstr>
      <vt:lpstr>Blue Segoe 16-9 template-template_August-15-2007</vt:lpstr>
      <vt:lpstr>/*Introduccion POO*/</vt:lpstr>
      <vt:lpstr>Temario</vt:lpstr>
      <vt:lpstr>P.O.O.</vt:lpstr>
      <vt:lpstr>PowerPoint Presentation</vt:lpstr>
      <vt:lpstr>Caracteristicas</vt:lpstr>
      <vt:lpstr>PowerPoint Presentation</vt:lpstr>
      <vt:lpstr>Ley de Demeter</vt:lpstr>
      <vt:lpstr>PowerPoint Presentation</vt:lpstr>
      <vt:lpstr>PowerPoint Presentation</vt:lpstr>
      <vt:lpstr>PowerPoint Presentation</vt:lpstr>
      <vt:lpstr>PowerPoint Presentation</vt:lpstr>
      <vt:lpstr>PowerPoint Presentation</vt:lpstr>
      <vt:lpstr>PowerPoint Presentation</vt:lpstr>
      <vt:lpstr>Lógica de programación</vt:lpstr>
      <vt:lpstr>PowerPoint Presentation</vt:lpstr>
      <vt:lpstr>PowerPoint Presentation</vt:lpstr>
      <vt:lpstr>La programación lógica </vt:lpstr>
      <vt:lpstr>PowerPoint Presentation</vt:lpstr>
      <vt:lpstr>PowerPoint Presentation</vt:lpstr>
      <vt:lpstr>Conclusión:</vt:lpstr>
      <vt:lpstr>PowerPoint Presentation</vt:lpstr>
      <vt:lpstr>¿Qué es un framework?</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2010-01-11T18:49:39Z</dcterms:created>
  <dcterms:modified xsi:type="dcterms:W3CDTF">2012-01-07T16:45:31Z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0x01010026B93868AEF8CA44A7FAF5D6A6233AF2</vt:lpwstr>
  </property>
</Properties>
</file>