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65530" autoAdjust="0"/>
  </p:normalViewPr>
  <p:slideViewPr>
    <p:cSldViewPr snapToGrid="0">
      <p:cViewPr varScale="1">
        <p:scale>
          <a:sx n="49" d="100"/>
          <a:sy n="49" d="100"/>
        </p:scale>
        <p:origin x="14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344C5E-C919-498D-8F7D-DCDD4518DF1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C209CFCD-ADB8-48BE-A541-040A5D32DAE6}">
      <dgm:prSet phldrT="[Texto]"/>
      <dgm:spPr/>
      <dgm:t>
        <a:bodyPr/>
        <a:lstStyle/>
        <a:p>
          <a:r>
            <a:rPr lang="es-ES" dirty="0" smtClean="0">
              <a:latin typeface="Segoe UI" panose="020B0502040204020203" pitchFamily="34" charset="0"/>
              <a:cs typeface="Segoe UI" panose="020B0502040204020203" pitchFamily="34" charset="0"/>
            </a:rPr>
            <a:t>Capa de enlace de datos</a:t>
          </a:r>
        </a:p>
        <a:p>
          <a:r>
            <a:rPr lang="es-ES" dirty="0" smtClean="0">
              <a:latin typeface="Segoe UI" panose="020B0502040204020203" pitchFamily="34" charset="0"/>
              <a:cs typeface="Segoe UI" panose="020B0502040204020203" pitchFamily="34" charset="0"/>
            </a:rPr>
            <a:t>(MAC)</a:t>
          </a:r>
          <a:endParaRPr lang="es-ES" dirty="0">
            <a:latin typeface="Segoe UI" panose="020B0502040204020203" pitchFamily="34" charset="0"/>
            <a:cs typeface="Segoe UI" panose="020B0502040204020203" pitchFamily="34" charset="0"/>
          </a:endParaRPr>
        </a:p>
      </dgm:t>
    </dgm:pt>
    <dgm:pt modelId="{88398C5A-BB94-44B1-AD7A-A9F318301AAC}" type="parTrans" cxnId="{0D89472C-CF4E-4DCA-9798-B7512A40A30B}">
      <dgm:prSet/>
      <dgm:spPr/>
      <dgm:t>
        <a:bodyPr/>
        <a:lstStyle/>
        <a:p>
          <a:endParaRPr lang="es-ES"/>
        </a:p>
      </dgm:t>
    </dgm:pt>
    <dgm:pt modelId="{7278B833-D633-44EE-99BC-82C009697F65}" type="sibTrans" cxnId="{0D89472C-CF4E-4DCA-9798-B7512A40A30B}">
      <dgm:prSet/>
      <dgm:spPr/>
      <dgm:t>
        <a:bodyPr/>
        <a:lstStyle/>
        <a:p>
          <a:endParaRPr lang="es-ES"/>
        </a:p>
      </dgm:t>
    </dgm:pt>
    <dgm:pt modelId="{F5A47CBF-5DC2-4154-BF95-824436D0E27C}">
      <dgm:prSet phldrT="[Texto]">
        <dgm:style>
          <a:lnRef idx="2">
            <a:schemeClr val="accent1"/>
          </a:lnRef>
          <a:fillRef idx="1">
            <a:schemeClr val="lt1"/>
          </a:fillRef>
          <a:effectRef idx="0">
            <a:schemeClr val="accent1"/>
          </a:effectRef>
          <a:fontRef idx="minor">
            <a:schemeClr val="dk1"/>
          </a:fontRef>
        </dgm:style>
      </dgm:prSet>
      <dgm:spPr/>
      <dgm:t>
        <a:bodyPr/>
        <a:lstStyle/>
        <a:p>
          <a:r>
            <a:rPr lang="es-ES" dirty="0" smtClean="0">
              <a:latin typeface="Segoe UI" panose="020B0502040204020203" pitchFamily="34" charset="0"/>
              <a:cs typeface="Segoe UI" panose="020B0502040204020203" pitchFamily="34" charset="0"/>
            </a:rPr>
            <a:t>802.2</a:t>
          </a:r>
          <a:endParaRPr lang="es-ES" dirty="0">
            <a:latin typeface="Segoe UI" panose="020B0502040204020203" pitchFamily="34" charset="0"/>
            <a:cs typeface="Segoe UI" panose="020B0502040204020203" pitchFamily="34" charset="0"/>
          </a:endParaRPr>
        </a:p>
      </dgm:t>
    </dgm:pt>
    <dgm:pt modelId="{CD8BBDE4-FC2F-49A7-B63B-F0704DB8A8C5}" type="parTrans" cxnId="{B37728F2-00AB-43F6-BF1D-B671B1156894}">
      <dgm:prSet/>
      <dgm:spPr/>
      <dgm:t>
        <a:bodyPr/>
        <a:lstStyle/>
        <a:p>
          <a:endParaRPr lang="es-ES"/>
        </a:p>
      </dgm:t>
    </dgm:pt>
    <dgm:pt modelId="{799DC6F0-12D3-47A8-BBCE-6056208D55AA}" type="sibTrans" cxnId="{B37728F2-00AB-43F6-BF1D-B671B1156894}">
      <dgm:prSet/>
      <dgm:spPr/>
      <dgm:t>
        <a:bodyPr/>
        <a:lstStyle/>
        <a:p>
          <a:endParaRPr lang="es-ES"/>
        </a:p>
      </dgm:t>
    </dgm:pt>
    <dgm:pt modelId="{8F9D83DC-6451-4BF9-BDF8-E36FEF26E424}">
      <dgm:prSet phldrT="[Texto]">
        <dgm:style>
          <a:lnRef idx="2">
            <a:schemeClr val="accent1"/>
          </a:lnRef>
          <a:fillRef idx="1">
            <a:schemeClr val="lt1"/>
          </a:fillRef>
          <a:effectRef idx="0">
            <a:schemeClr val="accent1"/>
          </a:effectRef>
          <a:fontRef idx="minor">
            <a:schemeClr val="dk1"/>
          </a:fontRef>
        </dgm:style>
      </dgm:prSet>
      <dgm:spPr/>
      <dgm:t>
        <a:bodyPr/>
        <a:lstStyle/>
        <a:p>
          <a:r>
            <a:rPr lang="es-ES" dirty="0" smtClean="0">
              <a:latin typeface="Segoe UI" panose="020B0502040204020203" pitchFamily="34" charset="0"/>
              <a:cs typeface="Segoe UI" panose="020B0502040204020203" pitchFamily="34" charset="0"/>
            </a:rPr>
            <a:t>802.11</a:t>
          </a:r>
          <a:endParaRPr lang="es-ES" dirty="0">
            <a:latin typeface="Segoe UI" panose="020B0502040204020203" pitchFamily="34" charset="0"/>
            <a:cs typeface="Segoe UI" panose="020B0502040204020203" pitchFamily="34" charset="0"/>
          </a:endParaRPr>
        </a:p>
      </dgm:t>
    </dgm:pt>
    <dgm:pt modelId="{744AEEF3-57C3-4683-951D-B996D75C6A70}" type="parTrans" cxnId="{34F20D19-1F9C-4597-97EA-ACC036C2B044}">
      <dgm:prSet/>
      <dgm:spPr/>
      <dgm:t>
        <a:bodyPr/>
        <a:lstStyle/>
        <a:p>
          <a:endParaRPr lang="es-ES"/>
        </a:p>
      </dgm:t>
    </dgm:pt>
    <dgm:pt modelId="{D94E51D9-D47B-4C82-A97F-EAEDDD42B0F7}" type="sibTrans" cxnId="{34F20D19-1F9C-4597-97EA-ACC036C2B044}">
      <dgm:prSet/>
      <dgm:spPr/>
      <dgm:t>
        <a:bodyPr/>
        <a:lstStyle/>
        <a:p>
          <a:endParaRPr lang="es-ES"/>
        </a:p>
      </dgm:t>
    </dgm:pt>
    <dgm:pt modelId="{9ADD50D3-B6EA-4BE7-A1E8-2F0729E37F7E}">
      <dgm:prSet phldrT="[Texto]"/>
      <dgm:spPr/>
      <dgm:t>
        <a:bodyPr/>
        <a:lstStyle/>
        <a:p>
          <a:r>
            <a:rPr lang="es-ES" dirty="0" smtClean="0"/>
            <a:t>Capa física</a:t>
          </a:r>
          <a:br>
            <a:rPr lang="es-ES" dirty="0" smtClean="0"/>
          </a:br>
          <a:r>
            <a:rPr lang="es-ES" dirty="0" smtClean="0"/>
            <a:t>(PHY)</a:t>
          </a:r>
          <a:endParaRPr lang="es-ES" dirty="0"/>
        </a:p>
      </dgm:t>
    </dgm:pt>
    <dgm:pt modelId="{C6292137-C20D-4BB3-8B6E-6361B6E8FBBA}" type="parTrans" cxnId="{D3B576E9-06BA-4E6B-BC7D-C9BE09673228}">
      <dgm:prSet/>
      <dgm:spPr/>
      <dgm:t>
        <a:bodyPr/>
        <a:lstStyle/>
        <a:p>
          <a:endParaRPr lang="es-ES"/>
        </a:p>
      </dgm:t>
    </dgm:pt>
    <dgm:pt modelId="{8D038BA7-49F9-4EBA-862F-0C4A18594B38}" type="sibTrans" cxnId="{D3B576E9-06BA-4E6B-BC7D-C9BE09673228}">
      <dgm:prSet/>
      <dgm:spPr/>
      <dgm:t>
        <a:bodyPr/>
        <a:lstStyle/>
        <a:p>
          <a:endParaRPr lang="es-ES"/>
        </a:p>
      </dgm:t>
    </dgm:pt>
    <dgm:pt modelId="{4D985854-31F3-4EF6-B82F-AC214BC40062}">
      <dgm:prSet phldrT="[Texto]">
        <dgm:style>
          <a:lnRef idx="2">
            <a:schemeClr val="accent1"/>
          </a:lnRef>
          <a:fillRef idx="1">
            <a:schemeClr val="lt1"/>
          </a:fillRef>
          <a:effectRef idx="0">
            <a:schemeClr val="accent1"/>
          </a:effectRef>
          <a:fontRef idx="minor">
            <a:schemeClr val="dk1"/>
          </a:fontRef>
        </dgm:style>
      </dgm:prSet>
      <dgm:spPr/>
      <dgm:t>
        <a:bodyPr/>
        <a:lstStyle/>
        <a:p>
          <a:r>
            <a:rPr lang="es-ES" dirty="0" smtClean="0">
              <a:latin typeface="Segoe UI" panose="020B0502040204020203" pitchFamily="34" charset="0"/>
              <a:cs typeface="Segoe UI" panose="020B0502040204020203" pitchFamily="34" charset="0"/>
            </a:rPr>
            <a:t>DSS</a:t>
          </a:r>
          <a:endParaRPr lang="es-ES" dirty="0">
            <a:latin typeface="Segoe UI" panose="020B0502040204020203" pitchFamily="34" charset="0"/>
            <a:cs typeface="Segoe UI" panose="020B0502040204020203" pitchFamily="34" charset="0"/>
          </a:endParaRPr>
        </a:p>
      </dgm:t>
    </dgm:pt>
    <dgm:pt modelId="{485A108A-1C2F-4163-A7CF-BEED1C8BE1A0}" type="parTrans" cxnId="{1FD7F4F4-FA2E-472D-B96D-553A983C6366}">
      <dgm:prSet/>
      <dgm:spPr/>
      <dgm:t>
        <a:bodyPr/>
        <a:lstStyle/>
        <a:p>
          <a:endParaRPr lang="es-ES"/>
        </a:p>
      </dgm:t>
    </dgm:pt>
    <dgm:pt modelId="{85321AFB-5CC5-452C-A03D-CF3825E1AD72}" type="sibTrans" cxnId="{1FD7F4F4-FA2E-472D-B96D-553A983C6366}">
      <dgm:prSet/>
      <dgm:spPr/>
      <dgm:t>
        <a:bodyPr/>
        <a:lstStyle/>
        <a:p>
          <a:endParaRPr lang="es-ES"/>
        </a:p>
      </dgm:t>
    </dgm:pt>
    <dgm:pt modelId="{1C9E1DCD-24A3-448A-8BE5-0D8D8B346427}">
      <dgm:prSet phldrT="[Texto]">
        <dgm:style>
          <a:lnRef idx="2">
            <a:schemeClr val="accent1"/>
          </a:lnRef>
          <a:fillRef idx="1">
            <a:schemeClr val="lt1"/>
          </a:fillRef>
          <a:effectRef idx="0">
            <a:schemeClr val="accent1"/>
          </a:effectRef>
          <a:fontRef idx="minor">
            <a:schemeClr val="dk1"/>
          </a:fontRef>
        </dgm:style>
      </dgm:prSet>
      <dgm:spPr/>
      <dgm:t>
        <a:bodyPr/>
        <a:lstStyle/>
        <a:p>
          <a:r>
            <a:rPr lang="es-ES" dirty="0" smtClean="0">
              <a:latin typeface="Segoe UI" panose="020B0502040204020203" pitchFamily="34" charset="0"/>
              <a:cs typeface="Segoe UI" panose="020B0502040204020203" pitchFamily="34" charset="0"/>
            </a:rPr>
            <a:t>FHSS</a:t>
          </a:r>
          <a:endParaRPr lang="es-ES" dirty="0">
            <a:latin typeface="Segoe UI" panose="020B0502040204020203" pitchFamily="34" charset="0"/>
            <a:cs typeface="Segoe UI" panose="020B0502040204020203" pitchFamily="34" charset="0"/>
          </a:endParaRPr>
        </a:p>
      </dgm:t>
    </dgm:pt>
    <dgm:pt modelId="{241D3CFB-E516-4E6B-8CF1-DF3ACB098669}" type="parTrans" cxnId="{05CB2BE7-1286-44C2-B0FF-5497EE6DFED0}">
      <dgm:prSet/>
      <dgm:spPr/>
      <dgm:t>
        <a:bodyPr/>
        <a:lstStyle/>
        <a:p>
          <a:endParaRPr lang="es-ES"/>
        </a:p>
      </dgm:t>
    </dgm:pt>
    <dgm:pt modelId="{1B4C89DC-CBDB-4ADF-ACD9-8DB26B0F42C1}" type="sibTrans" cxnId="{05CB2BE7-1286-44C2-B0FF-5497EE6DFED0}">
      <dgm:prSet/>
      <dgm:spPr/>
      <dgm:t>
        <a:bodyPr/>
        <a:lstStyle/>
        <a:p>
          <a:endParaRPr lang="es-ES"/>
        </a:p>
      </dgm:t>
    </dgm:pt>
    <dgm:pt modelId="{D88E48AE-46AA-4DA3-B5C0-2C7639BAC3B7}">
      <dgm:prSet phldrT="[Texto]">
        <dgm:style>
          <a:lnRef idx="2">
            <a:schemeClr val="accent1"/>
          </a:lnRef>
          <a:fillRef idx="1">
            <a:schemeClr val="lt1"/>
          </a:fillRef>
          <a:effectRef idx="0">
            <a:schemeClr val="accent1"/>
          </a:effectRef>
          <a:fontRef idx="minor">
            <a:schemeClr val="dk1"/>
          </a:fontRef>
        </dgm:style>
      </dgm:prSet>
      <dgm:spPr/>
      <dgm:t>
        <a:bodyPr/>
        <a:lstStyle/>
        <a:p>
          <a:r>
            <a:rPr lang="es-ES" dirty="0" smtClean="0">
              <a:latin typeface="Segoe UI" panose="020B0502040204020203" pitchFamily="34" charset="0"/>
              <a:cs typeface="Segoe UI" panose="020B0502040204020203" pitchFamily="34" charset="0"/>
            </a:rPr>
            <a:t>Infrarrojo</a:t>
          </a:r>
          <a:endParaRPr lang="es-ES" dirty="0">
            <a:latin typeface="Segoe UI" panose="020B0502040204020203" pitchFamily="34" charset="0"/>
            <a:cs typeface="Segoe UI" panose="020B0502040204020203" pitchFamily="34" charset="0"/>
          </a:endParaRPr>
        </a:p>
      </dgm:t>
    </dgm:pt>
    <dgm:pt modelId="{44BC8F1E-3FFE-4FDF-BB26-67E963E8836F}" type="parTrans" cxnId="{EBD7FD13-7A03-4264-860D-90E3D24EDFD4}">
      <dgm:prSet/>
      <dgm:spPr/>
      <dgm:t>
        <a:bodyPr/>
        <a:lstStyle/>
        <a:p>
          <a:endParaRPr lang="es-ES"/>
        </a:p>
      </dgm:t>
    </dgm:pt>
    <dgm:pt modelId="{F98FBA53-3E0C-45EE-A72E-D09DD5D262FE}" type="sibTrans" cxnId="{EBD7FD13-7A03-4264-860D-90E3D24EDFD4}">
      <dgm:prSet/>
      <dgm:spPr/>
      <dgm:t>
        <a:bodyPr/>
        <a:lstStyle/>
        <a:p>
          <a:endParaRPr lang="es-ES"/>
        </a:p>
      </dgm:t>
    </dgm:pt>
    <dgm:pt modelId="{446EC79C-A611-46E2-B568-AEBC847142D8}" type="pres">
      <dgm:prSet presAssocID="{11344C5E-C919-498D-8F7D-DCDD4518DF16}" presName="Name0" presStyleCnt="0">
        <dgm:presLayoutVars>
          <dgm:dir/>
          <dgm:animLvl val="lvl"/>
          <dgm:resizeHandles val="exact"/>
        </dgm:presLayoutVars>
      </dgm:prSet>
      <dgm:spPr/>
      <dgm:t>
        <a:bodyPr/>
        <a:lstStyle/>
        <a:p>
          <a:endParaRPr lang="es-ES"/>
        </a:p>
      </dgm:t>
    </dgm:pt>
    <dgm:pt modelId="{B9BF663F-5000-4484-8139-BC179337D810}" type="pres">
      <dgm:prSet presAssocID="{C209CFCD-ADB8-48BE-A541-040A5D32DAE6}" presName="linNode" presStyleCnt="0"/>
      <dgm:spPr/>
    </dgm:pt>
    <dgm:pt modelId="{E879B61C-F7C0-4A06-A612-98BE580CA0EC}" type="pres">
      <dgm:prSet presAssocID="{C209CFCD-ADB8-48BE-A541-040A5D32DAE6}" presName="parentText" presStyleLbl="node1" presStyleIdx="0" presStyleCnt="2">
        <dgm:presLayoutVars>
          <dgm:chMax val="1"/>
          <dgm:bulletEnabled val="1"/>
        </dgm:presLayoutVars>
      </dgm:prSet>
      <dgm:spPr/>
      <dgm:t>
        <a:bodyPr/>
        <a:lstStyle/>
        <a:p>
          <a:endParaRPr lang="es-ES"/>
        </a:p>
      </dgm:t>
    </dgm:pt>
    <dgm:pt modelId="{6F8A2FF3-8134-4219-84B7-4D4F7DF567D7}" type="pres">
      <dgm:prSet presAssocID="{C209CFCD-ADB8-48BE-A541-040A5D32DAE6}" presName="descendantText" presStyleLbl="alignAccFollowNode1" presStyleIdx="0" presStyleCnt="2">
        <dgm:presLayoutVars>
          <dgm:bulletEnabled val="1"/>
        </dgm:presLayoutVars>
      </dgm:prSet>
      <dgm:spPr/>
      <dgm:t>
        <a:bodyPr/>
        <a:lstStyle/>
        <a:p>
          <a:endParaRPr lang="es-ES"/>
        </a:p>
      </dgm:t>
    </dgm:pt>
    <dgm:pt modelId="{C3176E0A-FF70-4697-B33A-2C631C5E9F23}" type="pres">
      <dgm:prSet presAssocID="{7278B833-D633-44EE-99BC-82C009697F65}" presName="sp" presStyleCnt="0"/>
      <dgm:spPr/>
    </dgm:pt>
    <dgm:pt modelId="{3F1293EF-FD63-4ED2-85A9-0AFCF520CF01}" type="pres">
      <dgm:prSet presAssocID="{9ADD50D3-B6EA-4BE7-A1E8-2F0729E37F7E}" presName="linNode" presStyleCnt="0"/>
      <dgm:spPr/>
    </dgm:pt>
    <dgm:pt modelId="{086BDE78-0B24-45A9-A360-4DCCA27F8E1C}" type="pres">
      <dgm:prSet presAssocID="{9ADD50D3-B6EA-4BE7-A1E8-2F0729E37F7E}" presName="parentText" presStyleLbl="node1" presStyleIdx="1" presStyleCnt="2">
        <dgm:presLayoutVars>
          <dgm:chMax val="1"/>
          <dgm:bulletEnabled val="1"/>
        </dgm:presLayoutVars>
      </dgm:prSet>
      <dgm:spPr/>
      <dgm:t>
        <a:bodyPr/>
        <a:lstStyle/>
        <a:p>
          <a:endParaRPr lang="es-ES"/>
        </a:p>
      </dgm:t>
    </dgm:pt>
    <dgm:pt modelId="{983E1176-47E6-4A14-A9DD-88965BE7EE17}" type="pres">
      <dgm:prSet presAssocID="{9ADD50D3-B6EA-4BE7-A1E8-2F0729E37F7E}" presName="descendantText" presStyleLbl="alignAccFollowNode1" presStyleIdx="1" presStyleCnt="2">
        <dgm:presLayoutVars>
          <dgm:bulletEnabled val="1"/>
        </dgm:presLayoutVars>
      </dgm:prSet>
      <dgm:spPr/>
      <dgm:t>
        <a:bodyPr/>
        <a:lstStyle/>
        <a:p>
          <a:endParaRPr lang="es-ES"/>
        </a:p>
      </dgm:t>
    </dgm:pt>
  </dgm:ptLst>
  <dgm:cxnLst>
    <dgm:cxn modelId="{0D89472C-CF4E-4DCA-9798-B7512A40A30B}" srcId="{11344C5E-C919-498D-8F7D-DCDD4518DF16}" destId="{C209CFCD-ADB8-48BE-A541-040A5D32DAE6}" srcOrd="0" destOrd="0" parTransId="{88398C5A-BB94-44B1-AD7A-A9F318301AAC}" sibTransId="{7278B833-D633-44EE-99BC-82C009697F65}"/>
    <dgm:cxn modelId="{63FE97FF-91C7-4457-8781-0F2568212F79}" type="presOf" srcId="{F5A47CBF-5DC2-4154-BF95-824436D0E27C}" destId="{6F8A2FF3-8134-4219-84B7-4D4F7DF567D7}" srcOrd="0" destOrd="0" presId="urn:microsoft.com/office/officeart/2005/8/layout/vList5"/>
    <dgm:cxn modelId="{5A9183C4-DD39-42B8-AC7C-9C28218288E1}" type="presOf" srcId="{9ADD50D3-B6EA-4BE7-A1E8-2F0729E37F7E}" destId="{086BDE78-0B24-45A9-A360-4DCCA27F8E1C}" srcOrd="0" destOrd="0" presId="urn:microsoft.com/office/officeart/2005/8/layout/vList5"/>
    <dgm:cxn modelId="{013D3560-BE3F-46B6-943F-708147F2DBCE}" type="presOf" srcId="{1C9E1DCD-24A3-448A-8BE5-0D8D8B346427}" destId="{983E1176-47E6-4A14-A9DD-88965BE7EE17}" srcOrd="0" destOrd="1" presId="urn:microsoft.com/office/officeart/2005/8/layout/vList5"/>
    <dgm:cxn modelId="{8F798523-19EE-4D4D-B81F-5FFF030BD77F}" type="presOf" srcId="{4D985854-31F3-4EF6-B82F-AC214BC40062}" destId="{983E1176-47E6-4A14-A9DD-88965BE7EE17}" srcOrd="0" destOrd="0" presId="urn:microsoft.com/office/officeart/2005/8/layout/vList5"/>
    <dgm:cxn modelId="{05CB2BE7-1286-44C2-B0FF-5497EE6DFED0}" srcId="{9ADD50D3-B6EA-4BE7-A1E8-2F0729E37F7E}" destId="{1C9E1DCD-24A3-448A-8BE5-0D8D8B346427}" srcOrd="1" destOrd="0" parTransId="{241D3CFB-E516-4E6B-8CF1-DF3ACB098669}" sibTransId="{1B4C89DC-CBDB-4ADF-ACD9-8DB26B0F42C1}"/>
    <dgm:cxn modelId="{211B5AE4-D7C9-46E2-BBFE-F0B05B32784D}" type="presOf" srcId="{D88E48AE-46AA-4DA3-B5C0-2C7639BAC3B7}" destId="{983E1176-47E6-4A14-A9DD-88965BE7EE17}" srcOrd="0" destOrd="2" presId="urn:microsoft.com/office/officeart/2005/8/layout/vList5"/>
    <dgm:cxn modelId="{D3B576E9-06BA-4E6B-BC7D-C9BE09673228}" srcId="{11344C5E-C919-498D-8F7D-DCDD4518DF16}" destId="{9ADD50D3-B6EA-4BE7-A1E8-2F0729E37F7E}" srcOrd="1" destOrd="0" parTransId="{C6292137-C20D-4BB3-8B6E-6361B6E8FBBA}" sibTransId="{8D038BA7-49F9-4EBA-862F-0C4A18594B38}"/>
    <dgm:cxn modelId="{B37728F2-00AB-43F6-BF1D-B671B1156894}" srcId="{C209CFCD-ADB8-48BE-A541-040A5D32DAE6}" destId="{F5A47CBF-5DC2-4154-BF95-824436D0E27C}" srcOrd="0" destOrd="0" parTransId="{CD8BBDE4-FC2F-49A7-B63B-F0704DB8A8C5}" sibTransId="{799DC6F0-12D3-47A8-BBCE-6056208D55AA}"/>
    <dgm:cxn modelId="{1FD7F4F4-FA2E-472D-B96D-553A983C6366}" srcId="{9ADD50D3-B6EA-4BE7-A1E8-2F0729E37F7E}" destId="{4D985854-31F3-4EF6-B82F-AC214BC40062}" srcOrd="0" destOrd="0" parTransId="{485A108A-1C2F-4163-A7CF-BEED1C8BE1A0}" sibTransId="{85321AFB-5CC5-452C-A03D-CF3825E1AD72}"/>
    <dgm:cxn modelId="{F3E37D47-523B-40C3-A4D6-CB423AE0B239}" type="presOf" srcId="{11344C5E-C919-498D-8F7D-DCDD4518DF16}" destId="{446EC79C-A611-46E2-B568-AEBC847142D8}" srcOrd="0" destOrd="0" presId="urn:microsoft.com/office/officeart/2005/8/layout/vList5"/>
    <dgm:cxn modelId="{34F20D19-1F9C-4597-97EA-ACC036C2B044}" srcId="{C209CFCD-ADB8-48BE-A541-040A5D32DAE6}" destId="{8F9D83DC-6451-4BF9-BDF8-E36FEF26E424}" srcOrd="1" destOrd="0" parTransId="{744AEEF3-57C3-4683-951D-B996D75C6A70}" sibTransId="{D94E51D9-D47B-4C82-A97F-EAEDDD42B0F7}"/>
    <dgm:cxn modelId="{D4E3F33F-C1EB-4595-8D6B-078CDD7BB2A3}" type="presOf" srcId="{C209CFCD-ADB8-48BE-A541-040A5D32DAE6}" destId="{E879B61C-F7C0-4A06-A612-98BE580CA0EC}" srcOrd="0" destOrd="0" presId="urn:microsoft.com/office/officeart/2005/8/layout/vList5"/>
    <dgm:cxn modelId="{7D7BF530-E260-471C-A591-9ED30E264090}" type="presOf" srcId="{8F9D83DC-6451-4BF9-BDF8-E36FEF26E424}" destId="{6F8A2FF3-8134-4219-84B7-4D4F7DF567D7}" srcOrd="0" destOrd="1" presId="urn:microsoft.com/office/officeart/2005/8/layout/vList5"/>
    <dgm:cxn modelId="{EBD7FD13-7A03-4264-860D-90E3D24EDFD4}" srcId="{9ADD50D3-B6EA-4BE7-A1E8-2F0729E37F7E}" destId="{D88E48AE-46AA-4DA3-B5C0-2C7639BAC3B7}" srcOrd="2" destOrd="0" parTransId="{44BC8F1E-3FFE-4FDF-BB26-67E963E8836F}" sibTransId="{F98FBA53-3E0C-45EE-A72E-D09DD5D262FE}"/>
    <dgm:cxn modelId="{FF0FEAD5-3703-4027-8156-DCB60A091F6D}" type="presParOf" srcId="{446EC79C-A611-46E2-B568-AEBC847142D8}" destId="{B9BF663F-5000-4484-8139-BC179337D810}" srcOrd="0" destOrd="0" presId="urn:microsoft.com/office/officeart/2005/8/layout/vList5"/>
    <dgm:cxn modelId="{F770FE84-3CEE-45E0-82A3-92A9348AF8C9}" type="presParOf" srcId="{B9BF663F-5000-4484-8139-BC179337D810}" destId="{E879B61C-F7C0-4A06-A612-98BE580CA0EC}" srcOrd="0" destOrd="0" presId="urn:microsoft.com/office/officeart/2005/8/layout/vList5"/>
    <dgm:cxn modelId="{75E8375B-A539-4932-B735-B672730E470C}" type="presParOf" srcId="{B9BF663F-5000-4484-8139-BC179337D810}" destId="{6F8A2FF3-8134-4219-84B7-4D4F7DF567D7}" srcOrd="1" destOrd="0" presId="urn:microsoft.com/office/officeart/2005/8/layout/vList5"/>
    <dgm:cxn modelId="{F391435F-10D2-4181-A68A-7F6686C292C8}" type="presParOf" srcId="{446EC79C-A611-46E2-B568-AEBC847142D8}" destId="{C3176E0A-FF70-4697-B33A-2C631C5E9F23}" srcOrd="1" destOrd="0" presId="urn:microsoft.com/office/officeart/2005/8/layout/vList5"/>
    <dgm:cxn modelId="{C6DCA73A-8986-46A5-A050-7E037BF96FC2}" type="presParOf" srcId="{446EC79C-A611-46E2-B568-AEBC847142D8}" destId="{3F1293EF-FD63-4ED2-85A9-0AFCF520CF01}" srcOrd="2" destOrd="0" presId="urn:microsoft.com/office/officeart/2005/8/layout/vList5"/>
    <dgm:cxn modelId="{CE7B0C3A-D4A1-4B4F-AE58-C1CAC175BBD4}" type="presParOf" srcId="{3F1293EF-FD63-4ED2-85A9-0AFCF520CF01}" destId="{086BDE78-0B24-45A9-A360-4DCCA27F8E1C}" srcOrd="0" destOrd="0" presId="urn:microsoft.com/office/officeart/2005/8/layout/vList5"/>
    <dgm:cxn modelId="{1D58144D-BE6D-4FCA-9BDA-D01E09064B27}" type="presParOf" srcId="{3F1293EF-FD63-4ED2-85A9-0AFCF520CF01}" destId="{983E1176-47E6-4A14-A9DD-88965BE7EE1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A2FF3-8134-4219-84B7-4D4F7DF567D7}">
      <dsp:nvSpPr>
        <dsp:cNvPr id="0" name=""/>
        <dsp:cNvSpPr/>
      </dsp:nvSpPr>
      <dsp:spPr>
        <a:xfrm rot="5400000">
          <a:off x="4469764" y="-1279300"/>
          <a:ext cx="2114550" cy="5201920"/>
        </a:xfrm>
        <a:prstGeom prst="round2SameRect">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es-ES" sz="3500" kern="1200" dirty="0" smtClean="0">
              <a:latin typeface="Segoe UI" panose="020B0502040204020203" pitchFamily="34" charset="0"/>
              <a:cs typeface="Segoe UI" panose="020B0502040204020203" pitchFamily="34" charset="0"/>
            </a:rPr>
            <a:t>802.2</a:t>
          </a:r>
          <a:endParaRPr lang="es-ES" sz="3500" kern="1200" dirty="0">
            <a:latin typeface="Segoe UI" panose="020B0502040204020203" pitchFamily="34" charset="0"/>
            <a:cs typeface="Segoe UI" panose="020B0502040204020203" pitchFamily="34" charset="0"/>
          </a:endParaRPr>
        </a:p>
        <a:p>
          <a:pPr marL="285750" lvl="1" indent="-285750" algn="l" defTabSz="1555750">
            <a:lnSpc>
              <a:spcPct val="90000"/>
            </a:lnSpc>
            <a:spcBef>
              <a:spcPct val="0"/>
            </a:spcBef>
            <a:spcAft>
              <a:spcPct val="15000"/>
            </a:spcAft>
            <a:buChar char="••"/>
          </a:pPr>
          <a:r>
            <a:rPr lang="es-ES" sz="3500" kern="1200" dirty="0" smtClean="0">
              <a:latin typeface="Segoe UI" panose="020B0502040204020203" pitchFamily="34" charset="0"/>
              <a:cs typeface="Segoe UI" panose="020B0502040204020203" pitchFamily="34" charset="0"/>
            </a:rPr>
            <a:t>802.11</a:t>
          </a:r>
          <a:endParaRPr lang="es-ES" sz="3500" kern="1200" dirty="0">
            <a:latin typeface="Segoe UI" panose="020B0502040204020203" pitchFamily="34" charset="0"/>
            <a:cs typeface="Segoe UI" panose="020B0502040204020203" pitchFamily="34" charset="0"/>
          </a:endParaRPr>
        </a:p>
      </dsp:txBody>
      <dsp:txXfrm rot="-5400000">
        <a:off x="2926079" y="367609"/>
        <a:ext cx="5098696" cy="1908102"/>
      </dsp:txXfrm>
    </dsp:sp>
    <dsp:sp modelId="{E879B61C-F7C0-4A06-A612-98BE580CA0EC}">
      <dsp:nvSpPr>
        <dsp:cNvPr id="0" name=""/>
        <dsp:cNvSpPr/>
      </dsp:nvSpPr>
      <dsp:spPr>
        <a:xfrm>
          <a:off x="0" y="66"/>
          <a:ext cx="2926080" cy="26431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s-ES" sz="3300" kern="1200" dirty="0" smtClean="0">
              <a:latin typeface="Segoe UI" panose="020B0502040204020203" pitchFamily="34" charset="0"/>
              <a:cs typeface="Segoe UI" panose="020B0502040204020203" pitchFamily="34" charset="0"/>
            </a:rPr>
            <a:t>Capa de enlace de datos</a:t>
          </a:r>
        </a:p>
        <a:p>
          <a:pPr lvl="0" algn="ctr" defTabSz="1466850">
            <a:lnSpc>
              <a:spcPct val="90000"/>
            </a:lnSpc>
            <a:spcBef>
              <a:spcPct val="0"/>
            </a:spcBef>
            <a:spcAft>
              <a:spcPct val="35000"/>
            </a:spcAft>
          </a:pPr>
          <a:r>
            <a:rPr lang="es-ES" sz="3300" kern="1200" dirty="0" smtClean="0">
              <a:latin typeface="Segoe UI" panose="020B0502040204020203" pitchFamily="34" charset="0"/>
              <a:cs typeface="Segoe UI" panose="020B0502040204020203" pitchFamily="34" charset="0"/>
            </a:rPr>
            <a:t>(MAC)</a:t>
          </a:r>
          <a:endParaRPr lang="es-ES" sz="3300" kern="1200" dirty="0">
            <a:latin typeface="Segoe UI" panose="020B0502040204020203" pitchFamily="34" charset="0"/>
            <a:cs typeface="Segoe UI" panose="020B0502040204020203" pitchFamily="34" charset="0"/>
          </a:endParaRPr>
        </a:p>
      </dsp:txBody>
      <dsp:txXfrm>
        <a:off x="129030" y="129096"/>
        <a:ext cx="2668020" cy="2385127"/>
      </dsp:txXfrm>
    </dsp:sp>
    <dsp:sp modelId="{983E1176-47E6-4A14-A9DD-88965BE7EE17}">
      <dsp:nvSpPr>
        <dsp:cNvPr id="0" name=""/>
        <dsp:cNvSpPr/>
      </dsp:nvSpPr>
      <dsp:spPr>
        <a:xfrm rot="5400000">
          <a:off x="4469764" y="1496047"/>
          <a:ext cx="2114550" cy="5201920"/>
        </a:xfrm>
        <a:prstGeom prst="round2SameRect">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es-ES" sz="3500" kern="1200" dirty="0" smtClean="0">
              <a:latin typeface="Segoe UI" panose="020B0502040204020203" pitchFamily="34" charset="0"/>
              <a:cs typeface="Segoe UI" panose="020B0502040204020203" pitchFamily="34" charset="0"/>
            </a:rPr>
            <a:t>DSS</a:t>
          </a:r>
          <a:endParaRPr lang="es-ES" sz="3500" kern="1200" dirty="0">
            <a:latin typeface="Segoe UI" panose="020B0502040204020203" pitchFamily="34" charset="0"/>
            <a:cs typeface="Segoe UI" panose="020B0502040204020203" pitchFamily="34" charset="0"/>
          </a:endParaRPr>
        </a:p>
        <a:p>
          <a:pPr marL="285750" lvl="1" indent="-285750" algn="l" defTabSz="1555750">
            <a:lnSpc>
              <a:spcPct val="90000"/>
            </a:lnSpc>
            <a:spcBef>
              <a:spcPct val="0"/>
            </a:spcBef>
            <a:spcAft>
              <a:spcPct val="15000"/>
            </a:spcAft>
            <a:buChar char="••"/>
          </a:pPr>
          <a:r>
            <a:rPr lang="es-ES" sz="3500" kern="1200" dirty="0" smtClean="0">
              <a:latin typeface="Segoe UI" panose="020B0502040204020203" pitchFamily="34" charset="0"/>
              <a:cs typeface="Segoe UI" panose="020B0502040204020203" pitchFamily="34" charset="0"/>
            </a:rPr>
            <a:t>FHSS</a:t>
          </a:r>
          <a:endParaRPr lang="es-ES" sz="3500" kern="1200" dirty="0">
            <a:latin typeface="Segoe UI" panose="020B0502040204020203" pitchFamily="34" charset="0"/>
            <a:cs typeface="Segoe UI" panose="020B0502040204020203" pitchFamily="34" charset="0"/>
          </a:endParaRPr>
        </a:p>
        <a:p>
          <a:pPr marL="285750" lvl="1" indent="-285750" algn="l" defTabSz="1555750">
            <a:lnSpc>
              <a:spcPct val="90000"/>
            </a:lnSpc>
            <a:spcBef>
              <a:spcPct val="0"/>
            </a:spcBef>
            <a:spcAft>
              <a:spcPct val="15000"/>
            </a:spcAft>
            <a:buChar char="••"/>
          </a:pPr>
          <a:r>
            <a:rPr lang="es-ES" sz="3500" kern="1200" dirty="0" smtClean="0">
              <a:latin typeface="Segoe UI" panose="020B0502040204020203" pitchFamily="34" charset="0"/>
              <a:cs typeface="Segoe UI" panose="020B0502040204020203" pitchFamily="34" charset="0"/>
            </a:rPr>
            <a:t>Infrarrojo</a:t>
          </a:r>
          <a:endParaRPr lang="es-ES" sz="3500" kern="1200" dirty="0">
            <a:latin typeface="Segoe UI" panose="020B0502040204020203" pitchFamily="34" charset="0"/>
            <a:cs typeface="Segoe UI" panose="020B0502040204020203" pitchFamily="34" charset="0"/>
          </a:endParaRPr>
        </a:p>
      </dsp:txBody>
      <dsp:txXfrm rot="-5400000">
        <a:off x="2926079" y="3142956"/>
        <a:ext cx="5098696" cy="1908102"/>
      </dsp:txXfrm>
    </dsp:sp>
    <dsp:sp modelId="{086BDE78-0B24-45A9-A360-4DCCA27F8E1C}">
      <dsp:nvSpPr>
        <dsp:cNvPr id="0" name=""/>
        <dsp:cNvSpPr/>
      </dsp:nvSpPr>
      <dsp:spPr>
        <a:xfrm>
          <a:off x="0" y="2775413"/>
          <a:ext cx="2926080" cy="26431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s-ES" sz="3300" kern="1200" dirty="0" smtClean="0"/>
            <a:t>Capa física</a:t>
          </a:r>
          <a:br>
            <a:rPr lang="es-ES" sz="3300" kern="1200" dirty="0" smtClean="0"/>
          </a:br>
          <a:r>
            <a:rPr lang="es-ES" sz="3300" kern="1200" dirty="0" smtClean="0"/>
            <a:t>(PHY)</a:t>
          </a:r>
          <a:endParaRPr lang="es-ES" sz="3300" kern="1200" dirty="0"/>
        </a:p>
      </dsp:txBody>
      <dsp:txXfrm>
        <a:off x="129030" y="2904443"/>
        <a:ext cx="2668020" cy="238512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AA786-A97D-4806-A6EA-44517B546EDF}" type="datetimeFigureOut">
              <a:rPr lang="es-ES" smtClean="0"/>
              <a:t>21/04/2015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4705F-4B35-4CD2-8A5B-A0E945E13348}" type="slidenum">
              <a:rPr lang="es-ES" smtClean="0"/>
              <a:t>‹Nº›</a:t>
            </a:fld>
            <a:endParaRPr lang="es-ES"/>
          </a:p>
        </p:txBody>
      </p:sp>
    </p:spTree>
    <p:extLst>
      <p:ext uri="{BB962C8B-B14F-4D97-AF65-F5344CB8AC3E}">
        <p14:creationId xmlns:p14="http://schemas.microsoft.com/office/powerpoint/2010/main" val="168550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especificación IEEE 802.11 (ISO/IEC 8802-11) es un estándar internacional que define las características de una red de área local inalámbrica (WLAN). </a:t>
            </a:r>
            <a:r>
              <a:rPr lang="es-ES" dirty="0" err="1" smtClean="0"/>
              <a:t>Wi</a:t>
            </a:r>
            <a:r>
              <a:rPr lang="es-ES" dirty="0" smtClean="0"/>
              <a:t>-Fi (que significa "Fidelidad inalámbrica", a veces incorrectamente abreviado </a:t>
            </a:r>
            <a:r>
              <a:rPr lang="es-ES" dirty="0" err="1" smtClean="0"/>
              <a:t>WiFi</a:t>
            </a:r>
            <a:r>
              <a:rPr lang="es-ES" dirty="0" smtClean="0"/>
              <a:t>) es el nombre de la certificación otorgada por la </a:t>
            </a:r>
            <a:r>
              <a:rPr lang="es-ES" dirty="0" err="1" smtClean="0"/>
              <a:t>Wi</a:t>
            </a:r>
            <a:r>
              <a:rPr lang="es-ES" dirty="0" smtClean="0"/>
              <a:t>-Fi Alliance, anteriormente WECA (Wireless Ethernet </a:t>
            </a:r>
            <a:r>
              <a:rPr lang="es-ES" dirty="0" err="1" smtClean="0"/>
              <a:t>Compatibility</a:t>
            </a:r>
            <a:r>
              <a:rPr lang="es-ES" dirty="0" smtClean="0"/>
              <a:t> Alliance), grupo que garantiza la compatibilidad entre dispositivos que utilizan el estándar 802.11. Por el uso indebido de los términos (y por razones de marketing) el nombre del estándar se confunde con el nombre de la certificación. Una red </a:t>
            </a:r>
            <a:r>
              <a:rPr lang="es-ES" dirty="0" err="1" smtClean="0"/>
              <a:t>Wi</a:t>
            </a:r>
            <a:r>
              <a:rPr lang="es-ES" dirty="0" smtClean="0"/>
              <a:t>-Fi es en realidad una red que cumple con el estándar 802.11. A los dispositivos certificados por la </a:t>
            </a:r>
            <a:r>
              <a:rPr lang="es-ES" dirty="0" err="1" smtClean="0"/>
              <a:t>Wi</a:t>
            </a:r>
            <a:r>
              <a:rPr lang="es-ES" dirty="0" smtClean="0"/>
              <a:t>-Fi Alliance se les permite usar este logotipo</a:t>
            </a:r>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2</a:t>
            </a:fld>
            <a:endParaRPr lang="es-ES"/>
          </a:p>
        </p:txBody>
      </p:sp>
    </p:spTree>
    <p:extLst>
      <p:ext uri="{BB962C8B-B14F-4D97-AF65-F5344CB8AC3E}">
        <p14:creationId xmlns:p14="http://schemas.microsoft.com/office/powerpoint/2010/main" val="163923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11</a:t>
            </a:fld>
            <a:endParaRPr lang="es-ES"/>
          </a:p>
        </p:txBody>
      </p:sp>
    </p:spTree>
    <p:extLst>
      <p:ext uri="{BB962C8B-B14F-4D97-AF65-F5344CB8AC3E}">
        <p14:creationId xmlns:p14="http://schemas.microsoft.com/office/powerpoint/2010/main" val="11404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También es importante mencionar la existencia de un estándar llamado "802.11b+". Éste es un estándar patentado que contiene mejoras con respecto al flujo de</a:t>
            </a:r>
            <a:r>
              <a:rPr lang="es-ES" baseline="0" dirty="0" smtClean="0"/>
              <a:t> </a:t>
            </a:r>
            <a:r>
              <a:rPr lang="es-ES" dirty="0" smtClean="0"/>
              <a:t>datos. Por otro lado, este estándar tiene algunas carencias de interoperabilidad debido a que no es un estándar IEEE.</a:t>
            </a:r>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15</a:t>
            </a:fld>
            <a:endParaRPr lang="es-ES"/>
          </a:p>
        </p:txBody>
      </p:sp>
    </p:spTree>
    <p:extLst>
      <p:ext uri="{BB962C8B-B14F-4D97-AF65-F5344CB8AC3E}">
        <p14:creationId xmlns:p14="http://schemas.microsoft.com/office/powerpoint/2010/main" val="321813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la práctica, </a:t>
            </a:r>
            <a:r>
              <a:rPr lang="es-ES" dirty="0" err="1" smtClean="0"/>
              <a:t>Wi</a:t>
            </a:r>
            <a:r>
              <a:rPr lang="es-ES" dirty="0" smtClean="0"/>
              <a:t>-Fi admite ordenadores portátiles, equipos de escritorio, asistentes digitales personales (PDA) o cualquier otro tipo de dispositivo de alta velocidad con propiedades de conexión también de alta velocidad (11 Mbps o superior) dentro de un radio de varias docenas de metros en ambientes cerrados (de 20 a 50 metros en general) o dentro de un radio de cientos de metros al aire libre.</a:t>
            </a:r>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3</a:t>
            </a:fld>
            <a:endParaRPr lang="es-ES"/>
          </a:p>
        </p:txBody>
      </p:sp>
    </p:spTree>
    <p:extLst>
      <p:ext uri="{BB962C8B-B14F-4D97-AF65-F5344CB8AC3E}">
        <p14:creationId xmlns:p14="http://schemas.microsoft.com/office/powerpoint/2010/main" val="123343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capa física define la modulación de las ondas de radio y las características de señalización para la transmisión de datos mientras que la capa de enlace de datos define la interfaz entre el bus del equipo y la capa física, en particular un método de acceso parecido al utilizado en el estándar Ethernet, y las reglas para la comunicación entre las estaciones de la red. En realidad, el estándar 802.11 tiene tres capas físicas que establecen modos de transmisión alternativos</a:t>
            </a:r>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4</a:t>
            </a:fld>
            <a:endParaRPr lang="es-ES"/>
          </a:p>
        </p:txBody>
      </p:sp>
    </p:spTree>
    <p:extLst>
      <p:ext uri="{BB962C8B-B14F-4D97-AF65-F5344CB8AC3E}">
        <p14:creationId xmlns:p14="http://schemas.microsoft.com/office/powerpoint/2010/main" val="360478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5</a:t>
            </a:fld>
            <a:endParaRPr lang="es-ES"/>
          </a:p>
        </p:txBody>
      </p:sp>
    </p:spTree>
    <p:extLst>
      <p:ext uri="{BB962C8B-B14F-4D97-AF65-F5344CB8AC3E}">
        <p14:creationId xmlns:p14="http://schemas.microsoft.com/office/powerpoint/2010/main" val="113738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6</a:t>
            </a:fld>
            <a:endParaRPr lang="es-ES"/>
          </a:p>
        </p:txBody>
      </p:sp>
    </p:spTree>
    <p:extLst>
      <p:ext uri="{BB962C8B-B14F-4D97-AF65-F5344CB8AC3E}">
        <p14:creationId xmlns:p14="http://schemas.microsoft.com/office/powerpoint/2010/main" val="153178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7</a:t>
            </a:fld>
            <a:endParaRPr lang="es-ES"/>
          </a:p>
        </p:txBody>
      </p:sp>
    </p:spTree>
    <p:extLst>
      <p:ext uri="{BB962C8B-B14F-4D97-AF65-F5344CB8AC3E}">
        <p14:creationId xmlns:p14="http://schemas.microsoft.com/office/powerpoint/2010/main" val="1104220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8</a:t>
            </a:fld>
            <a:endParaRPr lang="es-ES"/>
          </a:p>
        </p:txBody>
      </p:sp>
    </p:spTree>
    <p:extLst>
      <p:ext uri="{BB962C8B-B14F-4D97-AF65-F5344CB8AC3E}">
        <p14:creationId xmlns:p14="http://schemas.microsoft.com/office/powerpoint/2010/main" val="51140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9</a:t>
            </a:fld>
            <a:endParaRPr lang="es-ES"/>
          </a:p>
        </p:txBody>
      </p:sp>
    </p:spTree>
    <p:extLst>
      <p:ext uri="{BB962C8B-B14F-4D97-AF65-F5344CB8AC3E}">
        <p14:creationId xmlns:p14="http://schemas.microsoft.com/office/powerpoint/2010/main" val="3587783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4B4705F-4B35-4CD2-8A5B-A0E945E13348}" type="slidenum">
              <a:rPr lang="es-ES" smtClean="0"/>
              <a:t>10</a:t>
            </a:fld>
            <a:endParaRPr lang="es-ES"/>
          </a:p>
        </p:txBody>
      </p:sp>
    </p:spTree>
    <p:extLst>
      <p:ext uri="{BB962C8B-B14F-4D97-AF65-F5344CB8AC3E}">
        <p14:creationId xmlns:p14="http://schemas.microsoft.com/office/powerpoint/2010/main" val="150489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C5B5096-DEDD-4E39-9A52-13EB3C5DC92B}" type="datetimeFigureOut">
              <a:rPr lang="es-ES" smtClean="0"/>
              <a:t>21/04/2015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192583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C5B5096-DEDD-4E39-9A52-13EB3C5DC92B}" type="datetimeFigureOut">
              <a:rPr lang="es-ES" smtClean="0"/>
              <a:t>21/04/2015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63172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C5B5096-DEDD-4E39-9A52-13EB3C5DC92B}" type="datetimeFigureOut">
              <a:rPr lang="es-ES" smtClean="0"/>
              <a:t>21/04/2015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43529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C5B5096-DEDD-4E39-9A52-13EB3C5DC92B}" type="datetimeFigureOut">
              <a:rPr lang="es-ES" smtClean="0"/>
              <a:t>21/04/2015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181485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C5B5096-DEDD-4E39-9A52-13EB3C5DC92B}" type="datetimeFigureOut">
              <a:rPr lang="es-ES" smtClean="0"/>
              <a:t>21/04/2015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110292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7C5B5096-DEDD-4E39-9A52-13EB3C5DC92B}" type="datetimeFigureOut">
              <a:rPr lang="es-ES" smtClean="0"/>
              <a:t>21/04/2015</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329320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7C5B5096-DEDD-4E39-9A52-13EB3C5DC92B}" type="datetimeFigureOut">
              <a:rPr lang="es-ES" smtClean="0"/>
              <a:t>21/04/2015</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16037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7C5B5096-DEDD-4E39-9A52-13EB3C5DC92B}" type="datetimeFigureOut">
              <a:rPr lang="es-ES" smtClean="0"/>
              <a:t>21/04/2015</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284402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C5B5096-DEDD-4E39-9A52-13EB3C5DC92B}" type="datetimeFigureOut">
              <a:rPr lang="es-ES" smtClean="0"/>
              <a:t>21/04/2015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26078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C5B5096-DEDD-4E39-9A52-13EB3C5DC92B}" type="datetimeFigureOut">
              <a:rPr lang="es-ES" smtClean="0"/>
              <a:t>21/04/2015</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55184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C5B5096-DEDD-4E39-9A52-13EB3C5DC92B}" type="datetimeFigureOut">
              <a:rPr lang="es-ES" smtClean="0"/>
              <a:t>21/04/2015</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CF259EC8-9730-4907-A6FA-E909D7E71598}" type="slidenum">
              <a:rPr lang="es-ES" smtClean="0"/>
              <a:t>‹Nº›</a:t>
            </a:fld>
            <a:endParaRPr lang="es-ES"/>
          </a:p>
        </p:txBody>
      </p:sp>
    </p:spTree>
    <p:extLst>
      <p:ext uri="{BB962C8B-B14F-4D97-AF65-F5344CB8AC3E}">
        <p14:creationId xmlns:p14="http://schemas.microsoft.com/office/powerpoint/2010/main" val="404314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C5B5096-DEDD-4E39-9A52-13EB3C5DC92B}" type="datetimeFigureOut">
              <a:rPr lang="es-ES" smtClean="0"/>
              <a:t>21/04/2015</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F259EC8-9730-4907-A6FA-E909D7E71598}" type="slidenum">
              <a:rPr lang="es-ES" smtClean="0"/>
              <a:t>‹Nº›</a:t>
            </a:fld>
            <a:endParaRPr lang="es-ES"/>
          </a:p>
        </p:txBody>
      </p:sp>
    </p:spTree>
    <p:extLst>
      <p:ext uri="{BB962C8B-B14F-4D97-AF65-F5344CB8AC3E}">
        <p14:creationId xmlns:p14="http://schemas.microsoft.com/office/powerpoint/2010/main" val="6735243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62" y="0"/>
            <a:ext cx="6890196" cy="6890196"/>
          </a:xfrm>
          <a:prstGeom prst="rect">
            <a:avLst/>
          </a:prstGeom>
        </p:spPr>
      </p:pic>
      <p:sp>
        <p:nvSpPr>
          <p:cNvPr id="5" name="CuadroTexto 4"/>
          <p:cNvSpPr txBox="1"/>
          <p:nvPr/>
        </p:nvSpPr>
        <p:spPr>
          <a:xfrm rot="16200000">
            <a:off x="5101053" y="4860828"/>
            <a:ext cx="1078309" cy="830997"/>
          </a:xfrm>
          <a:prstGeom prst="rect">
            <a:avLst/>
          </a:prstGeom>
          <a:noFill/>
        </p:spPr>
        <p:txBody>
          <a:bodyPr wrap="none" rtlCol="0">
            <a:spAutoFit/>
          </a:bodyPr>
          <a:lstStyle/>
          <a:p>
            <a:r>
              <a:rPr lang="es-ES" sz="2400" dirty="0" smtClean="0">
                <a:solidFill>
                  <a:schemeClr val="bg1"/>
                </a:solidFill>
                <a:latin typeface="Segoe UI" panose="020B0502040204020203" pitchFamily="34" charset="0"/>
                <a:cs typeface="Segoe UI" panose="020B0502040204020203" pitchFamily="34" charset="0"/>
              </a:rPr>
              <a:t>Daniel</a:t>
            </a:r>
            <a:br>
              <a:rPr lang="es-ES" sz="2400" dirty="0" smtClean="0">
                <a:solidFill>
                  <a:schemeClr val="bg1"/>
                </a:solidFill>
                <a:latin typeface="Segoe UI" panose="020B0502040204020203" pitchFamily="34" charset="0"/>
                <a:cs typeface="Segoe UI" panose="020B0502040204020203" pitchFamily="34" charset="0"/>
              </a:rPr>
            </a:br>
            <a:r>
              <a:rPr lang="es-ES" sz="2400" b="1" dirty="0" smtClean="0">
                <a:solidFill>
                  <a:schemeClr val="bg1"/>
                </a:solidFill>
                <a:latin typeface="Segoe UI" panose="020B0502040204020203" pitchFamily="34" charset="0"/>
                <a:cs typeface="Segoe UI" panose="020B0502040204020203" pitchFamily="34" charset="0"/>
              </a:rPr>
              <a:t>A</a:t>
            </a:r>
            <a:r>
              <a:rPr lang="es-ES" sz="2400" dirty="0" smtClean="0">
                <a:solidFill>
                  <a:schemeClr val="bg1"/>
                </a:solidFill>
                <a:latin typeface="Segoe UI" panose="020B0502040204020203" pitchFamily="34" charset="0"/>
                <a:cs typeface="Segoe UI" panose="020B0502040204020203" pitchFamily="34" charset="0"/>
              </a:rPr>
              <a:t>rdila</a:t>
            </a:r>
            <a:endParaRPr lang="es-ES" sz="2400" dirty="0">
              <a:solidFill>
                <a:schemeClr val="bg1"/>
              </a:solidFill>
              <a:latin typeface="Segoe UI" panose="020B0502040204020203" pitchFamily="34" charset="0"/>
              <a:cs typeface="Segoe UI" panose="020B0502040204020203" pitchFamily="34" charset="0"/>
            </a:endParaRPr>
          </a:p>
        </p:txBody>
      </p:sp>
      <p:sp>
        <p:nvSpPr>
          <p:cNvPr id="6" name="CuadroTexto 5"/>
          <p:cNvSpPr txBox="1"/>
          <p:nvPr/>
        </p:nvSpPr>
        <p:spPr>
          <a:xfrm rot="16200000">
            <a:off x="6484708" y="4860827"/>
            <a:ext cx="1140056" cy="830997"/>
          </a:xfrm>
          <a:prstGeom prst="rect">
            <a:avLst/>
          </a:prstGeom>
          <a:noFill/>
        </p:spPr>
        <p:txBody>
          <a:bodyPr wrap="none" rtlCol="0">
            <a:spAutoFit/>
          </a:bodyPr>
          <a:lstStyle/>
          <a:p>
            <a:r>
              <a:rPr lang="es-ES" sz="2400" dirty="0" smtClean="0">
                <a:solidFill>
                  <a:schemeClr val="bg1"/>
                </a:solidFill>
                <a:latin typeface="Segoe UI" panose="020B0502040204020203" pitchFamily="34" charset="0"/>
                <a:cs typeface="Segoe UI" panose="020B0502040204020203" pitchFamily="34" charset="0"/>
              </a:rPr>
              <a:t>Mario</a:t>
            </a:r>
            <a:br>
              <a:rPr lang="es-ES" sz="2400" dirty="0" smtClean="0">
                <a:solidFill>
                  <a:schemeClr val="bg1"/>
                </a:solidFill>
                <a:latin typeface="Segoe UI" panose="020B0502040204020203" pitchFamily="34" charset="0"/>
                <a:cs typeface="Segoe UI" panose="020B0502040204020203" pitchFamily="34" charset="0"/>
              </a:rPr>
            </a:br>
            <a:r>
              <a:rPr lang="es-ES" sz="2400" b="1" dirty="0" smtClean="0">
                <a:solidFill>
                  <a:schemeClr val="bg1"/>
                </a:solidFill>
                <a:latin typeface="Segoe UI" panose="020B0502040204020203" pitchFamily="34" charset="0"/>
                <a:cs typeface="Segoe UI" panose="020B0502040204020203" pitchFamily="34" charset="0"/>
              </a:rPr>
              <a:t>B</a:t>
            </a:r>
            <a:r>
              <a:rPr lang="es-ES" sz="2400" dirty="0" smtClean="0">
                <a:solidFill>
                  <a:schemeClr val="bg1"/>
                </a:solidFill>
                <a:latin typeface="Segoe UI" panose="020B0502040204020203" pitchFamily="34" charset="0"/>
                <a:cs typeface="Segoe UI" panose="020B0502040204020203" pitchFamily="34" charset="0"/>
              </a:rPr>
              <a:t>arrios</a:t>
            </a:r>
            <a:endParaRPr lang="es-ES" sz="2400" dirty="0">
              <a:solidFill>
                <a:schemeClr val="bg1"/>
              </a:solidFill>
              <a:latin typeface="Segoe UI" panose="020B0502040204020203" pitchFamily="34" charset="0"/>
              <a:cs typeface="Segoe UI" panose="020B0502040204020203" pitchFamily="34" charset="0"/>
            </a:endParaRPr>
          </a:p>
        </p:txBody>
      </p:sp>
      <p:sp>
        <p:nvSpPr>
          <p:cNvPr id="7" name="CuadroTexto 6"/>
          <p:cNvSpPr txBox="1"/>
          <p:nvPr/>
        </p:nvSpPr>
        <p:spPr>
          <a:xfrm rot="16200000">
            <a:off x="7710338" y="4693312"/>
            <a:ext cx="1471300" cy="830997"/>
          </a:xfrm>
          <a:prstGeom prst="rect">
            <a:avLst/>
          </a:prstGeom>
          <a:noFill/>
        </p:spPr>
        <p:txBody>
          <a:bodyPr wrap="none" rtlCol="0">
            <a:spAutoFit/>
          </a:bodyPr>
          <a:lstStyle/>
          <a:p>
            <a:r>
              <a:rPr lang="es-ES" sz="2400" dirty="0" smtClean="0">
                <a:solidFill>
                  <a:schemeClr val="bg1"/>
                </a:solidFill>
                <a:latin typeface="Segoe UI" panose="020B0502040204020203" pitchFamily="34" charset="0"/>
                <a:cs typeface="Segoe UI" panose="020B0502040204020203" pitchFamily="34" charset="0"/>
              </a:rPr>
              <a:t>Fernando</a:t>
            </a:r>
            <a:br>
              <a:rPr lang="es-ES" sz="2400" dirty="0" smtClean="0">
                <a:solidFill>
                  <a:schemeClr val="bg1"/>
                </a:solidFill>
                <a:latin typeface="Segoe UI" panose="020B0502040204020203" pitchFamily="34" charset="0"/>
                <a:cs typeface="Segoe UI" panose="020B0502040204020203" pitchFamily="34" charset="0"/>
              </a:rPr>
            </a:br>
            <a:r>
              <a:rPr lang="es-ES" sz="2400" b="1" dirty="0" smtClean="0">
                <a:solidFill>
                  <a:schemeClr val="bg1"/>
                </a:solidFill>
                <a:latin typeface="Segoe UI" panose="020B0502040204020203" pitchFamily="34" charset="0"/>
                <a:cs typeface="Segoe UI" panose="020B0502040204020203" pitchFamily="34" charset="0"/>
              </a:rPr>
              <a:t>C</a:t>
            </a:r>
            <a:r>
              <a:rPr lang="es-ES" sz="2400" dirty="0" smtClean="0">
                <a:solidFill>
                  <a:schemeClr val="bg1"/>
                </a:solidFill>
                <a:latin typeface="Segoe UI" panose="020B0502040204020203" pitchFamily="34" charset="0"/>
                <a:cs typeface="Segoe UI" panose="020B0502040204020203" pitchFamily="34" charset="0"/>
              </a:rPr>
              <a:t>astilla</a:t>
            </a:r>
            <a:endParaRPr lang="es-ES" sz="2400" dirty="0">
              <a:solidFill>
                <a:schemeClr val="bg1"/>
              </a:solidFill>
              <a:latin typeface="Segoe UI" panose="020B0502040204020203" pitchFamily="34" charset="0"/>
              <a:cs typeface="Segoe UI" panose="020B0502040204020203" pitchFamily="34" charset="0"/>
            </a:endParaRPr>
          </a:p>
        </p:txBody>
      </p:sp>
      <p:sp>
        <p:nvSpPr>
          <p:cNvPr id="8" name="CuadroTexto 7"/>
          <p:cNvSpPr txBox="1"/>
          <p:nvPr/>
        </p:nvSpPr>
        <p:spPr>
          <a:xfrm rot="16200000">
            <a:off x="9366735" y="4883780"/>
            <a:ext cx="994952" cy="830997"/>
          </a:xfrm>
          <a:prstGeom prst="rect">
            <a:avLst/>
          </a:prstGeom>
          <a:noFill/>
        </p:spPr>
        <p:txBody>
          <a:bodyPr wrap="none" rtlCol="0">
            <a:spAutoFit/>
          </a:bodyPr>
          <a:lstStyle/>
          <a:p>
            <a:r>
              <a:rPr lang="es-ES" sz="2400" dirty="0" smtClean="0">
                <a:solidFill>
                  <a:schemeClr val="accent1"/>
                </a:solidFill>
                <a:latin typeface="Segoe UI" panose="020B0502040204020203" pitchFamily="34" charset="0"/>
                <a:cs typeface="Segoe UI" panose="020B0502040204020203" pitchFamily="34" charset="0"/>
              </a:rPr>
              <a:t>Iván</a:t>
            </a:r>
            <a:br>
              <a:rPr lang="es-ES" sz="2400" dirty="0" smtClean="0">
                <a:solidFill>
                  <a:schemeClr val="accent1"/>
                </a:solidFill>
                <a:latin typeface="Segoe UI" panose="020B0502040204020203" pitchFamily="34" charset="0"/>
                <a:cs typeface="Segoe UI" panose="020B0502040204020203" pitchFamily="34" charset="0"/>
              </a:rPr>
            </a:br>
            <a:r>
              <a:rPr lang="es-ES" sz="2400" b="1" dirty="0" smtClean="0">
                <a:solidFill>
                  <a:schemeClr val="accent1"/>
                </a:solidFill>
                <a:latin typeface="Segoe UI" panose="020B0502040204020203" pitchFamily="34" charset="0"/>
                <a:cs typeface="Segoe UI" panose="020B0502040204020203" pitchFamily="34" charset="0"/>
              </a:rPr>
              <a:t>F</a:t>
            </a:r>
            <a:r>
              <a:rPr lang="es-ES" sz="2400" dirty="0" smtClean="0">
                <a:solidFill>
                  <a:schemeClr val="accent1"/>
                </a:solidFill>
                <a:latin typeface="Segoe UI" panose="020B0502040204020203" pitchFamily="34" charset="0"/>
                <a:cs typeface="Segoe UI" panose="020B0502040204020203" pitchFamily="34" charset="0"/>
              </a:rPr>
              <a:t>lórez</a:t>
            </a:r>
            <a:endParaRPr lang="es-ES" sz="2400" dirty="0">
              <a:solidFill>
                <a:schemeClr val="accent1"/>
              </a:solidFill>
              <a:latin typeface="Segoe UI" panose="020B0502040204020203" pitchFamily="34" charset="0"/>
              <a:cs typeface="Segoe UI" panose="020B0502040204020203" pitchFamily="34" charset="0"/>
            </a:endParaRPr>
          </a:p>
        </p:txBody>
      </p:sp>
      <p:sp>
        <p:nvSpPr>
          <p:cNvPr id="9" name="CuadroTexto 8"/>
          <p:cNvSpPr txBox="1"/>
          <p:nvPr/>
        </p:nvSpPr>
        <p:spPr>
          <a:xfrm rot="16200000">
            <a:off x="10748473" y="4835178"/>
            <a:ext cx="1067921" cy="830997"/>
          </a:xfrm>
          <a:prstGeom prst="rect">
            <a:avLst/>
          </a:prstGeom>
          <a:noFill/>
        </p:spPr>
        <p:txBody>
          <a:bodyPr wrap="none" rtlCol="0">
            <a:spAutoFit/>
          </a:bodyPr>
          <a:lstStyle/>
          <a:p>
            <a:r>
              <a:rPr lang="es-ES" sz="2400" dirty="0" smtClean="0">
                <a:solidFill>
                  <a:schemeClr val="accent1"/>
                </a:solidFill>
                <a:latin typeface="Segoe UI" panose="020B0502040204020203" pitchFamily="34" charset="0"/>
                <a:cs typeface="Segoe UI" panose="020B0502040204020203" pitchFamily="34" charset="0"/>
              </a:rPr>
              <a:t>Jesús</a:t>
            </a:r>
            <a:br>
              <a:rPr lang="es-ES" sz="2400" dirty="0" smtClean="0">
                <a:solidFill>
                  <a:schemeClr val="accent1"/>
                </a:solidFill>
                <a:latin typeface="Segoe UI" panose="020B0502040204020203" pitchFamily="34" charset="0"/>
                <a:cs typeface="Segoe UI" panose="020B0502040204020203" pitchFamily="34" charset="0"/>
              </a:rPr>
            </a:br>
            <a:r>
              <a:rPr lang="es-ES" sz="2400" b="1" dirty="0" smtClean="0">
                <a:solidFill>
                  <a:schemeClr val="accent1"/>
                </a:solidFill>
                <a:latin typeface="Segoe UI" panose="020B0502040204020203" pitchFamily="34" charset="0"/>
                <a:cs typeface="Segoe UI" panose="020B0502040204020203" pitchFamily="34" charset="0"/>
              </a:rPr>
              <a:t>P</a:t>
            </a:r>
            <a:r>
              <a:rPr lang="es-ES" sz="2400" dirty="0" smtClean="0">
                <a:solidFill>
                  <a:schemeClr val="accent1"/>
                </a:solidFill>
                <a:latin typeface="Segoe UI" panose="020B0502040204020203" pitchFamily="34" charset="0"/>
                <a:cs typeface="Segoe UI" panose="020B0502040204020203" pitchFamily="34" charset="0"/>
              </a:rPr>
              <a:t>rasca</a:t>
            </a:r>
            <a:endParaRPr lang="es-ES" sz="2400" dirty="0">
              <a:solidFill>
                <a:schemeClr val="accent1"/>
              </a:solidFill>
              <a:latin typeface="Segoe UI" panose="020B0502040204020203" pitchFamily="34" charset="0"/>
              <a:cs typeface="Segoe UI" panose="020B0502040204020203" pitchFamily="34" charset="0"/>
            </a:endParaRPr>
          </a:p>
        </p:txBody>
      </p:sp>
      <p:sp>
        <p:nvSpPr>
          <p:cNvPr id="11" name="CuadroTexto 10"/>
          <p:cNvSpPr txBox="1"/>
          <p:nvPr/>
        </p:nvSpPr>
        <p:spPr>
          <a:xfrm>
            <a:off x="878366" y="2144332"/>
            <a:ext cx="4346343" cy="1862048"/>
          </a:xfrm>
          <a:prstGeom prst="rect">
            <a:avLst/>
          </a:prstGeom>
          <a:noFill/>
        </p:spPr>
        <p:txBody>
          <a:bodyPr wrap="square" rtlCol="0">
            <a:spAutoFit/>
          </a:bodyPr>
          <a:lstStyle/>
          <a:p>
            <a:r>
              <a:rPr lang="es-ES" sz="11500" dirty="0" smtClean="0">
                <a:solidFill>
                  <a:schemeClr val="accent1"/>
                </a:solidFill>
                <a:latin typeface="Segoe UI" panose="020B0502040204020203" pitchFamily="34" charset="0"/>
                <a:cs typeface="Segoe UI" panose="020B0502040204020203" pitchFamily="34" charset="0"/>
              </a:rPr>
              <a:t>WLAN</a:t>
            </a:r>
            <a:endParaRPr lang="es-ES" sz="115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059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867912" y="1298448"/>
            <a:ext cx="7315200" cy="2475884"/>
          </a:xfrm>
        </p:spPr>
        <p:txBody>
          <a:bodyPr/>
          <a:lstStyle/>
          <a:p>
            <a:r>
              <a:rPr lang="es-ES" dirty="0" smtClean="0">
                <a:latin typeface="Segoe UI" panose="020B0502040204020203" pitchFamily="34" charset="0"/>
                <a:cs typeface="Segoe UI" panose="020B0502040204020203" pitchFamily="34" charset="0"/>
              </a:rPr>
              <a:t>802.11e (Mejora la calidad del servicio)</a:t>
            </a:r>
            <a:endParaRPr lang="es-ES" dirty="0">
              <a:latin typeface="Segoe UI" panose="020B0502040204020203" pitchFamily="34" charset="0"/>
              <a:cs typeface="Segoe UI" panose="020B0502040204020203" pitchFamily="34" charset="0"/>
            </a:endParaRPr>
          </a:p>
        </p:txBody>
      </p:sp>
      <p:sp>
        <p:nvSpPr>
          <p:cNvPr id="5" name="Marcador de texto 4"/>
          <p:cNvSpPr>
            <a:spLocks noGrp="1"/>
          </p:cNvSpPr>
          <p:nvPr>
            <p:ph type="body" idx="1"/>
          </p:nvPr>
        </p:nvSpPr>
        <p:spPr>
          <a:xfrm>
            <a:off x="3886200" y="3929974"/>
            <a:ext cx="7315200" cy="1657010"/>
          </a:xfrm>
        </p:spPr>
        <p:txBody>
          <a:bodyPr>
            <a:noAutofit/>
          </a:bodyPr>
          <a:lstStyle/>
          <a:p>
            <a:r>
              <a:rPr lang="es-ES" sz="2000" dirty="0">
                <a:latin typeface="Segoe UI" panose="020B0502040204020203" pitchFamily="34" charset="0"/>
                <a:cs typeface="Segoe UI" panose="020B0502040204020203" pitchFamily="34" charset="0"/>
              </a:rPr>
              <a:t>El estándar 802.11e está destinado a mejorar la calidad del servicio en el nivel de la </a:t>
            </a:r>
            <a:r>
              <a:rPr lang="es-ES" sz="2000" i="1" dirty="0">
                <a:latin typeface="Segoe UI" panose="020B0502040204020203" pitchFamily="34" charset="0"/>
                <a:cs typeface="Segoe UI" panose="020B0502040204020203" pitchFamily="34" charset="0"/>
              </a:rPr>
              <a:t>capa de enlace de datos</a:t>
            </a:r>
            <a:r>
              <a:rPr lang="es-ES" sz="2000" dirty="0">
                <a:latin typeface="Segoe UI" panose="020B0502040204020203" pitchFamily="34" charset="0"/>
                <a:cs typeface="Segoe UI" panose="020B0502040204020203" pitchFamily="34" charset="0"/>
              </a:rPr>
              <a:t>. El objetivo del estándar es definir los requisitos de diferentes paquetes en cuanto al ancho de banda y al retardo de transmisión para permitir mejores transmisiones de audio y vídeo.</a:t>
            </a:r>
          </a:p>
        </p:txBody>
      </p:sp>
    </p:spTree>
    <p:extLst>
      <p:ext uri="{BB962C8B-B14F-4D97-AF65-F5344CB8AC3E}">
        <p14:creationId xmlns:p14="http://schemas.microsoft.com/office/powerpoint/2010/main" val="227339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867912" y="1298448"/>
            <a:ext cx="7315200" cy="1717126"/>
          </a:xfrm>
        </p:spPr>
        <p:txBody>
          <a:bodyPr/>
          <a:lstStyle/>
          <a:p>
            <a:r>
              <a:rPr lang="es-ES" dirty="0" smtClean="0">
                <a:latin typeface="Segoe UI" panose="020B0502040204020203" pitchFamily="34" charset="0"/>
                <a:cs typeface="Segoe UI" panose="020B0502040204020203" pitchFamily="34" charset="0"/>
              </a:rPr>
              <a:t>802.11f (</a:t>
            </a:r>
            <a:r>
              <a:rPr lang="es-ES" dirty="0" err="1" smtClean="0">
                <a:latin typeface="Segoe UI" panose="020B0502040204020203" pitchFamily="34" charset="0"/>
                <a:cs typeface="Segoe UI" panose="020B0502040204020203" pitchFamily="34" charset="0"/>
              </a:rPr>
              <a:t>Itinerancia</a:t>
            </a:r>
            <a:r>
              <a:rPr lang="es-ES" dirty="0" smtClean="0">
                <a:latin typeface="Segoe UI" panose="020B0502040204020203" pitchFamily="34" charset="0"/>
                <a:cs typeface="Segoe UI" panose="020B0502040204020203" pitchFamily="34" charset="0"/>
              </a:rPr>
              <a:t>)</a:t>
            </a:r>
            <a:endParaRPr lang="es-ES" dirty="0">
              <a:latin typeface="Segoe UI" panose="020B0502040204020203" pitchFamily="34" charset="0"/>
              <a:cs typeface="Segoe UI" panose="020B0502040204020203" pitchFamily="34" charset="0"/>
            </a:endParaRPr>
          </a:p>
        </p:txBody>
      </p:sp>
      <p:sp>
        <p:nvSpPr>
          <p:cNvPr id="5" name="Marcador de texto 4"/>
          <p:cNvSpPr>
            <a:spLocks noGrp="1"/>
          </p:cNvSpPr>
          <p:nvPr>
            <p:ph type="body" idx="1"/>
          </p:nvPr>
        </p:nvSpPr>
        <p:spPr>
          <a:xfrm>
            <a:off x="3886200" y="3190672"/>
            <a:ext cx="7315200" cy="2782110"/>
          </a:xfrm>
        </p:spPr>
        <p:txBody>
          <a:bodyPr>
            <a:noAutofit/>
          </a:bodyPr>
          <a:lstStyle/>
          <a:p>
            <a:r>
              <a:rPr lang="es-ES" sz="2000" dirty="0">
                <a:latin typeface="Segoe UI" panose="020B0502040204020203" pitchFamily="34" charset="0"/>
                <a:cs typeface="Segoe UI" panose="020B0502040204020203" pitchFamily="34" charset="0"/>
              </a:rPr>
              <a:t>El 802.11f es una recomendación para proveedores de puntos de acceso que permite que los productos sean más compatibles. Utiliza el </a:t>
            </a:r>
            <a:r>
              <a:rPr lang="es-ES" sz="2000" i="1" dirty="0">
                <a:latin typeface="Segoe UI" panose="020B0502040204020203" pitchFamily="34" charset="0"/>
                <a:cs typeface="Segoe UI" panose="020B0502040204020203" pitchFamily="34" charset="0"/>
              </a:rPr>
              <a:t>protocolo IAPP</a:t>
            </a:r>
            <a:r>
              <a:rPr lang="es-ES" sz="2000" dirty="0">
                <a:latin typeface="Segoe UI" panose="020B0502040204020203" pitchFamily="34" charset="0"/>
                <a:cs typeface="Segoe UI" panose="020B0502040204020203" pitchFamily="34" charset="0"/>
              </a:rPr>
              <a:t> que le permite a un usuario itinerante cambiarse claramente de un punto de acceso a otro mientras está en movimiento sin importar qué marcas de puntos de acceso se usan en la infraestructura de la red. También se conoce a esta propiedad simplemente </a:t>
            </a:r>
            <a:r>
              <a:rPr lang="es-ES" sz="2000" dirty="0" smtClean="0">
                <a:latin typeface="Segoe UI" panose="020B0502040204020203" pitchFamily="34" charset="0"/>
                <a:cs typeface="Segoe UI" panose="020B0502040204020203" pitchFamily="34" charset="0"/>
              </a:rPr>
              <a:t>como </a:t>
            </a:r>
            <a:r>
              <a:rPr lang="es-ES" sz="2000" i="1" dirty="0" err="1" smtClean="0">
                <a:latin typeface="Segoe UI" panose="020B0502040204020203" pitchFamily="34" charset="0"/>
                <a:cs typeface="Segoe UI" panose="020B0502040204020203" pitchFamily="34" charset="0"/>
              </a:rPr>
              <a:t>itinerancia</a:t>
            </a:r>
            <a:r>
              <a:rPr lang="es-ES" sz="2000" i="1" dirty="0">
                <a:latin typeface="Segoe UI" panose="020B0502040204020203" pitchFamily="34" charset="0"/>
                <a:cs typeface="Segoe UI" panose="020B0502040204020203" pitchFamily="34" charset="0"/>
              </a:rPr>
              <a:t>.</a:t>
            </a:r>
            <a:endParaRPr lang="es-E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39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86200" y="909342"/>
            <a:ext cx="7315200" cy="2650981"/>
          </a:xfrm>
        </p:spPr>
        <p:txBody>
          <a:bodyPr/>
          <a:lstStyle/>
          <a:p>
            <a:r>
              <a:rPr lang="es-ES" dirty="0" smtClean="0">
                <a:latin typeface="Segoe UI" panose="020B0502040204020203" pitchFamily="34" charset="0"/>
                <a:cs typeface="Segoe UI" panose="020B0502040204020203" pitchFamily="34" charset="0"/>
              </a:rPr>
              <a:t>802.11g</a:t>
            </a:r>
            <a:endParaRPr lang="es-ES" dirty="0">
              <a:latin typeface="Segoe UI" panose="020B0502040204020203" pitchFamily="34" charset="0"/>
              <a:cs typeface="Segoe UI" panose="020B0502040204020203" pitchFamily="34" charset="0"/>
            </a:endParaRPr>
          </a:p>
        </p:txBody>
      </p:sp>
      <p:sp>
        <p:nvSpPr>
          <p:cNvPr id="3" name="Marcador de texto 2"/>
          <p:cNvSpPr>
            <a:spLocks noGrp="1"/>
          </p:cNvSpPr>
          <p:nvPr>
            <p:ph type="body" idx="1"/>
          </p:nvPr>
        </p:nvSpPr>
        <p:spPr>
          <a:xfrm>
            <a:off x="3886200" y="3560323"/>
            <a:ext cx="7315200" cy="2509737"/>
          </a:xfrm>
        </p:spPr>
        <p:txBody>
          <a:bodyPr>
            <a:noAutofit/>
          </a:bodyPr>
          <a:lstStyle/>
          <a:p>
            <a:r>
              <a:rPr lang="es-ES" sz="2000" dirty="0">
                <a:latin typeface="Segoe UI" panose="020B0502040204020203" pitchFamily="34" charset="0"/>
                <a:cs typeface="Segoe UI" panose="020B0502040204020203" pitchFamily="34" charset="0"/>
              </a:rPr>
              <a:t>El estándar 802.11g ofrece un ancho de banda elevado (con un rendimiento total máximo de 54 Mbps pero de 30 </a:t>
            </a:r>
            <a:r>
              <a:rPr lang="es-ES" sz="2000" dirty="0" err="1">
                <a:latin typeface="Segoe UI" panose="020B0502040204020203" pitchFamily="34" charset="0"/>
                <a:cs typeface="Segoe UI" panose="020B0502040204020203" pitchFamily="34" charset="0"/>
              </a:rPr>
              <a:t>Mpbs</a:t>
            </a:r>
            <a:r>
              <a:rPr lang="es-ES" sz="2000" dirty="0">
                <a:latin typeface="Segoe UI" panose="020B0502040204020203" pitchFamily="34" charset="0"/>
                <a:cs typeface="Segoe UI" panose="020B0502040204020203" pitchFamily="34" charset="0"/>
              </a:rPr>
              <a:t> en la práctica) en el rango de frecuencia de 2,4 GHz. El estándar 802.11g es compatible con el estándar anterior, el 802.11b, lo que significa que los dispositivos que admiten el estándar 802.11g también pueden funcionar con el 802.11b.</a:t>
            </a:r>
          </a:p>
        </p:txBody>
      </p:sp>
    </p:spTree>
    <p:extLst>
      <p:ext uri="{BB962C8B-B14F-4D97-AF65-F5344CB8AC3E}">
        <p14:creationId xmlns:p14="http://schemas.microsoft.com/office/powerpoint/2010/main" val="347755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86200" y="909343"/>
            <a:ext cx="7315200" cy="2689892"/>
          </a:xfrm>
        </p:spPr>
        <p:txBody>
          <a:bodyPr/>
          <a:lstStyle/>
          <a:p>
            <a:r>
              <a:rPr lang="es-ES" dirty="0" smtClean="0">
                <a:latin typeface="Segoe UI" panose="020B0502040204020203" pitchFamily="34" charset="0"/>
                <a:cs typeface="Segoe UI" panose="020B0502040204020203" pitchFamily="34" charset="0"/>
              </a:rPr>
              <a:t>802.11h – 802.11j</a:t>
            </a:r>
            <a:endParaRPr lang="es-ES" dirty="0">
              <a:latin typeface="Segoe UI" panose="020B0502040204020203" pitchFamily="34" charset="0"/>
              <a:cs typeface="Segoe UI" panose="020B0502040204020203" pitchFamily="34" charset="0"/>
            </a:endParaRPr>
          </a:p>
        </p:txBody>
      </p:sp>
      <p:sp>
        <p:nvSpPr>
          <p:cNvPr id="3" name="Marcador de texto 2"/>
          <p:cNvSpPr>
            <a:spLocks noGrp="1"/>
          </p:cNvSpPr>
          <p:nvPr>
            <p:ph type="body" idx="1"/>
          </p:nvPr>
        </p:nvSpPr>
        <p:spPr>
          <a:xfrm>
            <a:off x="3886200" y="3599235"/>
            <a:ext cx="7315200" cy="2470825"/>
          </a:xfrm>
        </p:spPr>
        <p:txBody>
          <a:bodyPr>
            <a:noAutofit/>
          </a:bodyPr>
          <a:lstStyle/>
          <a:p>
            <a:r>
              <a:rPr lang="es-ES" sz="2000" dirty="0">
                <a:latin typeface="Segoe UI" panose="020B0502040204020203" pitchFamily="34" charset="0"/>
                <a:cs typeface="Segoe UI" panose="020B0502040204020203" pitchFamily="34" charset="0"/>
              </a:rPr>
              <a:t>El estándar </a:t>
            </a:r>
            <a:r>
              <a:rPr lang="es-ES" sz="2000" i="1" dirty="0">
                <a:latin typeface="Segoe UI" panose="020B0502040204020203" pitchFamily="34" charset="0"/>
                <a:cs typeface="Segoe UI" panose="020B0502040204020203" pitchFamily="34" charset="0"/>
              </a:rPr>
              <a:t>802.11h</a:t>
            </a:r>
            <a:r>
              <a:rPr lang="es-ES" sz="2000" dirty="0">
                <a:latin typeface="Segoe UI" panose="020B0502040204020203" pitchFamily="34" charset="0"/>
                <a:cs typeface="Segoe UI" panose="020B0502040204020203" pitchFamily="34" charset="0"/>
              </a:rPr>
              <a:t> tiene por objeto unir el estándar 802.11 con el estándar europeo (</a:t>
            </a:r>
            <a:r>
              <a:rPr lang="es-ES" sz="2000" dirty="0" err="1">
                <a:latin typeface="Segoe UI" panose="020B0502040204020203" pitchFamily="34" charset="0"/>
                <a:cs typeface="Segoe UI" panose="020B0502040204020203" pitchFamily="34" charset="0"/>
              </a:rPr>
              <a:t>HiperLAN</a:t>
            </a:r>
            <a:r>
              <a:rPr lang="es-ES" sz="2000" dirty="0">
                <a:latin typeface="Segoe UI" panose="020B0502040204020203" pitchFamily="34" charset="0"/>
                <a:cs typeface="Segoe UI" panose="020B0502040204020203" pitchFamily="34" charset="0"/>
              </a:rPr>
              <a:t> 2, de ahí la </a:t>
            </a:r>
            <a:r>
              <a:rPr lang="es-ES" sz="2000" i="1" dirty="0">
                <a:latin typeface="Segoe UI" panose="020B0502040204020203" pitchFamily="34" charset="0"/>
                <a:cs typeface="Segoe UI" panose="020B0502040204020203" pitchFamily="34" charset="0"/>
              </a:rPr>
              <a:t>h</a:t>
            </a:r>
            <a:r>
              <a:rPr lang="es-ES" sz="2000" dirty="0">
                <a:latin typeface="Segoe UI" panose="020B0502040204020203" pitchFamily="34" charset="0"/>
                <a:cs typeface="Segoe UI" panose="020B0502040204020203" pitchFamily="34" charset="0"/>
              </a:rPr>
              <a:t> de 802.11h) y cumplir con las regulaciones europeas relacionadas con el uso de las frecuencias y el rendimiento energético</a:t>
            </a:r>
            <a:r>
              <a:rPr lang="es-ES" sz="2000" dirty="0" smtClean="0">
                <a:latin typeface="Segoe UI" panose="020B0502040204020203" pitchFamily="34" charset="0"/>
                <a:cs typeface="Segoe UI" panose="020B0502040204020203" pitchFamily="34" charset="0"/>
              </a:rPr>
              <a:t>. </a:t>
            </a:r>
            <a:r>
              <a:rPr lang="es-ES" sz="2000" dirty="0">
                <a:latin typeface="Segoe UI" panose="020B0502040204020203" pitchFamily="34" charset="0"/>
                <a:cs typeface="Segoe UI" panose="020B0502040204020203" pitchFamily="34" charset="0"/>
              </a:rPr>
              <a:t>El estándar </a:t>
            </a:r>
            <a:r>
              <a:rPr lang="es-ES" sz="2000" i="1" dirty="0">
                <a:latin typeface="Segoe UI" panose="020B0502040204020203" pitchFamily="34" charset="0"/>
                <a:cs typeface="Segoe UI" panose="020B0502040204020203" pitchFamily="34" charset="0"/>
              </a:rPr>
              <a:t>802.11j</a:t>
            </a:r>
            <a:r>
              <a:rPr lang="es-ES" sz="2000" dirty="0">
                <a:latin typeface="Segoe UI" panose="020B0502040204020203" pitchFamily="34" charset="0"/>
                <a:cs typeface="Segoe UI" panose="020B0502040204020203" pitchFamily="34" charset="0"/>
              </a:rPr>
              <a:t> es para la regulación japonesa lo que el 802.11h es para la regulación europea.</a:t>
            </a:r>
          </a:p>
        </p:txBody>
      </p:sp>
    </p:spTree>
    <p:extLst>
      <p:ext uri="{BB962C8B-B14F-4D97-AF65-F5344CB8AC3E}">
        <p14:creationId xmlns:p14="http://schemas.microsoft.com/office/powerpoint/2010/main" val="231926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86200" y="909342"/>
            <a:ext cx="7315200" cy="2495339"/>
          </a:xfrm>
        </p:spPr>
        <p:txBody>
          <a:bodyPr/>
          <a:lstStyle/>
          <a:p>
            <a:r>
              <a:rPr lang="es-ES" dirty="0" smtClean="0">
                <a:latin typeface="Segoe UI" panose="020B0502040204020203" pitchFamily="34" charset="0"/>
                <a:cs typeface="Segoe UI" panose="020B0502040204020203" pitchFamily="34" charset="0"/>
              </a:rPr>
              <a:t>802.11i</a:t>
            </a:r>
            <a:endParaRPr lang="es-ES" dirty="0">
              <a:latin typeface="Segoe UI" panose="020B0502040204020203" pitchFamily="34" charset="0"/>
              <a:cs typeface="Segoe UI" panose="020B0502040204020203" pitchFamily="34" charset="0"/>
            </a:endParaRPr>
          </a:p>
        </p:txBody>
      </p:sp>
      <p:sp>
        <p:nvSpPr>
          <p:cNvPr id="3" name="Marcador de texto 2"/>
          <p:cNvSpPr>
            <a:spLocks noGrp="1"/>
          </p:cNvSpPr>
          <p:nvPr>
            <p:ph type="body" idx="1"/>
          </p:nvPr>
        </p:nvSpPr>
        <p:spPr>
          <a:xfrm>
            <a:off x="3886200" y="3404681"/>
            <a:ext cx="7315200" cy="2665379"/>
          </a:xfrm>
        </p:spPr>
        <p:txBody>
          <a:bodyPr>
            <a:noAutofit/>
          </a:bodyPr>
          <a:lstStyle/>
          <a:p>
            <a:r>
              <a:rPr lang="es-ES" sz="2000" dirty="0">
                <a:latin typeface="Segoe UI" panose="020B0502040204020203" pitchFamily="34" charset="0"/>
                <a:cs typeface="Segoe UI" panose="020B0502040204020203" pitchFamily="34" charset="0"/>
              </a:rPr>
              <a:t>El estándar 802.11i está destinado a mejorar la seguridad en la transferencia de datos (al administrar y distribuir claves, y al implementar el cifrado y la autenticación). Este estándar se basa en el AES (estándar de cifrado avanzado) y puede cifrar transmisiones que se ejecutan en las tecnologías 802.11a, 802.11b y 802.11g.</a:t>
            </a:r>
          </a:p>
        </p:txBody>
      </p:sp>
    </p:spTree>
    <p:extLst>
      <p:ext uri="{BB962C8B-B14F-4D97-AF65-F5344CB8AC3E}">
        <p14:creationId xmlns:p14="http://schemas.microsoft.com/office/powerpoint/2010/main" val="4614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86200" y="909342"/>
            <a:ext cx="7315200" cy="2787169"/>
          </a:xfrm>
        </p:spPr>
        <p:txBody>
          <a:bodyPr/>
          <a:lstStyle/>
          <a:p>
            <a:r>
              <a:rPr lang="es-ES" dirty="0" smtClean="0">
                <a:latin typeface="Segoe UI" panose="020B0502040204020203" pitchFamily="34" charset="0"/>
                <a:cs typeface="Segoe UI" panose="020B0502040204020203" pitchFamily="34" charset="0"/>
              </a:rPr>
              <a:t>801.11lr</a:t>
            </a:r>
            <a:endParaRPr lang="es-ES" dirty="0">
              <a:latin typeface="Segoe UI" panose="020B0502040204020203" pitchFamily="34" charset="0"/>
              <a:cs typeface="Segoe UI" panose="020B0502040204020203" pitchFamily="34" charset="0"/>
            </a:endParaRPr>
          </a:p>
        </p:txBody>
      </p:sp>
      <p:sp>
        <p:nvSpPr>
          <p:cNvPr id="3" name="Marcador de texto 2"/>
          <p:cNvSpPr>
            <a:spLocks noGrp="1"/>
          </p:cNvSpPr>
          <p:nvPr>
            <p:ph type="body" idx="1"/>
          </p:nvPr>
        </p:nvSpPr>
        <p:spPr>
          <a:xfrm>
            <a:off x="3886200" y="3696511"/>
            <a:ext cx="7315200" cy="2373549"/>
          </a:xfrm>
        </p:spPr>
        <p:txBody>
          <a:bodyPr>
            <a:noAutofit/>
          </a:bodyPr>
          <a:lstStyle/>
          <a:p>
            <a:r>
              <a:rPr lang="es-ES" sz="2000" dirty="0">
                <a:latin typeface="Segoe UI" panose="020B0502040204020203" pitchFamily="34" charset="0"/>
                <a:cs typeface="Segoe UI" panose="020B0502040204020203" pitchFamily="34" charset="0"/>
              </a:rPr>
              <a:t>El estándar </a:t>
            </a:r>
            <a:r>
              <a:rPr lang="es-ES" sz="2000" i="1" dirty="0">
                <a:latin typeface="Segoe UI" panose="020B0502040204020203" pitchFamily="34" charset="0"/>
                <a:cs typeface="Segoe UI" panose="020B0502040204020203" pitchFamily="34" charset="0"/>
              </a:rPr>
              <a:t>802.11r</a:t>
            </a:r>
            <a:r>
              <a:rPr lang="es-ES" sz="2000" dirty="0">
                <a:latin typeface="Segoe UI" panose="020B0502040204020203" pitchFamily="34" charset="0"/>
                <a:cs typeface="Segoe UI" panose="020B0502040204020203" pitchFamily="34" charset="0"/>
              </a:rPr>
              <a:t> se elaboró para que pueda usar señales infrarrojas. Este estándar se ha vuelto tecnológicamente obsoleto.</a:t>
            </a:r>
          </a:p>
        </p:txBody>
      </p:sp>
    </p:spTree>
    <p:extLst>
      <p:ext uri="{BB962C8B-B14F-4D97-AF65-F5344CB8AC3E}">
        <p14:creationId xmlns:p14="http://schemas.microsoft.com/office/powerpoint/2010/main" val="401393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latin typeface="Segoe UI" panose="020B0502040204020203" pitchFamily="34" charset="0"/>
                <a:cs typeface="Segoe UI" panose="020B0502040204020203" pitchFamily="34" charset="0"/>
              </a:rPr>
              <a:t>Rango y flujo de datos</a:t>
            </a:r>
            <a:endParaRPr lang="es-ES" dirty="0">
              <a:latin typeface="Segoe UI" panose="020B0502040204020203" pitchFamily="34" charset="0"/>
              <a:cs typeface="Segoe UI" panose="020B0502040204020203" pitchFamily="34" charset="0"/>
            </a:endParaRPr>
          </a:p>
        </p:txBody>
      </p:sp>
      <p:sp>
        <p:nvSpPr>
          <p:cNvPr id="7" name="Marcador de contenido 6"/>
          <p:cNvSpPr>
            <a:spLocks noGrp="1"/>
          </p:cNvSpPr>
          <p:nvPr>
            <p:ph sz="half" idx="1"/>
          </p:nvPr>
        </p:nvSpPr>
        <p:spPr>
          <a:xfrm>
            <a:off x="3945733" y="868680"/>
            <a:ext cx="7455084" cy="3547677"/>
          </a:xfrm>
        </p:spPr>
        <p:txBody>
          <a:bodyPr/>
          <a:lstStyle/>
          <a:p>
            <a:r>
              <a:rPr lang="es-ES" dirty="0">
                <a:latin typeface="Segoe UI" panose="020B0502040204020203" pitchFamily="34" charset="0"/>
                <a:cs typeface="Segoe UI" panose="020B0502040204020203" pitchFamily="34" charset="0"/>
              </a:rPr>
              <a:t>Los estándares 802.11a, 802.11b y 802.11g, llamados "estándares físicos", son modificaciones del estándar 802.11 y operan de modos diferentes, lo que les permite alcanzar distintas velocidades en la transferencia de datos según sus rangos.</a:t>
            </a:r>
          </a:p>
        </p:txBody>
      </p:sp>
      <p:graphicFrame>
        <p:nvGraphicFramePr>
          <p:cNvPr id="11" name="Marcador de contenido 3"/>
          <p:cNvGraphicFramePr>
            <a:graphicFrameLocks/>
          </p:cNvGraphicFramePr>
          <p:nvPr>
            <p:extLst>
              <p:ext uri="{D42A27DB-BD31-4B8C-83A1-F6EECF244321}">
                <p14:modId xmlns:p14="http://schemas.microsoft.com/office/powerpoint/2010/main" val="3465875221"/>
              </p:ext>
            </p:extLst>
          </p:nvPr>
        </p:nvGraphicFramePr>
        <p:xfrm>
          <a:off x="3945733" y="4241660"/>
          <a:ext cx="7315200" cy="1483360"/>
        </p:xfrm>
        <a:graphic>
          <a:graphicData uri="http://schemas.openxmlformats.org/drawingml/2006/table">
            <a:tbl>
              <a:tblPr firstRow="1" bandRow="1">
                <a:tableStyleId>{69012ECD-51FC-41F1-AA8D-1B2483CD663E}</a:tableStyleId>
              </a:tblPr>
              <a:tblGrid>
                <a:gridCol w="1828800"/>
                <a:gridCol w="1828800"/>
                <a:gridCol w="1828800"/>
                <a:gridCol w="1828800"/>
              </a:tblGrid>
              <a:tr h="370840">
                <a:tc>
                  <a:txBody>
                    <a:bodyPr/>
                    <a:lstStyle/>
                    <a:p>
                      <a:r>
                        <a:rPr lang="es-ES" dirty="0" smtClean="0">
                          <a:latin typeface="Segoe UI" panose="020B0502040204020203" pitchFamily="34" charset="0"/>
                          <a:cs typeface="Segoe UI" panose="020B0502040204020203" pitchFamily="34" charset="0"/>
                        </a:rPr>
                        <a:t>Estándar</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Frecuencia</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Velocidad</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Rango</a:t>
                      </a:r>
                      <a:endParaRPr lang="es-ES" dirty="0">
                        <a:latin typeface="Segoe UI" panose="020B0502040204020203" pitchFamily="34" charset="0"/>
                        <a:cs typeface="Segoe UI" panose="020B0502040204020203" pitchFamily="34" charset="0"/>
                      </a:endParaRPr>
                    </a:p>
                  </a:txBody>
                  <a:tcPr/>
                </a:tc>
              </a:tr>
              <a:tr h="370840">
                <a:tc>
                  <a:txBody>
                    <a:bodyPr/>
                    <a:lstStyle/>
                    <a:p>
                      <a:r>
                        <a:rPr lang="es-ES" dirty="0" err="1" smtClean="0">
                          <a:latin typeface="Segoe UI" panose="020B0502040204020203" pitchFamily="34" charset="0"/>
                          <a:cs typeface="Segoe UI" panose="020B0502040204020203" pitchFamily="34" charset="0"/>
                        </a:rPr>
                        <a:t>Wifi</a:t>
                      </a:r>
                      <a:r>
                        <a:rPr lang="es-ES" dirty="0" smtClean="0">
                          <a:latin typeface="Segoe UI" panose="020B0502040204020203" pitchFamily="34" charset="0"/>
                          <a:cs typeface="Segoe UI" panose="020B0502040204020203" pitchFamily="34" charset="0"/>
                        </a:rPr>
                        <a:t> a (802.11a)</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5 GHz</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54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10 m</a:t>
                      </a:r>
                      <a:endParaRPr lang="es-ES" dirty="0">
                        <a:latin typeface="Segoe UI" panose="020B0502040204020203" pitchFamily="34" charset="0"/>
                        <a:cs typeface="Segoe UI" panose="020B0502040204020203" pitchFamily="34" charset="0"/>
                      </a:endParaRPr>
                    </a:p>
                  </a:txBody>
                  <a:tcPr/>
                </a:tc>
              </a:tr>
              <a:tr h="370840">
                <a:tc>
                  <a:txBody>
                    <a:bodyPr/>
                    <a:lstStyle/>
                    <a:p>
                      <a:r>
                        <a:rPr lang="es-ES" dirty="0" err="1" smtClean="0">
                          <a:latin typeface="Segoe UI" panose="020B0502040204020203" pitchFamily="34" charset="0"/>
                          <a:cs typeface="Segoe UI" panose="020B0502040204020203" pitchFamily="34" charset="0"/>
                        </a:rPr>
                        <a:t>Wifi</a:t>
                      </a:r>
                      <a:r>
                        <a:rPr lang="es-ES" dirty="0" smtClean="0">
                          <a:latin typeface="Segoe UI" panose="020B0502040204020203" pitchFamily="34" charset="0"/>
                          <a:cs typeface="Segoe UI" panose="020B0502040204020203" pitchFamily="34" charset="0"/>
                        </a:rPr>
                        <a:t> B (802.11b)</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2,4</a:t>
                      </a:r>
                      <a:r>
                        <a:rPr lang="es-ES" baseline="0" dirty="0" smtClean="0">
                          <a:latin typeface="Segoe UI" panose="020B0502040204020203" pitchFamily="34" charset="0"/>
                          <a:cs typeface="Segoe UI" panose="020B0502040204020203" pitchFamily="34" charset="0"/>
                        </a:rPr>
                        <a:t> </a:t>
                      </a:r>
                      <a:r>
                        <a:rPr lang="es-ES" dirty="0" smtClean="0">
                          <a:latin typeface="Segoe UI" panose="020B0502040204020203" pitchFamily="34" charset="0"/>
                          <a:cs typeface="Segoe UI" panose="020B0502040204020203" pitchFamily="34" charset="0"/>
                        </a:rPr>
                        <a:t>GHz</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11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100 m</a:t>
                      </a:r>
                      <a:endParaRPr lang="es-ES" dirty="0">
                        <a:latin typeface="Segoe UI" panose="020B0502040204020203" pitchFamily="34" charset="0"/>
                        <a:cs typeface="Segoe UI" panose="020B0502040204020203" pitchFamily="34" charset="0"/>
                      </a:endParaRPr>
                    </a:p>
                  </a:txBody>
                  <a:tcPr/>
                </a:tc>
              </a:tr>
              <a:tr h="370840">
                <a:tc>
                  <a:txBody>
                    <a:bodyPr/>
                    <a:lstStyle/>
                    <a:p>
                      <a:r>
                        <a:rPr lang="es-ES" dirty="0" err="1" smtClean="0">
                          <a:latin typeface="Segoe UI" panose="020B0502040204020203" pitchFamily="34" charset="0"/>
                          <a:cs typeface="Segoe UI" panose="020B0502040204020203" pitchFamily="34" charset="0"/>
                        </a:rPr>
                        <a:t>Wifi</a:t>
                      </a:r>
                      <a:r>
                        <a:rPr lang="es-ES" dirty="0" smtClean="0">
                          <a:latin typeface="Segoe UI" panose="020B0502040204020203" pitchFamily="34" charset="0"/>
                          <a:cs typeface="Segoe UI" panose="020B0502040204020203" pitchFamily="34" charset="0"/>
                        </a:rPr>
                        <a:t> G </a:t>
                      </a:r>
                      <a:r>
                        <a:rPr lang="es-ES" smtClean="0">
                          <a:latin typeface="Segoe UI" panose="020B0502040204020203" pitchFamily="34" charset="0"/>
                          <a:cs typeface="Segoe UI" panose="020B0502040204020203" pitchFamily="34" charset="0"/>
                        </a:rPr>
                        <a:t>(802.11a)</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2,4</a:t>
                      </a:r>
                      <a:r>
                        <a:rPr lang="es-ES" baseline="0" dirty="0" smtClean="0">
                          <a:latin typeface="Segoe UI" panose="020B0502040204020203" pitchFamily="34" charset="0"/>
                          <a:cs typeface="Segoe UI" panose="020B0502040204020203" pitchFamily="34" charset="0"/>
                        </a:rPr>
                        <a:t> </a:t>
                      </a:r>
                      <a:r>
                        <a:rPr lang="es-ES" dirty="0" smtClean="0">
                          <a:latin typeface="Segoe UI" panose="020B0502040204020203" pitchFamily="34" charset="0"/>
                          <a:cs typeface="Segoe UI" panose="020B0502040204020203" pitchFamily="34" charset="0"/>
                        </a:rPr>
                        <a:t>GHz</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54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100 m</a:t>
                      </a:r>
                      <a:endParaRPr lang="es-ES"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24005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Segoe UI" panose="020B0502040204020203" pitchFamily="34" charset="0"/>
                <a:cs typeface="Segoe UI" panose="020B0502040204020203" pitchFamily="34" charset="0"/>
              </a:rPr>
              <a:t>En 802.11a</a:t>
            </a:r>
          </a:p>
        </p:txBody>
      </p:sp>
      <p:sp>
        <p:nvSpPr>
          <p:cNvPr id="6" name="Marcador de contenido 5"/>
          <p:cNvSpPr>
            <a:spLocks noGrp="1"/>
          </p:cNvSpPr>
          <p:nvPr>
            <p:ph sz="half" idx="1"/>
          </p:nvPr>
        </p:nvSpPr>
        <p:spPr>
          <a:xfrm>
            <a:off x="3867912" y="1123836"/>
            <a:ext cx="3719661" cy="2883959"/>
          </a:xfrm>
        </p:spPr>
        <p:txBody>
          <a:bodyPr>
            <a:normAutofit/>
          </a:bodyPr>
          <a:lstStyle/>
          <a:p>
            <a:r>
              <a:rPr lang="es-ES" dirty="0">
                <a:latin typeface="Segoe UI" panose="020B0502040204020203" pitchFamily="34" charset="0"/>
                <a:cs typeface="Segoe UI" panose="020B0502040204020203" pitchFamily="34" charset="0"/>
              </a:rPr>
              <a:t>El estándar 802.11 tiene en teoría un flujo de datos máximo de 54 Mbps, cinco veces el del 802.11b y sólo a un rango de treinta metros aproximadamente. El estándar 802.11a se basa en la tecnología llamada OFDM (</a:t>
            </a:r>
            <a:r>
              <a:rPr lang="es-ES" dirty="0" err="1">
                <a:latin typeface="Segoe UI" panose="020B0502040204020203" pitchFamily="34" charset="0"/>
                <a:cs typeface="Segoe UI" panose="020B0502040204020203" pitchFamily="34" charset="0"/>
              </a:rPr>
              <a:t>multiplexación</a:t>
            </a:r>
            <a:r>
              <a:rPr lang="es-ES" dirty="0">
                <a:latin typeface="Segoe UI" panose="020B0502040204020203" pitchFamily="34" charset="0"/>
                <a:cs typeface="Segoe UI" panose="020B0502040204020203" pitchFamily="34" charset="0"/>
              </a:rPr>
              <a:t> por división de frecuencias ortogonales). </a:t>
            </a:r>
          </a:p>
        </p:txBody>
      </p:sp>
      <p:graphicFrame>
        <p:nvGraphicFramePr>
          <p:cNvPr id="8" name="Marcador de contenido 7"/>
          <p:cNvGraphicFramePr>
            <a:graphicFrameLocks noGrp="1"/>
          </p:cNvGraphicFramePr>
          <p:nvPr>
            <p:ph sz="half" idx="2"/>
            <p:extLst>
              <p:ext uri="{D42A27DB-BD31-4B8C-83A1-F6EECF244321}">
                <p14:modId xmlns:p14="http://schemas.microsoft.com/office/powerpoint/2010/main" val="1592580710"/>
              </p:ext>
            </p:extLst>
          </p:nvPr>
        </p:nvGraphicFramePr>
        <p:xfrm>
          <a:off x="7587573" y="1117028"/>
          <a:ext cx="4046708" cy="2834880"/>
        </p:xfrm>
        <a:graphic>
          <a:graphicData uri="http://schemas.openxmlformats.org/drawingml/2006/table">
            <a:tbl>
              <a:tblPr firstRow="1" bandRow="1">
                <a:tableStyleId>{69012ECD-51FC-41F1-AA8D-1B2483CD663E}</a:tableStyleId>
              </a:tblPr>
              <a:tblGrid>
                <a:gridCol w="2023354"/>
                <a:gridCol w="2023354"/>
              </a:tblGrid>
              <a:tr h="631380">
                <a:tc>
                  <a:txBody>
                    <a:bodyPr/>
                    <a:lstStyle/>
                    <a:p>
                      <a:r>
                        <a:rPr lang="es-ES" dirty="0" smtClean="0">
                          <a:latin typeface="Segoe UI" panose="020B0502040204020203" pitchFamily="34" charset="0"/>
                          <a:cs typeface="Segoe UI" panose="020B0502040204020203" pitchFamily="34" charset="0"/>
                        </a:rPr>
                        <a:t>Velocidad hipotética</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Rango</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54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48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17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36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25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24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30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12Mbps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50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6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70 m</a:t>
                      </a:r>
                      <a:endParaRPr lang="es-ES" dirty="0">
                        <a:latin typeface="Segoe UI" panose="020B0502040204020203" pitchFamily="34" charset="0"/>
                        <a:cs typeface="Segoe UI" panose="020B0502040204020203" pitchFamily="34" charset="0"/>
                      </a:endParaRPr>
                    </a:p>
                  </a:txBody>
                  <a:tcPr/>
                </a:tc>
              </a:tr>
            </a:tbl>
          </a:graphicData>
        </a:graphic>
      </p:graphicFrame>
      <p:sp>
        <p:nvSpPr>
          <p:cNvPr id="9" name="CuadroTexto 8"/>
          <p:cNvSpPr txBox="1"/>
          <p:nvPr/>
        </p:nvSpPr>
        <p:spPr>
          <a:xfrm>
            <a:off x="3867912" y="4182894"/>
            <a:ext cx="7727458" cy="2185214"/>
          </a:xfrm>
          <a:prstGeom prst="rect">
            <a:avLst/>
          </a:prstGeom>
        </p:spPr>
        <p:txBody>
          <a:bodyPr vert="horz" lIns="91440" tIns="45720" rIns="91440" bIns="45720" rtlCol="0" anchor="ctr">
            <a:normAutofit/>
          </a:bodyPr>
          <a:lstStyle>
            <a:lvl1pPr marL="182880" indent="-182880">
              <a:lnSpc>
                <a:spcPct val="90000"/>
              </a:lnSpc>
              <a:spcBef>
                <a:spcPts val="1200"/>
              </a:spcBef>
              <a:buClr>
                <a:schemeClr val="accent1"/>
              </a:buClr>
              <a:buFont typeface="Wingdings 2" pitchFamily="18" charset="2"/>
              <a:buChar char=""/>
              <a:defRPr sz="2000">
                <a:solidFill>
                  <a:schemeClr val="tx1">
                    <a:lumMod val="65000"/>
                    <a:lumOff val="35000"/>
                  </a:schemeClr>
                </a:solidFill>
                <a:latin typeface="Segoe UI" panose="020B0502040204020203" pitchFamily="34" charset="0"/>
                <a:cs typeface="Segoe UI" panose="020B0502040204020203" pitchFamily="34" charset="0"/>
              </a:defRPr>
            </a:lvl1pPr>
            <a:lvl2pPr marL="685800" indent="-182880">
              <a:lnSpc>
                <a:spcPct val="90000"/>
              </a:lnSpc>
              <a:spcBef>
                <a:spcPts val="250"/>
              </a:spcBef>
              <a:spcAft>
                <a:spcPts val="250"/>
              </a:spcAft>
              <a:buClr>
                <a:schemeClr val="accent1"/>
              </a:buClr>
              <a:buFont typeface="Wingdings 2" pitchFamily="18" charset="2"/>
              <a:buChar char=""/>
              <a:defRPr>
                <a:solidFill>
                  <a:schemeClr val="tx1">
                    <a:lumMod val="65000"/>
                    <a:lumOff val="35000"/>
                  </a:schemeClr>
                </a:solidFill>
              </a:defRPr>
            </a:lvl2pPr>
            <a:lvl3pPr marL="1143000" indent="-182880">
              <a:lnSpc>
                <a:spcPct val="90000"/>
              </a:lnSpc>
              <a:spcBef>
                <a:spcPts val="250"/>
              </a:spcBef>
              <a:spcAft>
                <a:spcPts val="250"/>
              </a:spcAft>
              <a:buClr>
                <a:schemeClr val="accent1"/>
              </a:buClr>
              <a:buFont typeface="Wingdings 2" pitchFamily="18" charset="2"/>
              <a:buChar char=""/>
              <a:defRPr sz="1600">
                <a:solidFill>
                  <a:schemeClr val="tx1">
                    <a:lumMod val="65000"/>
                    <a:lumOff val="35000"/>
                  </a:schemeClr>
                </a:solidFill>
              </a:defRPr>
            </a:lvl3pPr>
            <a:lvl4pPr marL="1600200" indent="-18288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4pPr>
            <a:lvl5pPr marL="2057400" indent="-18288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5pPr>
            <a:lvl6pPr marL="2514600" indent="-2286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6pPr>
            <a:lvl7pPr marL="2971800" indent="-2286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7pPr>
            <a:lvl8pPr marL="3429000" indent="-2286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8pPr>
            <a:lvl9pPr marL="3886200" indent="-2286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9pPr>
          </a:lstStyle>
          <a:p>
            <a:r>
              <a:rPr lang="es-ES" dirty="0"/>
              <a:t>Transmite en un rango de frecuencia de 5 GHz y utiliza 8 canales no superpuestos. Es por esto que los dispositivos 802.11a son incompatibles con los dispositivos 802.11b. Sin embargo, existen dispositivos que incorporan ambos chips, los 802.11a y los 802.11b y se llaman dispositivos de "banda dual"</a:t>
            </a:r>
          </a:p>
          <a:p>
            <a:endParaRPr lang="es-ES" dirty="0"/>
          </a:p>
        </p:txBody>
      </p:sp>
    </p:spTree>
    <p:extLst>
      <p:ext uri="{BB962C8B-B14F-4D97-AF65-F5344CB8AC3E}">
        <p14:creationId xmlns:p14="http://schemas.microsoft.com/office/powerpoint/2010/main" val="38374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Segoe UI" panose="020B0502040204020203" pitchFamily="34" charset="0"/>
                <a:cs typeface="Segoe UI" panose="020B0502040204020203" pitchFamily="34" charset="0"/>
              </a:rPr>
              <a:t>En </a:t>
            </a:r>
            <a:r>
              <a:rPr lang="es-ES" dirty="0" smtClean="0">
                <a:latin typeface="Segoe UI" panose="020B0502040204020203" pitchFamily="34" charset="0"/>
                <a:cs typeface="Segoe UI" panose="020B0502040204020203" pitchFamily="34" charset="0"/>
              </a:rPr>
              <a:t>802.11b</a:t>
            </a:r>
            <a:endParaRPr lang="es-ES" dirty="0">
              <a:latin typeface="Segoe UI" panose="020B0502040204020203" pitchFamily="34" charset="0"/>
              <a:cs typeface="Segoe UI" panose="020B0502040204020203" pitchFamily="34" charset="0"/>
            </a:endParaRPr>
          </a:p>
        </p:txBody>
      </p:sp>
      <p:sp>
        <p:nvSpPr>
          <p:cNvPr id="6" name="Marcador de contenido 5"/>
          <p:cNvSpPr>
            <a:spLocks noGrp="1"/>
          </p:cNvSpPr>
          <p:nvPr>
            <p:ph sz="half" idx="1"/>
          </p:nvPr>
        </p:nvSpPr>
        <p:spPr>
          <a:xfrm>
            <a:off x="3867912" y="1123836"/>
            <a:ext cx="7746914" cy="2436487"/>
          </a:xfrm>
        </p:spPr>
        <p:txBody>
          <a:bodyPr>
            <a:normAutofit/>
          </a:bodyPr>
          <a:lstStyle/>
          <a:p>
            <a:r>
              <a:rPr lang="es-ES" dirty="0">
                <a:latin typeface="Segoe UI" panose="020B0502040204020203" pitchFamily="34" charset="0"/>
                <a:cs typeface="Segoe UI" panose="020B0502040204020203" pitchFamily="34" charset="0"/>
              </a:rPr>
              <a:t>El estándar 802.11b permite un máximo de transferencia de datos de 11 Mbps en un rango de 100 metros aproximadamente en ambientes cerrados y de más de 200 metros al aire libre (o incluso más que eso con el uso de antenas direccionales).</a:t>
            </a:r>
          </a:p>
        </p:txBody>
      </p:sp>
      <p:graphicFrame>
        <p:nvGraphicFramePr>
          <p:cNvPr id="8" name="Marcador de contenido 7"/>
          <p:cNvGraphicFramePr>
            <a:graphicFrameLocks noGrp="1"/>
          </p:cNvGraphicFramePr>
          <p:nvPr>
            <p:ph sz="half" idx="2"/>
            <p:extLst>
              <p:ext uri="{D42A27DB-BD31-4B8C-83A1-F6EECF244321}">
                <p14:modId xmlns:p14="http://schemas.microsoft.com/office/powerpoint/2010/main" val="2353416648"/>
              </p:ext>
            </p:extLst>
          </p:nvPr>
        </p:nvGraphicFramePr>
        <p:xfrm>
          <a:off x="3867912" y="3179171"/>
          <a:ext cx="7746915" cy="2103280"/>
        </p:xfrm>
        <a:graphic>
          <a:graphicData uri="http://schemas.openxmlformats.org/drawingml/2006/table">
            <a:tbl>
              <a:tblPr firstRow="1" bandRow="1">
                <a:tableStyleId>{69012ECD-51FC-41F1-AA8D-1B2483CD663E}</a:tableStyleId>
              </a:tblPr>
              <a:tblGrid>
                <a:gridCol w="2582305"/>
                <a:gridCol w="2582305"/>
                <a:gridCol w="2582305"/>
              </a:tblGrid>
              <a:tr h="631380">
                <a:tc>
                  <a:txBody>
                    <a:bodyPr/>
                    <a:lstStyle/>
                    <a:p>
                      <a:r>
                        <a:rPr lang="es-ES" dirty="0" smtClean="0">
                          <a:latin typeface="Segoe UI" panose="020B0502040204020203" pitchFamily="34" charset="0"/>
                          <a:cs typeface="Segoe UI" panose="020B0502040204020203" pitchFamily="34" charset="0"/>
                        </a:rPr>
                        <a:t>Velocidad hipotética</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Rango (ambientes</a:t>
                      </a:r>
                      <a:r>
                        <a:rPr lang="es-ES" baseline="0" dirty="0" smtClean="0">
                          <a:latin typeface="Segoe UI" panose="020B0502040204020203" pitchFamily="34" charset="0"/>
                          <a:cs typeface="Segoe UI" panose="020B0502040204020203" pitchFamily="34" charset="0"/>
                        </a:rPr>
                        <a:t> cerrados)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Rango (aire libre)</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11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50</a:t>
                      </a:r>
                      <a:r>
                        <a:rPr lang="es-ES" baseline="0" dirty="0" smtClean="0">
                          <a:latin typeface="Segoe UI" panose="020B0502040204020203" pitchFamily="34" charset="0"/>
                          <a:cs typeface="Segoe UI" panose="020B0502040204020203" pitchFamily="34" charset="0"/>
                        </a:rPr>
                        <a:t>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200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5,5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75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300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2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100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400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1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150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500 m</a:t>
                      </a:r>
                      <a:endParaRPr lang="es-ES"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120078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Segoe UI" panose="020B0502040204020203" pitchFamily="34" charset="0"/>
                <a:cs typeface="Segoe UI" panose="020B0502040204020203" pitchFamily="34" charset="0"/>
              </a:rPr>
              <a:t>En </a:t>
            </a:r>
            <a:r>
              <a:rPr lang="es-ES" dirty="0" smtClean="0">
                <a:latin typeface="Segoe UI" panose="020B0502040204020203" pitchFamily="34" charset="0"/>
                <a:cs typeface="Segoe UI" panose="020B0502040204020203" pitchFamily="34" charset="0"/>
              </a:rPr>
              <a:t>802.11g</a:t>
            </a:r>
            <a:endParaRPr lang="es-ES" dirty="0">
              <a:latin typeface="Segoe UI" panose="020B0502040204020203" pitchFamily="34" charset="0"/>
              <a:cs typeface="Segoe UI" panose="020B0502040204020203" pitchFamily="34" charset="0"/>
            </a:endParaRPr>
          </a:p>
        </p:txBody>
      </p:sp>
      <p:sp>
        <p:nvSpPr>
          <p:cNvPr id="6" name="Marcador de contenido 5"/>
          <p:cNvSpPr>
            <a:spLocks noGrp="1"/>
          </p:cNvSpPr>
          <p:nvPr>
            <p:ph sz="half" idx="1"/>
          </p:nvPr>
        </p:nvSpPr>
        <p:spPr>
          <a:xfrm>
            <a:off x="3867911" y="739302"/>
            <a:ext cx="3019271" cy="5272392"/>
          </a:xfrm>
        </p:spPr>
        <p:txBody>
          <a:bodyPr>
            <a:normAutofit/>
          </a:bodyPr>
          <a:lstStyle/>
          <a:p>
            <a:r>
              <a:rPr lang="es-ES" dirty="0">
                <a:latin typeface="Segoe UI" panose="020B0502040204020203" pitchFamily="34" charset="0"/>
                <a:cs typeface="Segoe UI" panose="020B0502040204020203" pitchFamily="34" charset="0"/>
              </a:rPr>
              <a:t>El estándar 802.11g permite un máximo de transferencia de datos de 54 Mbps en rangos comparables a los del estándar 802.11b. Además, y debido a que el estándar 802.11g utiliza el rango de frecuencia de 2.4 GHz con codificación OFDM, es compatible con los dispositivos 802.11b con excepción de algunos dispositivos más antiguos.</a:t>
            </a:r>
          </a:p>
        </p:txBody>
      </p:sp>
      <p:graphicFrame>
        <p:nvGraphicFramePr>
          <p:cNvPr id="8" name="Marcador de contenido 7"/>
          <p:cNvGraphicFramePr>
            <a:graphicFrameLocks noGrp="1"/>
          </p:cNvGraphicFramePr>
          <p:nvPr>
            <p:ph sz="half" idx="2"/>
            <p:extLst>
              <p:ext uri="{D42A27DB-BD31-4B8C-83A1-F6EECF244321}">
                <p14:modId xmlns:p14="http://schemas.microsoft.com/office/powerpoint/2010/main" val="1020710530"/>
              </p:ext>
            </p:extLst>
          </p:nvPr>
        </p:nvGraphicFramePr>
        <p:xfrm>
          <a:off x="6945550" y="1123837"/>
          <a:ext cx="4669275" cy="3840800"/>
        </p:xfrm>
        <a:graphic>
          <a:graphicData uri="http://schemas.openxmlformats.org/drawingml/2006/table">
            <a:tbl>
              <a:tblPr firstRow="1" bandRow="1">
                <a:tableStyleId>{69012ECD-51FC-41F1-AA8D-1B2483CD663E}</a:tableStyleId>
              </a:tblPr>
              <a:tblGrid>
                <a:gridCol w="1556425"/>
                <a:gridCol w="1556425"/>
                <a:gridCol w="1556425"/>
              </a:tblGrid>
              <a:tr h="631380">
                <a:tc>
                  <a:txBody>
                    <a:bodyPr/>
                    <a:lstStyle/>
                    <a:p>
                      <a:r>
                        <a:rPr lang="es-ES" dirty="0" smtClean="0">
                          <a:latin typeface="Segoe UI" panose="020B0502040204020203" pitchFamily="34" charset="0"/>
                          <a:cs typeface="Segoe UI" panose="020B0502040204020203" pitchFamily="34" charset="0"/>
                        </a:rPr>
                        <a:t>Velocidad hipotética</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Rango (ambientes</a:t>
                      </a:r>
                      <a:r>
                        <a:rPr lang="es-ES" baseline="0" dirty="0" smtClean="0">
                          <a:latin typeface="Segoe UI" panose="020B0502040204020203" pitchFamily="34" charset="0"/>
                          <a:cs typeface="Segoe UI" panose="020B0502040204020203" pitchFamily="34" charset="0"/>
                        </a:rPr>
                        <a:t> cerrados)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Rango (aire libre)</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54 Mbps</a:t>
                      </a:r>
                      <a:endParaRPr lang="es-ES" dirty="0">
                        <a:latin typeface="Segoe UI" panose="020B0502040204020203" pitchFamily="34" charset="0"/>
                        <a:cs typeface="Segoe UI" panose="020B0502040204020203" pitchFamily="34" charset="0"/>
                      </a:endParaRPr>
                    </a:p>
                  </a:txBody>
                  <a:tcPr/>
                </a:tc>
                <a:tc>
                  <a:txBody>
                    <a:bodyPr/>
                    <a:lstStyle/>
                    <a:p>
                      <a:r>
                        <a:rPr lang="es-ES" baseline="0" dirty="0" smtClean="0">
                          <a:latin typeface="Segoe UI" panose="020B0502040204020203" pitchFamily="34" charset="0"/>
                          <a:cs typeface="Segoe UI" panose="020B0502040204020203" pitchFamily="34" charset="0"/>
                        </a:rPr>
                        <a:t>27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75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4,8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28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100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36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30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120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24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42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140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18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55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180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12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64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250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9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75 m</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350 m</a:t>
                      </a:r>
                      <a:endParaRPr lang="es-ES" dirty="0">
                        <a:latin typeface="Segoe UI" panose="020B0502040204020203" pitchFamily="34" charset="0"/>
                        <a:cs typeface="Segoe UI" panose="020B0502040204020203" pitchFamily="34" charset="0"/>
                      </a:endParaRPr>
                    </a:p>
                  </a:txBody>
                  <a:tcPr/>
                </a:tc>
              </a:tr>
              <a:tr h="365800">
                <a:tc>
                  <a:txBody>
                    <a:bodyPr/>
                    <a:lstStyle/>
                    <a:p>
                      <a:r>
                        <a:rPr lang="es-ES" dirty="0" smtClean="0">
                          <a:latin typeface="Segoe UI" panose="020B0502040204020203" pitchFamily="34" charset="0"/>
                          <a:cs typeface="Segoe UI" panose="020B0502040204020203" pitchFamily="34" charset="0"/>
                        </a:rPr>
                        <a:t>6 Mbps</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90 m </a:t>
                      </a:r>
                      <a:endParaRPr lang="es-ES" dirty="0">
                        <a:latin typeface="Segoe UI" panose="020B0502040204020203" pitchFamily="34" charset="0"/>
                        <a:cs typeface="Segoe UI" panose="020B0502040204020203" pitchFamily="34" charset="0"/>
                      </a:endParaRPr>
                    </a:p>
                  </a:txBody>
                  <a:tcPr/>
                </a:tc>
                <a:tc>
                  <a:txBody>
                    <a:bodyPr/>
                    <a:lstStyle/>
                    <a:p>
                      <a:r>
                        <a:rPr lang="es-ES" dirty="0" smtClean="0">
                          <a:latin typeface="Segoe UI" panose="020B0502040204020203" pitchFamily="34" charset="0"/>
                          <a:cs typeface="Segoe UI" panose="020B0502040204020203" pitchFamily="34" charset="0"/>
                        </a:rPr>
                        <a:t>400 m</a:t>
                      </a:r>
                      <a:endParaRPr lang="es-ES"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349060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Para empezar…</a:t>
            </a:r>
            <a:endParaRPr lang="es-E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8193" y="1930810"/>
            <a:ext cx="7315200" cy="2987235"/>
          </a:xfrm>
        </p:spPr>
      </p:pic>
    </p:spTree>
    <p:extLst>
      <p:ext uri="{BB962C8B-B14F-4D97-AF65-F5344CB8AC3E}">
        <p14:creationId xmlns:p14="http://schemas.microsoft.com/office/powerpoint/2010/main" val="705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sz="half" idx="4294967295"/>
          </p:nvPr>
        </p:nvSpPr>
        <p:spPr>
          <a:xfrm>
            <a:off x="525293" y="965639"/>
            <a:ext cx="5914417" cy="5121275"/>
          </a:xfrm>
        </p:spPr>
        <p:txBody>
          <a:bodyPr>
            <a:normAutofit/>
          </a:bodyPr>
          <a:lstStyle/>
          <a:p>
            <a:r>
              <a:rPr lang="es-ES" dirty="0">
                <a:latin typeface="Segoe UI" panose="020B0502040204020203" pitchFamily="34" charset="0"/>
                <a:cs typeface="Segoe UI" panose="020B0502040204020203" pitchFamily="34" charset="0"/>
              </a:rPr>
              <a:t>Con </a:t>
            </a:r>
            <a:r>
              <a:rPr lang="es-ES" dirty="0" err="1">
                <a:latin typeface="Segoe UI" panose="020B0502040204020203" pitchFamily="34" charset="0"/>
                <a:cs typeface="Segoe UI" panose="020B0502040204020203" pitchFamily="34" charset="0"/>
              </a:rPr>
              <a:t>Wi</a:t>
            </a:r>
            <a:r>
              <a:rPr lang="es-ES" dirty="0">
                <a:latin typeface="Segoe UI" panose="020B0502040204020203" pitchFamily="34" charset="0"/>
                <a:cs typeface="Segoe UI" panose="020B0502040204020203" pitchFamily="34" charset="0"/>
              </a:rPr>
              <a:t>-Fi se pueden crear redes de área local inalámbricas de alta velocidad siempre y cuando el equipo que se vaya a conectar no esté muy alejado del punto de acceso. </a:t>
            </a:r>
          </a:p>
        </p:txBody>
      </p:sp>
      <p:pic>
        <p:nvPicPr>
          <p:cNvPr id="13" name="Marcador de contenido 1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9402367" y="2184130"/>
            <a:ext cx="1775881" cy="1775881"/>
          </a:xfrm>
        </p:spPr>
      </p:pic>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204" y="3832348"/>
            <a:ext cx="1775881" cy="1775881"/>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9710" y="965639"/>
            <a:ext cx="1775881" cy="1775881"/>
          </a:xfrm>
          <a:prstGeom prst="rect">
            <a:avLst/>
          </a:prstGeom>
        </p:spPr>
      </p:pic>
    </p:spTree>
    <p:extLst>
      <p:ext uri="{BB962C8B-B14F-4D97-AF65-F5344CB8AC3E}">
        <p14:creationId xmlns:p14="http://schemas.microsoft.com/office/powerpoint/2010/main" val="43516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06867069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71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007" y="1123836"/>
            <a:ext cx="3229583" cy="4601183"/>
          </a:xfrm>
        </p:spPr>
        <p:txBody>
          <a:bodyPr/>
          <a:lstStyle/>
          <a:p>
            <a:r>
              <a:rPr lang="es-ES" dirty="0">
                <a:latin typeface="Segoe UI" panose="020B0502040204020203" pitchFamily="34" charset="0"/>
                <a:cs typeface="Segoe UI" panose="020B0502040204020203" pitchFamily="34" charset="0"/>
              </a:rPr>
              <a:t>Los distintos estándares </a:t>
            </a:r>
            <a:r>
              <a:rPr lang="es-ES" dirty="0" err="1">
                <a:latin typeface="Segoe UI" panose="020B0502040204020203" pitchFamily="34" charset="0"/>
                <a:cs typeface="Segoe UI" panose="020B0502040204020203" pitchFamily="34" charset="0"/>
              </a:rPr>
              <a:t>Wi</a:t>
            </a:r>
            <a:r>
              <a:rPr lang="es-ES" dirty="0">
                <a:latin typeface="Segoe UI" panose="020B0502040204020203" pitchFamily="34" charset="0"/>
                <a:cs typeface="Segoe UI" panose="020B0502040204020203" pitchFamily="34" charset="0"/>
              </a:rPr>
              <a:t>-Fi</a:t>
            </a:r>
          </a:p>
        </p:txBody>
      </p:sp>
      <p:sp>
        <p:nvSpPr>
          <p:cNvPr id="3" name="Marcador de texto 2"/>
          <p:cNvSpPr>
            <a:spLocks noGrp="1"/>
          </p:cNvSpPr>
          <p:nvPr>
            <p:ph idx="1"/>
          </p:nvPr>
        </p:nvSpPr>
        <p:spPr/>
        <p:txBody>
          <a:bodyPr>
            <a:noAutofit/>
          </a:bodyPr>
          <a:lstStyle/>
          <a:p>
            <a:r>
              <a:rPr lang="es-ES" sz="2000" dirty="0" smtClean="0">
                <a:latin typeface="Segoe UI" panose="020B0502040204020203" pitchFamily="34" charset="0"/>
                <a:cs typeface="Segoe UI" panose="020B0502040204020203" pitchFamily="34" charset="0"/>
              </a:rPr>
              <a:t>El estándar 802.11 en realidad es el primer estándar y permite un ancho de banda de 1 a 2 Mbps. El estándar original se ha modificado para optimizar el ancho de banda (incluidos los estándares 802.11a, 802.11b y 802.11g, denominados estándares físicos 802.11) o para especificar componentes de mejor manera con el fin de garantizar mayor seguridad o compatibilidad.</a:t>
            </a:r>
            <a:endParaRPr lang="es-E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844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867912" y="1298448"/>
            <a:ext cx="7315200" cy="2475884"/>
          </a:xfrm>
        </p:spPr>
        <p:txBody>
          <a:bodyPr/>
          <a:lstStyle/>
          <a:p>
            <a:r>
              <a:rPr lang="es-ES" dirty="0" smtClean="0">
                <a:latin typeface="Segoe UI" panose="020B0502040204020203" pitchFamily="34" charset="0"/>
                <a:cs typeface="Segoe UI" panose="020B0502040204020203" pitchFamily="34" charset="0"/>
              </a:rPr>
              <a:t>802.11a (</a:t>
            </a:r>
            <a:r>
              <a:rPr lang="es-ES" dirty="0">
                <a:latin typeface="Segoe UI" panose="020B0502040204020203" pitchFamily="34" charset="0"/>
                <a:cs typeface="Segoe UI" panose="020B0502040204020203" pitchFamily="34" charset="0"/>
              </a:rPr>
              <a:t>Wifi5</a:t>
            </a:r>
            <a:r>
              <a:rPr lang="es-ES" dirty="0" smtClean="0">
                <a:latin typeface="Segoe UI" panose="020B0502040204020203" pitchFamily="34" charset="0"/>
                <a:cs typeface="Segoe UI" panose="020B0502040204020203" pitchFamily="34" charset="0"/>
              </a:rPr>
              <a:t>)</a:t>
            </a:r>
            <a:endParaRPr lang="es-ES" dirty="0">
              <a:latin typeface="Segoe UI" panose="020B0502040204020203" pitchFamily="34" charset="0"/>
              <a:cs typeface="Segoe UI" panose="020B0502040204020203" pitchFamily="34" charset="0"/>
            </a:endParaRPr>
          </a:p>
        </p:txBody>
      </p:sp>
      <p:sp>
        <p:nvSpPr>
          <p:cNvPr id="5" name="Marcador de texto 4"/>
          <p:cNvSpPr>
            <a:spLocks noGrp="1"/>
          </p:cNvSpPr>
          <p:nvPr>
            <p:ph type="body" idx="1"/>
          </p:nvPr>
        </p:nvSpPr>
        <p:spPr>
          <a:xfrm>
            <a:off x="3886200" y="3929974"/>
            <a:ext cx="7315200" cy="1657010"/>
          </a:xfrm>
        </p:spPr>
        <p:txBody>
          <a:bodyPr>
            <a:noAutofit/>
          </a:bodyPr>
          <a:lstStyle/>
          <a:p>
            <a:r>
              <a:rPr lang="es-ES" sz="2000" dirty="0">
                <a:latin typeface="Segoe UI" panose="020B0502040204020203" pitchFamily="34" charset="0"/>
                <a:cs typeface="Segoe UI" panose="020B0502040204020203" pitchFamily="34" charset="0"/>
              </a:rPr>
              <a:t>El estándar 802.11 (llamado </a:t>
            </a:r>
            <a:r>
              <a:rPr lang="es-ES" sz="2000" dirty="0" err="1">
                <a:latin typeface="Segoe UI" panose="020B0502040204020203" pitchFamily="34" charset="0"/>
                <a:cs typeface="Segoe UI" panose="020B0502040204020203" pitchFamily="34" charset="0"/>
              </a:rPr>
              <a:t>WiFi</a:t>
            </a:r>
            <a:r>
              <a:rPr lang="es-ES" sz="2000" dirty="0">
                <a:latin typeface="Segoe UI" panose="020B0502040204020203" pitchFamily="34" charset="0"/>
                <a:cs typeface="Segoe UI" panose="020B0502040204020203" pitchFamily="34" charset="0"/>
              </a:rPr>
              <a:t> 5) admite un ancho de banda superior (el rendimiento total máximo es de 54 Mbps aunque en la práctica es de 30 </a:t>
            </a:r>
            <a:r>
              <a:rPr lang="es-ES" sz="2000" dirty="0" err="1">
                <a:latin typeface="Segoe UI" panose="020B0502040204020203" pitchFamily="34" charset="0"/>
                <a:cs typeface="Segoe UI" panose="020B0502040204020203" pitchFamily="34" charset="0"/>
              </a:rPr>
              <a:t>Mpbs</a:t>
            </a:r>
            <a:r>
              <a:rPr lang="es-ES" sz="2000" dirty="0">
                <a:latin typeface="Segoe UI" panose="020B0502040204020203" pitchFamily="34" charset="0"/>
                <a:cs typeface="Segoe UI" panose="020B0502040204020203" pitchFamily="34" charset="0"/>
              </a:rPr>
              <a:t>). El estándar 802.11a provee ocho canales de radio en la banda de frecuencia de 5 GHz.</a:t>
            </a:r>
          </a:p>
        </p:txBody>
      </p:sp>
    </p:spTree>
    <p:extLst>
      <p:ext uri="{BB962C8B-B14F-4D97-AF65-F5344CB8AC3E}">
        <p14:creationId xmlns:p14="http://schemas.microsoft.com/office/powerpoint/2010/main" val="400616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867912" y="1298448"/>
            <a:ext cx="7315200" cy="2475884"/>
          </a:xfrm>
        </p:spPr>
        <p:txBody>
          <a:bodyPr/>
          <a:lstStyle/>
          <a:p>
            <a:r>
              <a:rPr lang="es-ES" dirty="0" smtClean="0">
                <a:latin typeface="Segoe UI" panose="020B0502040204020203" pitchFamily="34" charset="0"/>
                <a:cs typeface="Segoe UI" panose="020B0502040204020203" pitchFamily="34" charset="0"/>
              </a:rPr>
              <a:t>802.11b (</a:t>
            </a:r>
            <a:r>
              <a:rPr lang="es-ES" dirty="0" err="1" smtClean="0">
                <a:latin typeface="Segoe UI" panose="020B0502040204020203" pitchFamily="34" charset="0"/>
                <a:cs typeface="Segoe UI" panose="020B0502040204020203" pitchFamily="34" charset="0"/>
              </a:rPr>
              <a:t>Wifi</a:t>
            </a:r>
            <a:r>
              <a:rPr lang="es-ES" dirty="0" smtClean="0">
                <a:latin typeface="Segoe UI" panose="020B0502040204020203" pitchFamily="34" charset="0"/>
                <a:cs typeface="Segoe UI" panose="020B0502040204020203" pitchFamily="34" charset="0"/>
              </a:rPr>
              <a:t>)</a:t>
            </a:r>
            <a:endParaRPr lang="es-ES" dirty="0">
              <a:latin typeface="Segoe UI" panose="020B0502040204020203" pitchFamily="34" charset="0"/>
              <a:cs typeface="Segoe UI" panose="020B0502040204020203" pitchFamily="34" charset="0"/>
            </a:endParaRPr>
          </a:p>
        </p:txBody>
      </p:sp>
      <p:sp>
        <p:nvSpPr>
          <p:cNvPr id="5" name="Marcador de texto 4"/>
          <p:cNvSpPr>
            <a:spLocks noGrp="1"/>
          </p:cNvSpPr>
          <p:nvPr>
            <p:ph type="body" idx="1"/>
          </p:nvPr>
        </p:nvSpPr>
        <p:spPr>
          <a:xfrm>
            <a:off x="3886200" y="3929974"/>
            <a:ext cx="7315200" cy="1657010"/>
          </a:xfrm>
        </p:spPr>
        <p:txBody>
          <a:bodyPr>
            <a:noAutofit/>
          </a:bodyPr>
          <a:lstStyle/>
          <a:p>
            <a:r>
              <a:rPr lang="es-ES" sz="2000" dirty="0">
                <a:latin typeface="Segoe UI" panose="020B0502040204020203" pitchFamily="34" charset="0"/>
                <a:cs typeface="Segoe UI" panose="020B0502040204020203" pitchFamily="34" charset="0"/>
              </a:rPr>
              <a:t>El estándar 802.11 es el más utilizado actualmente. Ofrece un rendimiento total máximo de 11 </a:t>
            </a:r>
            <a:r>
              <a:rPr lang="es-ES" sz="2000" dirty="0" err="1">
                <a:latin typeface="Segoe UI" panose="020B0502040204020203" pitchFamily="34" charset="0"/>
                <a:cs typeface="Segoe UI" panose="020B0502040204020203" pitchFamily="34" charset="0"/>
              </a:rPr>
              <a:t>Mpbs</a:t>
            </a:r>
            <a:r>
              <a:rPr lang="es-ES" sz="2000" dirty="0">
                <a:latin typeface="Segoe UI" panose="020B0502040204020203" pitchFamily="34" charset="0"/>
                <a:cs typeface="Segoe UI" panose="020B0502040204020203" pitchFamily="34" charset="0"/>
              </a:rPr>
              <a:t> (6 </a:t>
            </a:r>
            <a:r>
              <a:rPr lang="es-ES" sz="2000" dirty="0" err="1">
                <a:latin typeface="Segoe UI" panose="020B0502040204020203" pitchFamily="34" charset="0"/>
                <a:cs typeface="Segoe UI" panose="020B0502040204020203" pitchFamily="34" charset="0"/>
              </a:rPr>
              <a:t>Mpbs</a:t>
            </a:r>
            <a:r>
              <a:rPr lang="es-ES" sz="2000" dirty="0">
                <a:latin typeface="Segoe UI" panose="020B0502040204020203" pitchFamily="34" charset="0"/>
                <a:cs typeface="Segoe UI" panose="020B0502040204020203" pitchFamily="34" charset="0"/>
              </a:rPr>
              <a:t> en la práctica) y tiene un alcance de hasta 300 metros en un espacio abierto. Utiliza el rango de frecuencia de 2,4 GHz con tres canales de radio disponibles.</a:t>
            </a:r>
          </a:p>
        </p:txBody>
      </p:sp>
    </p:spTree>
    <p:extLst>
      <p:ext uri="{BB962C8B-B14F-4D97-AF65-F5344CB8AC3E}">
        <p14:creationId xmlns:p14="http://schemas.microsoft.com/office/powerpoint/2010/main" val="3682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867912" y="1298448"/>
            <a:ext cx="7315200" cy="2475884"/>
          </a:xfrm>
        </p:spPr>
        <p:txBody>
          <a:bodyPr/>
          <a:lstStyle/>
          <a:p>
            <a:r>
              <a:rPr lang="es-ES" dirty="0" smtClean="0">
                <a:latin typeface="Segoe UI" panose="020B0502040204020203" pitchFamily="34" charset="0"/>
                <a:cs typeface="Segoe UI" panose="020B0502040204020203" pitchFamily="34" charset="0"/>
              </a:rPr>
              <a:t>802.11c (</a:t>
            </a:r>
            <a:r>
              <a:rPr lang="es-ES" dirty="0">
                <a:latin typeface="Segoe UI" panose="020B0502040204020203" pitchFamily="34" charset="0"/>
                <a:cs typeface="Segoe UI" panose="020B0502040204020203" pitchFamily="34" charset="0"/>
              </a:rPr>
              <a:t>Combinación del 802.11 y el 802.1d</a:t>
            </a:r>
            <a:r>
              <a:rPr lang="es-ES" dirty="0" smtClean="0">
                <a:latin typeface="Segoe UI" panose="020B0502040204020203" pitchFamily="34" charset="0"/>
                <a:cs typeface="Segoe UI" panose="020B0502040204020203" pitchFamily="34" charset="0"/>
              </a:rPr>
              <a:t>)</a:t>
            </a:r>
            <a:endParaRPr lang="es-ES" dirty="0">
              <a:latin typeface="Segoe UI" panose="020B0502040204020203" pitchFamily="34" charset="0"/>
              <a:cs typeface="Segoe UI" panose="020B0502040204020203" pitchFamily="34" charset="0"/>
            </a:endParaRPr>
          </a:p>
        </p:txBody>
      </p:sp>
      <p:sp>
        <p:nvSpPr>
          <p:cNvPr id="5" name="Marcador de texto 4"/>
          <p:cNvSpPr>
            <a:spLocks noGrp="1"/>
          </p:cNvSpPr>
          <p:nvPr>
            <p:ph type="body" idx="1"/>
          </p:nvPr>
        </p:nvSpPr>
        <p:spPr>
          <a:xfrm>
            <a:off x="3886200" y="3929974"/>
            <a:ext cx="7315200" cy="1657010"/>
          </a:xfrm>
        </p:spPr>
        <p:txBody>
          <a:bodyPr>
            <a:noAutofit/>
          </a:bodyPr>
          <a:lstStyle/>
          <a:p>
            <a:r>
              <a:rPr lang="es-ES" sz="2000" dirty="0">
                <a:latin typeface="Segoe UI" panose="020B0502040204020203" pitchFamily="34" charset="0"/>
                <a:cs typeface="Segoe UI" panose="020B0502040204020203" pitchFamily="34" charset="0"/>
              </a:rPr>
              <a:t>El estándar combinado 802.11c no ofrece ningún interés para el público general. Es solamente una versión modificada del estándar 802.1d que permite combinar el 802.1d con dispositivos compatibles 802.11 (en el nivel de enlace de datos).</a:t>
            </a:r>
          </a:p>
        </p:txBody>
      </p:sp>
    </p:spTree>
    <p:extLst>
      <p:ext uri="{BB962C8B-B14F-4D97-AF65-F5344CB8AC3E}">
        <p14:creationId xmlns:p14="http://schemas.microsoft.com/office/powerpoint/2010/main" val="31170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867912" y="1298448"/>
            <a:ext cx="7315200" cy="2475884"/>
          </a:xfrm>
        </p:spPr>
        <p:txBody>
          <a:bodyPr/>
          <a:lstStyle/>
          <a:p>
            <a:r>
              <a:rPr lang="es-ES" dirty="0" smtClean="0">
                <a:latin typeface="Segoe UI" panose="020B0502040204020203" pitchFamily="34" charset="0"/>
                <a:cs typeface="Segoe UI" panose="020B0502040204020203" pitchFamily="34" charset="0"/>
              </a:rPr>
              <a:t>802.11d (Internacionalización)</a:t>
            </a:r>
            <a:endParaRPr lang="es-ES" dirty="0">
              <a:latin typeface="Segoe UI" panose="020B0502040204020203" pitchFamily="34" charset="0"/>
              <a:cs typeface="Segoe UI" panose="020B0502040204020203" pitchFamily="34" charset="0"/>
            </a:endParaRPr>
          </a:p>
        </p:txBody>
      </p:sp>
      <p:sp>
        <p:nvSpPr>
          <p:cNvPr id="5" name="Marcador de texto 4"/>
          <p:cNvSpPr>
            <a:spLocks noGrp="1"/>
          </p:cNvSpPr>
          <p:nvPr>
            <p:ph type="body" idx="1"/>
          </p:nvPr>
        </p:nvSpPr>
        <p:spPr>
          <a:xfrm>
            <a:off x="3886200" y="3929974"/>
            <a:ext cx="7315200" cy="1657010"/>
          </a:xfrm>
        </p:spPr>
        <p:txBody>
          <a:bodyPr>
            <a:noAutofit/>
          </a:bodyPr>
          <a:lstStyle/>
          <a:p>
            <a:r>
              <a:rPr lang="es-ES" sz="2000" dirty="0">
                <a:latin typeface="Segoe UI" panose="020B0502040204020203" pitchFamily="34" charset="0"/>
                <a:cs typeface="Segoe UI" panose="020B0502040204020203" pitchFamily="34" charset="0"/>
              </a:rPr>
              <a:t>El estándar 802.11d es un complemento del estándar 802.11 que está pensado para permitir el uso internacional de las redes 802.11 locales. Permite que distintos dispositivos intercambien información en rangos de frecuencia según lo que se permite en el país de origen del dispositivo.</a:t>
            </a:r>
          </a:p>
        </p:txBody>
      </p:sp>
    </p:spTree>
    <p:extLst>
      <p:ext uri="{BB962C8B-B14F-4D97-AF65-F5344CB8AC3E}">
        <p14:creationId xmlns:p14="http://schemas.microsoft.com/office/powerpoint/2010/main" val="363940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rco">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TM03457475[[fn=Marco]]</Template>
  <TotalTime>157</TotalTime>
  <Words>1280</Words>
  <Application>Microsoft Office PowerPoint</Application>
  <PresentationFormat>Panorámica</PresentationFormat>
  <Paragraphs>134</Paragraphs>
  <Slides>19</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Calibri</vt:lpstr>
      <vt:lpstr>Corbel</vt:lpstr>
      <vt:lpstr>Segoe UI</vt:lpstr>
      <vt:lpstr>Wingdings 2</vt:lpstr>
      <vt:lpstr>Marco</vt:lpstr>
      <vt:lpstr>Presentación de PowerPoint</vt:lpstr>
      <vt:lpstr>Para empezar…</vt:lpstr>
      <vt:lpstr>Presentación de PowerPoint</vt:lpstr>
      <vt:lpstr>Presentación de PowerPoint</vt:lpstr>
      <vt:lpstr>Los distintos estándares Wi-Fi</vt:lpstr>
      <vt:lpstr>802.11a (Wifi5)</vt:lpstr>
      <vt:lpstr>802.11b (Wifi)</vt:lpstr>
      <vt:lpstr>802.11c (Combinación del 802.11 y el 802.1d)</vt:lpstr>
      <vt:lpstr>802.11d (Internacionalización)</vt:lpstr>
      <vt:lpstr>802.11e (Mejora la calidad del servicio)</vt:lpstr>
      <vt:lpstr>802.11f (Itinerancia)</vt:lpstr>
      <vt:lpstr>802.11g</vt:lpstr>
      <vt:lpstr>802.11h – 802.11j</vt:lpstr>
      <vt:lpstr>802.11i</vt:lpstr>
      <vt:lpstr>801.11lr</vt:lpstr>
      <vt:lpstr>Rango y flujo de datos</vt:lpstr>
      <vt:lpstr>En 802.11a</vt:lpstr>
      <vt:lpstr>En 802.11b</vt:lpstr>
      <vt:lpstr>En 802.11g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Jesus David Prasca</dc:creator>
  <cp:lastModifiedBy>Jesus David Prasca</cp:lastModifiedBy>
  <cp:revision>31</cp:revision>
  <dcterms:created xsi:type="dcterms:W3CDTF">2015-04-21T23:03:06Z</dcterms:created>
  <dcterms:modified xsi:type="dcterms:W3CDTF">2015-04-22T02:13:56Z</dcterms:modified>
</cp:coreProperties>
</file>