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5" r:id="rId10"/>
    <p:sldId id="266" r:id="rId11"/>
    <p:sldId id="267" r:id="rId12"/>
    <p:sldId id="268" r:id="rId13"/>
    <p:sldId id="269" r:id="rId14"/>
    <p:sldId id="270" r:id="rId15"/>
    <p:sldId id="271" r:id="rId16"/>
    <p:sldId id="272" r:id="rId17"/>
    <p:sldId id="273" r:id="rId18"/>
    <p:sldId id="264"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D54443-C9F7-435A-A054-524841261A24}">
          <p14:sldIdLst>
            <p14:sldId id="256"/>
            <p14:sldId id="257"/>
            <p14:sldId id="258"/>
            <p14:sldId id="259"/>
            <p14:sldId id="260"/>
            <p14:sldId id="262"/>
            <p14:sldId id="261"/>
            <p14:sldId id="263"/>
            <p14:sldId id="265"/>
            <p14:sldId id="266"/>
            <p14:sldId id="267"/>
            <p14:sldId id="268"/>
            <p14:sldId id="269"/>
            <p14:sldId id="270"/>
            <p14:sldId id="271"/>
            <p14:sldId id="272"/>
            <p14:sldId id="273"/>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DC3D3890-C4E9-40C4-86B3-DAA98BBCB349}" type="datetimeFigureOut">
              <a:rPr lang="fr-FR" smtClean="0"/>
              <a:t>12/02/2018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427276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C3D3890-C4E9-40C4-86B3-DAA98BBCB349}" type="datetimeFigureOut">
              <a:rPr lang="fr-FR" smtClean="0"/>
              <a:t>12/02/2018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54380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C3D3890-C4E9-40C4-86B3-DAA98BBCB349}" type="datetimeFigureOut">
              <a:rPr lang="fr-FR" smtClean="0"/>
              <a:t>12/02/2018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198216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C3D3890-C4E9-40C4-86B3-DAA98BBCB349}" type="datetimeFigureOut">
              <a:rPr lang="fr-FR" smtClean="0"/>
              <a:t>12/02/2018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244497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D3890-C4E9-40C4-86B3-DAA98BBCB349}" type="datetimeFigureOut">
              <a:rPr lang="fr-FR" smtClean="0"/>
              <a:t>12/02/2018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161381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DC3D3890-C4E9-40C4-86B3-DAA98BBCB349}" type="datetimeFigureOut">
              <a:rPr lang="fr-FR" smtClean="0"/>
              <a:t>12/02/2018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44577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DC3D3890-C4E9-40C4-86B3-DAA98BBCB349}" type="datetimeFigureOut">
              <a:rPr lang="fr-FR" smtClean="0"/>
              <a:t>12/02/2018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187356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DC3D3890-C4E9-40C4-86B3-DAA98BBCB349}" type="datetimeFigureOut">
              <a:rPr lang="fr-FR" smtClean="0"/>
              <a:t>12/02/2018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28404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D3890-C4E9-40C4-86B3-DAA98BBCB349}" type="datetimeFigureOut">
              <a:rPr lang="fr-FR" smtClean="0"/>
              <a:t>12/02/2018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347467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D3890-C4E9-40C4-86B3-DAA98BBCB349}" type="datetimeFigureOut">
              <a:rPr lang="fr-FR" smtClean="0"/>
              <a:t>12/02/2018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417479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D3890-C4E9-40C4-86B3-DAA98BBCB349}" type="datetimeFigureOut">
              <a:rPr lang="fr-FR" smtClean="0"/>
              <a:t>12/02/2018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318188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D3890-C4E9-40C4-86B3-DAA98BBCB349}" type="datetimeFigureOut">
              <a:rPr lang="fr-FR" smtClean="0"/>
              <a:t>12/02/2018</a:t>
            </a:fld>
            <a:endParaRPr lang="fr-F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6601E-5D82-4515-BF57-D81EB909D08D}" type="slidenum">
              <a:rPr lang="fr-FR" smtClean="0"/>
              <a:t>‹#›</a:t>
            </a:fld>
            <a:endParaRPr lang="fr-FR"/>
          </a:p>
        </p:txBody>
      </p:sp>
    </p:spTree>
    <p:extLst>
      <p:ext uri="{BB962C8B-B14F-4D97-AF65-F5344CB8AC3E}">
        <p14:creationId xmlns:p14="http://schemas.microsoft.com/office/powerpoint/2010/main" val="4209305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gradle.org/downloa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Gradle\logo\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838200"/>
            <a:ext cx="9143999"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esktop\Gradle\logo\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15312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61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itchFamily="34" charset="0"/>
              <a:buChar char="•"/>
            </a:pPr>
            <a:r>
              <a:rPr lang="fr-FR" b="1" dirty="0"/>
              <a:t>Utilisation :</a:t>
            </a:r>
            <a:endParaRPr lang="fr-FR" dirty="0"/>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fr-FR" sz="2000" b="1" dirty="0" smtClean="0"/>
              <a:t>2- </a:t>
            </a:r>
            <a:r>
              <a:rPr lang="fr-FR" sz="2000" b="1" dirty="0"/>
              <a:t>Dépendance: </a:t>
            </a:r>
            <a:r>
              <a:rPr lang="fr-FR" sz="2000" dirty="0"/>
              <a:t>Gradle suit une syntaxe particulière pour définir des dépendances. configuration de dépendance est rien, mais définit un ensemble de dépendances. Vous pouvez utiliser cette fonction pour déclarer des dépendances externes, que vous souhaitez télécharger à partir du Web. Cela définit les différentes configurations suivantes standard. </a:t>
            </a:r>
          </a:p>
          <a:p>
            <a:pPr marL="0" indent="0">
              <a:buNone/>
            </a:pPr>
            <a:r>
              <a:rPr lang="fr-FR" sz="2000" dirty="0"/>
              <a:t>-</a:t>
            </a:r>
            <a:r>
              <a:rPr lang="fr-FR" sz="2000" b="1" dirty="0"/>
              <a:t>Compile - </a:t>
            </a:r>
            <a:r>
              <a:rPr lang="fr-FR" sz="2000" dirty="0"/>
              <a:t>Les dépendances nécessaires pour compiler la source de production du projet. </a:t>
            </a:r>
          </a:p>
          <a:p>
            <a:pPr marL="0" indent="0">
              <a:buNone/>
            </a:pPr>
            <a:r>
              <a:rPr lang="fr-FR" sz="2000" dirty="0"/>
              <a:t>-</a:t>
            </a:r>
            <a:r>
              <a:rPr lang="fr-FR" sz="2000" b="1" dirty="0" err="1"/>
              <a:t>Runtime</a:t>
            </a:r>
            <a:r>
              <a:rPr lang="fr-FR" sz="2000" b="1" dirty="0"/>
              <a:t> </a:t>
            </a:r>
            <a:r>
              <a:rPr lang="fr-FR" sz="2000" dirty="0"/>
              <a:t>- Les dépendances requises par les classes de production lors de l' exécution. Par défaut, comprend également les dépendances de compilation. </a:t>
            </a:r>
          </a:p>
          <a:p>
            <a:pPr marL="0" indent="0">
              <a:buNone/>
            </a:pPr>
            <a:r>
              <a:rPr lang="fr-FR" sz="2000" dirty="0"/>
              <a:t>-</a:t>
            </a:r>
            <a:r>
              <a:rPr lang="fr-FR" sz="2000" b="1" dirty="0"/>
              <a:t>Test Compile </a:t>
            </a:r>
            <a:r>
              <a:rPr lang="fr-FR" sz="2000" dirty="0"/>
              <a:t>- Les dépendances nécessaires pour compiler la source de test du projet. Par défaut, il inclut les classes compilées de production et les dépendances de temps de compilation. </a:t>
            </a:r>
          </a:p>
          <a:p>
            <a:pPr marL="0" indent="0">
              <a:buNone/>
            </a:pPr>
            <a:r>
              <a:rPr lang="fr-FR" sz="2000" dirty="0"/>
              <a:t>-</a:t>
            </a:r>
            <a:r>
              <a:rPr lang="fr-FR" sz="2000" b="1" dirty="0"/>
              <a:t>Test </a:t>
            </a:r>
            <a:r>
              <a:rPr lang="fr-FR" sz="2000" b="1" dirty="0" err="1"/>
              <a:t>Runtime</a:t>
            </a:r>
            <a:r>
              <a:rPr lang="fr-FR" sz="2000" b="1" dirty="0"/>
              <a:t> </a:t>
            </a:r>
            <a:r>
              <a:rPr lang="fr-FR" sz="2000" dirty="0"/>
              <a:t>d' </a:t>
            </a:r>
            <a:r>
              <a:rPr lang="fr-FR" sz="2000" b="1" dirty="0"/>
              <a:t>Test </a:t>
            </a:r>
            <a:r>
              <a:rPr lang="fr-FR" sz="2000" b="1" dirty="0" err="1"/>
              <a:t>Runtime</a:t>
            </a:r>
            <a:r>
              <a:rPr lang="fr-FR" sz="2000" b="1" dirty="0"/>
              <a:t> </a:t>
            </a:r>
            <a:r>
              <a:rPr lang="fr-FR" sz="2000" dirty="0"/>
              <a:t>- Les dépendances requises pour exécuter les tests. Par défaut, il inclut les dépendances d'exécution et de compilation de test</a:t>
            </a:r>
            <a:r>
              <a:rPr lang="fr-FR" sz="2000" dirty="0" smtClean="0"/>
              <a:t>.</a:t>
            </a:r>
            <a:endParaRPr lang="fr-FR" sz="2000" dirty="0"/>
          </a:p>
        </p:txBody>
      </p:sp>
    </p:spTree>
    <p:extLst>
      <p:ext uri="{BB962C8B-B14F-4D97-AF65-F5344CB8AC3E}">
        <p14:creationId xmlns:p14="http://schemas.microsoft.com/office/powerpoint/2010/main" val="26372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fr-FR" sz="4000" b="1" dirty="0"/>
              <a:t>Utilisation :</a:t>
            </a:r>
            <a:endParaRPr lang="fr-FR" sz="4000" dirty="0"/>
          </a:p>
        </p:txBody>
      </p:sp>
      <p:sp>
        <p:nvSpPr>
          <p:cNvPr id="3" name="Content Placeholder 2"/>
          <p:cNvSpPr>
            <a:spLocks noGrp="1"/>
          </p:cNvSpPr>
          <p:nvPr>
            <p:ph idx="1"/>
          </p:nvPr>
        </p:nvSpPr>
        <p:spPr/>
        <p:txBody>
          <a:bodyPr>
            <a:normAutofit fontScale="92500" lnSpcReduction="10000"/>
          </a:bodyPr>
          <a:lstStyle/>
          <a:p>
            <a:pPr marL="0" indent="0">
              <a:buNone/>
            </a:pPr>
            <a:r>
              <a:rPr lang="fr-FR" b="1" dirty="0" smtClean="0"/>
              <a:t>3- </a:t>
            </a:r>
            <a:r>
              <a:rPr lang="fr-FR" sz="3500" b="1" dirty="0"/>
              <a:t>Plugins: </a:t>
            </a:r>
            <a:r>
              <a:rPr lang="fr-FR" sz="3500" dirty="0"/>
              <a:t>Un plug-in est rien, mais un ensemble de tâches, presque toutes les tâches utiles telles que la compilation des tâches, la mise en objets de domaine, la mise en place des fichiers sources, etc. sont gérées par des plugins. L'application d'un plug-in à un projet, permet au plug-in d'étendre les capacités du projet. Plugins peut - -Étendre le modèle Gradle de base. -Configurez le projet en fonction des conversions. -Appliquer la configuration spécifique. </a:t>
            </a:r>
          </a:p>
        </p:txBody>
      </p:sp>
    </p:spTree>
    <p:extLst>
      <p:ext uri="{BB962C8B-B14F-4D97-AF65-F5344CB8AC3E}">
        <p14:creationId xmlns:p14="http://schemas.microsoft.com/office/powerpoint/2010/main" val="245721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fr-FR" b="1" dirty="0" smtClean="0"/>
              <a:t>Installation </a:t>
            </a:r>
            <a:r>
              <a:rPr lang="fr-FR" b="1" dirty="0"/>
              <a:t>sur Windows </a:t>
            </a:r>
            <a:endParaRPr lang="fr-FR" dirty="0"/>
          </a:p>
        </p:txBody>
      </p:sp>
      <p:sp>
        <p:nvSpPr>
          <p:cNvPr id="3" name="Content Placeholder 2"/>
          <p:cNvSpPr>
            <a:spLocks noGrp="1"/>
          </p:cNvSpPr>
          <p:nvPr>
            <p:ph idx="1"/>
          </p:nvPr>
        </p:nvSpPr>
        <p:spPr/>
        <p:txBody>
          <a:bodyPr/>
          <a:lstStyle/>
          <a:p>
            <a:pPr marL="514350" indent="-514350">
              <a:buFont typeface="+mj-lt"/>
              <a:buAutoNum type="arabicPeriod"/>
            </a:pPr>
            <a:r>
              <a:rPr lang="fr-FR" dirty="0" smtClean="0"/>
              <a:t>Télécharger Gradle du </a:t>
            </a:r>
            <a:r>
              <a:rPr lang="fr-FR" dirty="0" smtClean="0">
                <a:hlinkClick r:id="rId2"/>
              </a:rPr>
              <a:t>http</a:t>
            </a:r>
            <a:r>
              <a:rPr lang="fr-FR" dirty="0">
                <a:hlinkClick r:id="rId2"/>
              </a:rPr>
              <a:t>://</a:t>
            </a:r>
            <a:r>
              <a:rPr lang="fr-FR" dirty="0" smtClean="0">
                <a:hlinkClick r:id="rId2"/>
              </a:rPr>
              <a:t>www.gradle.org/downloads</a:t>
            </a:r>
            <a:r>
              <a:rPr lang="fr-FR" dirty="0" smtClean="0"/>
              <a:t>.</a:t>
            </a:r>
          </a:p>
          <a:p>
            <a:pPr marL="514350" indent="-514350">
              <a:buFont typeface="+mj-lt"/>
              <a:buAutoNum type="arabicPeriod"/>
            </a:pPr>
            <a:r>
              <a:rPr lang="fr-FR" dirty="0"/>
              <a:t>Ouvrez le paquet n'importe où à toi veulent le garder. </a:t>
            </a:r>
            <a:endParaRPr lang="fr-FR" dirty="0" smtClean="0"/>
          </a:p>
          <a:p>
            <a:pPr marL="514350" indent="-514350">
              <a:buFont typeface="+mj-lt"/>
              <a:buAutoNum type="arabicPeriod"/>
            </a:pPr>
            <a:r>
              <a:rPr lang="en-US" dirty="0" smtClean="0"/>
              <a:t>right </a:t>
            </a:r>
            <a:r>
              <a:rPr lang="en-US" dirty="0"/>
              <a:t>click on </a:t>
            </a:r>
            <a:r>
              <a:rPr lang="en-US" dirty="0" smtClean="0"/>
              <a:t>“My Computer” et </a:t>
            </a:r>
            <a:r>
              <a:rPr lang="en-US" dirty="0" err="1" smtClean="0"/>
              <a:t>choisir</a:t>
            </a:r>
            <a:r>
              <a:rPr lang="en-US" dirty="0" smtClean="0"/>
              <a:t> “Properties”:</a:t>
            </a:r>
          </a:p>
          <a:p>
            <a:pPr marL="514350" indent="-514350">
              <a:buFont typeface="+mj-lt"/>
              <a:buAutoNum type="arabicPeriod"/>
            </a:pPr>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419600"/>
            <a:ext cx="3886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20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lstStyle/>
          <a:p>
            <a:pPr marL="0" indent="0">
              <a:buNone/>
            </a:pPr>
            <a:r>
              <a:rPr lang="en-US" dirty="0"/>
              <a:t>4</a:t>
            </a:r>
            <a:r>
              <a:rPr lang="en-US" dirty="0" smtClean="0"/>
              <a:t>. Cliquer sur “</a:t>
            </a:r>
            <a:r>
              <a:rPr lang="fr-FR" dirty="0"/>
              <a:t>Advance system </a:t>
            </a:r>
            <a:r>
              <a:rPr lang="fr-FR" dirty="0" smtClean="0"/>
              <a:t>settings</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5</a:t>
            </a:r>
            <a:r>
              <a:rPr lang="en-US" dirty="0" smtClean="0"/>
              <a:t>. Cliquer Sur “Environment Variables…”:</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762000"/>
            <a:ext cx="50958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3733800"/>
            <a:ext cx="397192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58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3"/>
          </a:xfrm>
        </p:spPr>
        <p:txBody>
          <a:bodyPr>
            <a:normAutofit/>
          </a:bodyPr>
          <a:lstStyle/>
          <a:p>
            <a:pPr marL="0" indent="0">
              <a:buNone/>
            </a:pPr>
            <a:r>
              <a:rPr lang="en-US" dirty="0"/>
              <a:t>6</a:t>
            </a:r>
            <a:r>
              <a:rPr lang="en-US" dirty="0" smtClean="0"/>
              <a:t>. Cliquer sur “New”: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7. </a:t>
            </a:r>
            <a:r>
              <a:rPr lang="fr-FR" dirty="0" smtClean="0"/>
              <a:t>Ecrire</a:t>
            </a:r>
            <a:r>
              <a:rPr lang="en-US" dirty="0" smtClean="0"/>
              <a:t> </a:t>
            </a:r>
            <a:r>
              <a:rPr lang="en-US" dirty="0" smtClean="0"/>
              <a:t>“JAVA_HOME” </a:t>
            </a:r>
            <a:r>
              <a:rPr lang="fr-FR" dirty="0" smtClean="0"/>
              <a:t>Dans</a:t>
            </a:r>
            <a:r>
              <a:rPr lang="en-US" dirty="0" smtClean="0"/>
              <a:t> </a:t>
            </a:r>
            <a:r>
              <a:rPr lang="en-US" dirty="0" smtClean="0"/>
              <a:t>“Variable Name”:</a:t>
            </a:r>
          </a:p>
          <a:p>
            <a:pPr marL="0" indent="0">
              <a:buNone/>
            </a:pPr>
            <a:endParaRPr lang="en-US" dirty="0"/>
          </a:p>
          <a:p>
            <a:pPr marL="0" indent="0">
              <a:buNone/>
            </a:pPr>
            <a:endParaRPr lang="en-US" dirty="0" smtClean="0"/>
          </a:p>
          <a:p>
            <a:pPr marL="0" indent="0">
              <a:buNone/>
            </a:pPr>
            <a:endParaRPr lang="en-US" dirty="0"/>
          </a:p>
          <a:p>
            <a:pPr marL="0" indent="0">
              <a:buNone/>
            </a:pP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9875" y="324633"/>
            <a:ext cx="2875768" cy="2875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554" y="4038600"/>
            <a:ext cx="408171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56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5973763"/>
          </a:xfrm>
        </p:spPr>
        <p:txBody>
          <a:bodyPr/>
          <a:lstStyle/>
          <a:p>
            <a:pPr marL="0" indent="0">
              <a:buNone/>
            </a:pPr>
            <a:r>
              <a:rPr lang="en-US" dirty="0" smtClean="0"/>
              <a:t>8. </a:t>
            </a:r>
            <a:r>
              <a:rPr lang="fr-FR" dirty="0" smtClean="0"/>
              <a:t>Ecrire</a:t>
            </a:r>
            <a:r>
              <a:rPr lang="en-US" dirty="0" smtClean="0"/>
              <a:t> </a:t>
            </a:r>
            <a:r>
              <a:rPr lang="en-US" dirty="0"/>
              <a:t>la location de Java JDK </a:t>
            </a:r>
            <a:r>
              <a:rPr lang="fr-FR" dirty="0" smtClean="0"/>
              <a:t>dans</a:t>
            </a:r>
            <a:r>
              <a:rPr lang="en-US" dirty="0" smtClean="0"/>
              <a:t> </a:t>
            </a:r>
            <a:r>
              <a:rPr lang="en-US" dirty="0"/>
              <a:t>“Variable Value</a:t>
            </a:r>
            <a:r>
              <a:rPr lang="en-US" dirty="0" smtClean="0"/>
              <a:t>”:</a:t>
            </a:r>
          </a:p>
          <a:p>
            <a:pPr marL="0" indent="0">
              <a:buNone/>
            </a:pPr>
            <a:endParaRPr lang="en-US" dirty="0"/>
          </a:p>
          <a:p>
            <a:pPr marL="0" indent="0">
              <a:buNone/>
            </a:pPr>
            <a:endParaRPr lang="en-US" dirty="0" smtClean="0"/>
          </a:p>
          <a:p>
            <a:pPr marL="0" indent="0">
              <a:buNone/>
            </a:pPr>
            <a:r>
              <a:rPr lang="en-US" dirty="0" smtClean="0"/>
              <a:t>9. </a:t>
            </a:r>
            <a:r>
              <a:rPr lang="fr-FR" dirty="0" smtClean="0"/>
              <a:t>Cliquer</a:t>
            </a:r>
            <a:r>
              <a:rPr lang="en-US" dirty="0" smtClean="0"/>
              <a:t> </a:t>
            </a:r>
            <a:r>
              <a:rPr lang="en-US" dirty="0" smtClean="0"/>
              <a:t>sur “OK”.</a:t>
            </a:r>
          </a:p>
          <a:p>
            <a:pPr marL="0" indent="0">
              <a:buNone/>
            </a:pPr>
            <a:r>
              <a:rPr lang="en-US" dirty="0" smtClean="0"/>
              <a:t>10. </a:t>
            </a:r>
            <a:r>
              <a:rPr lang="fr-FR" dirty="0" smtClean="0"/>
              <a:t>Dans</a:t>
            </a:r>
            <a:r>
              <a:rPr lang="en-US" dirty="0" smtClean="0"/>
              <a:t> </a:t>
            </a:r>
            <a:r>
              <a:rPr lang="en-US" dirty="0" smtClean="0"/>
              <a:t>“System Variables”, </a:t>
            </a:r>
            <a:r>
              <a:rPr lang="fr-FR" dirty="0" smtClean="0"/>
              <a:t>Choisir</a:t>
            </a:r>
            <a:r>
              <a:rPr lang="en-US" dirty="0" smtClean="0"/>
              <a:t> </a:t>
            </a:r>
            <a:r>
              <a:rPr lang="en-US" dirty="0" smtClean="0"/>
              <a:t>le Variable “Path” et </a:t>
            </a:r>
            <a:r>
              <a:rPr lang="fr-FR" dirty="0" smtClean="0"/>
              <a:t>cliquer</a:t>
            </a:r>
            <a:r>
              <a:rPr lang="en-US" dirty="0" smtClean="0"/>
              <a:t> </a:t>
            </a:r>
            <a:r>
              <a:rPr lang="en-US" dirty="0" smtClean="0"/>
              <a:t>sur “EDIT”:</a:t>
            </a:r>
            <a:endParaRPr lang="en-US" dirty="0"/>
          </a:p>
          <a:p>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990600"/>
            <a:ext cx="388569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1" y="3886200"/>
            <a:ext cx="372427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0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lstStyle/>
          <a:p>
            <a:pPr marL="0" indent="0">
              <a:buNone/>
            </a:pPr>
            <a:r>
              <a:rPr lang="en-US" dirty="0" smtClean="0"/>
              <a:t>11. </a:t>
            </a:r>
            <a:r>
              <a:rPr lang="fr-FR" dirty="0" smtClean="0"/>
              <a:t>Aller a la fin de ce Variable et écrire \bin locations de </a:t>
            </a:r>
            <a:r>
              <a:rPr lang="fr-FR" dirty="0" err="1" smtClean="0"/>
              <a:t>gradle</a:t>
            </a:r>
            <a:r>
              <a:rPr lang="fr-FR" dirty="0" smtClean="0"/>
              <a:t> et Java</a:t>
            </a:r>
            <a:r>
              <a:rPr lang="en-US" dirty="0" smtClean="0"/>
              <a:t>:</a:t>
            </a:r>
            <a:endParaRPr lang="en-US" dirty="0" smtClean="0"/>
          </a:p>
          <a:p>
            <a:pPr marL="0" indent="0">
              <a:buNone/>
            </a:pPr>
            <a:endParaRPr lang="en-US" dirty="0"/>
          </a:p>
          <a:p>
            <a:pPr marL="0" indent="0">
              <a:buNone/>
            </a:pPr>
            <a:endParaRPr lang="en-US" dirty="0" smtClean="0"/>
          </a:p>
          <a:p>
            <a:pPr marL="0" indent="0">
              <a:buNone/>
            </a:pPr>
            <a:r>
              <a:rPr lang="en-US" dirty="0" smtClean="0"/>
              <a:t>12. </a:t>
            </a:r>
            <a:r>
              <a:rPr lang="fr-FR" dirty="0" smtClean="0"/>
              <a:t>Enfin</a:t>
            </a:r>
            <a:r>
              <a:rPr lang="en-US" dirty="0" smtClean="0"/>
              <a:t>, </a:t>
            </a:r>
            <a:r>
              <a:rPr lang="en-US" dirty="0" smtClean="0"/>
              <a:t>Cliquer sur “OK”.</a:t>
            </a:r>
          </a:p>
          <a:p>
            <a:pPr marL="0" indent="0">
              <a:buNone/>
            </a:pPr>
            <a:r>
              <a:rPr lang="en-US" dirty="0" smtClean="0"/>
              <a:t>13. Test de application, </a:t>
            </a:r>
            <a:r>
              <a:rPr lang="fr-FR" dirty="0" smtClean="0"/>
              <a:t>ouvrir</a:t>
            </a:r>
            <a:r>
              <a:rPr lang="en-US" dirty="0" smtClean="0"/>
              <a:t> </a:t>
            </a:r>
            <a:r>
              <a:rPr lang="en-US" dirty="0" smtClean="0"/>
              <a:t>“Command Prompt” et </a:t>
            </a:r>
            <a:r>
              <a:rPr lang="fr-FR" dirty="0" err="1" smtClean="0"/>
              <a:t>ecrire</a:t>
            </a:r>
            <a:r>
              <a:rPr lang="en-US" dirty="0" smtClean="0"/>
              <a:t> </a:t>
            </a:r>
            <a:r>
              <a:rPr lang="en-US" dirty="0" smtClean="0"/>
              <a:t>“</a:t>
            </a:r>
            <a:r>
              <a:rPr lang="en-US" dirty="0" err="1" smtClean="0"/>
              <a:t>gradle</a:t>
            </a:r>
            <a:r>
              <a:rPr lang="en-US" dirty="0" smtClean="0"/>
              <a:t> –v”, </a:t>
            </a:r>
            <a:r>
              <a:rPr lang="fr-FR" dirty="0"/>
              <a:t>vous devriez voir quelque chose de </a:t>
            </a:r>
            <a:r>
              <a:rPr lang="fr-FR" dirty="0" smtClean="0"/>
              <a:t>semblable:</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2" y="838201"/>
            <a:ext cx="33051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495801"/>
            <a:ext cx="4572000" cy="232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99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Arial" pitchFamily="34" charset="0"/>
              <a:buChar char="•"/>
            </a:pPr>
            <a:r>
              <a:rPr lang="fr-FR" b="1" dirty="0" smtClean="0"/>
              <a:t>Installation </a:t>
            </a:r>
            <a:r>
              <a:rPr lang="fr-FR" b="1" dirty="0"/>
              <a:t>du plugins dans </a:t>
            </a:r>
            <a:r>
              <a:rPr lang="fr-FR" b="1" dirty="0" err="1"/>
              <a:t>NetBeans</a:t>
            </a:r>
            <a:r>
              <a:rPr lang="fr-FR" b="1" dirty="0"/>
              <a:t>: </a:t>
            </a:r>
            <a:endParaRPr lang="fr-FR"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520" y="1752441"/>
            <a:ext cx="6918960" cy="422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813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fr-FR" sz="4000" b="1" dirty="0"/>
              <a:t>Conclusion:</a:t>
            </a:r>
            <a:endParaRPr lang="fr-FR" sz="4000" dirty="0"/>
          </a:p>
        </p:txBody>
      </p:sp>
      <p:sp>
        <p:nvSpPr>
          <p:cNvPr id="3" name="Content Placeholder 2"/>
          <p:cNvSpPr>
            <a:spLocks noGrp="1"/>
          </p:cNvSpPr>
          <p:nvPr>
            <p:ph idx="1"/>
          </p:nvPr>
        </p:nvSpPr>
        <p:spPr/>
        <p:txBody>
          <a:bodyPr/>
          <a:lstStyle/>
          <a:p>
            <a:pPr marL="0" indent="0">
              <a:buNone/>
            </a:pPr>
            <a:r>
              <a:rPr lang="fr-FR" dirty="0" smtClean="0"/>
              <a:t>Gradle </a:t>
            </a:r>
            <a:r>
              <a:rPr lang="fr-FR" dirty="0"/>
              <a:t>à faciliter la production des grands projets et limiter la durée du travail surtout dans les cas </a:t>
            </a:r>
            <a:r>
              <a:rPr lang="fr-FR"/>
              <a:t>du </a:t>
            </a:r>
            <a:r>
              <a:rPr lang="fr-FR" smtClean="0"/>
              <a:t>l'Android. </a:t>
            </a:r>
            <a:r>
              <a:rPr lang="fr-FR" dirty="0"/>
              <a:t>Maintenant Gradle est dans la </a:t>
            </a:r>
            <a:r>
              <a:rPr lang="fr-FR" dirty="0" smtClean="0"/>
              <a:t>version 4.4 </a:t>
            </a:r>
            <a:r>
              <a:rPr lang="fr-FR" dirty="0"/>
              <a:t>. </a:t>
            </a:r>
          </a:p>
        </p:txBody>
      </p:sp>
      <p:pic>
        <p:nvPicPr>
          <p:cNvPr id="7170" name="Picture 2" descr="C:\Users\Administrator\Desktop\Gradle\logo\gradle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026" y="4191000"/>
            <a:ext cx="5541819"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96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1"/>
            <a:ext cx="8229600" cy="4221163"/>
          </a:xfrm>
        </p:spPr>
        <p:txBody>
          <a:bodyPr/>
          <a:lstStyle/>
          <a:p>
            <a:r>
              <a:rPr lang="fr-FR" sz="4000" b="1" dirty="0" smtClean="0"/>
              <a:t>Qu’est ce que c’est ?</a:t>
            </a:r>
            <a:endParaRPr lang="fr-FR" dirty="0" smtClean="0"/>
          </a:p>
          <a:p>
            <a:pPr marL="514350" indent="-514350">
              <a:buFont typeface="+mj-lt"/>
              <a:buAutoNum type="arabicPeriod"/>
            </a:pPr>
            <a:r>
              <a:rPr lang="fr-FR" dirty="0"/>
              <a:t>Gradle est un </a:t>
            </a:r>
            <a:r>
              <a:rPr lang="fr-FR" dirty="0" smtClean="0"/>
              <a:t>moteur de production</a:t>
            </a:r>
            <a:r>
              <a:rPr lang="fr-FR" dirty="0"/>
              <a:t> fonctionnant sur la plateforme Java. </a:t>
            </a:r>
            <a:r>
              <a:rPr lang="fr-FR" dirty="0" smtClean="0"/>
              <a:t>permet </a:t>
            </a:r>
            <a:r>
              <a:rPr lang="fr-FR" dirty="0"/>
              <a:t>de construire des projets en </a:t>
            </a:r>
            <a:r>
              <a:rPr lang="fr-FR" dirty="0" smtClean="0"/>
              <a:t>Java,</a:t>
            </a:r>
            <a:r>
              <a:rPr lang="fr-FR" dirty="0"/>
              <a:t> </a:t>
            </a:r>
            <a:r>
              <a:rPr lang="fr-FR" dirty="0" smtClean="0"/>
              <a:t>Scala </a:t>
            </a:r>
            <a:r>
              <a:rPr lang="fr-FR" dirty="0"/>
              <a:t>et </a:t>
            </a:r>
            <a:r>
              <a:rPr lang="fr-FR" dirty="0" smtClean="0"/>
              <a:t>Groovy.</a:t>
            </a:r>
          </a:p>
          <a:p>
            <a:pPr marL="514350" indent="-514350">
              <a:buFont typeface="+mj-lt"/>
              <a:buAutoNum type="arabicPeriod"/>
            </a:pPr>
            <a:r>
              <a:rPr lang="en-US" dirty="0" smtClean="0"/>
              <a:t>Premiere Version: 2007</a:t>
            </a:r>
          </a:p>
          <a:p>
            <a:pPr marL="514350" indent="-514350">
              <a:buFont typeface="+mj-lt"/>
              <a:buAutoNum type="arabicPeriod"/>
            </a:pPr>
            <a:r>
              <a:rPr lang="fr-FR" dirty="0" smtClean="0"/>
              <a:t>Dernière</a:t>
            </a:r>
            <a:r>
              <a:rPr lang="en-US" dirty="0" smtClean="0"/>
              <a:t> </a:t>
            </a:r>
            <a:r>
              <a:rPr lang="en-US" dirty="0"/>
              <a:t>V</a:t>
            </a:r>
            <a:r>
              <a:rPr lang="en-US" dirty="0" smtClean="0"/>
              <a:t>ersion: 4.4.1(20decenbre 2017)</a:t>
            </a:r>
            <a:endParaRPr lang="fr-FR" dirty="0" smtClean="0"/>
          </a:p>
          <a:p>
            <a:pPr marL="0" indent="0">
              <a:buNone/>
            </a:pPr>
            <a:endParaRPr lang="fr-FR" dirty="0"/>
          </a:p>
          <a:p>
            <a:pPr marL="0" indent="0">
              <a:buNone/>
            </a:pPr>
            <a:endParaRPr lang="fr-FR" dirty="0"/>
          </a:p>
        </p:txBody>
      </p:sp>
      <p:pic>
        <p:nvPicPr>
          <p:cNvPr id="2050" name="Picture 2" descr="C:\Users\Administrator\Desktop\Gradle\logo\gradl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0"/>
            <a:ext cx="4495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270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71500" indent="-571500">
              <a:buFont typeface="Arial" pitchFamily="34" charset="0"/>
              <a:buChar char="•"/>
            </a:pPr>
            <a:r>
              <a:rPr lang="en-US" sz="4000" b="1" dirty="0" err="1" smtClean="0"/>
              <a:t>Quel</a:t>
            </a:r>
            <a:r>
              <a:rPr lang="en-US" sz="4000" b="1" dirty="0" smtClean="0"/>
              <a:t> </a:t>
            </a:r>
            <a:r>
              <a:rPr lang="en-US" sz="4000" b="1" dirty="0" err="1" smtClean="0"/>
              <a:t>est</a:t>
            </a:r>
            <a:r>
              <a:rPr lang="en-US" sz="4000" b="1" dirty="0" smtClean="0"/>
              <a:t> la relation avec Maven et Ant?</a:t>
            </a:r>
            <a:endParaRPr lang="fr-FR" sz="4000" b="1" dirty="0"/>
          </a:p>
        </p:txBody>
      </p:sp>
      <p:sp>
        <p:nvSpPr>
          <p:cNvPr id="3" name="Content Placeholder 2"/>
          <p:cNvSpPr>
            <a:spLocks noGrp="1"/>
          </p:cNvSpPr>
          <p:nvPr>
            <p:ph idx="1"/>
          </p:nvPr>
        </p:nvSpPr>
        <p:spPr/>
        <p:txBody>
          <a:bodyPr/>
          <a:lstStyle/>
          <a:p>
            <a:pPr marL="0" indent="0">
              <a:buNone/>
            </a:pPr>
            <a:endParaRPr lang="fr-FR" dirty="0" smtClean="0"/>
          </a:p>
          <a:p>
            <a:pPr marL="0" indent="0">
              <a:buNone/>
            </a:pPr>
            <a:r>
              <a:rPr lang="fr-FR" dirty="0" smtClean="0"/>
              <a:t>Gradle </a:t>
            </a:r>
            <a:r>
              <a:rPr lang="fr-FR" dirty="0"/>
              <a:t>allie les atouts de </a:t>
            </a:r>
            <a:r>
              <a:rPr lang="fr-FR" dirty="0" smtClean="0"/>
              <a:t>Apache Maven</a:t>
            </a:r>
            <a:r>
              <a:rPr lang="fr-FR" dirty="0"/>
              <a:t> et </a:t>
            </a:r>
            <a:r>
              <a:rPr lang="fr-FR" dirty="0" smtClean="0"/>
              <a:t>Apache Ant</a:t>
            </a:r>
            <a:r>
              <a:rPr lang="fr-FR" dirty="0"/>
              <a:t> : il allie l'utilisation de conventions à la manière de </a:t>
            </a:r>
            <a:r>
              <a:rPr lang="fr-FR" dirty="0" smtClean="0"/>
              <a:t>Maven</a:t>
            </a:r>
            <a:r>
              <a:rPr lang="fr-FR" dirty="0"/>
              <a:t> (convention plutôt que configuration) avec la flexibilité de </a:t>
            </a:r>
            <a:r>
              <a:rPr lang="fr-FR" dirty="0" smtClean="0"/>
              <a:t>Ant</a:t>
            </a:r>
            <a:r>
              <a:rPr lang="fr-FR" dirty="0"/>
              <a:t> pour décrire les tâches de constructions, avec une cohérence forte dans </a:t>
            </a:r>
            <a:r>
              <a:rPr lang="fr-FR" dirty="0" smtClean="0"/>
              <a:t>l’interface de programmation</a:t>
            </a:r>
            <a:r>
              <a:rPr lang="fr-FR" dirty="0"/>
              <a:t> des tâches.</a:t>
            </a:r>
          </a:p>
          <a:p>
            <a:pPr marL="0" indent="0">
              <a:buNone/>
            </a:pPr>
            <a:endParaRPr lang="fr-FR" dirty="0"/>
          </a:p>
        </p:txBody>
      </p:sp>
    </p:spTree>
    <p:extLst>
      <p:ext uri="{BB962C8B-B14F-4D97-AF65-F5344CB8AC3E}">
        <p14:creationId xmlns:p14="http://schemas.microsoft.com/office/powerpoint/2010/main" val="4037223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Arial" pitchFamily="34" charset="0"/>
              <a:buChar char="•"/>
            </a:pPr>
            <a:r>
              <a:rPr lang="fr-FR" b="1" dirty="0"/>
              <a:t>Gradle reprend certaines des idées fortes de Maven :</a:t>
            </a:r>
          </a:p>
        </p:txBody>
      </p:sp>
      <p:sp>
        <p:nvSpPr>
          <p:cNvPr id="3" name="Content Placeholder 2"/>
          <p:cNvSpPr>
            <a:spLocks noGrp="1"/>
          </p:cNvSpPr>
          <p:nvPr>
            <p:ph idx="1"/>
          </p:nvPr>
        </p:nvSpPr>
        <p:spPr/>
        <p:txBody>
          <a:bodyPr/>
          <a:lstStyle/>
          <a:p>
            <a:pPr marL="514350" indent="-514350">
              <a:buFont typeface="+mj-lt"/>
              <a:buAutoNum type="arabicPeriod"/>
            </a:pPr>
            <a:endParaRPr lang="en-US" dirty="0" smtClean="0"/>
          </a:p>
          <a:p>
            <a:pPr marL="514350" indent="-514350">
              <a:buFont typeface="+mj-lt"/>
              <a:buAutoNum type="arabicPeriod"/>
            </a:pPr>
            <a:r>
              <a:rPr lang="en-US" dirty="0" smtClean="0"/>
              <a:t>Convention </a:t>
            </a:r>
            <a:r>
              <a:rPr lang="fr-FR" dirty="0" smtClean="0"/>
              <a:t>plutôt</a:t>
            </a:r>
            <a:r>
              <a:rPr lang="en-US" dirty="0" smtClean="0"/>
              <a:t> </a:t>
            </a:r>
            <a:r>
              <a:rPr lang="en-US" dirty="0" smtClean="0"/>
              <a:t>que configuration.</a:t>
            </a:r>
            <a:r>
              <a:rPr lang="fr-FR" dirty="0" smtClean="0"/>
              <a:t>.</a:t>
            </a:r>
            <a:endParaRPr lang="fr-FR" dirty="0"/>
          </a:p>
          <a:p>
            <a:pPr marL="514350" lvl="0" indent="-514350">
              <a:buFont typeface="+mj-lt"/>
              <a:buAutoNum type="arabicPeriod"/>
            </a:pPr>
            <a:r>
              <a:rPr lang="fr-FR" dirty="0"/>
              <a:t>cycle de vie.</a:t>
            </a:r>
          </a:p>
          <a:p>
            <a:pPr marL="514350" lvl="0" indent="-514350">
              <a:buFont typeface="+mj-lt"/>
              <a:buAutoNum type="arabicPeriod"/>
            </a:pPr>
            <a:r>
              <a:rPr lang="fr-FR" dirty="0"/>
              <a:t>gestion des dépendances à la manière </a:t>
            </a:r>
            <a:r>
              <a:rPr lang="fr-FR" dirty="0" smtClean="0"/>
              <a:t>d’Apache Ivy</a:t>
            </a:r>
            <a:r>
              <a:rPr lang="fr-FR" dirty="0"/>
              <a:t> ou Maven.</a:t>
            </a:r>
          </a:p>
          <a:p>
            <a:pPr marL="514350" lvl="0" indent="-514350">
              <a:buFont typeface="+mj-lt"/>
              <a:buAutoNum type="arabicPeriod"/>
            </a:pPr>
            <a:r>
              <a:rPr lang="fr-FR" dirty="0"/>
              <a:t>référentiel (ou entrepôts).</a:t>
            </a:r>
          </a:p>
          <a:p>
            <a:endParaRPr lang="fr-FR" dirty="0"/>
          </a:p>
        </p:txBody>
      </p:sp>
    </p:spTree>
    <p:extLst>
      <p:ext uri="{BB962C8B-B14F-4D97-AF65-F5344CB8AC3E}">
        <p14:creationId xmlns:p14="http://schemas.microsoft.com/office/powerpoint/2010/main" val="1297864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fr-FR" sz="4000" b="1" dirty="0"/>
              <a:t>les avantages </a:t>
            </a:r>
            <a:r>
              <a:rPr lang="fr-FR" sz="4000" b="1" dirty="0" smtClean="0"/>
              <a:t>De Gradle</a:t>
            </a:r>
            <a:r>
              <a:rPr lang="fr-FR" sz="4000" b="1" dirty="0"/>
              <a:t> :</a:t>
            </a:r>
          </a:p>
        </p:txBody>
      </p:sp>
      <p:sp>
        <p:nvSpPr>
          <p:cNvPr id="3" name="Content Placeholder 2"/>
          <p:cNvSpPr>
            <a:spLocks noGrp="1"/>
          </p:cNvSpPr>
          <p:nvPr>
            <p:ph idx="1"/>
          </p:nvPr>
        </p:nvSpPr>
        <p:spPr/>
        <p:txBody>
          <a:bodyPr/>
          <a:lstStyle/>
          <a:p>
            <a:pPr marL="514350" lvl="0" indent="-514350">
              <a:buFont typeface="+mj-lt"/>
              <a:buAutoNum type="arabicPeriod"/>
            </a:pPr>
            <a:r>
              <a:rPr lang="fr-FR" dirty="0"/>
              <a:t>possibilité de </a:t>
            </a:r>
            <a:r>
              <a:rPr lang="fr-FR" dirty="0" err="1" smtClean="0"/>
              <a:t>scripter</a:t>
            </a:r>
            <a:r>
              <a:rPr lang="fr-FR" dirty="0" smtClean="0"/>
              <a:t> </a:t>
            </a:r>
            <a:r>
              <a:rPr lang="fr-FR" dirty="0"/>
              <a:t>la construction en Groovy dans le fichier de construction.</a:t>
            </a:r>
          </a:p>
          <a:p>
            <a:pPr marL="514350" lvl="0" indent="-514350">
              <a:buFont typeface="+mj-lt"/>
              <a:buAutoNum type="arabicPeriod"/>
            </a:pPr>
            <a:r>
              <a:rPr lang="fr-FR" dirty="0"/>
              <a:t>possibilité de changer le comportement par défaut de certaines tâches.</a:t>
            </a:r>
          </a:p>
          <a:p>
            <a:pPr marL="514350" lvl="0" indent="-514350">
              <a:buFont typeface="+mj-lt"/>
              <a:buAutoNum type="arabicPeriod"/>
            </a:pPr>
            <a:r>
              <a:rPr lang="fr-FR" dirty="0"/>
              <a:t>une notation compacte pour décrire les dépendances.</a:t>
            </a:r>
          </a:p>
          <a:p>
            <a:pPr marL="514350" lvl="0" indent="-514350">
              <a:buFont typeface="+mj-lt"/>
              <a:buAutoNum type="arabicPeriod"/>
            </a:pPr>
            <a:r>
              <a:rPr lang="fr-FR" dirty="0"/>
              <a:t>un moteur de production pensé pour produire des projets multi-langages.</a:t>
            </a:r>
          </a:p>
        </p:txBody>
      </p:sp>
    </p:spTree>
    <p:extLst>
      <p:ext uri="{BB962C8B-B14F-4D97-AF65-F5344CB8AC3E}">
        <p14:creationId xmlns:p14="http://schemas.microsoft.com/office/powerpoint/2010/main" val="4206241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Arial" pitchFamily="34" charset="0"/>
              <a:buChar char="•"/>
            </a:pPr>
            <a:r>
              <a:rPr lang="fr-FR" b="1" dirty="0"/>
              <a:t>Gradle a été choisi pour plusieurs </a:t>
            </a:r>
            <a:r>
              <a:rPr lang="fr-FR" b="1" dirty="0" smtClean="0"/>
              <a:t>raisons:</a:t>
            </a:r>
            <a:endParaRPr lang="fr-FR" b="1" dirty="0"/>
          </a:p>
        </p:txBody>
      </p:sp>
      <p:sp>
        <p:nvSpPr>
          <p:cNvPr id="3" name="Content Placeholder 2"/>
          <p:cNvSpPr>
            <a:spLocks noGrp="1"/>
          </p:cNvSpPr>
          <p:nvPr>
            <p:ph idx="1"/>
          </p:nvPr>
        </p:nvSpPr>
        <p:spPr/>
        <p:txBody>
          <a:bodyPr>
            <a:normAutofit fontScale="77500" lnSpcReduction="20000"/>
          </a:bodyPr>
          <a:lstStyle/>
          <a:p>
            <a:endParaRPr lang="fr-FR" dirty="0"/>
          </a:p>
          <a:p>
            <a:pPr marL="514350" indent="-514350">
              <a:buFont typeface="+mj-lt"/>
              <a:buAutoNum type="arabicPeriod"/>
            </a:pPr>
            <a:r>
              <a:rPr lang="fr-FR" dirty="0"/>
              <a:t>il est plus souple dans son utilisation que Maven, qui impose une convention de développement plutôt adaptée au développement d’applications Java. </a:t>
            </a:r>
          </a:p>
          <a:p>
            <a:pPr marL="514350" indent="-514350">
              <a:buFont typeface="+mj-lt"/>
              <a:buAutoNum type="arabicPeriod"/>
            </a:pPr>
            <a:r>
              <a:rPr lang="fr-FR" dirty="0" smtClean="0"/>
              <a:t>il </a:t>
            </a:r>
            <a:r>
              <a:rPr lang="fr-FR" dirty="0"/>
              <a:t>propose une gestion automatique des dépendances basée sur celle de Maven et/ou celle de Ivy tout en permettant de désactiver la résolution transitive. </a:t>
            </a:r>
          </a:p>
          <a:p>
            <a:pPr marL="514350" indent="-514350">
              <a:buFont typeface="+mj-lt"/>
              <a:buAutoNum type="arabicPeriod"/>
            </a:pPr>
            <a:r>
              <a:rPr lang="fr-FR" dirty="0" smtClean="0"/>
              <a:t>Un </a:t>
            </a:r>
            <a:r>
              <a:rPr lang="fr-FR" dirty="0"/>
              <a:t>autre intérêt est d’avoir des fichiers de configuration en Groovy. La configuration se résume soit en des éléments déclaratifs se basant sur le DSL Gradle soit en des éléments de code Groovy </a:t>
            </a:r>
          </a:p>
          <a:p>
            <a:pPr marL="514350" indent="-514350">
              <a:buFont typeface="+mj-lt"/>
              <a:buAutoNum type="arabicPeriod"/>
            </a:pPr>
            <a:r>
              <a:rPr lang="fr-FR" dirty="0" smtClean="0"/>
              <a:t>son </a:t>
            </a:r>
            <a:r>
              <a:rPr lang="fr-FR" dirty="0"/>
              <a:t>intégration commence à être correcte dans les IDE et notamment dans </a:t>
            </a:r>
            <a:r>
              <a:rPr lang="fr-FR" dirty="0" err="1"/>
              <a:t>IntelliJ</a:t>
            </a:r>
            <a:r>
              <a:rPr lang="fr-FR" dirty="0"/>
              <a:t> et </a:t>
            </a:r>
            <a:r>
              <a:rPr lang="fr-FR" dirty="0" err="1"/>
              <a:t>AndroidStudio</a:t>
            </a:r>
            <a:r>
              <a:rPr lang="fr-FR" dirty="0"/>
              <a:t> </a:t>
            </a:r>
          </a:p>
          <a:p>
            <a:endParaRPr lang="fr-FR" dirty="0"/>
          </a:p>
        </p:txBody>
      </p:sp>
    </p:spTree>
    <p:extLst>
      <p:ext uri="{BB962C8B-B14F-4D97-AF65-F5344CB8AC3E}">
        <p14:creationId xmlns:p14="http://schemas.microsoft.com/office/powerpoint/2010/main" val="3926973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en-US" sz="4000" b="1" dirty="0" err="1" smtClean="0"/>
              <a:t>Gradle</a:t>
            </a:r>
            <a:r>
              <a:rPr lang="en-US" sz="4000" b="1" dirty="0" smtClean="0"/>
              <a:t> et </a:t>
            </a:r>
            <a:r>
              <a:rPr lang="en-US" sz="4000" b="1" dirty="0" err="1" smtClean="0"/>
              <a:t>Groocy</a:t>
            </a:r>
            <a:endParaRPr lang="fr-FR" sz="4000" b="1" dirty="0"/>
          </a:p>
        </p:txBody>
      </p:sp>
      <p:sp>
        <p:nvSpPr>
          <p:cNvPr id="3" name="Content Placeholder 2"/>
          <p:cNvSpPr>
            <a:spLocks noGrp="1"/>
          </p:cNvSpPr>
          <p:nvPr>
            <p:ph idx="1"/>
          </p:nvPr>
        </p:nvSpPr>
        <p:spPr>
          <a:xfrm>
            <a:off x="457200" y="1524001"/>
            <a:ext cx="8229600" cy="4525963"/>
          </a:xfrm>
        </p:spPr>
        <p:txBody>
          <a:bodyPr>
            <a:normAutofit fontScale="77500" lnSpcReduction="20000"/>
          </a:bodyPr>
          <a:lstStyle/>
          <a:p>
            <a:pPr marL="0" indent="0">
              <a:buNone/>
            </a:pPr>
            <a:r>
              <a:rPr lang="fr-FR" dirty="0"/>
              <a:t>L'API complète Gradle est conçu en utilisant un langage Groovy. Ceci est un avantage d'un DSL interne sur XML. Gradle est un outil de construction d'usage général à sa base; son objectif principal est des projets Java. Dans de tels projets, les membres de l'équipe seront très familiers avec Java et il est préférable que la construction devrait être aussi transparent que possible à tous les membres de l'équipe. </a:t>
            </a:r>
          </a:p>
          <a:p>
            <a:pPr marL="0" indent="0">
              <a:buNone/>
            </a:pPr>
            <a:r>
              <a:rPr lang="fr-FR" dirty="0"/>
              <a:t>Langues comme Python, Groovy ou Ruby sont meilleurs pour le cadre de la construction. Pourquoi Groovy a été choisi est, car il offre de loin la plus grande transparence pour les personnes utilisant Java. La syntaxe de base de Groovy est identique à Java. Groovy fournit beaucoup plus en plus de cela. </a:t>
            </a:r>
          </a:p>
        </p:txBody>
      </p:sp>
    </p:spTree>
    <p:extLst>
      <p:ext uri="{BB962C8B-B14F-4D97-AF65-F5344CB8AC3E}">
        <p14:creationId xmlns:p14="http://schemas.microsoft.com/office/powerpoint/2010/main" val="874298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en-US" sz="4000" b="1" dirty="0" err="1" smtClean="0"/>
              <a:t>Caracteristiques</a:t>
            </a:r>
            <a:r>
              <a:rPr lang="en-US" sz="4000" b="1" dirty="0" smtClean="0"/>
              <a:t> De </a:t>
            </a:r>
            <a:r>
              <a:rPr lang="en-US" sz="4000" b="1" dirty="0" err="1" smtClean="0"/>
              <a:t>Gradle</a:t>
            </a:r>
            <a:endParaRPr lang="fr-FR" sz="4000" b="1" dirty="0"/>
          </a:p>
        </p:txBody>
      </p:sp>
      <p:sp>
        <p:nvSpPr>
          <p:cNvPr id="3" name="Content Placeholder 2"/>
          <p:cNvSpPr>
            <a:spLocks noGrp="1"/>
          </p:cNvSpPr>
          <p:nvPr>
            <p:ph idx="1"/>
          </p:nvPr>
        </p:nvSpPr>
        <p:spPr/>
        <p:txBody>
          <a:bodyPr>
            <a:normAutofit fontScale="32500" lnSpcReduction="20000"/>
          </a:bodyPr>
          <a:lstStyle/>
          <a:p>
            <a:endParaRPr lang="fr-FR" dirty="0"/>
          </a:p>
          <a:p>
            <a:pPr marL="514350" indent="-514350">
              <a:buFont typeface="+mj-lt"/>
              <a:buAutoNum type="arabicPeriod"/>
            </a:pPr>
            <a:r>
              <a:rPr lang="fr-FR" sz="3700" dirty="0"/>
              <a:t>Déclarative construit et construit par convention - Gradle est disponible avec la langue séparée de domaine spécifique (DSL) fondée sur la langue Groovy</a:t>
            </a:r>
            <a:r>
              <a:rPr lang="fr-FR" sz="3700" b="1" dirty="0"/>
              <a:t>. </a:t>
            </a:r>
            <a:r>
              <a:rPr lang="fr-FR" sz="3700" dirty="0"/>
              <a:t>Gradle fournit des éléments de langage déclaratif. Les éléments apportent également un soutien build par convention pour Java, Groovy, </a:t>
            </a:r>
            <a:r>
              <a:rPr lang="fr-FR" sz="3700" dirty="0" err="1"/>
              <a:t>OSGi</a:t>
            </a:r>
            <a:r>
              <a:rPr lang="fr-FR" sz="3700" dirty="0"/>
              <a:t>, Web et Scala. </a:t>
            </a:r>
            <a:endParaRPr lang="fr-FR" sz="3700" dirty="0" smtClean="0"/>
          </a:p>
          <a:p>
            <a:pPr marL="514350" indent="-514350">
              <a:buFont typeface="+mj-lt"/>
              <a:buAutoNum type="arabicPeriod"/>
            </a:pPr>
            <a:r>
              <a:rPr lang="fr-FR" sz="3700" dirty="0"/>
              <a:t>Langue de la dépendance programmation basée - Le langage déclaratif se trouve au sommet d'un graphe de tâches à usage général, que vous pouvez entièrement l' effet de levier dans votre build. </a:t>
            </a:r>
            <a:endParaRPr lang="fr-FR" sz="3700" dirty="0" smtClean="0"/>
          </a:p>
          <a:p>
            <a:pPr marL="514350" indent="-514350">
              <a:buFont typeface="+mj-lt"/>
              <a:buAutoNum type="arabicPeriod"/>
            </a:pPr>
            <a:r>
              <a:rPr lang="fr-FR" sz="3700" dirty="0" smtClean="0"/>
              <a:t>Structurez </a:t>
            </a:r>
            <a:r>
              <a:rPr lang="fr-FR" sz="3700" dirty="0"/>
              <a:t>votre build - Gradle vous permet d'appliquer les principes de conception communs à votre construction</a:t>
            </a:r>
            <a:r>
              <a:rPr lang="fr-FR" sz="3700" b="1" dirty="0"/>
              <a:t>. </a:t>
            </a:r>
            <a:r>
              <a:rPr lang="fr-FR" sz="3700" dirty="0"/>
              <a:t>Il vous donne une structure parfaite pour la construction, de sorte que vous pouvez concevoir bien structuré et facile à entretenir, construire compréhensible</a:t>
            </a:r>
            <a:r>
              <a:rPr lang="fr-FR" sz="3700" dirty="0" smtClean="0"/>
              <a:t>.</a:t>
            </a:r>
          </a:p>
          <a:p>
            <a:pPr marL="514350" indent="-514350">
              <a:buFont typeface="+mj-lt"/>
              <a:buAutoNum type="arabicPeriod"/>
            </a:pPr>
            <a:r>
              <a:rPr lang="fr-FR" sz="3700" dirty="0" smtClean="0"/>
              <a:t>API </a:t>
            </a:r>
            <a:r>
              <a:rPr lang="fr-FR" sz="3700" dirty="0"/>
              <a:t>profonde - L' utilisation de cette API, vous pouvez contrôler et personnaliser sa configuration et le comportement d'exécution à son noyau. </a:t>
            </a:r>
            <a:endParaRPr lang="fr-FR" sz="3700" dirty="0" smtClean="0"/>
          </a:p>
          <a:p>
            <a:pPr marL="514350" indent="-514350">
              <a:buFont typeface="+mj-lt"/>
              <a:buAutoNum type="arabicPeriod"/>
            </a:pPr>
            <a:r>
              <a:rPr lang="fr-FR" sz="3700" dirty="0" smtClean="0"/>
              <a:t>Balances Gradle - Gradle peut facilement augmenter la productivité, du projet simple et unique construit à grande entreprise multi-projet construit. </a:t>
            </a:r>
          </a:p>
          <a:p>
            <a:pPr marL="514350" indent="-514350">
              <a:buFont typeface="+mj-lt"/>
              <a:buAutoNum type="arabicPeriod"/>
            </a:pPr>
            <a:r>
              <a:rPr lang="fr-FR" sz="3700" dirty="0" smtClean="0"/>
              <a:t>Multi-projet construit - Gradle supporte le multi-projet construit et construit aussi partielle. Si vous construisez un sous-projet, Gradle prend soin de construire tous les sous-projets dont il dépend. </a:t>
            </a:r>
          </a:p>
          <a:p>
            <a:pPr marL="514350" indent="-514350">
              <a:buFont typeface="+mj-lt"/>
              <a:buAutoNum type="arabicPeriod"/>
            </a:pPr>
            <a:r>
              <a:rPr lang="fr-FR" sz="3700" dirty="0" smtClean="0"/>
              <a:t>Différentes façons de gérer votre construit - Gradle soutient différentes stratégies pour gérer vos dépendances. </a:t>
            </a:r>
          </a:p>
          <a:p>
            <a:pPr marL="514350" indent="-514350">
              <a:buFont typeface="+mj-lt"/>
              <a:buAutoNum type="arabicPeriod"/>
            </a:pPr>
            <a:r>
              <a:rPr lang="fr-FR" sz="3700" dirty="0" smtClean="0"/>
              <a:t>Premier outil de l' intégration de la construction - Gradle soutient complètement les tâches ANT, Maven et </a:t>
            </a:r>
            <a:r>
              <a:rPr lang="fr-FR" sz="3700" dirty="0" err="1" smtClean="0"/>
              <a:t>Lvy</a:t>
            </a:r>
            <a:r>
              <a:rPr lang="fr-FR" sz="3700" dirty="0" smtClean="0"/>
              <a:t> infrastructure référentiel pour l' édition et dépendances récupération. Il fournit également un convertisseur pour transformer un pom.xml Maven pour le script Gradle. </a:t>
            </a:r>
          </a:p>
          <a:p>
            <a:pPr marL="514350" indent="-514350">
              <a:buFont typeface="+mj-lt"/>
              <a:buAutoNum type="arabicPeriod"/>
            </a:pPr>
            <a:r>
              <a:rPr lang="fr-FR" sz="3700" dirty="0" smtClean="0"/>
              <a:t>Facilité </a:t>
            </a:r>
            <a:r>
              <a:rPr lang="fr-FR" sz="3700" dirty="0"/>
              <a:t>de la migration - Gradle peut facilement adapter à toute structure que vous avez. Par conséquent, vous pouvez toujours développer votre Gradle construire dans la même branche où vous pouvez </a:t>
            </a:r>
            <a:r>
              <a:rPr lang="fr-FR" sz="3700" dirty="0" smtClean="0"/>
              <a:t>construire.</a:t>
            </a:r>
          </a:p>
          <a:p>
            <a:pPr marL="514350" indent="-514350">
              <a:buFont typeface="+mj-lt"/>
              <a:buAutoNum type="arabicPeriod"/>
            </a:pPr>
            <a:r>
              <a:rPr lang="fr-FR" sz="3700" dirty="0" smtClean="0"/>
              <a:t>Gradle </a:t>
            </a:r>
            <a:r>
              <a:rPr lang="fr-FR" sz="3700" dirty="0"/>
              <a:t>Wrapper - Gradle Wrapper vous permet d'exécuter Gradle construit sur des machines où Gradle est pas installé. Ceci est utile pour l'intégration continue des serveurs. </a:t>
            </a:r>
            <a:endParaRPr lang="fr-FR" sz="3700" dirty="0" smtClean="0"/>
          </a:p>
          <a:p>
            <a:pPr marL="514350" indent="-514350">
              <a:buFont typeface="+mj-lt"/>
              <a:buAutoNum type="arabicPeriod"/>
            </a:pPr>
            <a:r>
              <a:rPr lang="fr-FR" sz="3700" dirty="0" smtClean="0"/>
              <a:t>Open </a:t>
            </a:r>
            <a:r>
              <a:rPr lang="fr-FR" sz="3700" dirty="0"/>
              <a:t>source gratuit - Gradle est un projet open source et sous licence Apache Software (ASL). </a:t>
            </a:r>
            <a:endParaRPr lang="fr-FR" sz="3700" dirty="0" smtClean="0"/>
          </a:p>
          <a:p>
            <a:pPr marL="514350" indent="-514350">
              <a:buFont typeface="+mj-lt"/>
              <a:buAutoNum type="arabicPeriod"/>
            </a:pPr>
            <a:r>
              <a:rPr lang="fr-FR" sz="3700" dirty="0" smtClean="0"/>
              <a:t>Groovy </a:t>
            </a:r>
            <a:r>
              <a:rPr lang="fr-FR" sz="3700" dirty="0"/>
              <a:t>- le script de construction de Gradle est écrit en Groovy. Toute la conception de Gradle est orientée vers être utilisé comme une langue, non pas comme un cadre rigide. Groovy vous permet d'écrire votre propre script avec quelques abstractions. L'intégralité de l'API Gradle est conçu dans un langage Groovy. </a:t>
            </a:r>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smtClean="0"/>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p>
        </p:txBody>
      </p:sp>
    </p:spTree>
    <p:extLst>
      <p:ext uri="{BB962C8B-B14F-4D97-AF65-F5344CB8AC3E}">
        <p14:creationId xmlns:p14="http://schemas.microsoft.com/office/powerpoint/2010/main" val="4067218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marL="571500" indent="-571500">
              <a:buFont typeface="Arial" pitchFamily="34" charset="0"/>
              <a:buChar char="•"/>
            </a:pPr>
            <a:r>
              <a:rPr lang="fr-FR" sz="4000" b="1" dirty="0"/>
              <a:t>Utilisation :</a:t>
            </a:r>
            <a:endParaRPr lang="fr-FR" sz="4000" dirty="0"/>
          </a:p>
        </p:txBody>
      </p:sp>
      <p:sp>
        <p:nvSpPr>
          <p:cNvPr id="3" name="Content Placeholder 2"/>
          <p:cNvSpPr>
            <a:spLocks noGrp="1"/>
          </p:cNvSpPr>
          <p:nvPr>
            <p:ph idx="1"/>
          </p:nvPr>
        </p:nvSpPr>
        <p:spPr>
          <a:xfrm>
            <a:off x="457200" y="1371600"/>
            <a:ext cx="8229600" cy="5181600"/>
          </a:xfrm>
        </p:spPr>
        <p:txBody>
          <a:bodyPr>
            <a:noAutofit/>
          </a:bodyPr>
          <a:lstStyle/>
          <a:p>
            <a:pPr marL="0" indent="0">
              <a:buNone/>
            </a:pPr>
            <a:r>
              <a:rPr lang="fr-FR" dirty="0" smtClean="0"/>
              <a:t>1- </a:t>
            </a:r>
            <a:r>
              <a:rPr lang="fr-FR" b="1" dirty="0" err="1"/>
              <a:t>Tasks</a:t>
            </a:r>
            <a:r>
              <a:rPr lang="fr-FR" b="1" dirty="0"/>
              <a:t>: </a:t>
            </a:r>
            <a:r>
              <a:rPr lang="fr-FR" dirty="0"/>
              <a:t>Chaque projet est composé de différentes tâches. Une tâche est un travail qui </a:t>
            </a:r>
            <a:r>
              <a:rPr lang="fr-FR" dirty="0" smtClean="0"/>
              <a:t>exécute une construction. </a:t>
            </a:r>
            <a:r>
              <a:rPr lang="fr-FR" dirty="0"/>
              <a:t>La tâche pourrait être la compilation de certaines classes, le stockage des fichiers de classe dans le dossier cible séparé, créant JAR, générant </a:t>
            </a:r>
            <a:r>
              <a:rPr lang="fr-FR" dirty="0" err="1"/>
              <a:t>Javadoc</a:t>
            </a:r>
            <a:r>
              <a:rPr lang="fr-FR" dirty="0"/>
              <a:t>, ou de publier des archives à des référentiels. Exemple: </a:t>
            </a:r>
            <a:r>
              <a:rPr lang="fr-FR" dirty="0" err="1"/>
              <a:t>task</a:t>
            </a:r>
            <a:r>
              <a:rPr lang="fr-FR" dirty="0"/>
              <a:t> hello { </a:t>
            </a:r>
            <a:r>
              <a:rPr lang="fr-FR" dirty="0" err="1"/>
              <a:t>doLast</a:t>
            </a:r>
            <a:r>
              <a:rPr lang="fr-FR" dirty="0"/>
              <a:t> { </a:t>
            </a:r>
            <a:r>
              <a:rPr lang="fr-FR" dirty="0" err="1"/>
              <a:t>println</a:t>
            </a:r>
            <a:r>
              <a:rPr lang="fr-FR" dirty="0"/>
              <a:t> '</a:t>
            </a:r>
            <a:r>
              <a:rPr lang="fr-FR" dirty="0" err="1"/>
              <a:t>tutorialspoint</a:t>
            </a:r>
            <a:r>
              <a:rPr lang="fr-FR" dirty="0"/>
              <a:t>' } } </a:t>
            </a:r>
            <a:r>
              <a:rPr lang="fr-FR" dirty="0" err="1"/>
              <a:t>Execution</a:t>
            </a:r>
            <a:r>
              <a:rPr lang="fr-FR" dirty="0"/>
              <a:t>: </a:t>
            </a:r>
            <a:r>
              <a:rPr lang="fr-FR" dirty="0" err="1" smtClean="0"/>
              <a:t>tutorialspoint</a:t>
            </a:r>
            <a:endParaRPr lang="fr-FR" dirty="0" smtClean="0"/>
          </a:p>
          <a:p>
            <a:endParaRPr lang="fr-FR" sz="1700" dirty="0"/>
          </a:p>
        </p:txBody>
      </p:sp>
    </p:spTree>
    <p:extLst>
      <p:ext uri="{BB962C8B-B14F-4D97-AF65-F5344CB8AC3E}">
        <p14:creationId xmlns:p14="http://schemas.microsoft.com/office/powerpoint/2010/main" val="3467817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1273</Words>
  <Application>Microsoft Office PowerPoint</Application>
  <PresentationFormat>On-screen Show (4:3)</PresentationFormat>
  <Paragraphs>87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Quel est la relation avec Maven et Ant?</vt:lpstr>
      <vt:lpstr>Gradle reprend certaines des idées fortes de Maven :</vt:lpstr>
      <vt:lpstr>les avantages De Gradle :</vt:lpstr>
      <vt:lpstr>Gradle a été choisi pour plusieurs raisons:</vt:lpstr>
      <vt:lpstr>Gradle et Groocy</vt:lpstr>
      <vt:lpstr>Caracteristiques De Gradle</vt:lpstr>
      <vt:lpstr>Utilisation :</vt:lpstr>
      <vt:lpstr>Utilisation :</vt:lpstr>
      <vt:lpstr>Utilisation :</vt:lpstr>
      <vt:lpstr>Installation sur Windows </vt:lpstr>
      <vt:lpstr>PowerPoint Presentation</vt:lpstr>
      <vt:lpstr>PowerPoint Presentation</vt:lpstr>
      <vt:lpstr>PowerPoint Presentation</vt:lpstr>
      <vt:lpstr>PowerPoint Presentation</vt:lpstr>
      <vt:lpstr>Installation du plugins dans NetBeans: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Windows User</cp:lastModifiedBy>
  <cp:revision>36</cp:revision>
  <dcterms:created xsi:type="dcterms:W3CDTF">2018-01-07T10:12:10Z</dcterms:created>
  <dcterms:modified xsi:type="dcterms:W3CDTF">2018-02-12T17:36:14Z</dcterms:modified>
</cp:coreProperties>
</file>