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52" r:id="rId3"/>
    <p:sldMasterId id="2147483656" r:id="rId4"/>
  </p:sldMasterIdLst>
  <p:notesMasterIdLst>
    <p:notesMasterId r:id="rId19"/>
  </p:notesMasterIdLst>
  <p:sldIdLst>
    <p:sldId id="256" r:id="rId5"/>
    <p:sldId id="257" r:id="rId6"/>
    <p:sldId id="269" r:id="rId7"/>
    <p:sldId id="262" r:id="rId8"/>
    <p:sldId id="263" r:id="rId9"/>
    <p:sldId id="282" r:id="rId10"/>
    <p:sldId id="265" r:id="rId11"/>
    <p:sldId id="271" r:id="rId12"/>
    <p:sldId id="259" r:id="rId13"/>
    <p:sldId id="277" r:id="rId14"/>
    <p:sldId id="278" r:id="rId15"/>
    <p:sldId id="280" r:id="rId16"/>
    <p:sldId id="268" r:id="rId17"/>
    <p:sldId id="261" r:id="rId18"/>
  </p:sldIdLst>
  <p:sldSz cx="12192000" cy="6858000"/>
  <p:notesSz cx="6858000" cy="9144000"/>
  <p:embeddedFontLst>
    <p:embeddedFont>
      <p:font typeface="Roboto" panose="020B060402020202020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hl9P+zA2NKduiit3ofRO0bTFpy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1056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6592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058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0549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8390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3201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0774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5490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8226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5892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lide de título">
  <p:cSld name="3_Slide de título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/>
          <p:nvPr/>
        </p:nvSpPr>
        <p:spPr>
          <a:xfrm>
            <a:off x="4068000" y="625435"/>
            <a:ext cx="2034000" cy="147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6"/>
          <p:cNvSpPr/>
          <p:nvPr/>
        </p:nvSpPr>
        <p:spPr>
          <a:xfrm>
            <a:off x="4068000" y="2097835"/>
            <a:ext cx="2034000" cy="1472400"/>
          </a:xfrm>
          <a:prstGeom prst="rect">
            <a:avLst/>
          </a:prstGeom>
          <a:solidFill>
            <a:srgbClr val="15498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6"/>
          <p:cNvSpPr/>
          <p:nvPr/>
        </p:nvSpPr>
        <p:spPr>
          <a:xfrm>
            <a:off x="2034000" y="3570235"/>
            <a:ext cx="2034000" cy="147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6"/>
          <p:cNvSpPr/>
          <p:nvPr/>
        </p:nvSpPr>
        <p:spPr>
          <a:xfrm>
            <a:off x="8136000" y="3570235"/>
            <a:ext cx="2034000" cy="147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6"/>
          <p:cNvSpPr/>
          <p:nvPr/>
        </p:nvSpPr>
        <p:spPr>
          <a:xfrm>
            <a:off x="10170000" y="3570235"/>
            <a:ext cx="2034000" cy="1472400"/>
          </a:xfrm>
          <a:prstGeom prst="rect">
            <a:avLst/>
          </a:prstGeom>
          <a:solidFill>
            <a:srgbClr val="15498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6"/>
          <p:cNvSpPr/>
          <p:nvPr/>
        </p:nvSpPr>
        <p:spPr>
          <a:xfrm>
            <a:off x="0" y="5042635"/>
            <a:ext cx="2034000" cy="147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6"/>
          <p:cNvSpPr/>
          <p:nvPr/>
        </p:nvSpPr>
        <p:spPr>
          <a:xfrm>
            <a:off x="4068000" y="5042635"/>
            <a:ext cx="2034000" cy="1472400"/>
          </a:xfrm>
          <a:prstGeom prst="rect">
            <a:avLst/>
          </a:prstGeom>
          <a:solidFill>
            <a:srgbClr val="15498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6"/>
          <p:cNvSpPr/>
          <p:nvPr/>
        </p:nvSpPr>
        <p:spPr>
          <a:xfrm>
            <a:off x="6102000" y="5042635"/>
            <a:ext cx="2034000" cy="147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6"/>
          <p:cNvSpPr/>
          <p:nvPr/>
        </p:nvSpPr>
        <p:spPr>
          <a:xfrm>
            <a:off x="10170000" y="5042635"/>
            <a:ext cx="2034000" cy="147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6"/>
          <p:cNvSpPr>
            <a:spLocks noGrp="1"/>
          </p:cNvSpPr>
          <p:nvPr>
            <p:ph type="pic" idx="2"/>
          </p:nvPr>
        </p:nvSpPr>
        <p:spPr>
          <a:xfrm>
            <a:off x="0" y="625475"/>
            <a:ext cx="4068763" cy="294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6"/>
          <p:cNvSpPr>
            <a:spLocks noGrp="1"/>
          </p:cNvSpPr>
          <p:nvPr>
            <p:ph type="pic" idx="3"/>
          </p:nvPr>
        </p:nvSpPr>
        <p:spPr>
          <a:xfrm>
            <a:off x="6102350" y="625475"/>
            <a:ext cx="6089650" cy="294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6"/>
          <p:cNvSpPr>
            <a:spLocks noGrp="1"/>
          </p:cNvSpPr>
          <p:nvPr>
            <p:ph type="pic" idx="4"/>
          </p:nvPr>
        </p:nvSpPr>
        <p:spPr>
          <a:xfrm>
            <a:off x="4068763" y="3570288"/>
            <a:ext cx="4067175" cy="147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6"/>
          <p:cNvSpPr>
            <a:spLocks noGrp="1"/>
          </p:cNvSpPr>
          <p:nvPr>
            <p:ph type="pic" idx="5"/>
          </p:nvPr>
        </p:nvSpPr>
        <p:spPr>
          <a:xfrm>
            <a:off x="-11999" y="3570288"/>
            <a:ext cx="2034000" cy="147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6"/>
          <p:cNvSpPr>
            <a:spLocks noGrp="1"/>
          </p:cNvSpPr>
          <p:nvPr>
            <p:ph type="pic" idx="6"/>
          </p:nvPr>
        </p:nvSpPr>
        <p:spPr>
          <a:xfrm>
            <a:off x="2016001" y="5041900"/>
            <a:ext cx="2034000" cy="147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6"/>
          <p:cNvSpPr>
            <a:spLocks noGrp="1"/>
          </p:cNvSpPr>
          <p:nvPr>
            <p:ph type="pic" idx="7"/>
          </p:nvPr>
        </p:nvSpPr>
        <p:spPr>
          <a:xfrm>
            <a:off x="8118001" y="5041900"/>
            <a:ext cx="2034000" cy="147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4068763" y="2097088"/>
            <a:ext cx="2033587" cy="1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8"/>
          </p:nvPr>
        </p:nvSpPr>
        <p:spPr>
          <a:xfrm>
            <a:off x="4068763" y="5041900"/>
            <a:ext cx="2033587" cy="147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9"/>
          </p:nvPr>
        </p:nvSpPr>
        <p:spPr>
          <a:xfrm>
            <a:off x="10169525" y="3570288"/>
            <a:ext cx="2022475" cy="147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o de título" type="title">
  <p:cSld name="TITL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9"/>
          <p:cNvSpPr/>
          <p:nvPr/>
        </p:nvSpPr>
        <p:spPr>
          <a:xfrm>
            <a:off x="0" y="244771"/>
            <a:ext cx="12192000" cy="738909"/>
          </a:xfrm>
          <a:prstGeom prst="rect">
            <a:avLst/>
          </a:prstGeom>
          <a:solidFill>
            <a:srgbClr val="1167A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9"/>
          <p:cNvSpPr/>
          <p:nvPr/>
        </p:nvSpPr>
        <p:spPr>
          <a:xfrm>
            <a:off x="5491018" y="9243"/>
            <a:ext cx="1209964" cy="120996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0;p9"/>
          <p:cNvPicPr preferRelativeResize="0"/>
          <p:nvPr/>
        </p:nvPicPr>
        <p:blipFill rotWithShape="1">
          <a:blip r:embed="rId3">
            <a:alphaModFix/>
          </a:blip>
          <a:srcRect l="2728" t="9105" r="5160" b="14820"/>
          <a:stretch/>
        </p:blipFill>
        <p:spPr>
          <a:xfrm>
            <a:off x="5553449" y="235375"/>
            <a:ext cx="1085102" cy="757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9"/>
          <p:cNvGrpSpPr/>
          <p:nvPr/>
        </p:nvGrpSpPr>
        <p:grpSpPr>
          <a:xfrm>
            <a:off x="0" y="6520988"/>
            <a:ext cx="12192000" cy="292388"/>
            <a:chOff x="0" y="6520988"/>
            <a:chExt cx="12192000" cy="292388"/>
          </a:xfrm>
        </p:grpSpPr>
        <p:sp>
          <p:nvSpPr>
            <p:cNvPr id="12" name="Google Shape;12;p9"/>
            <p:cNvSpPr/>
            <p:nvPr/>
          </p:nvSpPr>
          <p:spPr>
            <a:xfrm>
              <a:off x="0" y="6526383"/>
              <a:ext cx="12192000" cy="281599"/>
            </a:xfrm>
            <a:prstGeom prst="rect">
              <a:avLst/>
            </a:prstGeom>
            <a:solidFill>
              <a:srgbClr val="1167A4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9"/>
            <p:cNvSpPr txBox="1"/>
            <p:nvPr/>
          </p:nvSpPr>
          <p:spPr>
            <a:xfrm>
              <a:off x="0" y="6520988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Instituto de Telecomunicações | Bairro dos CTTs,  Km7 – Luanda/Angola | Tel.: 940747200 | E-mail: itel.geral@gmail.com | www.itel.gov.ao</a:t>
              </a:r>
              <a:endParaRPr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/>
          <p:nvPr/>
        </p:nvSpPr>
        <p:spPr>
          <a:xfrm>
            <a:off x="0" y="152636"/>
            <a:ext cx="12192000" cy="432048"/>
          </a:xfrm>
          <a:prstGeom prst="rect">
            <a:avLst/>
          </a:prstGeom>
          <a:solidFill>
            <a:srgbClr val="1268A5"/>
          </a:solidFill>
          <a:ln w="12700" cap="flat" cmpd="sng">
            <a:solidFill>
              <a:srgbClr val="1369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1"/>
          <p:cNvSpPr/>
          <p:nvPr/>
        </p:nvSpPr>
        <p:spPr>
          <a:xfrm>
            <a:off x="767408" y="-27384"/>
            <a:ext cx="792088" cy="79208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6455" y="55211"/>
            <a:ext cx="753993" cy="63748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1"/>
          <p:cNvSpPr/>
          <p:nvPr/>
        </p:nvSpPr>
        <p:spPr>
          <a:xfrm>
            <a:off x="0" y="6541182"/>
            <a:ext cx="12192000" cy="252000"/>
          </a:xfrm>
          <a:prstGeom prst="rect">
            <a:avLst/>
          </a:prstGeom>
          <a:solidFill>
            <a:srgbClr val="1268A5"/>
          </a:solidFill>
          <a:ln w="12700" cap="flat" cmpd="sng">
            <a:solidFill>
              <a:srgbClr val="1268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1"/>
          <p:cNvSpPr txBox="1"/>
          <p:nvPr/>
        </p:nvSpPr>
        <p:spPr>
          <a:xfrm>
            <a:off x="0" y="6520988"/>
            <a:ext cx="12192000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Instituto de Telecomunicações | Bairro dos CTTs,  Km7 – Luanda/Angola | Tel.: 940747200 | E-mail: itel.geral@gmail.com | www.itel.gov.ao</a:t>
            </a:r>
            <a:endParaRPr sz="13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5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jp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/>
          </p:nvPr>
        </p:nvSpPr>
        <p:spPr>
          <a:xfrm>
            <a:off x="299076" y="2633849"/>
            <a:ext cx="7871910" cy="167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67A4"/>
              </a:buClr>
              <a:buSzPts val="5400"/>
              <a:buFont typeface="Roboto"/>
              <a:buNone/>
            </a:pPr>
            <a:r>
              <a:rPr lang="pt-PT" sz="5400" dirty="0" smtClean="0">
                <a:solidFill>
                  <a:srgbClr val="1167A4"/>
                </a:solidFill>
                <a:latin typeface="Roboto"/>
                <a:ea typeface="Roboto"/>
                <a:cs typeface="Roboto"/>
                <a:sym typeface="Roboto"/>
              </a:rPr>
              <a:t>Sistema de Gestão de Candidaturas</a:t>
            </a:r>
            <a:endParaRPr sz="5400" i="0" u="none" strike="noStrike" cap="none" dirty="0">
              <a:solidFill>
                <a:srgbClr val="1167A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60;p1"/>
          <p:cNvSpPr txBox="1">
            <a:spLocks/>
          </p:cNvSpPr>
          <p:nvPr/>
        </p:nvSpPr>
        <p:spPr>
          <a:xfrm>
            <a:off x="498368" y="5364432"/>
            <a:ext cx="4706678" cy="81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rgbClr val="1167A4"/>
              </a:buClr>
              <a:buSzPts val="5400"/>
              <a:buFont typeface="Roboto"/>
              <a:buNone/>
            </a:pPr>
            <a:r>
              <a:rPr lang="pt-PT" sz="2400" dirty="0" smtClean="0">
                <a:solidFill>
                  <a:srgbClr val="1167A4"/>
                </a:solidFill>
                <a:latin typeface="Roboto"/>
                <a:ea typeface="Roboto"/>
                <a:cs typeface="Roboto"/>
                <a:sym typeface="Roboto"/>
              </a:rPr>
              <a:t>Ariclene Neto Gaspar – 12956</a:t>
            </a:r>
          </a:p>
          <a:p>
            <a:pPr>
              <a:lnSpc>
                <a:spcPct val="90000"/>
              </a:lnSpc>
              <a:buClr>
                <a:srgbClr val="1167A4"/>
              </a:buClr>
              <a:buSzPts val="5400"/>
              <a:buFont typeface="Roboto"/>
              <a:buNone/>
            </a:pPr>
            <a:r>
              <a:rPr lang="pt-PT" sz="2400" dirty="0" smtClean="0">
                <a:solidFill>
                  <a:srgbClr val="1167A4"/>
                </a:solidFill>
                <a:latin typeface="Roboto"/>
                <a:ea typeface="Roboto"/>
                <a:cs typeface="Roboto"/>
                <a:sym typeface="Roboto"/>
              </a:rPr>
              <a:t>Mário Albertino Da Costa - 12902</a:t>
            </a:r>
            <a:endParaRPr lang="pt-PT" sz="2400" dirty="0">
              <a:solidFill>
                <a:srgbClr val="1167A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364524" y="178790"/>
            <a:ext cx="5772916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PT" sz="3200" b="1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CAMADA DE NEGOCIO</a:t>
            </a:r>
            <a:endParaRPr sz="32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28" y="603664"/>
            <a:ext cx="9706707" cy="587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7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2391509" y="178790"/>
            <a:ext cx="7913076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PT" sz="3200" b="1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DIAGRAMA DE BASE DE DADOS</a:t>
            </a:r>
            <a:endParaRPr sz="32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4" y="603664"/>
            <a:ext cx="8475785" cy="584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1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364524" y="178790"/>
            <a:ext cx="5772916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PT" sz="3200" b="1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ARQUITETURA FÍSICA</a:t>
            </a:r>
            <a:endParaRPr sz="32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964" y="603664"/>
            <a:ext cx="7312379" cy="585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4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subTitle" idx="1"/>
          </p:nvPr>
        </p:nvSpPr>
        <p:spPr>
          <a:xfrm>
            <a:off x="2121878" y="170465"/>
            <a:ext cx="8088922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PT" sz="3200" b="1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APRESENTAÇÃO DE PROJECTO</a:t>
            </a:r>
            <a:endParaRPr sz="32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159056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089275" y="1188825"/>
            <a:ext cx="2604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 b="1" i="0" u="none" strike="noStrike" cap="none" dirty="0" smtClean="0">
                <a:solidFill>
                  <a:srgbClr val="1167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ÍNDICE</a:t>
            </a:r>
            <a:endParaRPr dirty="0"/>
          </a:p>
        </p:txBody>
      </p:sp>
      <p:grpSp>
        <p:nvGrpSpPr>
          <p:cNvPr id="66" name="Google Shape;66;p2"/>
          <p:cNvGrpSpPr/>
          <p:nvPr/>
        </p:nvGrpSpPr>
        <p:grpSpPr>
          <a:xfrm>
            <a:off x="753898" y="1896708"/>
            <a:ext cx="10684205" cy="4328800"/>
            <a:chOff x="935" y="1647"/>
            <a:chExt cx="4014" cy="566"/>
          </a:xfrm>
        </p:grpSpPr>
        <p:sp>
          <p:nvSpPr>
            <p:cNvPr id="67" name="Google Shape;67;p2"/>
            <p:cNvSpPr/>
            <p:nvPr/>
          </p:nvSpPr>
          <p:spPr>
            <a:xfrm>
              <a:off x="1105" y="1647"/>
              <a:ext cx="3844" cy="566"/>
            </a:xfrm>
            <a:prstGeom prst="rect">
              <a:avLst/>
            </a:prstGeom>
            <a:solidFill>
              <a:srgbClr val="1167A4"/>
            </a:solidFill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00" tIns="72000" rIns="180000" bIns="72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35" y="1651"/>
              <a:ext cx="126" cy="562"/>
            </a:xfrm>
            <a:prstGeom prst="rect">
              <a:avLst/>
            </a:prstGeom>
            <a:solidFill>
              <a:srgbClr val="1167A4"/>
            </a:solidFill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00" tIns="72000" rIns="180000" bIns="72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2"/>
          <p:cNvSpPr txBox="1"/>
          <p:nvPr/>
        </p:nvSpPr>
        <p:spPr>
          <a:xfrm>
            <a:off x="1206393" y="1927300"/>
            <a:ext cx="7105268" cy="4298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❑"/>
            </a:pPr>
            <a:r>
              <a:rPr lang="pt-PT" sz="3200" b="0" i="0" u="none" strike="noStrike" cap="none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Introdução;</a:t>
            </a: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❑"/>
            </a:pPr>
            <a:r>
              <a:rPr lang="pt-PT" sz="32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Objectivos;</a:t>
            </a: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❑"/>
            </a:pPr>
            <a:r>
              <a:rPr lang="pt-PT" sz="3200" b="0" i="0" u="none" strike="noStrike" cap="none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Problemática;</a:t>
            </a: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❑"/>
            </a:pPr>
            <a:r>
              <a:rPr lang="pt-PT" sz="32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Solução Desenvolvida;</a:t>
            </a: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❑"/>
            </a:pPr>
            <a:r>
              <a:rPr lang="pt-PT" sz="32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Tecnologias e Ferramentas;</a:t>
            </a: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❑"/>
            </a:pPr>
            <a:r>
              <a:rPr lang="pt-PT" sz="3200" b="0" i="0" u="none" strike="noStrike" cap="none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Diagramas do Sistema;</a:t>
            </a: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❑"/>
            </a:pPr>
            <a:r>
              <a:rPr lang="pt-PT" sz="32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Apresentação do Projecto;</a:t>
            </a: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❑"/>
            </a:pPr>
            <a:r>
              <a:rPr lang="pt-PT" sz="3200" dirty="0" smtClean="0">
                <a:solidFill>
                  <a:schemeClr val="lt1"/>
                </a:solidFill>
                <a:latin typeface="Twentieth Century"/>
                <a:sym typeface="Twentieth Century"/>
              </a:rPr>
              <a:t>Conclusão.</a:t>
            </a:r>
            <a:endParaRPr lang="pt-AO" sz="3200" dirty="0" smtClean="0">
              <a:solidFill>
                <a:schemeClr val="lt1"/>
              </a:solidFill>
              <a:latin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509683" y="178790"/>
            <a:ext cx="5588136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PT" sz="3200" b="1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INTRODUÇÃO</a:t>
            </a:r>
            <a:endParaRPr sz="32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" name="Google Shape;74;p3"/>
          <p:cNvSpPr txBox="1">
            <a:spLocks/>
          </p:cNvSpPr>
          <p:nvPr/>
        </p:nvSpPr>
        <p:spPr>
          <a:xfrm>
            <a:off x="959894" y="722350"/>
            <a:ext cx="10622992" cy="108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pt-PT" sz="2000" dirty="0" smtClean="0">
                <a:solidFill>
                  <a:srgbClr val="002060"/>
                </a:solidFill>
              </a:rPr>
              <a:t>	</a:t>
            </a:r>
            <a:r>
              <a:rPr lang="pt-PT" sz="2000" dirty="0">
                <a:solidFill>
                  <a:srgbClr val="002060"/>
                </a:solidFill>
              </a:rPr>
              <a:t>Estar imerso no mundo tecnológico pode trazer diversas oportunidades e melhorias em várias </a:t>
            </a:r>
            <a:r>
              <a:rPr lang="pt-PT" sz="2000" dirty="0" smtClean="0">
                <a:solidFill>
                  <a:srgbClr val="002060"/>
                </a:solidFill>
              </a:rPr>
              <a:t>áreas. As </a:t>
            </a:r>
            <a:r>
              <a:rPr lang="pt-PT" sz="2000" dirty="0">
                <a:solidFill>
                  <a:srgbClr val="002060"/>
                </a:solidFill>
              </a:rPr>
              <a:t>tecnologias de informação desempenham um papel crucial em nossas vidas, trazendo uma série de benefícios e vantagens significativas. </a:t>
            </a:r>
            <a:endParaRPr lang="pt-PT" sz="2000" dirty="0" smtClean="0">
              <a:solidFill>
                <a:srgbClr val="00206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71" y="3071092"/>
            <a:ext cx="3523001" cy="309695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08" y="2813988"/>
            <a:ext cx="3259485" cy="329698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067" y="3128158"/>
            <a:ext cx="2982819" cy="2982819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959894" y="6110973"/>
            <a:ext cx="2872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solidFill>
                  <a:srgbClr val="002060"/>
                </a:solidFill>
              </a:rPr>
              <a:t>Economia De </a:t>
            </a:r>
            <a:r>
              <a:rPr lang="pt-PT" sz="1600" dirty="0" smtClean="0">
                <a:solidFill>
                  <a:srgbClr val="002060"/>
                </a:solidFill>
              </a:rPr>
              <a:t>Tempo</a:t>
            </a:r>
            <a:endParaRPr lang="pt-BR" sz="1600" dirty="0">
              <a:solidFill>
                <a:srgbClr val="00206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634168" y="6110973"/>
            <a:ext cx="3661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rgbClr val="002060"/>
                </a:solidFill>
              </a:rPr>
              <a:t>Facilidade no Acesso  da Informação</a:t>
            </a:r>
            <a:endParaRPr lang="pt-BR" sz="1600" dirty="0">
              <a:solidFill>
                <a:srgbClr val="00206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097819" y="6110974"/>
            <a:ext cx="2485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solidFill>
                  <a:srgbClr val="002060"/>
                </a:solidFill>
              </a:rPr>
              <a:t>Aumento de Produtividade</a:t>
            </a:r>
            <a:endParaRPr lang="pt-BR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54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4408703" y="178790"/>
            <a:ext cx="3334934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AO" sz="3200" b="1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OBJECTIVOS</a:t>
            </a:r>
            <a:endParaRPr sz="32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5" name="Google Shape;75;p3"/>
          <p:cNvSpPr txBox="1">
            <a:spLocks noGrp="1"/>
          </p:cNvSpPr>
          <p:nvPr>
            <p:ph type="ctrTitle"/>
          </p:nvPr>
        </p:nvSpPr>
        <p:spPr>
          <a:xfrm>
            <a:off x="917134" y="967079"/>
            <a:ext cx="3701758" cy="550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67A4"/>
              </a:buClr>
              <a:buSzPts val="2800"/>
              <a:buFont typeface="Twentieth Century"/>
              <a:buNone/>
            </a:pPr>
            <a:r>
              <a:rPr lang="pt-PT" sz="2800" dirty="0" smtClean="0">
                <a:solidFill>
                  <a:srgbClr val="1167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OBJECTIVO GERAL</a:t>
            </a:r>
            <a:endParaRPr sz="2800" b="0" i="0" u="none" strike="noStrike" cap="none" dirty="0">
              <a:solidFill>
                <a:srgbClr val="1167A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" name="Google Shape;75;p3"/>
          <p:cNvSpPr txBox="1">
            <a:spLocks/>
          </p:cNvSpPr>
          <p:nvPr/>
        </p:nvSpPr>
        <p:spPr>
          <a:xfrm>
            <a:off x="917134" y="2572941"/>
            <a:ext cx="4979574" cy="439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buClr>
                <a:srgbClr val="1167A4"/>
              </a:buClr>
              <a:buSzPts val="2800"/>
              <a:buFont typeface="Twentieth Century"/>
              <a:buNone/>
            </a:pPr>
            <a:r>
              <a:rPr lang="pt-PT" sz="2800" dirty="0" smtClean="0">
                <a:solidFill>
                  <a:srgbClr val="1167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OBJECTIVOS ESPECÍFICOS</a:t>
            </a:r>
            <a:endParaRPr lang="pt-PT" sz="2800" dirty="0">
              <a:solidFill>
                <a:srgbClr val="1167A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" name="Google Shape;75;p3"/>
          <p:cNvSpPr txBox="1">
            <a:spLocks/>
          </p:cNvSpPr>
          <p:nvPr/>
        </p:nvSpPr>
        <p:spPr>
          <a:xfrm>
            <a:off x="917134" y="1494517"/>
            <a:ext cx="7113174" cy="802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PT" sz="2000" dirty="0" smtClean="0">
                <a:solidFill>
                  <a:srgbClr val="002060"/>
                </a:solidFill>
              </a:rPr>
              <a:t>	Desenvolver um sistema que automatize o processo de candidatura para os candidatos e para as entidades empregadoras.</a:t>
            </a:r>
            <a:endParaRPr lang="pt-BR" sz="2000" dirty="0">
              <a:solidFill>
                <a:srgbClr val="002060"/>
              </a:solidFill>
            </a:endParaRPr>
          </a:p>
        </p:txBody>
      </p:sp>
      <p:sp>
        <p:nvSpPr>
          <p:cNvPr id="16" name="Google Shape;75;p3"/>
          <p:cNvSpPr txBox="1">
            <a:spLocks/>
          </p:cNvSpPr>
          <p:nvPr/>
        </p:nvSpPr>
        <p:spPr>
          <a:xfrm>
            <a:off x="917134" y="3188183"/>
            <a:ext cx="7113174" cy="266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PT" sz="2000" dirty="0" smtClean="0">
                <a:solidFill>
                  <a:srgbClr val="002060"/>
                </a:solidFill>
              </a:rPr>
              <a:t>	Planear o ciclo de funcionamento do projecto;</a:t>
            </a:r>
          </a:p>
          <a:p>
            <a:pPr algn="just">
              <a:lnSpc>
                <a:spcPct val="150000"/>
              </a:lnSpc>
            </a:pPr>
            <a:r>
              <a:rPr lang="pt-PT" sz="2000" dirty="0" smtClean="0">
                <a:solidFill>
                  <a:srgbClr val="002060"/>
                </a:solidFill>
              </a:rPr>
              <a:t>	Definir as tecnologias a serem usadas;</a:t>
            </a:r>
          </a:p>
          <a:p>
            <a:pPr algn="just">
              <a:lnSpc>
                <a:spcPct val="150000"/>
              </a:lnSpc>
            </a:pPr>
            <a:r>
              <a:rPr lang="pt-PT" sz="2000" dirty="0" smtClean="0">
                <a:solidFill>
                  <a:srgbClr val="002060"/>
                </a:solidFill>
              </a:rPr>
              <a:t>	Desenvolver o layout do sistema;</a:t>
            </a:r>
          </a:p>
          <a:p>
            <a:pPr algn="just">
              <a:lnSpc>
                <a:spcPct val="150000"/>
              </a:lnSpc>
            </a:pPr>
            <a:r>
              <a:rPr lang="pt-PT" sz="2000" dirty="0" smtClean="0">
                <a:solidFill>
                  <a:srgbClr val="002060"/>
                </a:solidFill>
              </a:rPr>
              <a:t>	Automatizar o processo de candidatura;</a:t>
            </a:r>
          </a:p>
          <a:p>
            <a:pPr algn="just">
              <a:lnSpc>
                <a:spcPct val="150000"/>
              </a:lnSpc>
            </a:pPr>
            <a:r>
              <a:rPr lang="pt-PT" sz="2000" dirty="0" smtClean="0">
                <a:solidFill>
                  <a:srgbClr val="002060"/>
                </a:solidFill>
              </a:rPr>
              <a:t>	Criar a estrutura da base de dados do sistema.</a:t>
            </a:r>
            <a:endParaRPr lang="pt-BR" sz="2000" dirty="0" smtClean="0">
              <a:solidFill>
                <a:srgbClr val="002060"/>
              </a:solidFill>
            </a:endParaRP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3645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4394710" y="178790"/>
            <a:ext cx="4035270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AO" sz="3200" b="1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PROBLEMÁTICA</a:t>
            </a:r>
            <a:endParaRPr sz="32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541" y="1172308"/>
            <a:ext cx="5917460" cy="5351819"/>
          </a:xfrm>
          <a:prstGeom prst="rect">
            <a:avLst/>
          </a:prstGeom>
        </p:spPr>
      </p:pic>
      <p:pic>
        <p:nvPicPr>
          <p:cNvPr id="1026" name="Picture 2" descr="Vetores de Grande Grupo De Pessoas Na Fila Ilustração De Vetor Plano  Pessoas Se Reunindo e mais imagens de Pessoas em Fila - iSto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03664"/>
            <a:ext cx="5827539" cy="592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9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364524" y="178790"/>
            <a:ext cx="5772916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PT" sz="3200" b="1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SOLUÇÃO DESENVOLVIDA </a:t>
            </a:r>
            <a:endParaRPr sz="32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9" y="2380239"/>
            <a:ext cx="3481633" cy="36912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847" y="2856317"/>
            <a:ext cx="3346647" cy="3215158"/>
          </a:xfrm>
          <a:prstGeom prst="rect">
            <a:avLst/>
          </a:prstGeom>
        </p:spPr>
      </p:pic>
      <p:sp>
        <p:nvSpPr>
          <p:cNvPr id="7" name="Google Shape;74;p3"/>
          <p:cNvSpPr txBox="1">
            <a:spLocks/>
          </p:cNvSpPr>
          <p:nvPr/>
        </p:nvSpPr>
        <p:spPr>
          <a:xfrm>
            <a:off x="634471" y="707136"/>
            <a:ext cx="10948415" cy="999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pt-PT" sz="2000" dirty="0">
                <a:solidFill>
                  <a:srgbClr val="002060"/>
                </a:solidFill>
              </a:rPr>
              <a:t>	Considerando os desafios mencionados anteriormente, propõe-se a implementação de um sistema de gestão de candidaturas para solucioná-los. Tal sistema tornará o processo de seleção e candidatura mais eficiente e automatizado, permitindo que os candidatos possam concorrer às vagas disponíveis de forma totalmente digital.</a:t>
            </a:r>
            <a:endParaRPr lang="pt-PT" sz="2000" b="1" dirty="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444" y="3015081"/>
            <a:ext cx="4077138" cy="305639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78939" y="6071476"/>
            <a:ext cx="2872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solidFill>
                  <a:srgbClr val="002060"/>
                </a:solidFill>
              </a:rPr>
              <a:t>Currículo Digital</a:t>
            </a:r>
            <a:endParaRPr lang="pt-BR" sz="1600" dirty="0">
              <a:solidFill>
                <a:srgbClr val="00206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046093" y="6071475"/>
            <a:ext cx="2872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solidFill>
                  <a:srgbClr val="002060"/>
                </a:solidFill>
              </a:rPr>
              <a:t>Notificação e Feedback</a:t>
            </a:r>
            <a:endParaRPr lang="pt-BR" sz="1600" dirty="0">
              <a:solidFill>
                <a:srgbClr val="00206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577936" y="6071475"/>
            <a:ext cx="2872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solidFill>
                  <a:srgbClr val="002060"/>
                </a:solidFill>
              </a:rPr>
              <a:t>Automatização de Processos</a:t>
            </a:r>
            <a:endParaRPr lang="pt-BR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subTitle" idx="1"/>
          </p:nvPr>
        </p:nvSpPr>
        <p:spPr>
          <a:xfrm>
            <a:off x="3281083" y="170465"/>
            <a:ext cx="6858000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AO" sz="3200" b="1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TECNOLOGIAS E FERRAMENTAS</a:t>
            </a:r>
            <a:endParaRPr sz="32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486767"/>
            <a:ext cx="1145005" cy="11450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1" y="1525002"/>
            <a:ext cx="1003196" cy="100319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73" y="3015549"/>
            <a:ext cx="839045" cy="83904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545" y="2671277"/>
            <a:ext cx="820335" cy="82033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709" y="4004712"/>
            <a:ext cx="820335" cy="82033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78" y="2945309"/>
            <a:ext cx="909285" cy="90928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248" y="3027334"/>
            <a:ext cx="803492" cy="82726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054" y="1650719"/>
            <a:ext cx="854686" cy="85468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507" y="4847539"/>
            <a:ext cx="1286445" cy="128644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214" y="1594855"/>
            <a:ext cx="933343" cy="933343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78" y="1513369"/>
            <a:ext cx="1015482" cy="101548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1" y="4593569"/>
            <a:ext cx="1114577" cy="909207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709" y="2748031"/>
            <a:ext cx="658795" cy="68661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913" y="1680814"/>
            <a:ext cx="763149" cy="73846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032378" y="3961446"/>
            <a:ext cx="742668" cy="96436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032378" y="5256589"/>
            <a:ext cx="750365" cy="750365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652709" y="5262986"/>
            <a:ext cx="738156" cy="74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5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subTitle" idx="1"/>
          </p:nvPr>
        </p:nvSpPr>
        <p:spPr>
          <a:xfrm>
            <a:off x="3036277" y="170465"/>
            <a:ext cx="5662246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PT" sz="3200" b="1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ARQUITETURA MVC</a:t>
            </a:r>
            <a:endParaRPr sz="32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621" y="595339"/>
            <a:ext cx="8241323" cy="591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0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subTitle" idx="1"/>
          </p:nvPr>
        </p:nvSpPr>
        <p:spPr>
          <a:xfrm>
            <a:off x="2157047" y="170465"/>
            <a:ext cx="7713784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PT" sz="3200" b="1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DIAGRAMA DE </a:t>
            </a:r>
            <a:r>
              <a:rPr lang="pt-AO" sz="3200" b="1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CASO DE USO</a:t>
            </a:r>
            <a:endParaRPr sz="3200" b="1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497" y="595339"/>
            <a:ext cx="6331357" cy="58992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delo de apresentação personalizad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2198</TotalTime>
  <Words>91</Words>
  <Application>Microsoft Office PowerPoint</Application>
  <PresentationFormat>Widescreen</PresentationFormat>
  <Paragraphs>39</Paragraphs>
  <Slides>14</Slides>
  <Notes>14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14</vt:i4>
      </vt:variant>
    </vt:vector>
  </HeadingPairs>
  <TitlesOfParts>
    <vt:vector size="23" baseType="lpstr">
      <vt:lpstr>Roboto</vt:lpstr>
      <vt:lpstr>Twentieth Century</vt:lpstr>
      <vt:lpstr>Calibri</vt:lpstr>
      <vt:lpstr>Noto Sans Symbols</vt:lpstr>
      <vt:lpstr>Arial</vt:lpstr>
      <vt:lpstr>Tema do Office</vt:lpstr>
      <vt:lpstr>Personalizar design</vt:lpstr>
      <vt:lpstr>1_Personalizar design</vt:lpstr>
      <vt:lpstr>Modelo de apresentação personalizado</vt:lpstr>
      <vt:lpstr>Sistema de Gestão de Candidaturas</vt:lpstr>
      <vt:lpstr>Apresentação do PowerPoint</vt:lpstr>
      <vt:lpstr>Apresentação do PowerPoint</vt:lpstr>
      <vt:lpstr>OBJECTIVO GERAL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Plataforma de Procura de Emprego</dc:title>
  <dc:creator>Mário Albertino Da Costa</dc:creator>
  <cp:keywords>#pap_2023</cp:keywords>
  <cp:lastModifiedBy>Klara João</cp:lastModifiedBy>
  <cp:revision>127</cp:revision>
  <dcterms:created xsi:type="dcterms:W3CDTF">2020-07-29T14:11:07Z</dcterms:created>
  <dcterms:modified xsi:type="dcterms:W3CDTF">2023-06-08T22:28:25Z</dcterms:modified>
</cp:coreProperties>
</file>