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268e42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268e42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268e421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268e421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aef5383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aef5383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268e421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268e421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aef5383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aef5383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031a61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031a61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E5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data61/anonlink-entity-servi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t">
                <a:latin typeface="Roboto"/>
                <a:ea typeface="Roboto"/>
                <a:cs typeface="Roboto"/>
                <a:sym typeface="Roboto"/>
              </a:rPr>
              <a:t>PPRL:</a:t>
            </a:r>
            <a:endParaRPr b="1">
              <a:latin typeface="Roboto"/>
              <a:ea typeface="Roboto"/>
              <a:cs typeface="Roboto"/>
              <a:sym typeface="Roboto"/>
            </a:endParaRPr>
          </a:p>
          <a:p>
            <a:pPr indent="0" lvl="0" marL="0" rtl="0" algn="ctr">
              <a:spcBef>
                <a:spcPts val="0"/>
              </a:spcBef>
              <a:spcAft>
                <a:spcPts val="0"/>
              </a:spcAft>
              <a:buNone/>
            </a:pPr>
            <a:r>
              <a:rPr b="1" lang="it">
                <a:latin typeface="Roboto"/>
                <a:ea typeface="Roboto"/>
                <a:cs typeface="Roboto"/>
                <a:sym typeface="Roboto"/>
              </a:rPr>
              <a:t>PRIMAT Toolbox</a:t>
            </a:r>
            <a:endParaRPr b="1">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400">
                <a:latin typeface="Roboto"/>
                <a:ea typeface="Roboto"/>
                <a:cs typeface="Roboto"/>
                <a:sym typeface="Roboto"/>
              </a:rPr>
              <a:t>Di Mario Cristiano</a:t>
            </a:r>
            <a:endParaRPr sz="2400">
              <a:latin typeface="Roboto"/>
              <a:ea typeface="Roboto"/>
              <a:cs typeface="Roboto"/>
              <a:sym typeface="Roboto"/>
            </a:endParaRPr>
          </a:p>
        </p:txBody>
      </p:sp>
      <p:sp>
        <p:nvSpPr>
          <p:cNvPr id="56" name="Google Shape;56;p13"/>
          <p:cNvSpPr txBox="1"/>
          <p:nvPr>
            <p:ph idx="1" type="subTitle"/>
          </p:nvPr>
        </p:nvSpPr>
        <p:spPr>
          <a:xfrm>
            <a:off x="311700" y="3418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600">
                <a:latin typeface="Roboto"/>
                <a:ea typeface="Roboto"/>
                <a:cs typeface="Roboto"/>
                <a:sym typeface="Roboto"/>
              </a:rPr>
              <a:t>Università di Modena e Reggio Emilia</a:t>
            </a:r>
            <a:endParaRPr sz="1600">
              <a:latin typeface="Roboto"/>
              <a:ea typeface="Roboto"/>
              <a:cs typeface="Roboto"/>
              <a:sym typeface="Roboto"/>
            </a:endParaRPr>
          </a:p>
        </p:txBody>
      </p:sp>
      <p:sp>
        <p:nvSpPr>
          <p:cNvPr id="57" name="Google Shape;57;p13"/>
          <p:cNvSpPr txBox="1"/>
          <p:nvPr>
            <p:ph idx="1"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Introduction to </a:t>
            </a:r>
            <a:r>
              <a:rPr b="1" lang="it">
                <a:latin typeface="Roboto"/>
                <a:ea typeface="Roboto"/>
                <a:cs typeface="Roboto"/>
                <a:sym typeface="Roboto"/>
              </a:rPr>
              <a:t>PPRL</a:t>
            </a:r>
            <a:endParaRPr b="1">
              <a:latin typeface="Roboto"/>
              <a:ea typeface="Roboto"/>
              <a:cs typeface="Roboto"/>
              <a:sym typeface="Roboto"/>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it">
                <a:latin typeface="Roboto"/>
                <a:ea typeface="Roboto"/>
                <a:cs typeface="Roboto"/>
                <a:sym typeface="Roboto"/>
              </a:rPr>
              <a:t>In many cases, data owners are allowed to provide their data for data integration only if there is sufficient protection of sensitive information to ensure the privacy of individuals (such as patients of a hospital or clients of a facility).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it">
                <a:latin typeface="Roboto"/>
                <a:ea typeface="Roboto"/>
                <a:cs typeface="Roboto"/>
                <a:sym typeface="Roboto"/>
              </a:rPr>
              <a:t>For example, in medical research, data from different sources (e.g., data from different hospitals) must be matched to study possible correlations between diseases without revealing the identity of individual patients. </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Privacy Preserving Record Linkage (PPRL) addresses this problem by providing techniques for matching different records while preserving their privacy and allowing data from different sources to be combined to improve data analysis and research.</a:t>
            </a:r>
            <a:endParaRPr>
              <a:latin typeface="Roboto"/>
              <a:ea typeface="Roboto"/>
              <a:cs typeface="Roboto"/>
              <a:sym typeface="Roboto"/>
            </a:endParaRPr>
          </a:p>
        </p:txBody>
      </p:sp>
      <p:sp>
        <p:nvSpPr>
          <p:cNvPr id="64" name="Google Shape;64;p14"/>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PRIMAT</a:t>
            </a:r>
            <a:endParaRPr b="1">
              <a:latin typeface="Roboto"/>
              <a:ea typeface="Roboto"/>
              <a:cs typeface="Roboto"/>
              <a:sym typeface="Roboto"/>
            </a:endParaRPr>
          </a:p>
        </p:txBody>
      </p:sp>
      <p:sp>
        <p:nvSpPr>
          <p:cNvPr id="70" name="Google Shape;70;p15"/>
          <p:cNvSpPr txBox="1"/>
          <p:nvPr>
            <p:ph idx="1" type="body"/>
          </p:nvPr>
        </p:nvSpPr>
        <p:spPr>
          <a:xfrm>
            <a:off x="4693800" y="1355725"/>
            <a:ext cx="4138500" cy="32388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1018"/>
              <a:buNone/>
            </a:pPr>
            <a:r>
              <a:rPr lang="it" sz="1565">
                <a:latin typeface="Roboto"/>
                <a:ea typeface="Roboto"/>
                <a:cs typeface="Roboto"/>
                <a:sym typeface="Roboto"/>
              </a:rPr>
              <a:t>PRIMAT is an open source toolbox for the definition and execution of PPRL workflows. It offers several components for data owners and the central linkage unit that provide state-of-the-art PPRL methods, including Bloom-filter-based encoding and hardening techniques, LSH-based blocking, metric space filtering, post-processing and more.</a:t>
            </a:r>
            <a:endParaRPr sz="1565">
              <a:latin typeface="Roboto"/>
              <a:ea typeface="Roboto"/>
              <a:cs typeface="Roboto"/>
              <a:sym typeface="Roboto"/>
            </a:endParaRPr>
          </a:p>
          <a:p>
            <a:pPr indent="0" lvl="0" marL="0" rtl="0" algn="l">
              <a:lnSpc>
                <a:spcPct val="95000"/>
              </a:lnSpc>
              <a:spcBef>
                <a:spcPts val="1200"/>
              </a:spcBef>
              <a:spcAft>
                <a:spcPts val="0"/>
              </a:spcAft>
              <a:buSzPts val="1018"/>
              <a:buNone/>
            </a:pPr>
            <a:r>
              <a:t/>
            </a:r>
            <a:endParaRPr sz="1565">
              <a:latin typeface="Roboto"/>
              <a:ea typeface="Roboto"/>
              <a:cs typeface="Roboto"/>
              <a:sym typeface="Roboto"/>
            </a:endParaRPr>
          </a:p>
          <a:p>
            <a:pPr indent="0" lvl="0" marL="0" rtl="0" algn="l">
              <a:lnSpc>
                <a:spcPct val="95000"/>
              </a:lnSpc>
              <a:spcBef>
                <a:spcPts val="1200"/>
              </a:spcBef>
              <a:spcAft>
                <a:spcPts val="1200"/>
              </a:spcAft>
              <a:buSzPts val="1018"/>
              <a:buNone/>
            </a:pPr>
            <a:r>
              <a:rPr lang="it" sz="1565">
                <a:latin typeface="Roboto"/>
                <a:ea typeface="Roboto"/>
                <a:cs typeface="Roboto"/>
                <a:sym typeface="Roboto"/>
              </a:rPr>
              <a:t>PRIMAT is developed by the Database Group of the University of Leipzig, Germany.</a:t>
            </a:r>
            <a:endParaRPr sz="1565">
              <a:latin typeface="Roboto"/>
              <a:ea typeface="Roboto"/>
              <a:cs typeface="Roboto"/>
              <a:sym typeface="Roboto"/>
            </a:endParaRPr>
          </a:p>
        </p:txBody>
      </p:sp>
      <p:pic>
        <p:nvPicPr>
          <p:cNvPr id="71" name="Google Shape;71;p15"/>
          <p:cNvPicPr preferRelativeResize="0"/>
          <p:nvPr/>
        </p:nvPicPr>
        <p:blipFill>
          <a:blip r:embed="rId3">
            <a:alphaModFix amt="97000"/>
          </a:blip>
          <a:stretch>
            <a:fillRect/>
          </a:stretch>
        </p:blipFill>
        <p:spPr>
          <a:xfrm>
            <a:off x="311700" y="1488300"/>
            <a:ext cx="3866051" cy="2744750"/>
          </a:xfrm>
          <a:prstGeom prst="rect">
            <a:avLst/>
          </a:prstGeom>
          <a:noFill/>
          <a:ln>
            <a:noFill/>
          </a:ln>
          <a:effectLst>
            <a:outerShdw blurRad="57150" rotWithShape="0" algn="bl" dir="5400000" dist="19050">
              <a:srgbClr val="000000">
                <a:alpha val="50000"/>
              </a:srgbClr>
            </a:outerShdw>
          </a:effectLst>
        </p:spPr>
      </p:pic>
      <p:sp>
        <p:nvSpPr>
          <p:cNvPr id="72" name="Google Shape;72;p15"/>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PRIMAT Description</a:t>
            </a:r>
            <a:endParaRPr b="1">
              <a:latin typeface="Roboto"/>
              <a:ea typeface="Roboto"/>
              <a:cs typeface="Roboto"/>
              <a:sym typeface="Roboto"/>
            </a:endParaRPr>
          </a:p>
        </p:txBody>
      </p:sp>
      <p:sp>
        <p:nvSpPr>
          <p:cNvPr id="78" name="Google Shape;78;p16"/>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1650163" y="1163138"/>
            <a:ext cx="5843676" cy="352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Test Example</a:t>
            </a:r>
            <a:endParaRPr b="1">
              <a:latin typeface="Roboto"/>
              <a:ea typeface="Roboto"/>
              <a:cs typeface="Roboto"/>
              <a:sym typeface="Roboto"/>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b="1" lang="it">
                <a:latin typeface="Roboto"/>
                <a:ea typeface="Roboto"/>
                <a:cs typeface="Roboto"/>
                <a:sym typeface="Roboto"/>
              </a:rPr>
              <a:t>Input</a:t>
            </a:r>
            <a:r>
              <a:rPr lang="it">
                <a:latin typeface="Roboto"/>
                <a:ea typeface="Roboto"/>
                <a:cs typeface="Roboto"/>
                <a:sym typeface="Roboto"/>
              </a:rPr>
              <a:t>	Dataset A: 5000 record	Dataset B: 5000 record</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Esempio</a:t>
            </a:r>
            <a:endParaRPr b="1">
              <a:latin typeface="Roboto"/>
              <a:ea typeface="Roboto"/>
              <a:cs typeface="Roboto"/>
              <a:sym typeface="Roboto"/>
            </a:endParaRPr>
          </a:p>
          <a:p>
            <a:pPr indent="0" lvl="0" marL="0" rtl="0" algn="l">
              <a:lnSpc>
                <a:spcPct val="100000"/>
              </a:lnSpc>
              <a:spcBef>
                <a:spcPts val="0"/>
              </a:spcBef>
              <a:spcAft>
                <a:spcPts val="0"/>
              </a:spcAft>
              <a:buNone/>
            </a:pPr>
            <a:r>
              <a:rPr i="1" lang="it">
                <a:latin typeface="Roboto"/>
                <a:ea typeface="Roboto"/>
                <a:cs typeface="Roboto"/>
                <a:sym typeface="Roboto"/>
              </a:rPr>
              <a:t>rec_id, given_name, surname, street_number, address_1, address_2, suburb, postcode, state, date_of_birth, soc_sec_id</a:t>
            </a:r>
            <a:endParaRPr i="1">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rec-1070-org, michaela, neumann, 8, stanley street, miami, winston hills, 4223, nsw, 19151111,5304218</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rec-1016-org, courtney, painter, 12, pinkerton circuit, bega flats, richlands, 4560, vic, 19161214,4066625</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Data Cleaning	</a:t>
            </a:r>
            <a:r>
              <a:rPr lang="it">
                <a:latin typeface="Roboto"/>
                <a:ea typeface="Roboto"/>
                <a:cs typeface="Roboto"/>
                <a:sym typeface="Roboto"/>
              </a:rPr>
              <a:t>Accent Remover	Special Character Remover	Lower Case Normalizer	Umlaut Normalizer	Trim Normalizer</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Test</a:t>
            </a:r>
            <a:endParaRPr b="1">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Funzione di Similarità: Jaccard Similarity</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Threshold: 0.8</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True Positive (TP): 4950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False Positive (FP): 50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Precision: 0.9990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Recall: 1</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F-measure: 0.9994</a:t>
            </a:r>
            <a:endParaRPr>
              <a:latin typeface="Roboto"/>
              <a:ea typeface="Roboto"/>
              <a:cs typeface="Roboto"/>
              <a:sym typeface="Roboto"/>
            </a:endParaRPr>
          </a:p>
          <a:p>
            <a:pPr indent="0" lvl="0" marL="0" rtl="0" algn="l">
              <a:lnSpc>
                <a:spcPct val="100000"/>
              </a:lnSpc>
              <a:spcBef>
                <a:spcPts val="0"/>
              </a:spcBef>
              <a:spcAft>
                <a:spcPts val="0"/>
              </a:spcAft>
              <a:buClr>
                <a:schemeClr val="dk1"/>
              </a:buClr>
              <a:buSzPct val="61111"/>
              <a:buFont typeface="Arial"/>
              <a:buNone/>
            </a:pPr>
            <a:r>
              <a:rPr lang="it">
                <a:latin typeface="Roboto"/>
                <a:ea typeface="Roboto"/>
                <a:cs typeface="Roboto"/>
                <a:sym typeface="Roboto"/>
              </a:rPr>
              <a:t>Match completati correttamente: 4950 / 5000</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sp>
        <p:nvSpPr>
          <p:cNvPr id="86" name="Google Shape;86;p17"/>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Custom PPRL</a:t>
            </a:r>
            <a:endParaRPr b="1">
              <a:latin typeface="Roboto"/>
              <a:ea typeface="Roboto"/>
              <a:cs typeface="Roboto"/>
              <a:sym typeface="Roboto"/>
            </a:endParaRPr>
          </a:p>
        </p:txBody>
      </p:sp>
      <p:sp>
        <p:nvSpPr>
          <p:cNvPr id="92" name="Google Shape;92;p18"/>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pic>
        <p:nvPicPr>
          <p:cNvPr id="93" name="Google Shape;93;p18"/>
          <p:cNvPicPr preferRelativeResize="0"/>
          <p:nvPr/>
        </p:nvPicPr>
        <p:blipFill>
          <a:blip r:embed="rId3">
            <a:alphaModFix/>
          </a:blip>
          <a:stretch>
            <a:fillRect/>
          </a:stretch>
        </p:blipFill>
        <p:spPr>
          <a:xfrm>
            <a:off x="218175" y="1017725"/>
            <a:ext cx="5409387" cy="1729300"/>
          </a:xfrm>
          <a:prstGeom prst="rect">
            <a:avLst/>
          </a:prstGeom>
          <a:noFill/>
          <a:ln>
            <a:noFill/>
          </a:ln>
        </p:spPr>
      </p:pic>
      <p:pic>
        <p:nvPicPr>
          <p:cNvPr id="94" name="Google Shape;94;p18"/>
          <p:cNvPicPr preferRelativeResize="0"/>
          <p:nvPr/>
        </p:nvPicPr>
        <p:blipFill>
          <a:blip r:embed="rId4">
            <a:alphaModFix/>
          </a:blip>
          <a:stretch>
            <a:fillRect/>
          </a:stretch>
        </p:blipFill>
        <p:spPr>
          <a:xfrm>
            <a:off x="2304638" y="2825425"/>
            <a:ext cx="4534716" cy="2006700"/>
          </a:xfrm>
          <a:prstGeom prst="rect">
            <a:avLst/>
          </a:prstGeom>
          <a:noFill/>
          <a:ln>
            <a:noFill/>
          </a:ln>
        </p:spPr>
      </p:pic>
      <p:pic>
        <p:nvPicPr>
          <p:cNvPr id="95" name="Google Shape;95;p18"/>
          <p:cNvPicPr preferRelativeResize="0"/>
          <p:nvPr/>
        </p:nvPicPr>
        <p:blipFill rotWithShape="1">
          <a:blip r:embed="rId5">
            <a:alphaModFix/>
          </a:blip>
          <a:srcRect b="0" l="0" r="20823" t="0"/>
          <a:stretch/>
        </p:blipFill>
        <p:spPr>
          <a:xfrm>
            <a:off x="5777775" y="1420413"/>
            <a:ext cx="3288101" cy="92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References</a:t>
            </a:r>
            <a:endParaRPr b="1">
              <a:latin typeface="Roboto"/>
              <a:ea typeface="Roboto"/>
              <a:cs typeface="Roboto"/>
              <a:sym typeface="Roboto"/>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it">
                <a:latin typeface="Roboto"/>
                <a:ea typeface="Roboto"/>
                <a:cs typeface="Roboto"/>
                <a:sym typeface="Roboto"/>
              </a:rPr>
              <a:t>- Scientific paper: Privacy Preserving Record Linkage (Rainer Schnell)</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Scientific paper: PRIMAT: A Toolbox for Fast Privacy-preserving Matching (Martin Franke, Ziad Sehili, Erhard Rahm)</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PRIMAT: https://git.informatik.uni-leipzig.de/dbs/pprl/primat</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PRIMAT Application: https://github.com/gen-too/primat</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https://www.boozallen.com/insights/ai/privacy-preserving-record-linkage.html</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https://www.sciencedirect.com/science/article/abs/pii/S0306437921001526</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a:t>
            </a:r>
            <a:r>
              <a:rPr lang="it">
                <a:uFill>
                  <a:noFill/>
                </a:uFill>
                <a:latin typeface="Roboto"/>
                <a:ea typeface="Roboto"/>
                <a:cs typeface="Roboto"/>
                <a:sym typeface="Roboto"/>
                <a:hlinkClick r:id="rId3"/>
              </a:rPr>
              <a:t>https://github.com/data61/anonlink-entity-servic</a:t>
            </a:r>
            <a:r>
              <a:rPr lang="it">
                <a:latin typeface="Roboto"/>
                <a:ea typeface="Roboto"/>
                <a:cs typeface="Roboto"/>
                <a:sym typeface="Roboto"/>
              </a:rPr>
              <a:t>e</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https://github.com/DuncanSmith147/pseudonymization</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My Code + Presentation: https://github.com/mariocris/SIWS.git</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
        <p:nvSpPr>
          <p:cNvPr id="102" name="Google Shape;102;p19"/>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