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20"/>
  </p:notesMasterIdLst>
  <p:handoutMasterIdLst>
    <p:handoutMasterId r:id="rId21"/>
  </p:handoutMasterIdLst>
  <p:sldIdLst>
    <p:sldId id="256" r:id="rId2"/>
    <p:sldId id="270" r:id="rId3"/>
    <p:sldId id="257" r:id="rId4"/>
    <p:sldId id="259" r:id="rId5"/>
    <p:sldId id="261" r:id="rId6"/>
    <p:sldId id="260" r:id="rId7"/>
    <p:sldId id="272" r:id="rId8"/>
    <p:sldId id="274" r:id="rId9"/>
    <p:sldId id="273" r:id="rId10"/>
    <p:sldId id="266" r:id="rId11"/>
    <p:sldId id="268" r:id="rId12"/>
    <p:sldId id="263" r:id="rId13"/>
    <p:sldId id="262" r:id="rId14"/>
    <p:sldId id="267" r:id="rId15"/>
    <p:sldId id="271" r:id="rId16"/>
    <p:sldId id="279" r:id="rId17"/>
    <p:sldId id="278" r:id="rId18"/>
    <p:sldId id="280" r:id="rId19"/>
  </p:sldIdLst>
  <p:sldSz cx="12192000" cy="6858000"/>
  <p:notesSz cx="938847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51" autoAdjust="0"/>
  </p:normalViewPr>
  <p:slideViewPr>
    <p:cSldViewPr snapToGrid="0">
      <p:cViewPr varScale="1">
        <p:scale>
          <a:sx n="59" d="100"/>
          <a:sy n="59" d="100"/>
        </p:scale>
        <p:origin x="1152" y="108"/>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EB7E84-7046-4EBD-A26B-9CF6B6B8243C}"/>
              </a:ext>
            </a:extLst>
          </p:cNvPr>
          <p:cNvSpPr>
            <a:spLocks noGrp="1"/>
          </p:cNvSpPr>
          <p:nvPr>
            <p:ph type="hdr" sz="quarter"/>
          </p:nvPr>
        </p:nvSpPr>
        <p:spPr>
          <a:xfrm>
            <a:off x="0" y="2"/>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D4B62E8F-AC18-4092-A8D5-3524797FE314}"/>
              </a:ext>
            </a:extLst>
          </p:cNvPr>
          <p:cNvSpPr>
            <a:spLocks noGrp="1"/>
          </p:cNvSpPr>
          <p:nvPr>
            <p:ph type="dt" sz="quarter" idx="1"/>
          </p:nvPr>
        </p:nvSpPr>
        <p:spPr>
          <a:xfrm>
            <a:off x="5317963" y="2"/>
            <a:ext cx="4068339" cy="356357"/>
          </a:xfrm>
          <a:prstGeom prst="rect">
            <a:avLst/>
          </a:prstGeom>
        </p:spPr>
        <p:txBody>
          <a:bodyPr vert="horz" lIns="94229" tIns="47114" rIns="94229" bIns="47114" rtlCol="0"/>
          <a:lstStyle>
            <a:lvl1pPr algn="r">
              <a:defRPr sz="1200"/>
            </a:lvl1pPr>
          </a:lstStyle>
          <a:p>
            <a:fld id="{27C1A0FE-CD1D-4297-8E25-A50FE50DDEEE}" type="datetimeFigureOut">
              <a:rPr lang="en-US" smtClean="0"/>
              <a:t>5/15/2018</a:t>
            </a:fld>
            <a:endParaRPr lang="en-US"/>
          </a:p>
        </p:txBody>
      </p:sp>
      <p:sp>
        <p:nvSpPr>
          <p:cNvPr id="4" name="Footer Placeholder 3">
            <a:extLst>
              <a:ext uri="{FF2B5EF4-FFF2-40B4-BE49-F238E27FC236}">
                <a16:creationId xmlns:a16="http://schemas.microsoft.com/office/drawing/2014/main" id="{7CD07A57-0DD4-48F2-80CF-337E409BBA29}"/>
              </a:ext>
            </a:extLst>
          </p:cNvPr>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C29C5F-BB60-48D3-BE3B-7C9D1A86E235}"/>
              </a:ext>
            </a:extLst>
          </p:cNvPr>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10EECB6E-90A1-4364-89CB-BECD1801ED15}" type="slidenum">
              <a:rPr lang="en-US" smtClean="0"/>
              <a:t>‹#›</a:t>
            </a:fld>
            <a:endParaRPr lang="en-US"/>
          </a:p>
        </p:txBody>
      </p:sp>
    </p:spTree>
    <p:extLst>
      <p:ext uri="{BB962C8B-B14F-4D97-AF65-F5344CB8AC3E}">
        <p14:creationId xmlns:p14="http://schemas.microsoft.com/office/powerpoint/2010/main" val="3443536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2"/>
            <a:ext cx="4068339" cy="356357"/>
          </a:xfrm>
          <a:prstGeom prst="rect">
            <a:avLst/>
          </a:prstGeom>
        </p:spPr>
        <p:txBody>
          <a:bodyPr vert="horz" lIns="94229" tIns="47114" rIns="94229" bIns="47114" rtlCol="0"/>
          <a:lstStyle>
            <a:lvl1pPr algn="r">
              <a:defRPr sz="1200"/>
            </a:lvl1pPr>
          </a:lstStyle>
          <a:p>
            <a:fld id="{83FD485E-0F1B-4DF3-8553-6E74F9371A83}" type="datetimeFigureOut">
              <a:rPr lang="en-US" smtClean="0"/>
              <a:t>5/15/2018</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753857EF-3CF2-4EA5-96C4-D58CFC48294E}" type="slidenum">
              <a:rPr lang="en-US" smtClean="0"/>
              <a:t>‹#›</a:t>
            </a:fld>
            <a:endParaRPr lang="en-US"/>
          </a:p>
        </p:txBody>
      </p:sp>
    </p:spTree>
    <p:extLst>
      <p:ext uri="{BB962C8B-B14F-4D97-AF65-F5344CB8AC3E}">
        <p14:creationId xmlns:p14="http://schemas.microsoft.com/office/powerpoint/2010/main" val="2051170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a:t>
            </a:r>
          </a:p>
          <a:p>
            <a:endParaRPr lang="en-US">
              <a:cs typeface="Calibri"/>
            </a:endParaRPr>
          </a:p>
        </p:txBody>
      </p:sp>
      <p:sp>
        <p:nvSpPr>
          <p:cNvPr id="4" name="Slide Number Placeholder 3"/>
          <p:cNvSpPr>
            <a:spLocks noGrp="1"/>
          </p:cNvSpPr>
          <p:nvPr>
            <p:ph type="sldNum" sz="quarter" idx="10"/>
          </p:nvPr>
        </p:nvSpPr>
        <p:spPr/>
        <p:txBody>
          <a:bodyPr/>
          <a:lstStyle/>
          <a:p>
            <a:fld id="{753857EF-3CF2-4EA5-96C4-D58CFC48294E}" type="slidenum">
              <a:rPr lang="en-US" smtClean="0"/>
              <a:t>1</a:t>
            </a:fld>
            <a:endParaRPr lang="en-US"/>
          </a:p>
        </p:txBody>
      </p:sp>
    </p:spTree>
    <p:extLst>
      <p:ext uri="{BB962C8B-B14F-4D97-AF65-F5344CB8AC3E}">
        <p14:creationId xmlns:p14="http://schemas.microsoft.com/office/powerpoint/2010/main" val="3611917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Grant/Doug</a:t>
            </a:r>
          </a:p>
          <a:p>
            <a:r>
              <a:rPr lang="en-US"/>
              <a:t>The higher the reward to risk ratio is, the closer the stop will be set to the entry price= more likely to be stopped out</a:t>
            </a:r>
          </a:p>
        </p:txBody>
      </p:sp>
      <p:sp>
        <p:nvSpPr>
          <p:cNvPr id="4" name="Slide Number Placeholder 3"/>
          <p:cNvSpPr>
            <a:spLocks noGrp="1"/>
          </p:cNvSpPr>
          <p:nvPr>
            <p:ph type="sldNum" sz="quarter" idx="10"/>
          </p:nvPr>
        </p:nvSpPr>
        <p:spPr/>
        <p:txBody>
          <a:bodyPr/>
          <a:lstStyle/>
          <a:p>
            <a:fld id="{753857EF-3CF2-4EA5-96C4-D58CFC48294E}" type="slidenum">
              <a:rPr lang="en-US" smtClean="0"/>
              <a:t>10</a:t>
            </a:fld>
            <a:endParaRPr lang="en-US"/>
          </a:p>
        </p:txBody>
      </p:sp>
    </p:spTree>
    <p:extLst>
      <p:ext uri="{BB962C8B-B14F-4D97-AF65-F5344CB8AC3E}">
        <p14:creationId xmlns:p14="http://schemas.microsoft.com/office/powerpoint/2010/main" val="2855508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Grant</a:t>
            </a:r>
          </a:p>
        </p:txBody>
      </p:sp>
      <p:sp>
        <p:nvSpPr>
          <p:cNvPr id="4" name="Slide Number Placeholder 3"/>
          <p:cNvSpPr>
            <a:spLocks noGrp="1"/>
          </p:cNvSpPr>
          <p:nvPr>
            <p:ph type="sldNum" sz="quarter" idx="10"/>
          </p:nvPr>
        </p:nvSpPr>
        <p:spPr/>
        <p:txBody>
          <a:bodyPr/>
          <a:lstStyle/>
          <a:p>
            <a:fld id="{753857EF-3CF2-4EA5-96C4-D58CFC48294E}" type="slidenum">
              <a:rPr lang="en-US" smtClean="0"/>
              <a:t>11</a:t>
            </a:fld>
            <a:endParaRPr lang="en-US"/>
          </a:p>
        </p:txBody>
      </p:sp>
    </p:spTree>
    <p:extLst>
      <p:ext uri="{BB962C8B-B14F-4D97-AF65-F5344CB8AC3E}">
        <p14:creationId xmlns:p14="http://schemas.microsoft.com/office/powerpoint/2010/main" val="108951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Mario</a:t>
            </a:r>
          </a:p>
        </p:txBody>
      </p:sp>
      <p:sp>
        <p:nvSpPr>
          <p:cNvPr id="4" name="Slide Number Placeholder 3"/>
          <p:cNvSpPr>
            <a:spLocks noGrp="1"/>
          </p:cNvSpPr>
          <p:nvPr>
            <p:ph type="sldNum" sz="quarter" idx="10"/>
          </p:nvPr>
        </p:nvSpPr>
        <p:spPr/>
        <p:txBody>
          <a:bodyPr/>
          <a:lstStyle/>
          <a:p>
            <a:fld id="{753857EF-3CF2-4EA5-96C4-D58CFC48294E}" type="slidenum">
              <a:rPr lang="en-US" smtClean="0"/>
              <a:t>12</a:t>
            </a:fld>
            <a:endParaRPr lang="en-US"/>
          </a:p>
        </p:txBody>
      </p:sp>
    </p:spTree>
    <p:extLst>
      <p:ext uri="{BB962C8B-B14F-4D97-AF65-F5344CB8AC3E}">
        <p14:creationId xmlns:p14="http://schemas.microsoft.com/office/powerpoint/2010/main" val="2089301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Connor- Talk about the use of Excel to confirm that our </a:t>
            </a:r>
            <a:r>
              <a:rPr lang="en-US" dirty="0" err="1"/>
              <a:t>backtest</a:t>
            </a:r>
            <a:r>
              <a:rPr lang="en-US" dirty="0"/>
              <a:t> results were properly triggering the open and close of positions. </a:t>
            </a:r>
            <a:endParaRPr lang="en-US" dirty="0">
              <a:cs typeface="Calibri"/>
            </a:endParaRPr>
          </a:p>
        </p:txBody>
      </p:sp>
      <p:sp>
        <p:nvSpPr>
          <p:cNvPr id="4" name="Slide Number Placeholder 3"/>
          <p:cNvSpPr>
            <a:spLocks noGrp="1"/>
          </p:cNvSpPr>
          <p:nvPr>
            <p:ph type="sldNum" sz="quarter" idx="10"/>
          </p:nvPr>
        </p:nvSpPr>
        <p:spPr/>
        <p:txBody>
          <a:bodyPr/>
          <a:lstStyle/>
          <a:p>
            <a:fld id="{753857EF-3CF2-4EA5-96C4-D58CFC48294E}" type="slidenum">
              <a:rPr lang="en-US" smtClean="0"/>
              <a:t>13</a:t>
            </a:fld>
            <a:endParaRPr lang="en-US"/>
          </a:p>
        </p:txBody>
      </p:sp>
    </p:spTree>
    <p:extLst>
      <p:ext uri="{BB962C8B-B14F-4D97-AF65-F5344CB8AC3E}">
        <p14:creationId xmlns:p14="http://schemas.microsoft.com/office/powerpoint/2010/main" val="1883904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Mario Grant</a:t>
            </a:r>
          </a:p>
        </p:txBody>
      </p:sp>
      <p:sp>
        <p:nvSpPr>
          <p:cNvPr id="4" name="Slide Number Placeholder 3"/>
          <p:cNvSpPr>
            <a:spLocks noGrp="1"/>
          </p:cNvSpPr>
          <p:nvPr>
            <p:ph type="sldNum" sz="quarter" idx="10"/>
          </p:nvPr>
        </p:nvSpPr>
        <p:spPr/>
        <p:txBody>
          <a:bodyPr/>
          <a:lstStyle/>
          <a:p>
            <a:fld id="{753857EF-3CF2-4EA5-96C4-D58CFC48294E}" type="slidenum">
              <a:rPr lang="en-US" smtClean="0"/>
              <a:t>14</a:t>
            </a:fld>
            <a:endParaRPr lang="en-US"/>
          </a:p>
        </p:txBody>
      </p:sp>
    </p:spTree>
    <p:extLst>
      <p:ext uri="{BB962C8B-B14F-4D97-AF65-F5344CB8AC3E}">
        <p14:creationId xmlns:p14="http://schemas.microsoft.com/office/powerpoint/2010/main" val="412943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Mario</a:t>
            </a:r>
          </a:p>
        </p:txBody>
      </p:sp>
      <p:sp>
        <p:nvSpPr>
          <p:cNvPr id="4" name="Slide Number Placeholder 3"/>
          <p:cNvSpPr>
            <a:spLocks noGrp="1"/>
          </p:cNvSpPr>
          <p:nvPr>
            <p:ph type="sldNum" sz="quarter" idx="10"/>
          </p:nvPr>
        </p:nvSpPr>
        <p:spPr/>
        <p:txBody>
          <a:bodyPr/>
          <a:lstStyle/>
          <a:p>
            <a:fld id="{753857EF-3CF2-4EA5-96C4-D58CFC48294E}" type="slidenum">
              <a:rPr lang="en-US" smtClean="0"/>
              <a:t>15</a:t>
            </a:fld>
            <a:endParaRPr lang="en-US"/>
          </a:p>
        </p:txBody>
      </p:sp>
    </p:spTree>
    <p:extLst>
      <p:ext uri="{BB962C8B-B14F-4D97-AF65-F5344CB8AC3E}">
        <p14:creationId xmlns:p14="http://schemas.microsoft.com/office/powerpoint/2010/main" val="174933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 Mario</a:t>
            </a:r>
          </a:p>
          <a:p>
            <a:r>
              <a:rPr lang="en-US" dirty="0">
                <a:cs typeface="Calibri"/>
              </a:rPr>
              <a:t>Best scenarios happened before we updated the code to not allow trades before we hit the moving average when we get stopped out in any trade ($820 profit). The best results that we saw were best when the percentage to open is high, risk to reward ratio is low and hold overnight</a:t>
            </a:r>
          </a:p>
        </p:txBody>
      </p:sp>
      <p:sp>
        <p:nvSpPr>
          <p:cNvPr id="4" name="Slide Number Placeholder 3"/>
          <p:cNvSpPr>
            <a:spLocks noGrp="1"/>
          </p:cNvSpPr>
          <p:nvPr>
            <p:ph type="sldNum" sz="quarter" idx="10"/>
          </p:nvPr>
        </p:nvSpPr>
        <p:spPr/>
        <p:txBody>
          <a:bodyPr/>
          <a:lstStyle/>
          <a:p>
            <a:fld id="{753857EF-3CF2-4EA5-96C4-D58CFC48294E}" type="slidenum">
              <a:rPr lang="en-US" smtClean="0"/>
              <a:t>16</a:t>
            </a:fld>
            <a:endParaRPr lang="en-US"/>
          </a:p>
        </p:txBody>
      </p:sp>
    </p:spTree>
    <p:extLst>
      <p:ext uri="{BB962C8B-B14F-4D97-AF65-F5344CB8AC3E}">
        <p14:creationId xmlns:p14="http://schemas.microsoft.com/office/powerpoint/2010/main" val="3206054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Mario Grant Doug</a:t>
            </a:r>
          </a:p>
        </p:txBody>
      </p:sp>
      <p:sp>
        <p:nvSpPr>
          <p:cNvPr id="4" name="Slide Number Placeholder 3"/>
          <p:cNvSpPr>
            <a:spLocks noGrp="1"/>
          </p:cNvSpPr>
          <p:nvPr>
            <p:ph type="sldNum" sz="quarter" idx="10"/>
          </p:nvPr>
        </p:nvSpPr>
        <p:spPr/>
        <p:txBody>
          <a:bodyPr/>
          <a:lstStyle/>
          <a:p>
            <a:fld id="{753857EF-3CF2-4EA5-96C4-D58CFC48294E}" type="slidenum">
              <a:rPr lang="en-US" smtClean="0"/>
              <a:t>17</a:t>
            </a:fld>
            <a:endParaRPr lang="en-US"/>
          </a:p>
        </p:txBody>
      </p:sp>
    </p:spTree>
    <p:extLst>
      <p:ext uri="{BB962C8B-B14F-4D97-AF65-F5344CB8AC3E}">
        <p14:creationId xmlns:p14="http://schemas.microsoft.com/office/powerpoint/2010/main" val="133772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Mario Grant Doug</a:t>
            </a:r>
          </a:p>
        </p:txBody>
      </p:sp>
      <p:sp>
        <p:nvSpPr>
          <p:cNvPr id="4" name="Slide Number Placeholder 3"/>
          <p:cNvSpPr>
            <a:spLocks noGrp="1"/>
          </p:cNvSpPr>
          <p:nvPr>
            <p:ph type="sldNum" sz="quarter" idx="10"/>
          </p:nvPr>
        </p:nvSpPr>
        <p:spPr/>
        <p:txBody>
          <a:bodyPr/>
          <a:lstStyle/>
          <a:p>
            <a:fld id="{753857EF-3CF2-4EA5-96C4-D58CFC48294E}" type="slidenum">
              <a:rPr lang="en-US" smtClean="0"/>
              <a:t>18</a:t>
            </a:fld>
            <a:endParaRPr lang="en-US"/>
          </a:p>
        </p:txBody>
      </p:sp>
    </p:spTree>
    <p:extLst>
      <p:ext uri="{BB962C8B-B14F-4D97-AF65-F5344CB8AC3E}">
        <p14:creationId xmlns:p14="http://schemas.microsoft.com/office/powerpoint/2010/main" val="2943431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a:t>
            </a:r>
          </a:p>
        </p:txBody>
      </p:sp>
      <p:sp>
        <p:nvSpPr>
          <p:cNvPr id="4" name="Slide Number Placeholder 3"/>
          <p:cNvSpPr>
            <a:spLocks noGrp="1"/>
          </p:cNvSpPr>
          <p:nvPr>
            <p:ph type="sldNum" sz="quarter" idx="10"/>
          </p:nvPr>
        </p:nvSpPr>
        <p:spPr/>
        <p:txBody>
          <a:bodyPr/>
          <a:lstStyle/>
          <a:p>
            <a:fld id="{753857EF-3CF2-4EA5-96C4-D58CFC48294E}" type="slidenum">
              <a:rPr lang="en-US" smtClean="0"/>
              <a:t>2</a:t>
            </a:fld>
            <a:endParaRPr lang="en-US"/>
          </a:p>
        </p:txBody>
      </p:sp>
    </p:spTree>
    <p:extLst>
      <p:ext uri="{BB962C8B-B14F-4D97-AF65-F5344CB8AC3E}">
        <p14:creationId xmlns:p14="http://schemas.microsoft.com/office/powerpoint/2010/main" val="122365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Doug- The academic paper was done over a 22 year study similar to what we are doing but closed positions before they reached the moving average (early). This was still an improvement from the predecessors that waited for the spread to oscillate the moving average. The quantity of trades over the 22 year period were 70-994. Average profit was -$42 to $122. Even at the best scenario for each element, ignoring parameter differences, the paper only saw $5,500 profit per year.</a:t>
            </a:r>
          </a:p>
          <a:p>
            <a:endParaRPr lang="en-US" dirty="0">
              <a:cs typeface="Calibri"/>
            </a:endParaRPr>
          </a:p>
        </p:txBody>
      </p:sp>
      <p:sp>
        <p:nvSpPr>
          <p:cNvPr id="4" name="Slide Number Placeholder 3"/>
          <p:cNvSpPr>
            <a:spLocks noGrp="1"/>
          </p:cNvSpPr>
          <p:nvPr>
            <p:ph type="sldNum" sz="quarter" idx="10"/>
          </p:nvPr>
        </p:nvSpPr>
        <p:spPr/>
        <p:txBody>
          <a:bodyPr/>
          <a:lstStyle/>
          <a:p>
            <a:fld id="{753857EF-3CF2-4EA5-96C4-D58CFC48294E}" type="slidenum">
              <a:rPr lang="en-US" smtClean="0"/>
              <a:t>3</a:t>
            </a:fld>
            <a:endParaRPr lang="en-US"/>
          </a:p>
        </p:txBody>
      </p:sp>
    </p:spTree>
    <p:extLst>
      <p:ext uri="{BB962C8B-B14F-4D97-AF65-F5344CB8AC3E}">
        <p14:creationId xmlns:p14="http://schemas.microsoft.com/office/powerpoint/2010/main" val="203604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Connor</a:t>
            </a:r>
          </a:p>
          <a:p>
            <a:endParaRPr lang="en-US" dirty="0">
              <a:cs typeface="Calibri"/>
            </a:endParaRPr>
          </a:p>
        </p:txBody>
      </p:sp>
      <p:sp>
        <p:nvSpPr>
          <p:cNvPr id="4" name="Slide Number Placeholder 3"/>
          <p:cNvSpPr>
            <a:spLocks noGrp="1"/>
          </p:cNvSpPr>
          <p:nvPr>
            <p:ph type="sldNum" sz="quarter" idx="10"/>
          </p:nvPr>
        </p:nvSpPr>
        <p:spPr/>
        <p:txBody>
          <a:bodyPr/>
          <a:lstStyle/>
          <a:p>
            <a:fld id="{753857EF-3CF2-4EA5-96C4-D58CFC48294E}" type="slidenum">
              <a:rPr lang="en-US" smtClean="0"/>
              <a:t>4</a:t>
            </a:fld>
            <a:endParaRPr lang="en-US"/>
          </a:p>
        </p:txBody>
      </p:sp>
    </p:spTree>
    <p:extLst>
      <p:ext uri="{BB962C8B-B14F-4D97-AF65-F5344CB8AC3E}">
        <p14:creationId xmlns:p14="http://schemas.microsoft.com/office/powerpoint/2010/main" val="4250329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a:t>
            </a:r>
          </a:p>
        </p:txBody>
      </p:sp>
      <p:sp>
        <p:nvSpPr>
          <p:cNvPr id="4" name="Slide Number Placeholder 3"/>
          <p:cNvSpPr>
            <a:spLocks noGrp="1"/>
          </p:cNvSpPr>
          <p:nvPr>
            <p:ph type="sldNum" sz="quarter" idx="10"/>
          </p:nvPr>
        </p:nvSpPr>
        <p:spPr/>
        <p:txBody>
          <a:bodyPr/>
          <a:lstStyle/>
          <a:p>
            <a:fld id="{753857EF-3CF2-4EA5-96C4-D58CFC48294E}" type="slidenum">
              <a:rPr lang="en-US" smtClean="0"/>
              <a:t>5</a:t>
            </a:fld>
            <a:endParaRPr lang="en-US"/>
          </a:p>
        </p:txBody>
      </p:sp>
    </p:spTree>
    <p:extLst>
      <p:ext uri="{BB962C8B-B14F-4D97-AF65-F5344CB8AC3E}">
        <p14:creationId xmlns:p14="http://schemas.microsoft.com/office/powerpoint/2010/main" val="29441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Grant</a:t>
            </a:r>
          </a:p>
        </p:txBody>
      </p:sp>
      <p:sp>
        <p:nvSpPr>
          <p:cNvPr id="4" name="Slide Number Placeholder 3"/>
          <p:cNvSpPr>
            <a:spLocks noGrp="1"/>
          </p:cNvSpPr>
          <p:nvPr>
            <p:ph type="sldNum" sz="quarter" idx="10"/>
          </p:nvPr>
        </p:nvSpPr>
        <p:spPr/>
        <p:txBody>
          <a:bodyPr/>
          <a:lstStyle/>
          <a:p>
            <a:fld id="{753857EF-3CF2-4EA5-96C4-D58CFC48294E}" type="slidenum">
              <a:rPr lang="en-US" smtClean="0"/>
              <a:t>6</a:t>
            </a:fld>
            <a:endParaRPr lang="en-US"/>
          </a:p>
        </p:txBody>
      </p:sp>
    </p:spTree>
    <p:extLst>
      <p:ext uri="{BB962C8B-B14F-4D97-AF65-F5344CB8AC3E}">
        <p14:creationId xmlns:p14="http://schemas.microsoft.com/office/powerpoint/2010/main" val="33767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Doug</a:t>
            </a:r>
          </a:p>
          <a:p>
            <a:endParaRPr lang="en-US">
              <a:cs typeface="Calibri"/>
            </a:endParaRPr>
          </a:p>
        </p:txBody>
      </p:sp>
      <p:sp>
        <p:nvSpPr>
          <p:cNvPr id="4" name="Slide Number Placeholder 3"/>
          <p:cNvSpPr>
            <a:spLocks noGrp="1"/>
          </p:cNvSpPr>
          <p:nvPr>
            <p:ph type="sldNum" sz="quarter" idx="10"/>
          </p:nvPr>
        </p:nvSpPr>
        <p:spPr/>
        <p:txBody>
          <a:bodyPr/>
          <a:lstStyle/>
          <a:p>
            <a:fld id="{753857EF-3CF2-4EA5-96C4-D58CFC48294E}" type="slidenum">
              <a:rPr lang="en-US" smtClean="0"/>
              <a:t>7</a:t>
            </a:fld>
            <a:endParaRPr lang="en-US"/>
          </a:p>
        </p:txBody>
      </p:sp>
    </p:spTree>
    <p:extLst>
      <p:ext uri="{BB962C8B-B14F-4D97-AF65-F5344CB8AC3E}">
        <p14:creationId xmlns:p14="http://schemas.microsoft.com/office/powerpoint/2010/main" val="222482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Doug</a:t>
            </a:r>
          </a:p>
        </p:txBody>
      </p:sp>
      <p:sp>
        <p:nvSpPr>
          <p:cNvPr id="4" name="Slide Number Placeholder 3"/>
          <p:cNvSpPr>
            <a:spLocks noGrp="1"/>
          </p:cNvSpPr>
          <p:nvPr>
            <p:ph type="sldNum" sz="quarter" idx="10"/>
          </p:nvPr>
        </p:nvSpPr>
        <p:spPr/>
        <p:txBody>
          <a:bodyPr/>
          <a:lstStyle/>
          <a:p>
            <a:fld id="{753857EF-3CF2-4EA5-96C4-D58CFC48294E}" type="slidenum">
              <a:rPr lang="en-US" smtClean="0"/>
              <a:t>8</a:t>
            </a:fld>
            <a:endParaRPr lang="en-US"/>
          </a:p>
        </p:txBody>
      </p:sp>
    </p:spTree>
    <p:extLst>
      <p:ext uri="{BB962C8B-B14F-4D97-AF65-F5344CB8AC3E}">
        <p14:creationId xmlns:p14="http://schemas.microsoft.com/office/powerpoint/2010/main" val="2974305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Doug</a:t>
            </a:r>
          </a:p>
        </p:txBody>
      </p:sp>
      <p:sp>
        <p:nvSpPr>
          <p:cNvPr id="4" name="Slide Number Placeholder 3"/>
          <p:cNvSpPr>
            <a:spLocks noGrp="1"/>
          </p:cNvSpPr>
          <p:nvPr>
            <p:ph type="sldNum" sz="quarter" idx="10"/>
          </p:nvPr>
        </p:nvSpPr>
        <p:spPr/>
        <p:txBody>
          <a:bodyPr/>
          <a:lstStyle/>
          <a:p>
            <a:fld id="{753857EF-3CF2-4EA5-96C4-D58CFC48294E}" type="slidenum">
              <a:rPr lang="en-US" smtClean="0"/>
              <a:t>9</a:t>
            </a:fld>
            <a:endParaRPr lang="en-US"/>
          </a:p>
        </p:txBody>
      </p:sp>
    </p:spTree>
    <p:extLst>
      <p:ext uri="{BB962C8B-B14F-4D97-AF65-F5344CB8AC3E}">
        <p14:creationId xmlns:p14="http://schemas.microsoft.com/office/powerpoint/2010/main" val="182625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4DEA837-7CE3-4293-A0D8-FD510E7FCF52}"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0FE11-EA3A-4832-86E5-714FC84A0E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16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DEA837-7CE3-4293-A0D8-FD510E7FCF52}"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196912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DEA837-7CE3-4293-A0D8-FD510E7FCF52}"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404709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DEA837-7CE3-4293-A0D8-FD510E7FCF52}"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351515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DEA837-7CE3-4293-A0D8-FD510E7FCF52}"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0FE11-EA3A-4832-86E5-714FC84A0E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38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DEA837-7CE3-4293-A0D8-FD510E7FCF52}"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88916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DEA837-7CE3-4293-A0D8-FD510E7FCF52}" type="datetimeFigureOut">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255253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DEA837-7CE3-4293-A0D8-FD510E7FCF52}" type="datetimeFigureOut">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34992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DEA837-7CE3-4293-A0D8-FD510E7FCF52}" type="datetimeFigureOut">
              <a:rPr lang="en-US" smtClean="0"/>
              <a:t>5/15/2018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336128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DEA837-7CE3-4293-A0D8-FD510E7FCF52}" type="datetimeFigureOut">
              <a:rPr lang="en-US" smtClean="0"/>
              <a:t>5/15/2018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A0FE11-EA3A-4832-86E5-714FC84A0EA2}" type="slidenum">
              <a:rPr lang="en-US" smtClean="0"/>
              <a:t>‹#›</a:t>
            </a:fld>
            <a:endParaRPr lang="en-US"/>
          </a:p>
        </p:txBody>
      </p:sp>
    </p:spTree>
    <p:extLst>
      <p:ext uri="{BB962C8B-B14F-4D97-AF65-F5344CB8AC3E}">
        <p14:creationId xmlns:p14="http://schemas.microsoft.com/office/powerpoint/2010/main" val="46162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DEA837-7CE3-4293-A0D8-FD510E7FCF52}"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0FE11-EA3A-4832-86E5-714FC84A0EA2}" type="slidenum">
              <a:rPr lang="en-US" smtClean="0"/>
              <a:t>‹#›</a:t>
            </a:fld>
            <a:endParaRPr lang="en-US"/>
          </a:p>
        </p:txBody>
      </p:sp>
    </p:spTree>
    <p:extLst>
      <p:ext uri="{BB962C8B-B14F-4D97-AF65-F5344CB8AC3E}">
        <p14:creationId xmlns:p14="http://schemas.microsoft.com/office/powerpoint/2010/main" val="353097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DEA837-7CE3-4293-A0D8-FD510E7FCF52}" type="datetimeFigureOut">
              <a:rPr lang="en-US" smtClean="0"/>
              <a:t>5/15/2018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A0FE11-EA3A-4832-86E5-714FC84A0EA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8028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1623-7622-44DF-9199-EDCF00BB4FCF}"/>
              </a:ext>
            </a:extLst>
          </p:cNvPr>
          <p:cNvSpPr>
            <a:spLocks noGrp="1"/>
          </p:cNvSpPr>
          <p:nvPr>
            <p:ph type="ctrTitle"/>
          </p:nvPr>
        </p:nvSpPr>
        <p:spPr>
          <a:xfrm>
            <a:off x="1480869" y="1783722"/>
            <a:ext cx="9460302" cy="2286959"/>
          </a:xfrm>
        </p:spPr>
        <p:txBody>
          <a:bodyPr vert="horz" lIns="91440" tIns="45720" rIns="91440" bIns="45720" rtlCol="0" anchor="ctr">
            <a:normAutofit fontScale="90000"/>
          </a:bodyPr>
          <a:lstStyle/>
          <a:p>
            <a:r>
              <a:rPr lang="en-US"/>
              <a:t>Mean Reversion: Soybean Crush Complex</a:t>
            </a:r>
          </a:p>
        </p:txBody>
      </p:sp>
      <p:pic>
        <p:nvPicPr>
          <p:cNvPr id="4" name="Picture 3">
            <a:extLst>
              <a:ext uri="{FF2B5EF4-FFF2-40B4-BE49-F238E27FC236}">
                <a16:creationId xmlns:a16="http://schemas.microsoft.com/office/drawing/2014/main" id="{F3CEB2C9-8F58-4AA7-929E-7D2F5A81F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701" y="4070681"/>
            <a:ext cx="2504536" cy="2504536"/>
          </a:xfrm>
          <a:prstGeom prst="rect">
            <a:avLst/>
          </a:prstGeom>
        </p:spPr>
      </p:pic>
      <p:pic>
        <p:nvPicPr>
          <p:cNvPr id="8" name="Picture 8">
            <a:extLst>
              <a:ext uri="{FF2B5EF4-FFF2-40B4-BE49-F238E27FC236}">
                <a16:creationId xmlns:a16="http://schemas.microsoft.com/office/drawing/2014/main" id="{28827D7B-4135-4D4D-B4FD-9A29DCBA9C73}"/>
              </a:ext>
            </a:extLst>
          </p:cNvPr>
          <p:cNvPicPr>
            <a:picLocks noChangeAspect="1"/>
          </p:cNvPicPr>
          <p:nvPr/>
        </p:nvPicPr>
        <p:blipFill>
          <a:blip r:embed="rId4"/>
          <a:stretch>
            <a:fillRect/>
          </a:stretch>
        </p:blipFill>
        <p:spPr>
          <a:xfrm>
            <a:off x="2884102" y="4677810"/>
            <a:ext cx="2743200" cy="1269242"/>
          </a:xfrm>
          <a:prstGeom prst="rect">
            <a:avLst/>
          </a:prstGeom>
        </p:spPr>
      </p:pic>
    </p:spTree>
    <p:extLst>
      <p:ext uri="{BB962C8B-B14F-4D97-AF65-F5344CB8AC3E}">
        <p14:creationId xmlns:p14="http://schemas.microsoft.com/office/powerpoint/2010/main" val="277053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Developments &amp; Solutions</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522186" y="1845734"/>
            <a:ext cx="5745193" cy="4023360"/>
          </a:xfrm>
        </p:spPr>
        <p:txBody>
          <a:bodyPr vert="horz" lIns="0" tIns="45720" rIns="0" bIns="45720" rtlCol="0" anchor="t">
            <a:normAutofit/>
          </a:bodyPr>
          <a:lstStyle/>
          <a:p>
            <a:pPr>
              <a:buFont typeface="Arial" panose="020F0502020204030204" pitchFamily="34" charset="0"/>
              <a:buChar char="•"/>
            </a:pPr>
            <a:r>
              <a:rPr lang="en-US" sz="2400" b="1" i="1">
                <a:cs typeface="Calibri"/>
              </a:rPr>
              <a:t> Execution in the spread</a:t>
            </a:r>
          </a:p>
          <a:p>
            <a:pPr marL="383540" lvl="1">
              <a:buFont typeface="Arial" panose="020F0502020204030204" pitchFamily="34" charset="0"/>
              <a:buChar char="•"/>
            </a:pPr>
            <a:r>
              <a:rPr lang="en-US" sz="2400">
                <a:cs typeface="Calibri"/>
              </a:rPr>
              <a:t>BCX spread to avoid slippage from legs</a:t>
            </a:r>
          </a:p>
          <a:p>
            <a:pPr marL="383540" lvl="1">
              <a:buFont typeface="Arial" panose="020F0502020204030204" pitchFamily="34" charset="0"/>
              <a:buChar char="•"/>
            </a:pPr>
            <a:r>
              <a:rPr lang="en-US" sz="2400">
                <a:cs typeface="Calibri"/>
              </a:rPr>
              <a:t>Improves execution times</a:t>
            </a:r>
          </a:p>
          <a:p>
            <a:pPr>
              <a:buFont typeface="Arial" panose="020F0502020204030204" pitchFamily="34" charset="0"/>
              <a:buChar char="•"/>
            </a:pPr>
            <a:r>
              <a:rPr lang="en-US" sz="2400" b="1" i="1">
                <a:cs typeface="Calibri"/>
              </a:rPr>
              <a:t>Market orders with modified entry triggers</a:t>
            </a:r>
          </a:p>
          <a:p>
            <a:pPr marL="383540" lvl="1">
              <a:buFont typeface="Arial" panose="020F0502020204030204" pitchFamily="34" charset="0"/>
              <a:buChar char="•"/>
            </a:pPr>
            <a:r>
              <a:rPr lang="en-US" sz="2200">
                <a:cs typeface="Calibri"/>
              </a:rPr>
              <a:t>Entry for long positions = Offer price</a:t>
            </a:r>
          </a:p>
          <a:p>
            <a:pPr marL="566420" lvl="2">
              <a:buFont typeface="Arial" panose="020F0502020204030204" pitchFamily="34" charset="0"/>
              <a:buChar char="•"/>
            </a:pPr>
            <a:r>
              <a:rPr lang="en-US" sz="2200">
                <a:cs typeface="Calibri"/>
              </a:rPr>
              <a:t>Exit for long positions =  Bid price</a:t>
            </a:r>
          </a:p>
          <a:p>
            <a:pPr marL="383540" lvl="2" indent="0">
              <a:buNone/>
            </a:pPr>
            <a:endParaRPr lang="en-US" sz="800">
              <a:cs typeface="Calibri"/>
            </a:endParaRPr>
          </a:p>
          <a:p>
            <a:pPr marL="383540" lvl="1">
              <a:buFont typeface="Arial" panose="020F0502020204030204" pitchFamily="34" charset="0"/>
              <a:buChar char="•"/>
            </a:pPr>
            <a:r>
              <a:rPr lang="en-US" sz="2200">
                <a:cs typeface="Calibri"/>
              </a:rPr>
              <a:t>Entry for short positions = Bid price</a:t>
            </a:r>
          </a:p>
          <a:p>
            <a:pPr marL="566420" lvl="2">
              <a:buFont typeface="Arial" panose="020F0502020204030204" pitchFamily="34" charset="0"/>
              <a:buChar char="•"/>
            </a:pPr>
            <a:r>
              <a:rPr lang="en-US" sz="2200">
                <a:cs typeface="Calibri"/>
              </a:rPr>
              <a:t>Exit for short positions = Offer price</a:t>
            </a: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
        <p:nvSpPr>
          <p:cNvPr id="4" name="Content Placeholder 2">
            <a:extLst>
              <a:ext uri="{FF2B5EF4-FFF2-40B4-BE49-F238E27FC236}">
                <a16:creationId xmlns:a16="http://schemas.microsoft.com/office/drawing/2014/main" id="{59DC1E4D-264D-4613-A635-2ED13980DAD4}"/>
              </a:ext>
            </a:extLst>
          </p:cNvPr>
          <p:cNvSpPr txBox="1">
            <a:spLocks/>
          </p:cNvSpPr>
          <p:nvPr/>
        </p:nvSpPr>
        <p:spPr>
          <a:xfrm>
            <a:off x="6273129" y="1845734"/>
            <a:ext cx="5745193"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66420" lvl="2">
              <a:buFont typeface="Arial" panose="020F0502020204030204" pitchFamily="34" charset="0"/>
              <a:buChar char="•"/>
            </a:pPr>
            <a:r>
              <a:rPr lang="en-US" sz="2400" b="1" i="1">
                <a:cs typeface="Calibri"/>
              </a:rPr>
              <a:t>Stop-Loss Orders</a:t>
            </a:r>
          </a:p>
          <a:p>
            <a:pPr marL="749300" lvl="3">
              <a:buFont typeface="Arial" panose="020F0502020204030204" pitchFamily="34" charset="0"/>
              <a:buChar char="•"/>
            </a:pPr>
            <a:r>
              <a:rPr lang="en-US" sz="2400">
                <a:cs typeface="Calibri"/>
              </a:rPr>
              <a:t>Placed at a reward/risk proportion</a:t>
            </a:r>
          </a:p>
          <a:p>
            <a:pPr marL="566420" lvl="3" indent="0">
              <a:buNone/>
            </a:pPr>
            <a:r>
              <a:rPr lang="en-US" sz="2400" b="1" i="1">
                <a:cs typeface="Calibri"/>
              </a:rPr>
              <a:t>(Example Using 3:1 Reward/Risk)</a:t>
            </a:r>
          </a:p>
          <a:p>
            <a:pPr marL="932180" lvl="4">
              <a:buFont typeface="Arial" panose="020F0502020204030204" pitchFamily="34" charset="0"/>
              <a:buChar char="•"/>
            </a:pPr>
            <a:r>
              <a:rPr lang="en-US" sz="2300">
                <a:cs typeface="Calibri"/>
              </a:rPr>
              <a:t>Area between entry and SMA = 12</a:t>
            </a:r>
            <a:r>
              <a:rPr lang="en-US" sz="2300">
                <a:solidFill>
                  <a:srgbClr val="404040"/>
                </a:solidFill>
                <a:cs typeface="Calibri"/>
              </a:rPr>
              <a:t> ticks</a:t>
            </a:r>
          </a:p>
          <a:p>
            <a:pPr marL="932180" lvl="4">
              <a:buFont typeface="Arial" panose="020F0502020204030204" pitchFamily="34" charset="0"/>
              <a:buChar char="•"/>
            </a:pPr>
            <a:r>
              <a:rPr lang="en-US" sz="2300">
                <a:solidFill>
                  <a:schemeClr val="tx1"/>
                </a:solidFill>
                <a:cs typeface="Calibri"/>
              </a:rPr>
              <a:t>Area between entry and stop = 4 ticks</a:t>
            </a:r>
          </a:p>
          <a:p>
            <a:pPr marL="1099820" lvl="5">
              <a:buFont typeface="Arial" panose="020F0502020204030204" pitchFamily="34" charset="0"/>
              <a:buChar char="•"/>
            </a:pPr>
            <a:r>
              <a:rPr lang="en-US" sz="2300">
                <a:solidFill>
                  <a:schemeClr val="tx1"/>
                </a:solidFill>
                <a:cs typeface="Calibri"/>
              </a:rPr>
              <a:t>Total Reward = $1500</a:t>
            </a:r>
          </a:p>
          <a:p>
            <a:pPr marL="1099820" lvl="5">
              <a:buFont typeface="Arial" panose="020F0502020204030204" pitchFamily="34" charset="0"/>
              <a:buChar char="•"/>
            </a:pPr>
            <a:r>
              <a:rPr lang="en-US" sz="2300">
                <a:solidFill>
                  <a:schemeClr val="tx1"/>
                </a:solidFill>
                <a:cs typeface="Calibri"/>
              </a:rPr>
              <a:t>Total Risk = $500</a:t>
            </a:r>
            <a:endParaRPr lang="en-US" sz="1900">
              <a:solidFill>
                <a:schemeClr val="tx1"/>
              </a:solidFill>
              <a:cs typeface="Calibri"/>
            </a:endParaRPr>
          </a:p>
          <a:p>
            <a:pPr marL="383868" lvl="2" indent="0">
              <a:buNone/>
            </a:pPr>
            <a:r>
              <a:rPr lang="en-US" sz="1900">
                <a:solidFill>
                  <a:schemeClr val="tx1"/>
                </a:solidFill>
                <a:cs typeface="Calibri"/>
              </a:rPr>
              <a:t>		           </a:t>
            </a:r>
            <a:r>
              <a:rPr lang="en-US" sz="1900" u="sng">
                <a:solidFill>
                  <a:schemeClr val="tx1"/>
                </a:solidFill>
                <a:cs typeface="Calibri"/>
              </a:rPr>
              <a:t>Displacement from M.A.</a:t>
            </a:r>
          </a:p>
          <a:p>
            <a:pPr marL="383868" lvl="2" indent="0">
              <a:buNone/>
            </a:pPr>
            <a:r>
              <a:rPr lang="en-US" sz="1900">
                <a:solidFill>
                  <a:schemeClr val="tx1"/>
                </a:solidFill>
                <a:cs typeface="Calibri"/>
              </a:rPr>
              <a:t>			Reward to Risk Ratio</a:t>
            </a:r>
          </a:p>
        </p:txBody>
      </p:sp>
      <p:sp>
        <p:nvSpPr>
          <p:cNvPr id="6" name="TextBox 5">
            <a:extLst>
              <a:ext uri="{FF2B5EF4-FFF2-40B4-BE49-F238E27FC236}">
                <a16:creationId xmlns:a16="http://schemas.microsoft.com/office/drawing/2014/main" id="{BA1632EA-6A23-4FC2-8A57-D5EEB0B506F0}"/>
              </a:ext>
            </a:extLst>
          </p:cNvPr>
          <p:cNvSpPr txBox="1"/>
          <p:nvPr/>
        </p:nvSpPr>
        <p:spPr>
          <a:xfrm>
            <a:off x="6400799" y="4761656"/>
            <a:ext cx="2279598" cy="384721"/>
          </a:xfrm>
          <a:prstGeom prst="rect">
            <a:avLst/>
          </a:prstGeom>
          <a:noFill/>
        </p:spPr>
        <p:txBody>
          <a:bodyPr wrap="none" rtlCol="0">
            <a:spAutoFit/>
          </a:bodyPr>
          <a:lstStyle/>
          <a:p>
            <a:r>
              <a:rPr lang="en-US" sz="1900">
                <a:cs typeface="Calibri"/>
              </a:rPr>
              <a:t>Stop = Entry Price +/-</a:t>
            </a:r>
            <a:endParaRPr lang="en-US" sz="1900"/>
          </a:p>
        </p:txBody>
      </p:sp>
    </p:spTree>
    <p:extLst>
      <p:ext uri="{BB962C8B-B14F-4D97-AF65-F5344CB8AC3E}">
        <p14:creationId xmlns:p14="http://schemas.microsoft.com/office/powerpoint/2010/main" val="54791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Determining Contract Traded</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097280" y="1845734"/>
            <a:ext cx="9368286" cy="4023360"/>
          </a:xfrm>
        </p:spPr>
        <p:txBody>
          <a:bodyPr vert="horz" lIns="0" tIns="45720" rIns="0" bIns="45720" rtlCol="0" anchor="t">
            <a:normAutofit/>
          </a:bodyPr>
          <a:lstStyle/>
          <a:p>
            <a:pPr>
              <a:buFont typeface="Arial" panose="020F0502020204030204" pitchFamily="34" charset="0"/>
              <a:buChar char="•"/>
            </a:pPr>
            <a:r>
              <a:rPr lang="en-US" sz="2800">
                <a:cs typeface="Calibri"/>
              </a:rPr>
              <a:t> Traded CME BCX contract</a:t>
            </a:r>
          </a:p>
          <a:p>
            <a:pPr marL="383540" lvl="1">
              <a:buFont typeface="Arial" panose="020F0502020204030204" pitchFamily="34" charset="0"/>
              <a:buChar char="•"/>
            </a:pPr>
            <a:r>
              <a:rPr lang="en-US" sz="2600">
                <a:cs typeface="Calibri"/>
              </a:rPr>
              <a:t>Largest Open Interest</a:t>
            </a:r>
          </a:p>
          <a:p>
            <a:pPr marL="383540" lvl="1">
              <a:buFont typeface="Arial" panose="020F0502020204030204" pitchFamily="34" charset="0"/>
              <a:buChar char="•"/>
            </a:pPr>
            <a:r>
              <a:rPr lang="en-US" sz="2600">
                <a:cs typeface="Calibri"/>
              </a:rPr>
              <a:t>Greater than 1-2 weeks before First Notice Day (FND)</a:t>
            </a:r>
          </a:p>
          <a:p>
            <a:pPr>
              <a:buFont typeface="Arial" panose="020F0502020204030204" pitchFamily="34" charset="0"/>
              <a:buChar char="•"/>
            </a:pPr>
            <a:r>
              <a:rPr lang="en-US" sz="2800">
                <a:cs typeface="Calibri"/>
              </a:rPr>
              <a:t> Find the contract which provides best:</a:t>
            </a:r>
          </a:p>
          <a:p>
            <a:pPr marL="383540" lvl="1">
              <a:buFont typeface="Arial" panose="020F0502020204030204" pitchFamily="34" charset="0"/>
              <a:buChar char="•"/>
            </a:pPr>
            <a:r>
              <a:rPr lang="en-US" sz="2600">
                <a:cs typeface="Calibri"/>
              </a:rPr>
              <a:t>Liquidity</a:t>
            </a:r>
          </a:p>
          <a:p>
            <a:pPr marL="383540" lvl="1">
              <a:buFont typeface="Arial" panose="020F0502020204030204" pitchFamily="34" charset="0"/>
              <a:buChar char="•"/>
            </a:pPr>
            <a:r>
              <a:rPr lang="en-US" sz="2600">
                <a:cs typeface="Calibri"/>
              </a:rPr>
              <a:t>Volume</a:t>
            </a:r>
          </a:p>
          <a:p>
            <a:pPr marL="383540" lvl="1">
              <a:buFont typeface="Arial" panose="020F0502020204030204" pitchFamily="34" charset="0"/>
              <a:buChar char="•"/>
            </a:pPr>
            <a:r>
              <a:rPr lang="en-US" sz="2600">
                <a:cs typeface="Calibri"/>
              </a:rPr>
              <a:t>Time</a:t>
            </a: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180420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User Defined Parameters</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644774" y="1965051"/>
            <a:ext cx="8661821" cy="3561020"/>
          </a:xfrm>
        </p:spPr>
        <p:txBody>
          <a:bodyPr vert="horz" lIns="0" tIns="45720" rIns="0" bIns="45720" numCol="2" rtlCol="0" anchor="t">
            <a:normAutofit/>
          </a:bodyPr>
          <a:lstStyle/>
          <a:p>
            <a:pPr marL="457200" indent="-457200">
              <a:buAutoNum type="arabicPeriod"/>
            </a:pPr>
            <a:r>
              <a:rPr lang="en-US" sz="2400">
                <a:cs typeface="Calibri"/>
              </a:rPr>
              <a:t>Displacement from M.A. required to open a position</a:t>
            </a:r>
          </a:p>
          <a:p>
            <a:pPr marL="457200" indent="-457200">
              <a:buAutoNum type="arabicPeriod"/>
            </a:pPr>
            <a:r>
              <a:rPr lang="en-US" sz="2400">
                <a:cs typeface="Calibri"/>
              </a:rPr>
              <a:t>Reward : Risk Ratio (Triggers)</a:t>
            </a:r>
          </a:p>
          <a:p>
            <a:pPr marL="457200" indent="-457200">
              <a:buAutoNum type="arabicPeriod"/>
            </a:pPr>
            <a:r>
              <a:rPr lang="en-US" sz="2400">
                <a:cs typeface="Calibri"/>
              </a:rPr>
              <a:t>Moving Average Period </a:t>
            </a:r>
          </a:p>
          <a:p>
            <a:pPr marL="457200" indent="-457200">
              <a:buAutoNum type="arabicPeriod"/>
            </a:pPr>
            <a:r>
              <a:rPr lang="en-US" sz="2400">
                <a:cs typeface="Calibri"/>
              </a:rPr>
              <a:t>Dynamic/Static Moving Average</a:t>
            </a:r>
          </a:p>
          <a:p>
            <a:pPr marL="457200" indent="-457200">
              <a:buAutoNum type="arabicPeriod"/>
            </a:pPr>
            <a:r>
              <a:rPr lang="en-US" sz="2400">
                <a:cs typeface="Calibri"/>
              </a:rPr>
              <a:t>Order TIF (Fill or Kill)</a:t>
            </a:r>
          </a:p>
          <a:p>
            <a:pPr marL="457200" indent="-457200">
              <a:buAutoNum type="arabicPeriod"/>
            </a:pPr>
            <a:r>
              <a:rPr lang="en-US" sz="2400">
                <a:cs typeface="Calibri"/>
              </a:rPr>
              <a:t>Number of Contracts Traded</a:t>
            </a:r>
          </a:p>
          <a:p>
            <a:pPr marL="457200" indent="-457200">
              <a:buAutoNum type="arabicPeriod"/>
            </a:pPr>
            <a:r>
              <a:rPr lang="en-US" sz="2400">
                <a:cs typeface="Calibri"/>
              </a:rPr>
              <a:t>Only Long/Short Positions</a:t>
            </a:r>
          </a:p>
          <a:p>
            <a:pPr marL="457200" indent="-457200">
              <a:buAutoNum type="arabicPeriod"/>
            </a:pPr>
            <a:r>
              <a:rPr lang="en-US" sz="2400">
                <a:cs typeface="Calibri"/>
              </a:rPr>
              <a:t>Stop-Loss Trigger On/Off</a:t>
            </a:r>
          </a:p>
          <a:p>
            <a:pPr marL="457200" indent="-457200">
              <a:buAutoNum type="arabicPeriod"/>
            </a:pPr>
            <a:r>
              <a:rPr lang="en-US" sz="2400">
                <a:cs typeface="Calibri"/>
              </a:rPr>
              <a:t>Time of Day Traded              (Day Session v Night Session)</a:t>
            </a:r>
          </a:p>
          <a:p>
            <a:pPr marL="457200" indent="-457200">
              <a:buAutoNum type="arabicPeriod"/>
            </a:pPr>
            <a:r>
              <a:rPr lang="en-US" sz="2400">
                <a:cs typeface="Calibri"/>
              </a:rPr>
              <a:t>On/Off switch</a:t>
            </a: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123125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Back Testing &amp; Data Analysis</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097280" y="1842596"/>
            <a:ext cx="9368286" cy="4023360"/>
          </a:xfrm>
        </p:spPr>
        <p:txBody>
          <a:bodyPr vert="horz" lIns="0" tIns="45720" rIns="0" bIns="45720" rtlCol="0" anchor="t">
            <a:normAutofit/>
          </a:bodyPr>
          <a:lstStyle/>
          <a:p>
            <a:pPr>
              <a:buFont typeface="Arial" panose="020F0502020204030204" pitchFamily="34" charset="0"/>
              <a:buChar char="•"/>
            </a:pPr>
            <a:r>
              <a:rPr lang="en-US" sz="2800">
                <a:solidFill>
                  <a:schemeClr val="tx1"/>
                </a:solidFill>
                <a:cs typeface="Calibri"/>
              </a:rPr>
              <a:t> March 2018 BCX (BCXH8) </a:t>
            </a:r>
          </a:p>
          <a:p>
            <a:pPr marL="383540" lvl="1">
              <a:buFont typeface="Arial" panose="020F0502020204030204" pitchFamily="34" charset="0"/>
              <a:buChar char="•"/>
            </a:pPr>
            <a:r>
              <a:rPr lang="en-US" sz="2800">
                <a:solidFill>
                  <a:schemeClr val="tx1"/>
                </a:solidFill>
                <a:cs typeface="Calibri"/>
              </a:rPr>
              <a:t>October 2nd 2017 ---&gt; February 1st 2018 (4 months total)</a:t>
            </a:r>
          </a:p>
          <a:p>
            <a:pPr>
              <a:buFont typeface="Arial" panose="020F0502020204030204" pitchFamily="34" charset="0"/>
              <a:buChar char="•"/>
            </a:pPr>
            <a:r>
              <a:rPr lang="en-US" sz="2800">
                <a:solidFill>
                  <a:schemeClr val="tx1"/>
                </a:solidFill>
                <a:cs typeface="Calibri"/>
              </a:rPr>
              <a:t> Average Daily Volume = 208 contracts</a:t>
            </a:r>
          </a:p>
          <a:p>
            <a:pPr>
              <a:buFont typeface="Arial" panose="020F0502020204030204" pitchFamily="34" charset="0"/>
              <a:buChar char="•"/>
            </a:pPr>
            <a:r>
              <a:rPr lang="en-US" sz="2800">
                <a:solidFill>
                  <a:schemeClr val="tx1"/>
                </a:solidFill>
                <a:cs typeface="Calibri"/>
              </a:rPr>
              <a:t> Trade Price Median = 1.035 cents/bushel</a:t>
            </a:r>
          </a:p>
          <a:p>
            <a:pPr>
              <a:buFont typeface="Arial" panose="020F0502020204030204" pitchFamily="34" charset="0"/>
              <a:buChar char="•"/>
            </a:pPr>
            <a:r>
              <a:rPr lang="en-US" sz="2800">
                <a:solidFill>
                  <a:schemeClr val="tx1"/>
                </a:solidFill>
                <a:cs typeface="Calibri"/>
              </a:rPr>
              <a:t> Low =  0.835 cents/bushel 	High = 1.25 cents/bushel</a:t>
            </a:r>
          </a:p>
          <a:p>
            <a:pPr>
              <a:buFont typeface="Arial" panose="020F0502020204030204" pitchFamily="34" charset="0"/>
              <a:buChar char="•"/>
            </a:pPr>
            <a:r>
              <a:rPr lang="en-US" sz="2800">
                <a:solidFill>
                  <a:schemeClr val="tx1"/>
                </a:solidFill>
                <a:cs typeface="Calibri"/>
              </a:rPr>
              <a:t>  Time of Day Analyzed = 8:30am CDT ---&gt; 1:20pm CDT</a:t>
            </a:r>
          </a:p>
          <a:p>
            <a:pPr marL="383540" lvl="1">
              <a:buFont typeface="Arial" panose="020F0502020204030204" pitchFamily="34" charset="0"/>
              <a:buChar char="•"/>
            </a:pPr>
            <a:r>
              <a:rPr lang="en-US" sz="2800">
                <a:solidFill>
                  <a:schemeClr val="tx1"/>
                </a:solidFill>
                <a:cs typeface="Calibri"/>
              </a:rPr>
              <a:t>Day Session (Highest Volume and Volatility historically)</a:t>
            </a: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361843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Challenges</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097280" y="1845734"/>
            <a:ext cx="9368286" cy="4023360"/>
          </a:xfrm>
        </p:spPr>
        <p:txBody>
          <a:bodyPr vert="horz" lIns="0" tIns="45720" rIns="0" bIns="45720" rtlCol="0" anchor="t">
            <a:normAutofit/>
          </a:bodyPr>
          <a:lstStyle/>
          <a:p>
            <a:pPr>
              <a:buFont typeface="Arial" panose="020F0502020204030204" pitchFamily="34" charset="0"/>
              <a:buChar char="•"/>
            </a:pPr>
            <a:r>
              <a:rPr lang="en-US" sz="2800">
                <a:cs typeface="Calibri"/>
              </a:rPr>
              <a:t> Data limitations</a:t>
            </a:r>
          </a:p>
          <a:p>
            <a:pPr marL="383540" lvl="1">
              <a:buFont typeface="Arial" panose="020F0502020204030204" pitchFamily="34" charset="0"/>
              <a:buChar char="•"/>
            </a:pPr>
            <a:r>
              <a:rPr lang="en-US" sz="2400" err="1">
                <a:cs typeface="Calibri"/>
              </a:rPr>
              <a:t>Backtesting</a:t>
            </a:r>
            <a:r>
              <a:rPr lang="en-US" sz="2400">
                <a:cs typeface="Calibri"/>
              </a:rPr>
              <a:t> &amp; local development servers</a:t>
            </a:r>
          </a:p>
          <a:p>
            <a:pPr>
              <a:buFont typeface="Arial" panose="020F0502020204030204" pitchFamily="34" charset="0"/>
              <a:buChar char="•"/>
            </a:pPr>
            <a:r>
              <a:rPr lang="en-US" sz="2800">
                <a:cs typeface="Calibri"/>
              </a:rPr>
              <a:t> Implementation of stops</a:t>
            </a:r>
          </a:p>
          <a:p>
            <a:pPr marL="383540" lvl="1">
              <a:buFont typeface="Arial" panose="020F0502020204030204" pitchFamily="34" charset="0"/>
              <a:buChar char="•"/>
            </a:pPr>
            <a:r>
              <a:rPr lang="en-US" sz="2400">
                <a:cs typeface="Calibri"/>
              </a:rPr>
              <a:t>Breakout price action</a:t>
            </a:r>
          </a:p>
          <a:p>
            <a:pPr>
              <a:buFont typeface="Arial" panose="020F0502020204030204" pitchFamily="34" charset="0"/>
              <a:buChar char="•"/>
            </a:pPr>
            <a:r>
              <a:rPr lang="en-US" sz="2800">
                <a:cs typeface="Calibri"/>
              </a:rPr>
              <a:t> Methodology to determine proportion on open positions</a:t>
            </a:r>
          </a:p>
          <a:p>
            <a:pPr marL="0" indent="0">
              <a:buNone/>
            </a:pPr>
            <a:endParaRPr lang="en-US">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127796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Construction of the Code</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522185" y="1845734"/>
            <a:ext cx="10820399" cy="4023360"/>
          </a:xfrm>
        </p:spPr>
        <p:txBody>
          <a:bodyPr vert="horz" lIns="0" tIns="45720" rIns="0" bIns="45720" rtlCol="0" anchor="t">
            <a:normAutofit/>
          </a:bodyPr>
          <a:lstStyle/>
          <a:p>
            <a:pPr>
              <a:buFont typeface="Arial" panose="020F0502020204030204" pitchFamily="34" charset="0"/>
              <a:buChar char="•"/>
            </a:pPr>
            <a:r>
              <a:rPr lang="en-US" sz="3200" dirty="0">
                <a:cs typeface="Calibri"/>
              </a:rPr>
              <a:t> Formulas and algorithms allowing for user-determined variables</a:t>
            </a:r>
          </a:p>
          <a:p>
            <a:pPr>
              <a:buFont typeface="Arial" panose="020F0502020204030204" pitchFamily="34" charset="0"/>
              <a:buChar char="•"/>
            </a:pPr>
            <a:r>
              <a:rPr lang="en-US" sz="3200" dirty="0">
                <a:cs typeface="Calibri"/>
              </a:rPr>
              <a:t> Analysis of P</a:t>
            </a:r>
            <a:r>
              <a:rPr lang="en-US" sz="3200" dirty="0">
                <a:solidFill>
                  <a:srgbClr val="404040"/>
                </a:solidFill>
                <a:cs typeface="Calibri"/>
              </a:rPr>
              <a:t>/L statements to determine the optimal parameter</a:t>
            </a:r>
          </a:p>
          <a:p>
            <a:pPr marL="0" indent="0">
              <a:buNone/>
            </a:pPr>
            <a:r>
              <a:rPr lang="en-US" sz="3200" dirty="0">
                <a:solidFill>
                  <a:srgbClr val="404040"/>
                </a:solidFill>
                <a:cs typeface="Calibri"/>
              </a:rPr>
              <a:t>   settings</a:t>
            </a:r>
          </a:p>
          <a:p>
            <a:pPr>
              <a:buFont typeface="Arial" panose="020F0502020204030204" pitchFamily="34" charset="0"/>
              <a:buChar char="•"/>
            </a:pPr>
            <a:r>
              <a:rPr lang="en-US" sz="3200" dirty="0">
                <a:solidFill>
                  <a:srgbClr val="404040"/>
                </a:solidFill>
                <a:cs typeface="Calibri"/>
              </a:rPr>
              <a:t> Utilizing stops to limit risk</a:t>
            </a:r>
          </a:p>
          <a:p>
            <a:pPr>
              <a:buFont typeface="Arial" panose="020F0502020204030204" pitchFamily="34" charset="0"/>
              <a:buChar char="•"/>
            </a:pPr>
            <a:r>
              <a:rPr lang="en-US" sz="3200" dirty="0">
                <a:solidFill>
                  <a:srgbClr val="404040"/>
                </a:solidFill>
                <a:cs typeface="Calibri"/>
              </a:rPr>
              <a:t> Identifying trigger points in data based on constructed</a:t>
            </a:r>
          </a:p>
          <a:p>
            <a:pPr marL="0" indent="0">
              <a:buNone/>
            </a:pPr>
            <a:r>
              <a:rPr lang="en-US" sz="3200" dirty="0">
                <a:solidFill>
                  <a:srgbClr val="404040"/>
                </a:solidFill>
                <a:cs typeface="Calibri"/>
              </a:rPr>
              <a:t>   algorithms and formulas</a:t>
            </a:r>
          </a:p>
          <a:p>
            <a:pPr>
              <a:buFont typeface="Arial" panose="020F0502020204030204" pitchFamily="34" charset="0"/>
              <a:buChar char="•"/>
            </a:pPr>
            <a:endParaRPr lang="en-US" sz="3200" dirty="0">
              <a:solidFill>
                <a:srgbClr val="404040"/>
              </a:solidFill>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21399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idx="4294967295"/>
          </p:nvPr>
        </p:nvSpPr>
        <p:spPr>
          <a:xfrm>
            <a:off x="2133600" y="-382588"/>
            <a:ext cx="10058400" cy="1450976"/>
          </a:xfrm>
        </p:spPr>
        <p:txBody>
          <a:bodyPr/>
          <a:lstStyle/>
          <a:p>
            <a:r>
              <a:rPr lang="en-US" dirty="0">
                <a:cs typeface="Calibri Light"/>
              </a:rPr>
              <a:t>Results of </a:t>
            </a:r>
            <a:r>
              <a:rPr lang="en-US" dirty="0" err="1">
                <a:cs typeface="Calibri Light"/>
              </a:rPr>
              <a:t>Backtesting</a:t>
            </a:r>
            <a:endParaRPr lang="en-US" dirty="0"/>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graphicFrame>
        <p:nvGraphicFramePr>
          <p:cNvPr id="4" name="Table 3">
            <a:extLst>
              <a:ext uri="{FF2B5EF4-FFF2-40B4-BE49-F238E27FC236}">
                <a16:creationId xmlns:a16="http://schemas.microsoft.com/office/drawing/2014/main" id="{73E3E720-B82D-49D9-A9C0-94B0A262F833}"/>
              </a:ext>
            </a:extLst>
          </p:cNvPr>
          <p:cNvGraphicFramePr>
            <a:graphicFrameLocks noGrp="1"/>
          </p:cNvGraphicFramePr>
          <p:nvPr>
            <p:extLst>
              <p:ext uri="{D42A27DB-BD31-4B8C-83A1-F6EECF244321}">
                <p14:modId xmlns:p14="http://schemas.microsoft.com/office/powerpoint/2010/main" val="962415031"/>
              </p:ext>
            </p:extLst>
          </p:nvPr>
        </p:nvGraphicFramePr>
        <p:xfrm>
          <a:off x="2020332" y="1050237"/>
          <a:ext cx="7793139" cy="5129478"/>
        </p:xfrm>
        <a:graphic>
          <a:graphicData uri="http://schemas.openxmlformats.org/drawingml/2006/table">
            <a:tbl>
              <a:tblPr/>
              <a:tblGrid>
                <a:gridCol w="2602109">
                  <a:extLst>
                    <a:ext uri="{9D8B030D-6E8A-4147-A177-3AD203B41FA5}">
                      <a16:colId xmlns:a16="http://schemas.microsoft.com/office/drawing/2014/main" val="3753669921"/>
                    </a:ext>
                  </a:extLst>
                </a:gridCol>
                <a:gridCol w="2307614">
                  <a:extLst>
                    <a:ext uri="{9D8B030D-6E8A-4147-A177-3AD203B41FA5}">
                      <a16:colId xmlns:a16="http://schemas.microsoft.com/office/drawing/2014/main" val="2004038627"/>
                    </a:ext>
                  </a:extLst>
                </a:gridCol>
                <a:gridCol w="316472">
                  <a:extLst>
                    <a:ext uri="{9D8B030D-6E8A-4147-A177-3AD203B41FA5}">
                      <a16:colId xmlns:a16="http://schemas.microsoft.com/office/drawing/2014/main" val="2907001086"/>
                    </a:ext>
                  </a:extLst>
                </a:gridCol>
                <a:gridCol w="1476872">
                  <a:extLst>
                    <a:ext uri="{9D8B030D-6E8A-4147-A177-3AD203B41FA5}">
                      <a16:colId xmlns:a16="http://schemas.microsoft.com/office/drawing/2014/main" val="2894181494"/>
                    </a:ext>
                  </a:extLst>
                </a:gridCol>
                <a:gridCol w="1090072">
                  <a:extLst>
                    <a:ext uri="{9D8B030D-6E8A-4147-A177-3AD203B41FA5}">
                      <a16:colId xmlns:a16="http://schemas.microsoft.com/office/drawing/2014/main" val="1532282288"/>
                    </a:ext>
                  </a:extLst>
                </a:gridCol>
              </a:tblGrid>
              <a:tr h="283313">
                <a:tc>
                  <a:txBody>
                    <a:bodyPr/>
                    <a:lstStyle/>
                    <a:p>
                      <a:pPr algn="l" fontAlgn="b"/>
                      <a:r>
                        <a:rPr lang="en-US" sz="1800" b="1" i="0" u="none" strike="noStrike">
                          <a:solidFill>
                            <a:srgbClr val="FFFFFF"/>
                          </a:solidFill>
                          <a:effectLst/>
                          <a:latin typeface="Bodoni MT" panose="02070603080606020203" pitchFamily="18" charset="0"/>
                        </a:rPr>
                        <a:t>Open Trigger Percentage</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800" b="1" i="0" u="none" strike="noStrike">
                          <a:solidFill>
                            <a:srgbClr val="FFFFFF"/>
                          </a:solidFill>
                          <a:effectLst/>
                          <a:latin typeface="Bodoni MT" panose="02070603080606020203" pitchFamily="18" charset="0"/>
                        </a:rPr>
                        <a:t>Reward to Risk Ratio</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800" b="1" i="0" u="none" strike="noStrike">
                          <a:solidFill>
                            <a:srgbClr val="FFFFFF"/>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800" b="1" i="0" u="none" strike="noStrike">
                          <a:solidFill>
                            <a:srgbClr val="FFFFFF"/>
                          </a:solidFill>
                          <a:effectLst/>
                          <a:latin typeface="Bodoni MT" panose="02070603080606020203" pitchFamily="18" charset="0"/>
                        </a:rPr>
                        <a:t>Flat on EOD</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800" b="1" i="0" u="none" strike="noStrike">
                          <a:solidFill>
                            <a:srgbClr val="FFFFFF"/>
                          </a:solidFill>
                          <a:effectLst/>
                          <a:latin typeface="Bodoni MT" panose="02070603080606020203" pitchFamily="18" charset="0"/>
                        </a:rPr>
                        <a:t>Result</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408272243"/>
                  </a:ext>
                </a:extLst>
              </a:tr>
              <a:tr h="283313">
                <a:tc>
                  <a:txBody>
                    <a:bodyPr/>
                    <a:lstStyle/>
                    <a:p>
                      <a:pPr algn="r" fontAlgn="b"/>
                      <a:r>
                        <a:rPr lang="en-US" sz="1800" b="0" i="0" u="none" strike="noStrike">
                          <a:solidFill>
                            <a:srgbClr val="000000"/>
                          </a:solidFill>
                          <a:effectLst/>
                          <a:latin typeface="Bodoni MT" panose="02070603080606020203" pitchFamily="18" charset="0"/>
                        </a:rPr>
                        <a:t>1.25%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(557)</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63BE7B"/>
                    </a:solidFill>
                  </a:tcPr>
                </a:tc>
                <a:extLst>
                  <a:ext uri="{0D108BD9-81ED-4DB2-BD59-A6C34878D82A}">
                    <a16:rowId xmlns:a16="http://schemas.microsoft.com/office/drawing/2014/main" val="1363838907"/>
                  </a:ext>
                </a:extLst>
              </a:tr>
              <a:tr h="283313">
                <a:tc>
                  <a:txBody>
                    <a:bodyPr/>
                    <a:lstStyle/>
                    <a:p>
                      <a:pPr algn="r" fontAlgn="b"/>
                      <a:r>
                        <a:rPr lang="en-US" sz="1800" b="0" i="0" u="none" strike="noStrike">
                          <a:solidFill>
                            <a:srgbClr val="000000"/>
                          </a:solidFill>
                          <a:effectLst/>
                          <a:latin typeface="Bodoni MT" panose="02070603080606020203" pitchFamily="18" charset="0"/>
                        </a:rPr>
                        <a:t>1.50%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(1,792)</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70C27C"/>
                    </a:solidFill>
                  </a:tcPr>
                </a:tc>
                <a:extLst>
                  <a:ext uri="{0D108BD9-81ED-4DB2-BD59-A6C34878D82A}">
                    <a16:rowId xmlns:a16="http://schemas.microsoft.com/office/drawing/2014/main" val="3192785067"/>
                  </a:ext>
                </a:extLst>
              </a:tr>
              <a:tr h="283313">
                <a:tc>
                  <a:txBody>
                    <a:bodyPr/>
                    <a:lstStyle/>
                    <a:p>
                      <a:pPr algn="r" fontAlgn="b"/>
                      <a:r>
                        <a:rPr lang="en-US" sz="1800" b="0" i="0" u="none" strike="noStrike">
                          <a:solidFill>
                            <a:srgbClr val="000000"/>
                          </a:solidFill>
                          <a:effectLst/>
                          <a:latin typeface="Bodoni MT" panose="02070603080606020203" pitchFamily="18" charset="0"/>
                        </a:rPr>
                        <a:t>1.00%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(2,943)</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7CC57D"/>
                    </a:solidFill>
                  </a:tcPr>
                </a:tc>
                <a:extLst>
                  <a:ext uri="{0D108BD9-81ED-4DB2-BD59-A6C34878D82A}">
                    <a16:rowId xmlns:a16="http://schemas.microsoft.com/office/drawing/2014/main" val="3576639927"/>
                  </a:ext>
                </a:extLst>
              </a:tr>
              <a:tr h="283313">
                <a:tc>
                  <a:txBody>
                    <a:bodyPr/>
                    <a:lstStyle/>
                    <a:p>
                      <a:pPr algn="r" fontAlgn="b"/>
                      <a:r>
                        <a:rPr lang="en-US" sz="1800" b="0" i="0" u="none" strike="noStrike">
                          <a:solidFill>
                            <a:srgbClr val="000000"/>
                          </a:solidFill>
                          <a:effectLst/>
                          <a:latin typeface="Bodoni MT" panose="02070603080606020203" pitchFamily="18" charset="0"/>
                        </a:rPr>
                        <a:t>1.25%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(7,200)</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A7D27F"/>
                    </a:solidFill>
                  </a:tcPr>
                </a:tc>
                <a:extLst>
                  <a:ext uri="{0D108BD9-81ED-4DB2-BD59-A6C34878D82A}">
                    <a16:rowId xmlns:a16="http://schemas.microsoft.com/office/drawing/2014/main" val="2673135249"/>
                  </a:ext>
                </a:extLst>
              </a:tr>
              <a:tr h="283313">
                <a:tc>
                  <a:txBody>
                    <a:bodyPr/>
                    <a:lstStyle/>
                    <a:p>
                      <a:pPr algn="r" fontAlgn="b"/>
                      <a:r>
                        <a:rPr lang="en-US" sz="1800" b="0" i="0" u="none" strike="noStrike">
                          <a:solidFill>
                            <a:srgbClr val="000000"/>
                          </a:solidFill>
                          <a:effectLst/>
                          <a:latin typeface="Bodoni MT" panose="02070603080606020203" pitchFamily="18" charset="0"/>
                        </a:rPr>
                        <a:t>0.75%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(9,588)</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BFD981"/>
                    </a:solidFill>
                  </a:tcPr>
                </a:tc>
                <a:extLst>
                  <a:ext uri="{0D108BD9-81ED-4DB2-BD59-A6C34878D82A}">
                    <a16:rowId xmlns:a16="http://schemas.microsoft.com/office/drawing/2014/main" val="1531940048"/>
                  </a:ext>
                </a:extLst>
              </a:tr>
              <a:tr h="283313">
                <a:tc>
                  <a:txBody>
                    <a:bodyPr/>
                    <a:lstStyle/>
                    <a:p>
                      <a:pPr algn="r" fontAlgn="b"/>
                      <a:r>
                        <a:rPr lang="en-US" sz="1800" b="0" i="0" u="none" strike="noStrike">
                          <a:solidFill>
                            <a:srgbClr val="000000"/>
                          </a:solidFill>
                          <a:effectLst/>
                          <a:latin typeface="Bodoni MT" panose="02070603080606020203" pitchFamily="18" charset="0"/>
                        </a:rPr>
                        <a:t>1.25%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(10,202)</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C5DB81"/>
                    </a:solidFill>
                  </a:tcPr>
                </a:tc>
                <a:extLst>
                  <a:ext uri="{0D108BD9-81ED-4DB2-BD59-A6C34878D82A}">
                    <a16:rowId xmlns:a16="http://schemas.microsoft.com/office/drawing/2014/main" val="2562194592"/>
                  </a:ext>
                </a:extLst>
              </a:tr>
              <a:tr h="283313">
                <a:tc>
                  <a:txBody>
                    <a:bodyPr/>
                    <a:lstStyle/>
                    <a:p>
                      <a:pPr algn="r" fontAlgn="b"/>
                      <a:r>
                        <a:rPr lang="en-US" sz="1800" b="0" i="0" u="none" strike="noStrike">
                          <a:solidFill>
                            <a:srgbClr val="000000"/>
                          </a:solidFill>
                          <a:effectLst/>
                          <a:latin typeface="Bodoni MT" panose="02070603080606020203" pitchFamily="18" charset="0"/>
                        </a:rPr>
                        <a:t>1.25%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(12,089)</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8E082"/>
                    </a:solidFill>
                  </a:tcPr>
                </a:tc>
                <a:extLst>
                  <a:ext uri="{0D108BD9-81ED-4DB2-BD59-A6C34878D82A}">
                    <a16:rowId xmlns:a16="http://schemas.microsoft.com/office/drawing/2014/main" val="1745894118"/>
                  </a:ext>
                </a:extLst>
              </a:tr>
              <a:tr h="283313">
                <a:tc>
                  <a:txBody>
                    <a:bodyPr/>
                    <a:lstStyle/>
                    <a:p>
                      <a:pPr algn="r" fontAlgn="b"/>
                      <a:r>
                        <a:rPr lang="en-US" sz="1800" b="0" i="0" u="none" strike="noStrike">
                          <a:solidFill>
                            <a:srgbClr val="000000"/>
                          </a:solidFill>
                          <a:effectLst/>
                          <a:latin typeface="Bodoni MT" panose="02070603080606020203" pitchFamily="18" charset="0"/>
                        </a:rPr>
                        <a:t>1.00%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(12,968)</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E1E383"/>
                    </a:solidFill>
                  </a:tcPr>
                </a:tc>
                <a:extLst>
                  <a:ext uri="{0D108BD9-81ED-4DB2-BD59-A6C34878D82A}">
                    <a16:rowId xmlns:a16="http://schemas.microsoft.com/office/drawing/2014/main" val="913131646"/>
                  </a:ext>
                </a:extLst>
              </a:tr>
              <a:tr h="283313">
                <a:tc>
                  <a:txBody>
                    <a:bodyPr/>
                    <a:lstStyle/>
                    <a:p>
                      <a:pPr algn="r" fontAlgn="b"/>
                      <a:r>
                        <a:rPr lang="en-US" sz="1800" b="0" i="0" u="none" strike="noStrike">
                          <a:solidFill>
                            <a:srgbClr val="000000"/>
                          </a:solidFill>
                          <a:effectLst/>
                          <a:latin typeface="Bodoni MT" panose="02070603080606020203" pitchFamily="18" charset="0"/>
                        </a:rPr>
                        <a:t>1.00%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(15,977)</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FEB84"/>
                    </a:solidFill>
                  </a:tcPr>
                </a:tc>
                <a:extLst>
                  <a:ext uri="{0D108BD9-81ED-4DB2-BD59-A6C34878D82A}">
                    <a16:rowId xmlns:a16="http://schemas.microsoft.com/office/drawing/2014/main" val="3094827768"/>
                  </a:ext>
                </a:extLst>
              </a:tr>
              <a:tr h="283313">
                <a:tc>
                  <a:txBody>
                    <a:bodyPr/>
                    <a:lstStyle/>
                    <a:p>
                      <a:pPr algn="r" fontAlgn="b"/>
                      <a:r>
                        <a:rPr lang="en-US" sz="1800" b="0" i="0" u="none" strike="noStrike">
                          <a:solidFill>
                            <a:srgbClr val="000000"/>
                          </a:solidFill>
                          <a:effectLst/>
                          <a:latin typeface="Bodoni MT" panose="02070603080606020203" pitchFamily="18" charset="0"/>
                        </a:rPr>
                        <a:t>0.75%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(17,745)</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EE683"/>
                    </a:solidFill>
                  </a:tcPr>
                </a:tc>
                <a:extLst>
                  <a:ext uri="{0D108BD9-81ED-4DB2-BD59-A6C34878D82A}">
                    <a16:rowId xmlns:a16="http://schemas.microsoft.com/office/drawing/2014/main" val="332437990"/>
                  </a:ext>
                </a:extLst>
              </a:tr>
              <a:tr h="283313">
                <a:tc>
                  <a:txBody>
                    <a:bodyPr/>
                    <a:lstStyle/>
                    <a:p>
                      <a:pPr algn="r" fontAlgn="b"/>
                      <a:r>
                        <a:rPr lang="en-US" sz="1800" b="0" i="0" u="none" strike="noStrike">
                          <a:solidFill>
                            <a:srgbClr val="000000"/>
                          </a:solidFill>
                          <a:effectLst/>
                          <a:latin typeface="Bodoni MT" panose="02070603080606020203" pitchFamily="18" charset="0"/>
                        </a:rPr>
                        <a:t>1.00%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(17,862)</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EE683"/>
                    </a:solidFill>
                  </a:tcPr>
                </a:tc>
                <a:extLst>
                  <a:ext uri="{0D108BD9-81ED-4DB2-BD59-A6C34878D82A}">
                    <a16:rowId xmlns:a16="http://schemas.microsoft.com/office/drawing/2014/main" val="535755274"/>
                  </a:ext>
                </a:extLst>
              </a:tr>
              <a:tr h="283313">
                <a:tc>
                  <a:txBody>
                    <a:bodyPr/>
                    <a:lstStyle/>
                    <a:p>
                      <a:pPr algn="r" fontAlgn="b"/>
                      <a:r>
                        <a:rPr lang="en-US" sz="1800" b="0" i="0" u="none" strike="noStrike" dirty="0">
                          <a:solidFill>
                            <a:srgbClr val="000000"/>
                          </a:solidFill>
                          <a:effectLst/>
                          <a:latin typeface="Bodoni MT" panose="02070603080606020203" pitchFamily="18" charset="0"/>
                        </a:rPr>
                        <a:t>0.50%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(18,488)</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EE582"/>
                    </a:solidFill>
                  </a:tcPr>
                </a:tc>
                <a:extLst>
                  <a:ext uri="{0D108BD9-81ED-4DB2-BD59-A6C34878D82A}">
                    <a16:rowId xmlns:a16="http://schemas.microsoft.com/office/drawing/2014/main" val="1090777009"/>
                  </a:ext>
                </a:extLst>
              </a:tr>
              <a:tr h="283313">
                <a:tc>
                  <a:txBody>
                    <a:bodyPr/>
                    <a:lstStyle/>
                    <a:p>
                      <a:pPr algn="r" fontAlgn="b"/>
                      <a:r>
                        <a:rPr lang="en-US" sz="1800" b="0" i="0" u="none" strike="noStrike">
                          <a:solidFill>
                            <a:srgbClr val="000000"/>
                          </a:solidFill>
                          <a:effectLst/>
                          <a:latin typeface="Bodoni MT" panose="02070603080606020203" pitchFamily="18" charset="0"/>
                        </a:rPr>
                        <a:t>0.75%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(27,032)</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DD07E"/>
                    </a:solidFill>
                  </a:tcPr>
                </a:tc>
                <a:extLst>
                  <a:ext uri="{0D108BD9-81ED-4DB2-BD59-A6C34878D82A}">
                    <a16:rowId xmlns:a16="http://schemas.microsoft.com/office/drawing/2014/main" val="4285430306"/>
                  </a:ext>
                </a:extLst>
              </a:tr>
              <a:tr h="283313">
                <a:tc>
                  <a:txBody>
                    <a:bodyPr/>
                    <a:lstStyle/>
                    <a:p>
                      <a:pPr algn="r" fontAlgn="b"/>
                      <a:r>
                        <a:rPr lang="en-US" sz="1800" b="0" i="0" u="none" strike="noStrike">
                          <a:solidFill>
                            <a:srgbClr val="000000"/>
                          </a:solidFill>
                          <a:effectLst/>
                          <a:latin typeface="Bodoni MT" panose="02070603080606020203" pitchFamily="18" charset="0"/>
                        </a:rPr>
                        <a:t>0.50%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(27,893)</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DCE7E"/>
                    </a:solidFill>
                  </a:tcPr>
                </a:tc>
                <a:extLst>
                  <a:ext uri="{0D108BD9-81ED-4DB2-BD59-A6C34878D82A}">
                    <a16:rowId xmlns:a16="http://schemas.microsoft.com/office/drawing/2014/main" val="912195803"/>
                  </a:ext>
                </a:extLst>
              </a:tr>
              <a:tr h="283313">
                <a:tc>
                  <a:txBody>
                    <a:bodyPr/>
                    <a:lstStyle/>
                    <a:p>
                      <a:pPr algn="r" fontAlgn="b"/>
                      <a:r>
                        <a:rPr lang="en-US" sz="1800" b="0" i="0" u="none" strike="noStrike">
                          <a:solidFill>
                            <a:srgbClr val="000000"/>
                          </a:solidFill>
                          <a:effectLst/>
                          <a:latin typeface="Bodoni MT" panose="02070603080606020203" pitchFamily="18" charset="0"/>
                        </a:rPr>
                        <a:t>0.75%</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  (42,277)</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BAC78"/>
                    </a:solidFill>
                  </a:tcPr>
                </a:tc>
                <a:extLst>
                  <a:ext uri="{0D108BD9-81ED-4DB2-BD59-A6C34878D82A}">
                    <a16:rowId xmlns:a16="http://schemas.microsoft.com/office/drawing/2014/main" val="1111818481"/>
                  </a:ext>
                </a:extLst>
              </a:tr>
              <a:tr h="283313">
                <a:tc>
                  <a:txBody>
                    <a:bodyPr/>
                    <a:lstStyle/>
                    <a:p>
                      <a:pPr algn="r" fontAlgn="b"/>
                      <a:r>
                        <a:rPr lang="en-US" sz="1800" b="0" i="0" u="none" strike="noStrike">
                          <a:solidFill>
                            <a:srgbClr val="000000"/>
                          </a:solidFill>
                          <a:effectLst/>
                          <a:latin typeface="Bodoni MT" panose="02070603080606020203" pitchFamily="18" charset="0"/>
                        </a:rPr>
                        <a:t>0.50%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Bodoni MT" panose="02070603080606020203" pitchFamily="18" charset="0"/>
                        </a:rPr>
                        <a:t>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Bodoni MT" panose="02070603080606020203" pitchFamily="18" charset="0"/>
                        </a:rPr>
                        <a:t> $  (63,619)</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87A6E"/>
                    </a:solidFill>
                  </a:tcPr>
                </a:tc>
                <a:extLst>
                  <a:ext uri="{0D108BD9-81ED-4DB2-BD59-A6C34878D82A}">
                    <a16:rowId xmlns:a16="http://schemas.microsoft.com/office/drawing/2014/main" val="1454858265"/>
                  </a:ext>
                </a:extLst>
              </a:tr>
              <a:tr h="283313">
                <a:tc>
                  <a:txBody>
                    <a:bodyPr/>
                    <a:lstStyle/>
                    <a:p>
                      <a:pPr algn="r" fontAlgn="b"/>
                      <a:r>
                        <a:rPr lang="en-US" sz="1800" b="0" i="0" u="none" strike="noStrike">
                          <a:solidFill>
                            <a:srgbClr val="000000"/>
                          </a:solidFill>
                          <a:effectLst/>
                          <a:latin typeface="Bodoni MT" panose="02070603080606020203" pitchFamily="18" charset="0"/>
                        </a:rPr>
                        <a:t>0.50%</a:t>
                      </a:r>
                    </a:p>
                  </a:txBody>
                  <a:tcPr marL="10651" marR="10651" marT="10651"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0.5</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a:solidFill>
                            <a:srgbClr val="000000"/>
                          </a:solidFill>
                          <a:effectLst/>
                          <a:latin typeface="Bodoni MT" panose="02070603080606020203" pitchFamily="18" charset="0"/>
                        </a:rPr>
                        <a:t>: 1</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US" sz="1800" b="0" i="0" u="none" strike="noStrike">
                          <a:solidFill>
                            <a:srgbClr val="000000"/>
                          </a:solidFill>
                          <a:effectLst/>
                          <a:latin typeface="Bodoni MT" panose="02070603080606020203" pitchFamily="18" charset="0"/>
                        </a:rPr>
                        <a:t>0</a:t>
                      </a:r>
                    </a:p>
                  </a:txBody>
                  <a:tcPr marL="10651" marR="10651" marT="10651"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800" b="0" i="0" u="none" strike="noStrike" dirty="0">
                          <a:solidFill>
                            <a:srgbClr val="000000"/>
                          </a:solidFill>
                          <a:effectLst/>
                          <a:latin typeface="Bodoni MT" panose="02070603080606020203" pitchFamily="18" charset="0"/>
                        </a:rPr>
                        <a:t> $  (70,853)</a:t>
                      </a:r>
                    </a:p>
                  </a:txBody>
                  <a:tcPr marL="10651" marR="10651" marT="10651"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8696B"/>
                    </a:solidFill>
                  </a:tcPr>
                </a:tc>
                <a:extLst>
                  <a:ext uri="{0D108BD9-81ED-4DB2-BD59-A6C34878D82A}">
                    <a16:rowId xmlns:a16="http://schemas.microsoft.com/office/drawing/2014/main" val="3069048016"/>
                  </a:ext>
                </a:extLst>
              </a:tr>
            </a:tbl>
          </a:graphicData>
        </a:graphic>
      </p:graphicFrame>
    </p:spTree>
    <p:extLst>
      <p:ext uri="{BB962C8B-B14F-4D97-AF65-F5344CB8AC3E}">
        <p14:creationId xmlns:p14="http://schemas.microsoft.com/office/powerpoint/2010/main" val="365692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Future Implementations/Verdict</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507808" y="1845734"/>
            <a:ext cx="5141343" cy="4023360"/>
          </a:xfrm>
        </p:spPr>
        <p:txBody>
          <a:bodyPr vert="horz" lIns="0" tIns="45720" rIns="0" bIns="45720" rtlCol="0" anchor="t">
            <a:normAutofit/>
          </a:bodyPr>
          <a:lstStyle/>
          <a:p>
            <a:pPr marL="0" indent="0" algn="ctr">
              <a:buNone/>
            </a:pPr>
            <a:r>
              <a:rPr lang="en-US" sz="2400" u="sng" dirty="0">
                <a:cs typeface="Calibri"/>
              </a:rPr>
              <a:t>Future Implementations</a:t>
            </a:r>
            <a:endParaRPr lang="en-US" u="sng" dirty="0"/>
          </a:p>
          <a:p>
            <a:pPr marL="342900" indent="-342900">
              <a:buFont typeface="Arial" panose="020F0502020204030204" pitchFamily="34" charset="0"/>
              <a:buChar char="•"/>
            </a:pPr>
            <a:r>
              <a:rPr lang="en-US" dirty="0">
                <a:cs typeface="Calibri"/>
              </a:rPr>
              <a:t>Automate tradable contract determination</a:t>
            </a:r>
            <a:endParaRPr lang="en-US" dirty="0">
              <a:solidFill>
                <a:schemeClr val="tx1"/>
              </a:solidFill>
            </a:endParaRPr>
          </a:p>
          <a:p>
            <a:pPr marL="342900" indent="-342900">
              <a:buFont typeface="Arial" panose="020F0502020204030204" pitchFamily="34" charset="0"/>
              <a:buChar char="•"/>
            </a:pPr>
            <a:r>
              <a:rPr lang="en-US" dirty="0">
                <a:cs typeface="Calibri"/>
              </a:rPr>
              <a:t>Control losses on breakout periods</a:t>
            </a:r>
          </a:p>
          <a:p>
            <a:pPr marL="342900" indent="-342900">
              <a:buFont typeface="Arial" panose="020F0502020204030204" pitchFamily="34" charset="0"/>
              <a:buChar char="•"/>
            </a:pPr>
            <a:r>
              <a:rPr lang="en-US" dirty="0">
                <a:cs typeface="Calibri"/>
              </a:rPr>
              <a:t>Trade multiple contracts</a:t>
            </a:r>
            <a:endParaRPr lang="en-US" dirty="0">
              <a:solidFill>
                <a:schemeClr val="tx1"/>
              </a:solidFill>
              <a:cs typeface="Calibri"/>
            </a:endParaRPr>
          </a:p>
          <a:p>
            <a:pPr marL="342900" indent="-342900">
              <a:buFont typeface="Arial" panose="020F0502020204030204" pitchFamily="34" charset="0"/>
              <a:buChar char="•"/>
            </a:pPr>
            <a:r>
              <a:rPr lang="en-US" dirty="0">
                <a:cs typeface="Calibri"/>
              </a:rPr>
              <a:t>Explore the use of separate legs in spread</a:t>
            </a:r>
          </a:p>
          <a:p>
            <a:pPr marL="566420" lvl="2">
              <a:buFont typeface="Arial" panose="020F0502020204030204" pitchFamily="34" charset="0"/>
              <a:buChar char="•"/>
            </a:pPr>
            <a:r>
              <a:rPr lang="en-US" sz="1800" dirty="0">
                <a:cs typeface="Calibri"/>
              </a:rPr>
              <a:t>Slippage &amp; Execution</a:t>
            </a:r>
          </a:p>
          <a:p>
            <a:pPr>
              <a:buFont typeface="Arial" panose="020F0502020204030204" pitchFamily="34" charset="0"/>
              <a:buChar char="•"/>
            </a:pPr>
            <a:r>
              <a:rPr lang="en-US" dirty="0">
                <a:cs typeface="Calibri"/>
              </a:rPr>
              <a:t>     Use implied/historical volatility </a:t>
            </a:r>
          </a:p>
          <a:p>
            <a:pPr marL="566420" lvl="2">
              <a:buFont typeface="Arial" panose="020F0502020204030204" pitchFamily="34" charset="0"/>
              <a:buChar char="•"/>
            </a:pPr>
            <a:r>
              <a:rPr lang="en-US" sz="1800" dirty="0">
                <a:cs typeface="Calibri"/>
              </a:rPr>
              <a:t>Supplement analysis to find open trigger proportions</a:t>
            </a:r>
          </a:p>
          <a:p>
            <a:pPr marL="342900" indent="-342900">
              <a:buFont typeface="Arial" panose="020F0502020204030204" pitchFamily="34" charset="0"/>
              <a:buChar char="•"/>
            </a:pPr>
            <a:endParaRPr lang="en-US" dirty="0">
              <a:cs typeface="Calibri"/>
            </a:endParaRPr>
          </a:p>
          <a:p>
            <a:pPr marL="342900" indent="-342900">
              <a:buFont typeface="Arial" panose="020F0502020204030204" pitchFamily="34" charset="0"/>
              <a:buChar char="•"/>
            </a:pPr>
            <a:endParaRPr lang="en-US" dirty="0">
              <a:cs typeface="Calibri"/>
            </a:endParaRPr>
          </a:p>
          <a:p>
            <a:pPr marL="0" indent="0">
              <a:buNone/>
            </a:pPr>
            <a:endParaRPr lang="en-US" dirty="0">
              <a:cs typeface="Calibri"/>
            </a:endParaRPr>
          </a:p>
          <a:p>
            <a:pPr>
              <a:buFont typeface="Arial" panose="020F0502020204030204" pitchFamily="34" charset="0"/>
              <a:buChar char="•"/>
            </a:pPr>
            <a:endParaRPr lang="en-US" dirty="0">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
        <p:nvSpPr>
          <p:cNvPr id="4" name="Content Placeholder 2">
            <a:extLst>
              <a:ext uri="{FF2B5EF4-FFF2-40B4-BE49-F238E27FC236}">
                <a16:creationId xmlns:a16="http://schemas.microsoft.com/office/drawing/2014/main" id="{CC806753-7F5B-4B28-B0A2-6EE7AEDEC51A}"/>
              </a:ext>
            </a:extLst>
          </p:cNvPr>
          <p:cNvSpPr txBox="1">
            <a:spLocks/>
          </p:cNvSpPr>
          <p:nvPr/>
        </p:nvSpPr>
        <p:spPr>
          <a:xfrm>
            <a:off x="6008586" y="1839983"/>
            <a:ext cx="5141343"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2400" u="sng" dirty="0">
                <a:cs typeface="Calibri"/>
              </a:rPr>
              <a:t>Conclusion and Results</a:t>
            </a:r>
            <a:endParaRPr lang="en-US" u="sng" dirty="0">
              <a:cs typeface="Calibri"/>
            </a:endParaRPr>
          </a:p>
          <a:p>
            <a:pPr>
              <a:buFont typeface="Arial" panose="020F0502020204030204" pitchFamily="34" charset="0"/>
              <a:buChar char="•"/>
            </a:pPr>
            <a:r>
              <a:rPr lang="en-US" sz="2400" dirty="0">
                <a:cs typeface="Calibri"/>
              </a:rPr>
              <a:t> </a:t>
            </a:r>
            <a:r>
              <a:rPr lang="en-US" sz="2200" dirty="0">
                <a:cs typeface="Calibri"/>
              </a:rPr>
              <a:t>Mean reversion can be profitable</a:t>
            </a:r>
          </a:p>
          <a:p>
            <a:pPr marL="383540" lvl="1">
              <a:buFont typeface="Arial" panose="020F0502020204030204" pitchFamily="34" charset="0"/>
              <a:buChar char="•"/>
            </a:pPr>
            <a:r>
              <a:rPr lang="en-US" sz="2200" dirty="0">
                <a:cs typeface="Calibri"/>
              </a:rPr>
              <a:t>Control breakout periods</a:t>
            </a:r>
            <a:endParaRPr lang="en-US" dirty="0">
              <a:solidFill>
                <a:schemeClr val="tx1"/>
              </a:solidFill>
              <a:cs typeface="Calibri"/>
            </a:endParaRPr>
          </a:p>
          <a:p>
            <a:pPr marL="383540" lvl="1">
              <a:buFont typeface="Arial" panose="020F0502020204030204" pitchFamily="34" charset="0"/>
              <a:buChar char="•"/>
            </a:pPr>
            <a:r>
              <a:rPr lang="en-US" sz="2200" dirty="0">
                <a:cs typeface="Calibri"/>
              </a:rPr>
              <a:t>Optimize for past &amp; future volatility</a:t>
            </a:r>
          </a:p>
          <a:p>
            <a:pPr>
              <a:buFont typeface="Arial" panose="020F0502020204030204" pitchFamily="34" charset="0"/>
              <a:buChar char="•"/>
            </a:pPr>
            <a:endParaRPr lang="en-US" sz="2400" dirty="0">
              <a:cs typeface="Calibri"/>
            </a:endParaRPr>
          </a:p>
          <a:p>
            <a:pPr marL="342900" indent="-342900">
              <a:buFont typeface="Arial" panose="020F0502020204030204" pitchFamily="34" charset="0"/>
              <a:buChar char="•"/>
            </a:pPr>
            <a:endParaRPr lang="en-US" dirty="0">
              <a:cs typeface="Calibri"/>
            </a:endParaRPr>
          </a:p>
          <a:p>
            <a:pPr>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58850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ctrTitle"/>
          </p:nvPr>
        </p:nvSpPr>
        <p:spPr>
          <a:xfrm>
            <a:off x="1097280" y="-721916"/>
            <a:ext cx="10058400" cy="3566160"/>
          </a:xfrm>
        </p:spPr>
        <p:txBody>
          <a:bodyPr>
            <a:normAutofit/>
          </a:bodyPr>
          <a:lstStyle/>
          <a:p>
            <a:pPr algn="ctr"/>
            <a:r>
              <a:rPr lang="en-US" sz="6000">
                <a:cs typeface="Calibri Light"/>
              </a:rPr>
              <a:t>Thank You!</a:t>
            </a:r>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type="subTitle" idx="1"/>
          </p:nvPr>
        </p:nvSpPr>
        <p:spPr>
          <a:xfrm>
            <a:off x="1100051" y="3535471"/>
            <a:ext cx="10058400" cy="1143000"/>
          </a:xfrm>
        </p:spPr>
        <p:txBody>
          <a:bodyPr vert="horz" lIns="0" tIns="45720" rIns="0" bIns="45720" rtlCol="0" anchor="t">
            <a:normAutofit/>
          </a:bodyPr>
          <a:lstStyle/>
          <a:p>
            <a:pPr marL="0" indent="0" algn="ctr">
              <a:buNone/>
            </a:pPr>
            <a:r>
              <a:rPr lang="en-US" sz="3500">
                <a:solidFill>
                  <a:srgbClr val="000000"/>
                </a:solidFill>
                <a:cs typeface="Calibri"/>
              </a:rPr>
              <a:t>Questions?</a:t>
            </a:r>
            <a:endParaRPr lang="en-US" sz="3500">
              <a:solidFill>
                <a:srgbClr val="000000"/>
              </a:solidFill>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417249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Crushing &amp; The Soybean Crush Spread</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097280" y="1845734"/>
            <a:ext cx="9368286" cy="4023360"/>
          </a:xfrm>
        </p:spPr>
        <p:txBody>
          <a:bodyPr vert="horz" lIns="0" tIns="45720" rIns="0" bIns="45720" rtlCol="0" anchor="t">
            <a:normAutofit/>
          </a:bodyPr>
          <a:lstStyle/>
          <a:p>
            <a:pPr marL="0" indent="0">
              <a:buNone/>
            </a:pPr>
            <a:endParaRPr lang="en-US">
              <a:cs typeface="Calibri"/>
            </a:endParaRPr>
          </a:p>
          <a:p>
            <a:pPr marL="749300" lvl="3"/>
            <a:endParaRPr lang="en-US">
              <a:cs typeface="Calibri"/>
            </a:endParaRPr>
          </a:p>
          <a:p>
            <a:pPr marL="749300" lvl="3"/>
            <a:endParaRPr lang="en-US">
              <a:cs typeface="Calibri"/>
            </a:endParaRPr>
          </a:p>
          <a:p>
            <a:pPr marL="566420" lvl="3" indent="0">
              <a:buNone/>
            </a:pPr>
            <a:endParaRPr lang="en-US">
              <a:cs typeface="Calibri"/>
            </a:endParaRPr>
          </a:p>
          <a:p>
            <a:pPr marL="749300" lvl="3"/>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
        <p:nvSpPr>
          <p:cNvPr id="4" name="TextBox 3">
            <a:extLst>
              <a:ext uri="{FF2B5EF4-FFF2-40B4-BE49-F238E27FC236}">
                <a16:creationId xmlns:a16="http://schemas.microsoft.com/office/drawing/2014/main" id="{F9847538-308C-497E-86C3-1904C48699C6}"/>
              </a:ext>
            </a:extLst>
          </p:cNvPr>
          <p:cNvSpPr txBox="1"/>
          <p:nvPr/>
        </p:nvSpPr>
        <p:spPr>
          <a:xfrm>
            <a:off x="713117" y="1956758"/>
            <a:ext cx="8997350" cy="282474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a:cs typeface="Calibri"/>
              </a:rPr>
              <a:t>Methodology:</a:t>
            </a:r>
            <a:r>
              <a:rPr lang="en-US" sz="2300">
                <a:cs typeface="Calibri"/>
              </a:rPr>
              <a:t> "Crushing" is the act of turning soybeans (the input) into soybean oil and meal (the outputs). The crush spread provides opportunity for speculation/hedging the relationship between the prices of the input and outputs.</a:t>
            </a:r>
          </a:p>
          <a:p>
            <a:endParaRPr lang="en-US" sz="2300">
              <a:cs typeface="Calibri"/>
            </a:endParaRPr>
          </a:p>
          <a:p>
            <a:r>
              <a:rPr lang="en-US" sz="2300" b="1">
                <a:cs typeface="Calibri"/>
              </a:rPr>
              <a:t>Long spread:</a:t>
            </a:r>
            <a:r>
              <a:rPr lang="en-US" sz="2300">
                <a:cs typeface="Calibri"/>
              </a:rPr>
              <a:t> Sell soybeans, buy soybean oil, buy soybean meal </a:t>
            </a:r>
          </a:p>
          <a:p>
            <a:pPr>
              <a:lnSpc>
                <a:spcPct val="200000"/>
              </a:lnSpc>
            </a:pPr>
            <a:r>
              <a:rPr lang="en-US" sz="2300" b="1">
                <a:cs typeface="Calibri"/>
              </a:rPr>
              <a:t>Short spread:</a:t>
            </a:r>
            <a:r>
              <a:rPr lang="en-US" sz="2300">
                <a:cs typeface="Calibri"/>
              </a:rPr>
              <a:t> Buy soybeans, sell soybean oil, sell soybean meal</a:t>
            </a:r>
            <a:endParaRPr lang="en-US"/>
          </a:p>
        </p:txBody>
      </p:sp>
    </p:spTree>
    <p:extLst>
      <p:ext uri="{BB962C8B-B14F-4D97-AF65-F5344CB8AC3E}">
        <p14:creationId xmlns:p14="http://schemas.microsoft.com/office/powerpoint/2010/main" val="167830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Introduction to Academic Paper</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644774" y="1850511"/>
            <a:ext cx="6936377" cy="4023360"/>
          </a:xfrm>
        </p:spPr>
        <p:txBody>
          <a:bodyPr vert="horz" lIns="0" tIns="45720" rIns="0" bIns="45720" rtlCol="0" anchor="t">
            <a:normAutofit fontScale="92500" lnSpcReduction="10000"/>
          </a:bodyPr>
          <a:lstStyle/>
          <a:p>
            <a:pPr marL="0" indent="0">
              <a:lnSpc>
                <a:spcPct val="150000"/>
              </a:lnSpc>
              <a:buNone/>
            </a:pPr>
            <a:r>
              <a:rPr lang="en-US" sz="2800">
                <a:cs typeface="Calibri"/>
              </a:rPr>
              <a:t>John Mitchell, Central Michigan University (2010)</a:t>
            </a:r>
            <a:endParaRPr lang="en-US" sz="2800"/>
          </a:p>
          <a:p>
            <a:pPr marL="566420" lvl="3" indent="0">
              <a:lnSpc>
                <a:spcPct val="150000"/>
              </a:lnSpc>
              <a:buNone/>
            </a:pPr>
            <a:r>
              <a:rPr lang="en-US" sz="2400" b="1">
                <a:cs typeface="Calibri"/>
              </a:rPr>
              <a:t>Entry:</a:t>
            </a:r>
            <a:r>
              <a:rPr lang="en-US" sz="2400">
                <a:cs typeface="Calibri"/>
              </a:rPr>
              <a:t> $100 to $400 deviation from 5 day M.A.</a:t>
            </a:r>
          </a:p>
          <a:p>
            <a:pPr marL="566420" lvl="3" indent="0">
              <a:lnSpc>
                <a:spcPct val="150000"/>
              </a:lnSpc>
              <a:buNone/>
            </a:pPr>
            <a:r>
              <a:rPr lang="en-US" sz="2400" b="1">
                <a:cs typeface="Calibri"/>
              </a:rPr>
              <a:t>Exits: </a:t>
            </a:r>
            <a:r>
              <a:rPr lang="en-US" sz="2400">
                <a:cs typeface="Calibri"/>
              </a:rPr>
              <a:t>$0 to $200 deviation from the 5 day M.A.</a:t>
            </a:r>
            <a:endParaRPr lang="en-US" sz="2400" b="1">
              <a:cs typeface="Calibri"/>
            </a:endParaRPr>
          </a:p>
          <a:p>
            <a:pPr marL="566420" lvl="3" indent="0">
              <a:lnSpc>
                <a:spcPct val="150000"/>
              </a:lnSpc>
              <a:buNone/>
            </a:pPr>
            <a:r>
              <a:rPr lang="en-US" sz="2400" b="1">
                <a:cs typeface="Calibri"/>
              </a:rPr>
              <a:t>Strategy: </a:t>
            </a:r>
            <a:r>
              <a:rPr lang="en-US" sz="2400">
                <a:cs typeface="Calibri"/>
              </a:rPr>
              <a:t>Simple mean reversion without oscillation </a:t>
            </a:r>
          </a:p>
          <a:p>
            <a:pPr marL="932180" lvl="4">
              <a:lnSpc>
                <a:spcPct val="160000"/>
              </a:lnSpc>
              <a:buFont typeface="Calibri"/>
              <a:buChar char="◦"/>
            </a:pPr>
            <a:r>
              <a:rPr lang="en-US" sz="2200">
                <a:cs typeface="Calibri"/>
              </a:rPr>
              <a:t>Leg in to each individual contract </a:t>
            </a:r>
          </a:p>
          <a:p>
            <a:pPr marL="932180" lvl="4">
              <a:lnSpc>
                <a:spcPct val="160000"/>
              </a:lnSpc>
              <a:buFont typeface="Calibri"/>
              <a:buChar char="◦"/>
            </a:pPr>
            <a:r>
              <a:rPr lang="en-US" sz="2200">
                <a:cs typeface="Calibri"/>
              </a:rPr>
              <a:t>No stop losses present</a:t>
            </a:r>
          </a:p>
          <a:p>
            <a:pPr marL="932180" lvl="4">
              <a:lnSpc>
                <a:spcPct val="160000"/>
              </a:lnSpc>
              <a:buFont typeface="Calibri"/>
              <a:buChar char="◦"/>
            </a:pPr>
            <a:r>
              <a:rPr lang="en-US" sz="2200">
                <a:cs typeface="Calibri"/>
              </a:rPr>
              <a:t>No utilization of intraday trades </a:t>
            </a:r>
          </a:p>
          <a:p>
            <a:pPr marL="932180" lvl="4">
              <a:lnSpc>
                <a:spcPct val="150000"/>
              </a:lnSpc>
              <a:buFont typeface="Wingdings" pitchFamily="34" charset="0"/>
              <a:buChar char="§"/>
            </a:pPr>
            <a:endParaRPr lang="en-US" sz="2400">
              <a:cs typeface="Calibri"/>
            </a:endParaRPr>
          </a:p>
          <a:p>
            <a:pPr marL="566420" lvl="3" indent="0">
              <a:lnSpc>
                <a:spcPct val="150000"/>
              </a:lnSpc>
              <a:buNone/>
            </a:pPr>
            <a:endParaRPr lang="en-US" sz="2400">
              <a:cs typeface="Calibri"/>
            </a:endParaRPr>
          </a:p>
          <a:p>
            <a:pPr marL="566420" lvl="3" indent="0">
              <a:lnSpc>
                <a:spcPct val="150000"/>
              </a:lnSpc>
              <a:buNone/>
            </a:pPr>
            <a:endParaRPr lang="en-US" sz="2400">
              <a:cs typeface="Calibri"/>
            </a:endParaRPr>
          </a:p>
          <a:p>
            <a:pPr marL="909320" lvl="3" indent="-342900">
              <a:lnSpc>
                <a:spcPct val="150000"/>
              </a:lnSpc>
              <a:buAutoNum type="arabicPeriod"/>
            </a:pPr>
            <a:endParaRPr lang="en-US">
              <a:cs typeface="Calibri"/>
            </a:endParaRPr>
          </a:p>
          <a:p>
            <a:pPr marL="909320" lvl="3" indent="-342900">
              <a:lnSpc>
                <a:spcPct val="150000"/>
              </a:lnSpc>
              <a:buAutoNum type="romanUcPeriod"/>
            </a:pPr>
            <a:endParaRPr lang="en-US">
              <a:cs typeface="Calibri"/>
            </a:endParaRPr>
          </a:p>
          <a:p>
            <a:pPr marL="0" indent="0">
              <a:buNone/>
            </a:pP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274548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Scope, Abstract &amp; Process</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097280" y="1845734"/>
            <a:ext cx="9368286" cy="4023360"/>
          </a:xfrm>
        </p:spPr>
        <p:txBody>
          <a:bodyPr vert="horz" lIns="0" tIns="45720" rIns="0" bIns="45720" rtlCol="0" anchor="t">
            <a:normAutofit/>
          </a:bodyPr>
          <a:lstStyle/>
          <a:p>
            <a:pPr>
              <a:buFont typeface="Arial" panose="020F0302020204030204"/>
              <a:buChar char="•"/>
            </a:pPr>
            <a:r>
              <a:rPr lang="en-US" sz="2400">
                <a:cs typeface="Calibri"/>
              </a:rPr>
              <a:t> Analyze and create algorithmic strategy for Soybean Crush Complex</a:t>
            </a:r>
          </a:p>
          <a:p>
            <a:pPr marL="383540" lvl="1">
              <a:buFont typeface="Arial" panose="020F0302020204030204"/>
              <a:buChar char="•"/>
            </a:pPr>
            <a:r>
              <a:rPr lang="en-US" sz="2200">
                <a:cs typeface="Calibri"/>
              </a:rPr>
              <a:t>Mean reversion (academic paper as starting point)</a:t>
            </a:r>
          </a:p>
          <a:p>
            <a:pPr>
              <a:buFont typeface="Arial" panose="020F0302020204030204"/>
              <a:buChar char="•"/>
            </a:pPr>
            <a:r>
              <a:rPr lang="en-US" sz="2400">
                <a:cs typeface="Calibri"/>
              </a:rPr>
              <a:t> Modify strategy for updated market conditions &amp; technology</a:t>
            </a:r>
          </a:p>
          <a:p>
            <a:pPr lvl="1">
              <a:buFont typeface="Arial" panose="020F0302020204030204"/>
              <a:buChar char="•"/>
            </a:pPr>
            <a:r>
              <a:rPr lang="en-US" sz="2200">
                <a:cs typeface="Calibri"/>
              </a:rPr>
              <a:t>Intraday, chart frequency and stop losses</a:t>
            </a:r>
          </a:p>
          <a:p>
            <a:pPr>
              <a:buFont typeface="Arial" panose="020F0302020204030204"/>
              <a:buChar char="•"/>
            </a:pPr>
            <a:r>
              <a:rPr lang="en-US" sz="2400">
                <a:cs typeface="Calibri"/>
              </a:rPr>
              <a:t> Create algorithmic program that successfully trades the crush spread</a:t>
            </a:r>
          </a:p>
          <a:p>
            <a:pPr>
              <a:buFont typeface="Arial" panose="020F0302020204030204"/>
              <a:buChar char="•"/>
            </a:pPr>
            <a:r>
              <a:rPr lang="en-US" sz="2400">
                <a:cs typeface="Calibri"/>
              </a:rPr>
              <a:t> Optimize and manage program using historical data for </a:t>
            </a:r>
            <a:r>
              <a:rPr lang="en-US" sz="2400" err="1">
                <a:cs typeface="Calibri"/>
              </a:rPr>
              <a:t>backtesting</a:t>
            </a:r>
            <a:endParaRPr lang="en-US" sz="2400">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Tree>
    <p:extLst>
      <p:ext uri="{BB962C8B-B14F-4D97-AF65-F5344CB8AC3E}">
        <p14:creationId xmlns:p14="http://schemas.microsoft.com/office/powerpoint/2010/main" val="203298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Synthetic Soybean Crush Spread (BCX)</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1097280" y="2003884"/>
            <a:ext cx="6679719" cy="3189474"/>
          </a:xfrm>
        </p:spPr>
        <p:txBody>
          <a:bodyPr vert="horz" lIns="0" tIns="45720" rIns="0" bIns="45720" rtlCol="0" anchor="t">
            <a:normAutofit/>
          </a:bodyPr>
          <a:lstStyle/>
          <a:p>
            <a:pPr marL="0" indent="0">
              <a:buNone/>
            </a:pPr>
            <a:r>
              <a:rPr lang="en-US" sz="2800" b="1" i="1">
                <a:cs typeface="Calibri"/>
              </a:rPr>
              <a:t>Specifications (CME </a:t>
            </a:r>
            <a:r>
              <a:rPr lang="en-US" sz="2800" b="1" i="1" err="1">
                <a:cs typeface="Calibri"/>
              </a:rPr>
              <a:t>Globex</a:t>
            </a:r>
            <a:r>
              <a:rPr lang="en-US" sz="2800" b="1" i="1">
                <a:cs typeface="Calibri"/>
              </a:rPr>
              <a:t>):</a:t>
            </a:r>
            <a:endParaRPr lang="en-US" sz="1800" b="1" i="1">
              <a:cs typeface="Calibri"/>
            </a:endParaRPr>
          </a:p>
          <a:p>
            <a:pPr marL="0" indent="0">
              <a:buNone/>
            </a:pPr>
            <a:r>
              <a:rPr lang="en-US" sz="2400" b="1">
                <a:cs typeface="Calibri"/>
              </a:rPr>
              <a:t>Size:</a:t>
            </a:r>
            <a:r>
              <a:rPr lang="en-US" sz="2400">
                <a:cs typeface="Calibri"/>
              </a:rPr>
              <a:t> 50,000 bushels (deliverable)</a:t>
            </a:r>
          </a:p>
          <a:p>
            <a:pPr marL="0" indent="0">
              <a:buNone/>
            </a:pPr>
            <a:r>
              <a:rPr lang="en-US" sz="2400" b="1">
                <a:solidFill>
                  <a:srgbClr val="404040"/>
                </a:solidFill>
                <a:cs typeface="Calibri"/>
              </a:rPr>
              <a:t>Price Quote: </a:t>
            </a:r>
            <a:r>
              <a:rPr lang="en-US" sz="2400">
                <a:solidFill>
                  <a:srgbClr val="404040"/>
                </a:solidFill>
                <a:cs typeface="Calibri"/>
              </a:rPr>
              <a:t>Cents per bushel</a:t>
            </a:r>
          </a:p>
          <a:p>
            <a:pPr marL="0" indent="0">
              <a:buNone/>
            </a:pPr>
            <a:r>
              <a:rPr lang="en-US" sz="2400" b="1">
                <a:solidFill>
                  <a:srgbClr val="404040"/>
                </a:solidFill>
                <a:cs typeface="Calibri"/>
              </a:rPr>
              <a:t>Minimum Price Fluctuation: </a:t>
            </a:r>
            <a:r>
              <a:rPr lang="en-US" sz="2400">
                <a:solidFill>
                  <a:srgbClr val="404040"/>
                </a:solidFill>
                <a:cs typeface="Calibri"/>
              </a:rPr>
              <a:t>¼ Cent ($125.00 /tick)</a:t>
            </a:r>
          </a:p>
          <a:p>
            <a:pPr marL="0" indent="0">
              <a:buNone/>
            </a:pPr>
            <a:r>
              <a:rPr lang="en-US" sz="2400" b="1">
                <a:solidFill>
                  <a:srgbClr val="404040"/>
                </a:solidFill>
                <a:cs typeface="Calibri"/>
              </a:rPr>
              <a:t>Traded Months:</a:t>
            </a:r>
            <a:r>
              <a:rPr lang="en-US" sz="2400">
                <a:solidFill>
                  <a:srgbClr val="404040"/>
                </a:solidFill>
                <a:cs typeface="Calibri"/>
              </a:rPr>
              <a:t> Jan (F), Mar (H), May (K),</a:t>
            </a:r>
          </a:p>
          <a:p>
            <a:pPr marL="0" indent="0">
              <a:buNone/>
            </a:pPr>
            <a:r>
              <a:rPr lang="en-US" sz="2400">
                <a:solidFill>
                  <a:srgbClr val="404040"/>
                </a:solidFill>
                <a:cs typeface="Calibri"/>
              </a:rPr>
              <a:t> Jul (N), Aug (Q), Sep (U), Oct (V), Dec (Z)</a:t>
            </a:r>
            <a:endParaRPr lang="en-US">
              <a:solidFill>
                <a:schemeClr val="tx1"/>
              </a:solidFill>
            </a:endParaRPr>
          </a:p>
          <a:p>
            <a:pPr marL="0" indent="0">
              <a:buNone/>
            </a:pPr>
            <a:endParaRPr lang="en-US" sz="2400">
              <a:solidFill>
                <a:srgbClr val="404040"/>
              </a:solidFill>
              <a:cs typeface="Calibri"/>
            </a:endParaRPr>
          </a:p>
          <a:p>
            <a:pPr marL="0" indent="0">
              <a:buNone/>
            </a:pPr>
            <a:endParaRPr lang="en-US" sz="1800">
              <a:solidFill>
                <a:srgbClr val="000000"/>
              </a:solidFill>
              <a:cs typeface="Calibri"/>
            </a:endParaRPr>
          </a:p>
          <a:p>
            <a:pPr marL="0" indent="0">
              <a:buNone/>
            </a:pPr>
            <a:endParaRPr lang="en-US" sz="2800">
              <a:cs typeface="Calibri"/>
            </a:endParaRPr>
          </a:p>
          <a:p>
            <a:pPr marL="0" indent="0">
              <a:buNone/>
            </a:pPr>
            <a:endParaRPr lang="en-US" sz="2800">
              <a:cs typeface="Calibri"/>
            </a:endParaRPr>
          </a:p>
          <a:p>
            <a:pPr>
              <a:buFont typeface="Arial" panose="020F0502020204030204" pitchFamily="34" charset="0"/>
              <a:buChar char="•"/>
            </a:pPr>
            <a:endParaRPr lang="en-US" sz="2800">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pic>
        <p:nvPicPr>
          <p:cNvPr id="4" name="Picture 5" descr="A drawing of a person&#10;&#10;Description generated with high confidence">
            <a:extLst>
              <a:ext uri="{FF2B5EF4-FFF2-40B4-BE49-F238E27FC236}">
                <a16:creationId xmlns:a16="http://schemas.microsoft.com/office/drawing/2014/main" id="{000F4034-C881-450A-A28E-A887F12169DF}"/>
              </a:ext>
            </a:extLst>
          </p:cNvPr>
          <p:cNvPicPr>
            <a:picLocks noChangeAspect="1"/>
          </p:cNvPicPr>
          <p:nvPr/>
        </p:nvPicPr>
        <p:blipFill>
          <a:blip r:embed="rId5"/>
          <a:stretch>
            <a:fillRect/>
          </a:stretch>
        </p:blipFill>
        <p:spPr>
          <a:xfrm>
            <a:off x="7786775" y="2936611"/>
            <a:ext cx="4008407" cy="898514"/>
          </a:xfrm>
          <a:prstGeom prst="rect">
            <a:avLst/>
          </a:prstGeom>
        </p:spPr>
      </p:pic>
    </p:spTree>
    <p:extLst>
      <p:ext uri="{BB962C8B-B14F-4D97-AF65-F5344CB8AC3E}">
        <p14:creationId xmlns:p14="http://schemas.microsoft.com/office/powerpoint/2010/main" val="60218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5BC-C634-4600-8F4E-2A87D2937D45}"/>
              </a:ext>
            </a:extLst>
          </p:cNvPr>
          <p:cNvSpPr>
            <a:spLocks noGrp="1"/>
          </p:cNvSpPr>
          <p:nvPr>
            <p:ph type="title"/>
          </p:nvPr>
        </p:nvSpPr>
        <p:spPr/>
        <p:txBody>
          <a:bodyPr/>
          <a:lstStyle/>
          <a:p>
            <a:r>
              <a:rPr lang="en-US">
                <a:cs typeface="Calibri Light"/>
              </a:rPr>
              <a:t>Mean Reversion Strategy</a:t>
            </a:r>
            <a:endParaRPr lang="en-US"/>
          </a:p>
        </p:txBody>
      </p:sp>
      <p:sp>
        <p:nvSpPr>
          <p:cNvPr id="3" name="Content Placeholder 2">
            <a:extLst>
              <a:ext uri="{FF2B5EF4-FFF2-40B4-BE49-F238E27FC236}">
                <a16:creationId xmlns:a16="http://schemas.microsoft.com/office/drawing/2014/main" id="{266D8359-55A2-4903-B158-E2A59FF30054}"/>
              </a:ext>
            </a:extLst>
          </p:cNvPr>
          <p:cNvSpPr>
            <a:spLocks noGrp="1"/>
          </p:cNvSpPr>
          <p:nvPr>
            <p:ph idx="1"/>
          </p:nvPr>
        </p:nvSpPr>
        <p:spPr>
          <a:xfrm>
            <a:off x="3757091" y="2003885"/>
            <a:ext cx="3387304" cy="1665473"/>
          </a:xfrm>
        </p:spPr>
        <p:txBody>
          <a:bodyPr vert="horz" lIns="0" tIns="45720" rIns="0" bIns="45720" rtlCol="0" anchor="t">
            <a:noAutofit/>
          </a:bodyPr>
          <a:lstStyle/>
          <a:p>
            <a:r>
              <a:rPr lang="en-US" sz="2400" b="1" i="1" u="sng">
                <a:cs typeface="Calibri"/>
              </a:rPr>
              <a:t>Long Entry Requirements</a:t>
            </a:r>
            <a:r>
              <a:rPr lang="en-US" b="1" i="1" u="sng">
                <a:cs typeface="Calibri"/>
              </a:rPr>
              <a:t>:</a:t>
            </a:r>
          </a:p>
          <a:p>
            <a:pPr>
              <a:buFont typeface="Arial" panose="020F0502020204030204" pitchFamily="34" charset="0"/>
              <a:buChar char="•"/>
            </a:pPr>
            <a:r>
              <a:rPr lang="en-US" sz="2200">
                <a:cs typeface="Calibri"/>
              </a:rPr>
              <a:t> Offer = Specified Proportion </a:t>
            </a:r>
            <a:r>
              <a:rPr lang="en-US" sz="2200" b="1" i="1" u="sng">
                <a:cs typeface="Calibri"/>
              </a:rPr>
              <a:t>Below</a:t>
            </a:r>
            <a:r>
              <a:rPr lang="en-US" sz="2200">
                <a:cs typeface="Calibri"/>
              </a:rPr>
              <a:t> the SMA</a:t>
            </a:r>
          </a:p>
          <a:p>
            <a:pPr marL="383540" lvl="1">
              <a:buFont typeface="Arial" panose="020F0502020204030204" pitchFamily="34" charset="0"/>
              <a:buChar char="•"/>
            </a:pPr>
            <a:r>
              <a:rPr lang="en-US" sz="2200" b="1">
                <a:cs typeface="Calibri"/>
              </a:rPr>
              <a:t>(Buy to Open)</a:t>
            </a:r>
          </a:p>
          <a:p>
            <a:pPr marL="383540" lvl="1">
              <a:buFont typeface="Arial" panose="020F0502020204030204" pitchFamily="34" charset="0"/>
              <a:buChar char="•"/>
            </a:pPr>
            <a:endParaRPr lang="en-US">
              <a:cs typeface="Calibri"/>
            </a:endParaRPr>
          </a:p>
        </p:txBody>
      </p:sp>
      <p:pic>
        <p:nvPicPr>
          <p:cNvPr id="5" name="Picture 4" descr="A close up of a logo&#10;&#10;Description generated with very high confidence">
            <a:extLst>
              <a:ext uri="{FF2B5EF4-FFF2-40B4-BE49-F238E27FC236}">
                <a16:creationId xmlns:a16="http://schemas.microsoft.com/office/drawing/2014/main" id="{50329BAD-1101-44B0-8C4F-95CDB59C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52" y="5146377"/>
            <a:ext cx="1454989" cy="1454989"/>
          </a:xfrm>
          <a:prstGeom prst="rect">
            <a:avLst/>
          </a:prstGeom>
        </p:spPr>
      </p:pic>
      <p:pic>
        <p:nvPicPr>
          <p:cNvPr id="7" name="Picture 8">
            <a:extLst>
              <a:ext uri="{FF2B5EF4-FFF2-40B4-BE49-F238E27FC236}">
                <a16:creationId xmlns:a16="http://schemas.microsoft.com/office/drawing/2014/main" id="{0C083615-B68B-4B3C-87B9-2DE6FB9D6811}"/>
              </a:ext>
            </a:extLst>
          </p:cNvPr>
          <p:cNvPicPr>
            <a:picLocks noChangeAspect="1"/>
          </p:cNvPicPr>
          <p:nvPr/>
        </p:nvPicPr>
        <p:blipFill>
          <a:blip r:embed="rId4"/>
          <a:stretch>
            <a:fillRect/>
          </a:stretch>
        </p:blipFill>
        <p:spPr>
          <a:xfrm>
            <a:off x="181158" y="5526071"/>
            <a:ext cx="1463616" cy="679770"/>
          </a:xfrm>
          <a:prstGeom prst="rect">
            <a:avLst/>
          </a:prstGeom>
        </p:spPr>
      </p:pic>
      <p:sp>
        <p:nvSpPr>
          <p:cNvPr id="9" name="Content Placeholder 2">
            <a:extLst>
              <a:ext uri="{FF2B5EF4-FFF2-40B4-BE49-F238E27FC236}">
                <a16:creationId xmlns:a16="http://schemas.microsoft.com/office/drawing/2014/main" id="{CD38B2EF-D29F-4C85-A94A-333C0687A344}"/>
              </a:ext>
            </a:extLst>
          </p:cNvPr>
          <p:cNvSpPr txBox="1">
            <a:spLocks/>
          </p:cNvSpPr>
          <p:nvPr/>
        </p:nvSpPr>
        <p:spPr>
          <a:xfrm>
            <a:off x="7546959" y="1998134"/>
            <a:ext cx="3602966" cy="1665473"/>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i="1" u="sng">
                <a:cs typeface="Calibri"/>
              </a:rPr>
              <a:t>Short Entry Requirements</a:t>
            </a:r>
            <a:r>
              <a:rPr lang="en-US" b="1" i="1" u="sng">
                <a:cs typeface="Calibri"/>
              </a:rPr>
              <a:t>:</a:t>
            </a:r>
          </a:p>
          <a:p>
            <a:pPr>
              <a:buFont typeface="Arial" panose="020F0502020204030204" pitchFamily="34" charset="0"/>
              <a:buChar char="•"/>
            </a:pPr>
            <a:r>
              <a:rPr lang="en-US" sz="2400">
                <a:cs typeface="Calibri"/>
              </a:rPr>
              <a:t> Bid = Specified Proportion </a:t>
            </a:r>
            <a:r>
              <a:rPr lang="en-US" sz="2400" b="1" i="1" u="sng">
                <a:cs typeface="Calibri"/>
              </a:rPr>
              <a:t>Above</a:t>
            </a:r>
            <a:r>
              <a:rPr lang="en-US" sz="2400">
                <a:cs typeface="Calibri"/>
              </a:rPr>
              <a:t> the SMA</a:t>
            </a:r>
          </a:p>
          <a:p>
            <a:pPr marL="383540" lvl="1">
              <a:buFont typeface="Arial" panose="020F0502020204030204" pitchFamily="34" charset="0"/>
              <a:buChar char="•"/>
            </a:pPr>
            <a:r>
              <a:rPr lang="en-US" sz="2000" b="1">
                <a:cs typeface="Calibri"/>
              </a:rPr>
              <a:t>(Sell to Open)</a:t>
            </a:r>
          </a:p>
        </p:txBody>
      </p:sp>
      <p:sp>
        <p:nvSpPr>
          <p:cNvPr id="10" name="Content Placeholder 2">
            <a:extLst>
              <a:ext uri="{FF2B5EF4-FFF2-40B4-BE49-F238E27FC236}">
                <a16:creationId xmlns:a16="http://schemas.microsoft.com/office/drawing/2014/main" id="{E828DBC4-AC41-4B86-8EFC-44541022A25F}"/>
              </a:ext>
            </a:extLst>
          </p:cNvPr>
          <p:cNvSpPr txBox="1">
            <a:spLocks/>
          </p:cNvSpPr>
          <p:nvPr/>
        </p:nvSpPr>
        <p:spPr>
          <a:xfrm>
            <a:off x="185755" y="1998133"/>
            <a:ext cx="2840967" cy="2183059"/>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i="1">
                <a:cs typeface="Calibri"/>
              </a:rPr>
              <a:t>Technical Indicators:</a:t>
            </a:r>
          </a:p>
          <a:p>
            <a:pPr>
              <a:buFont typeface="Arial" panose="020F0502020204030204" pitchFamily="34" charset="0"/>
              <a:buChar char="•"/>
            </a:pPr>
            <a:r>
              <a:rPr lang="en-US" sz="2400">
                <a:cs typeface="Calibri"/>
              </a:rPr>
              <a:t> Simple Moving Average</a:t>
            </a:r>
          </a:p>
          <a:p>
            <a:pPr>
              <a:buFont typeface="Arial" panose="020F0502020204030204" pitchFamily="34" charset="0"/>
              <a:buChar char="•"/>
            </a:pPr>
            <a:r>
              <a:rPr lang="en-US" sz="2400">
                <a:cs typeface="Calibri"/>
              </a:rPr>
              <a:t> Standard range of prices for reference to establish open triggers</a:t>
            </a:r>
          </a:p>
        </p:txBody>
      </p:sp>
      <p:sp>
        <p:nvSpPr>
          <p:cNvPr id="11" name="Arrow: Right 10">
            <a:extLst>
              <a:ext uri="{FF2B5EF4-FFF2-40B4-BE49-F238E27FC236}">
                <a16:creationId xmlns:a16="http://schemas.microsoft.com/office/drawing/2014/main" id="{86FE3803-6BE4-4570-BB84-41AF6B3590D0}"/>
              </a:ext>
            </a:extLst>
          </p:cNvPr>
          <p:cNvSpPr/>
          <p:nvPr/>
        </p:nvSpPr>
        <p:spPr>
          <a:xfrm>
            <a:off x="3033248" y="2403117"/>
            <a:ext cx="489579" cy="369614"/>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117A575D-F03A-4930-8F73-AE0AE7386C05}"/>
              </a:ext>
            </a:extLst>
          </p:cNvPr>
          <p:cNvSpPr txBox="1">
            <a:spLocks/>
          </p:cNvSpPr>
          <p:nvPr/>
        </p:nvSpPr>
        <p:spPr>
          <a:xfrm>
            <a:off x="3521303" y="4356019"/>
            <a:ext cx="3329795" cy="1507323"/>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i="1" u="sng">
                <a:cs typeface="Calibri"/>
              </a:rPr>
              <a:t>Long Exit Requirements</a:t>
            </a:r>
            <a:r>
              <a:rPr lang="en-US" b="1" i="1" u="sng">
                <a:cs typeface="Calibri"/>
              </a:rPr>
              <a:t>:</a:t>
            </a:r>
          </a:p>
          <a:p>
            <a:pPr>
              <a:buFont typeface="Arial" panose="020F0502020204030204" pitchFamily="34" charset="0"/>
              <a:buChar char="•"/>
            </a:pPr>
            <a:r>
              <a:rPr lang="en-US" sz="2800">
                <a:cs typeface="Calibri"/>
              </a:rPr>
              <a:t> Bid = SMA</a:t>
            </a:r>
          </a:p>
          <a:p>
            <a:pPr marL="383540" lvl="1">
              <a:buFont typeface="Arial" panose="020F0502020204030204" pitchFamily="34" charset="0"/>
              <a:buChar char="•"/>
            </a:pPr>
            <a:r>
              <a:rPr lang="en-US" sz="2400" b="1">
                <a:cs typeface="Calibri"/>
              </a:rPr>
              <a:t>(Sell to Close)</a:t>
            </a:r>
          </a:p>
        </p:txBody>
      </p:sp>
      <p:sp>
        <p:nvSpPr>
          <p:cNvPr id="16" name="Content Placeholder 2">
            <a:extLst>
              <a:ext uri="{FF2B5EF4-FFF2-40B4-BE49-F238E27FC236}">
                <a16:creationId xmlns:a16="http://schemas.microsoft.com/office/drawing/2014/main" id="{D3E07C3D-AD39-4405-916E-EEA221388080}"/>
              </a:ext>
            </a:extLst>
          </p:cNvPr>
          <p:cNvSpPr txBox="1">
            <a:spLocks/>
          </p:cNvSpPr>
          <p:nvPr/>
        </p:nvSpPr>
        <p:spPr>
          <a:xfrm>
            <a:off x="7431936" y="4356019"/>
            <a:ext cx="3717985" cy="1507323"/>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i="1" u="sng">
                <a:cs typeface="Calibri"/>
              </a:rPr>
              <a:t>Short Exit Requirements:</a:t>
            </a:r>
          </a:p>
          <a:p>
            <a:pPr>
              <a:buFont typeface="Arial" panose="020F0502020204030204" pitchFamily="34" charset="0"/>
              <a:buChar char="•"/>
            </a:pPr>
            <a:r>
              <a:rPr lang="en-US">
                <a:cs typeface="Calibri"/>
              </a:rPr>
              <a:t> </a:t>
            </a:r>
            <a:r>
              <a:rPr lang="en-US" sz="2800">
                <a:cs typeface="Calibri"/>
              </a:rPr>
              <a:t>Offer = SMA</a:t>
            </a:r>
          </a:p>
          <a:p>
            <a:pPr marL="383540" lvl="1">
              <a:buFont typeface="Arial" panose="020F0502020204030204" pitchFamily="34" charset="0"/>
              <a:buChar char="•"/>
            </a:pPr>
            <a:r>
              <a:rPr lang="en-US" sz="2400" b="1">
                <a:cs typeface="Calibri"/>
              </a:rPr>
              <a:t>(Buy to Close)</a:t>
            </a:r>
          </a:p>
        </p:txBody>
      </p:sp>
      <p:sp>
        <p:nvSpPr>
          <p:cNvPr id="20" name="Arrow: Down 19">
            <a:extLst>
              <a:ext uri="{FF2B5EF4-FFF2-40B4-BE49-F238E27FC236}">
                <a16:creationId xmlns:a16="http://schemas.microsoft.com/office/drawing/2014/main" id="{DA4E9F28-5450-4C05-86F8-B512F79C3BA0}"/>
              </a:ext>
            </a:extLst>
          </p:cNvPr>
          <p:cNvSpPr/>
          <p:nvPr/>
        </p:nvSpPr>
        <p:spPr>
          <a:xfrm>
            <a:off x="4991045" y="3665851"/>
            <a:ext cx="383990" cy="43206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AC545234-E9FA-4CAA-811A-E9FA94973D0B}"/>
              </a:ext>
            </a:extLst>
          </p:cNvPr>
          <p:cNvSpPr/>
          <p:nvPr/>
        </p:nvSpPr>
        <p:spPr>
          <a:xfrm>
            <a:off x="9102971" y="3665851"/>
            <a:ext cx="383990" cy="43206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43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a:extLst>
              <a:ext uri="{FF2B5EF4-FFF2-40B4-BE49-F238E27FC236}">
                <a16:creationId xmlns:a16="http://schemas.microsoft.com/office/drawing/2014/main" id="{222CB5AB-F151-42D2-AF04-0527DE94C406}"/>
              </a:ext>
            </a:extLst>
          </p:cNvPr>
          <p:cNvPicPr>
            <a:picLocks noChangeAspect="1"/>
          </p:cNvPicPr>
          <p:nvPr/>
        </p:nvPicPr>
        <p:blipFill>
          <a:blip r:embed="rId3"/>
          <a:stretch>
            <a:fillRect/>
          </a:stretch>
        </p:blipFill>
        <p:spPr>
          <a:xfrm>
            <a:off x="-5751" y="1813"/>
            <a:ext cx="12203502" cy="6351166"/>
          </a:xfrm>
          <a:prstGeom prst="rect">
            <a:avLst/>
          </a:prstGeom>
        </p:spPr>
      </p:pic>
      <p:sp>
        <p:nvSpPr>
          <p:cNvPr id="16" name="Oval 15">
            <a:extLst>
              <a:ext uri="{FF2B5EF4-FFF2-40B4-BE49-F238E27FC236}">
                <a16:creationId xmlns:a16="http://schemas.microsoft.com/office/drawing/2014/main" id="{B1891392-70CE-4C45-B15B-F310C6C39CC9}"/>
              </a:ext>
            </a:extLst>
          </p:cNvPr>
          <p:cNvSpPr/>
          <p:nvPr/>
        </p:nvSpPr>
        <p:spPr>
          <a:xfrm>
            <a:off x="5020571" y="5006195"/>
            <a:ext cx="526213" cy="48308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37FD88-9B34-411A-B303-91654F7EDAB5}"/>
              </a:ext>
            </a:extLst>
          </p:cNvPr>
          <p:cNvSpPr/>
          <p:nvPr/>
        </p:nvSpPr>
        <p:spPr>
          <a:xfrm>
            <a:off x="5868839" y="3769738"/>
            <a:ext cx="526213" cy="48308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A480940-02BD-477B-A237-FB9A4F6B976B}"/>
              </a:ext>
            </a:extLst>
          </p:cNvPr>
          <p:cNvCxnSpPr/>
          <p:nvPr/>
        </p:nvCxnSpPr>
        <p:spPr>
          <a:xfrm>
            <a:off x="5753819" y="2562044"/>
            <a:ext cx="195535" cy="10581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B8E5ED-2991-4830-914F-EB49BB43AAFA}"/>
              </a:ext>
            </a:extLst>
          </p:cNvPr>
          <p:cNvCxnSpPr>
            <a:cxnSpLocks/>
          </p:cNvCxnSpPr>
          <p:nvPr/>
        </p:nvCxnSpPr>
        <p:spPr>
          <a:xfrm>
            <a:off x="3669103" y="4848044"/>
            <a:ext cx="1259458" cy="35368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151C20-EA28-4B75-9B35-A82A118DDE18}"/>
              </a:ext>
            </a:extLst>
          </p:cNvPr>
          <p:cNvSpPr txBox="1"/>
          <p:nvPr/>
        </p:nvSpPr>
        <p:spPr>
          <a:xfrm>
            <a:off x="1431983" y="4515928"/>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BUY TO OPEN</a:t>
            </a:r>
            <a:endParaRPr lang="en-US" sz="2000">
              <a:cs typeface="Calibri"/>
            </a:endParaRPr>
          </a:p>
        </p:txBody>
      </p:sp>
      <p:sp>
        <p:nvSpPr>
          <p:cNvPr id="25" name="TextBox 24">
            <a:extLst>
              <a:ext uri="{FF2B5EF4-FFF2-40B4-BE49-F238E27FC236}">
                <a16:creationId xmlns:a16="http://schemas.microsoft.com/office/drawing/2014/main" id="{DE8A7F97-EDA5-484F-9680-C6DBBF0BB7DC}"/>
              </a:ext>
            </a:extLst>
          </p:cNvPr>
          <p:cNvSpPr txBox="1"/>
          <p:nvPr/>
        </p:nvSpPr>
        <p:spPr>
          <a:xfrm>
            <a:off x="5098212" y="2129285"/>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SELL TO CLOSE</a:t>
            </a:r>
          </a:p>
        </p:txBody>
      </p:sp>
    </p:spTree>
    <p:extLst>
      <p:ext uri="{BB962C8B-B14F-4D97-AF65-F5344CB8AC3E}">
        <p14:creationId xmlns:p14="http://schemas.microsoft.com/office/powerpoint/2010/main" val="136009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a:extLst>
              <a:ext uri="{FF2B5EF4-FFF2-40B4-BE49-F238E27FC236}">
                <a16:creationId xmlns:a16="http://schemas.microsoft.com/office/drawing/2014/main" id="{222CB5AB-F151-42D2-AF04-0527DE94C406}"/>
              </a:ext>
            </a:extLst>
          </p:cNvPr>
          <p:cNvPicPr>
            <a:picLocks noChangeAspect="1"/>
          </p:cNvPicPr>
          <p:nvPr/>
        </p:nvPicPr>
        <p:blipFill>
          <a:blip r:embed="rId3"/>
          <a:stretch>
            <a:fillRect/>
          </a:stretch>
        </p:blipFill>
        <p:spPr>
          <a:xfrm>
            <a:off x="-5751" y="1813"/>
            <a:ext cx="12203502" cy="6351166"/>
          </a:xfrm>
          <a:prstGeom prst="rect">
            <a:avLst/>
          </a:prstGeom>
        </p:spPr>
      </p:pic>
      <p:sp>
        <p:nvSpPr>
          <p:cNvPr id="16" name="Oval 15">
            <a:extLst>
              <a:ext uri="{FF2B5EF4-FFF2-40B4-BE49-F238E27FC236}">
                <a16:creationId xmlns:a16="http://schemas.microsoft.com/office/drawing/2014/main" id="{B1891392-70CE-4C45-B15B-F310C6C39CC9}"/>
              </a:ext>
            </a:extLst>
          </p:cNvPr>
          <p:cNvSpPr/>
          <p:nvPr/>
        </p:nvSpPr>
        <p:spPr>
          <a:xfrm>
            <a:off x="5020571" y="5006195"/>
            <a:ext cx="526213" cy="48308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37FD88-9B34-411A-B303-91654F7EDAB5}"/>
              </a:ext>
            </a:extLst>
          </p:cNvPr>
          <p:cNvSpPr/>
          <p:nvPr/>
        </p:nvSpPr>
        <p:spPr>
          <a:xfrm>
            <a:off x="5868839" y="3769738"/>
            <a:ext cx="526213" cy="48308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A480940-02BD-477B-A237-FB9A4F6B976B}"/>
              </a:ext>
            </a:extLst>
          </p:cNvPr>
          <p:cNvCxnSpPr/>
          <p:nvPr/>
        </p:nvCxnSpPr>
        <p:spPr>
          <a:xfrm>
            <a:off x="5753819" y="2562044"/>
            <a:ext cx="195535" cy="10581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B8E5ED-2991-4830-914F-EB49BB43AAFA}"/>
              </a:ext>
            </a:extLst>
          </p:cNvPr>
          <p:cNvCxnSpPr>
            <a:cxnSpLocks/>
          </p:cNvCxnSpPr>
          <p:nvPr/>
        </p:nvCxnSpPr>
        <p:spPr>
          <a:xfrm>
            <a:off x="3669103" y="4848044"/>
            <a:ext cx="1259458" cy="35368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485ACA6-3909-43A1-BE29-5117E97BDD8C}"/>
              </a:ext>
            </a:extLst>
          </p:cNvPr>
          <p:cNvSpPr/>
          <p:nvPr/>
        </p:nvSpPr>
        <p:spPr>
          <a:xfrm>
            <a:off x="8370496" y="1699397"/>
            <a:ext cx="526213" cy="483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97ED707-7732-4BB2-A925-D438FD4616A0}"/>
              </a:ext>
            </a:extLst>
          </p:cNvPr>
          <p:cNvSpPr/>
          <p:nvPr/>
        </p:nvSpPr>
        <p:spPr>
          <a:xfrm>
            <a:off x="8773059" y="2863963"/>
            <a:ext cx="526213" cy="483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52083A99-0893-4F24-956C-D5A5907D54E4}"/>
              </a:ext>
            </a:extLst>
          </p:cNvPr>
          <p:cNvCxnSpPr>
            <a:cxnSpLocks/>
          </p:cNvCxnSpPr>
          <p:nvPr/>
        </p:nvCxnSpPr>
        <p:spPr>
          <a:xfrm flipH="1">
            <a:off x="8623542" y="894269"/>
            <a:ext cx="494579" cy="7274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C1AC1E3-56CB-41BB-AA80-B20A533FBDD6}"/>
              </a:ext>
            </a:extLst>
          </p:cNvPr>
          <p:cNvCxnSpPr>
            <a:cxnSpLocks/>
          </p:cNvCxnSpPr>
          <p:nvPr/>
        </p:nvCxnSpPr>
        <p:spPr>
          <a:xfrm flipH="1" flipV="1">
            <a:off x="9083618" y="3462064"/>
            <a:ext cx="480202" cy="10265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151C20-EA28-4B75-9B35-A82A118DDE18}"/>
              </a:ext>
            </a:extLst>
          </p:cNvPr>
          <p:cNvSpPr txBox="1"/>
          <p:nvPr/>
        </p:nvSpPr>
        <p:spPr>
          <a:xfrm>
            <a:off x="1431983" y="4515928"/>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BUY TO OPEN</a:t>
            </a:r>
            <a:endParaRPr lang="en-US" sz="2000">
              <a:cs typeface="Calibri"/>
            </a:endParaRPr>
          </a:p>
        </p:txBody>
      </p:sp>
      <p:sp>
        <p:nvSpPr>
          <p:cNvPr id="25" name="TextBox 24">
            <a:extLst>
              <a:ext uri="{FF2B5EF4-FFF2-40B4-BE49-F238E27FC236}">
                <a16:creationId xmlns:a16="http://schemas.microsoft.com/office/drawing/2014/main" id="{DE8A7F97-EDA5-484F-9680-C6DBBF0BB7DC}"/>
              </a:ext>
            </a:extLst>
          </p:cNvPr>
          <p:cNvSpPr txBox="1"/>
          <p:nvPr/>
        </p:nvSpPr>
        <p:spPr>
          <a:xfrm>
            <a:off x="5098212" y="2129285"/>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SELL TO CLOSE</a:t>
            </a:r>
          </a:p>
        </p:txBody>
      </p:sp>
      <p:sp>
        <p:nvSpPr>
          <p:cNvPr id="26" name="TextBox 25">
            <a:extLst>
              <a:ext uri="{FF2B5EF4-FFF2-40B4-BE49-F238E27FC236}">
                <a16:creationId xmlns:a16="http://schemas.microsoft.com/office/drawing/2014/main" id="{A1047870-E7FF-4FE6-8AF8-F59204BAFCB1}"/>
              </a:ext>
            </a:extLst>
          </p:cNvPr>
          <p:cNvSpPr txBox="1"/>
          <p:nvPr/>
        </p:nvSpPr>
        <p:spPr>
          <a:xfrm>
            <a:off x="9037606" y="4400910"/>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BUY TO CLOSE</a:t>
            </a:r>
            <a:endParaRPr lang="en-US" sz="2000">
              <a:cs typeface="Calibri"/>
            </a:endParaRPr>
          </a:p>
        </p:txBody>
      </p:sp>
      <p:sp>
        <p:nvSpPr>
          <p:cNvPr id="27" name="TextBox 26">
            <a:extLst>
              <a:ext uri="{FF2B5EF4-FFF2-40B4-BE49-F238E27FC236}">
                <a16:creationId xmlns:a16="http://schemas.microsoft.com/office/drawing/2014/main" id="{3A886604-2E94-416B-9115-3D1B26D57042}"/>
              </a:ext>
            </a:extLst>
          </p:cNvPr>
          <p:cNvSpPr txBox="1"/>
          <p:nvPr/>
        </p:nvSpPr>
        <p:spPr>
          <a:xfrm>
            <a:off x="8778812" y="691549"/>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SELL TO OPEN</a:t>
            </a:r>
            <a:endParaRPr lang="en-US" sz="2000">
              <a:cs typeface="Calibri"/>
            </a:endParaRPr>
          </a:p>
        </p:txBody>
      </p:sp>
    </p:spTree>
    <p:extLst>
      <p:ext uri="{BB962C8B-B14F-4D97-AF65-F5344CB8AC3E}">
        <p14:creationId xmlns:p14="http://schemas.microsoft.com/office/powerpoint/2010/main" val="164821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a:extLst>
              <a:ext uri="{FF2B5EF4-FFF2-40B4-BE49-F238E27FC236}">
                <a16:creationId xmlns:a16="http://schemas.microsoft.com/office/drawing/2014/main" id="{222CB5AB-F151-42D2-AF04-0527DE94C406}"/>
              </a:ext>
            </a:extLst>
          </p:cNvPr>
          <p:cNvPicPr>
            <a:picLocks noChangeAspect="1"/>
          </p:cNvPicPr>
          <p:nvPr/>
        </p:nvPicPr>
        <p:blipFill>
          <a:blip r:embed="rId3"/>
          <a:stretch>
            <a:fillRect/>
          </a:stretch>
        </p:blipFill>
        <p:spPr>
          <a:xfrm>
            <a:off x="-5751" y="1813"/>
            <a:ext cx="12203502" cy="6351166"/>
          </a:xfrm>
          <a:prstGeom prst="rect">
            <a:avLst/>
          </a:prstGeom>
        </p:spPr>
      </p:pic>
      <p:sp>
        <p:nvSpPr>
          <p:cNvPr id="16" name="Oval 15">
            <a:extLst>
              <a:ext uri="{FF2B5EF4-FFF2-40B4-BE49-F238E27FC236}">
                <a16:creationId xmlns:a16="http://schemas.microsoft.com/office/drawing/2014/main" id="{B1891392-70CE-4C45-B15B-F310C6C39CC9}"/>
              </a:ext>
            </a:extLst>
          </p:cNvPr>
          <p:cNvSpPr/>
          <p:nvPr/>
        </p:nvSpPr>
        <p:spPr>
          <a:xfrm>
            <a:off x="5020571" y="5006195"/>
            <a:ext cx="526213" cy="48308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37FD88-9B34-411A-B303-91654F7EDAB5}"/>
              </a:ext>
            </a:extLst>
          </p:cNvPr>
          <p:cNvSpPr/>
          <p:nvPr/>
        </p:nvSpPr>
        <p:spPr>
          <a:xfrm>
            <a:off x="5877138" y="3733796"/>
            <a:ext cx="526213" cy="48308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A480940-02BD-477B-A237-FB9A4F6B976B}"/>
              </a:ext>
            </a:extLst>
          </p:cNvPr>
          <p:cNvCxnSpPr/>
          <p:nvPr/>
        </p:nvCxnSpPr>
        <p:spPr>
          <a:xfrm>
            <a:off x="5753819" y="2562044"/>
            <a:ext cx="195535" cy="10581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B8E5ED-2991-4830-914F-EB49BB43AAFA}"/>
              </a:ext>
            </a:extLst>
          </p:cNvPr>
          <p:cNvCxnSpPr>
            <a:cxnSpLocks/>
          </p:cNvCxnSpPr>
          <p:nvPr/>
        </p:nvCxnSpPr>
        <p:spPr>
          <a:xfrm>
            <a:off x="3669103" y="4848044"/>
            <a:ext cx="1259458" cy="35368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485ACA6-3909-43A1-BE29-5117E97BDD8C}"/>
              </a:ext>
            </a:extLst>
          </p:cNvPr>
          <p:cNvSpPr/>
          <p:nvPr/>
        </p:nvSpPr>
        <p:spPr>
          <a:xfrm>
            <a:off x="8370496" y="1699397"/>
            <a:ext cx="526213" cy="483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97ED707-7732-4BB2-A925-D438FD4616A0}"/>
              </a:ext>
            </a:extLst>
          </p:cNvPr>
          <p:cNvSpPr/>
          <p:nvPr/>
        </p:nvSpPr>
        <p:spPr>
          <a:xfrm>
            <a:off x="8773059" y="2863963"/>
            <a:ext cx="526213" cy="483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52083A99-0893-4F24-956C-D5A5907D54E4}"/>
              </a:ext>
            </a:extLst>
          </p:cNvPr>
          <p:cNvCxnSpPr>
            <a:cxnSpLocks/>
          </p:cNvCxnSpPr>
          <p:nvPr/>
        </p:nvCxnSpPr>
        <p:spPr>
          <a:xfrm>
            <a:off x="7939178" y="1167438"/>
            <a:ext cx="368061" cy="5549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C1AC1E3-56CB-41BB-AA80-B20A533FBDD6}"/>
              </a:ext>
            </a:extLst>
          </p:cNvPr>
          <p:cNvCxnSpPr>
            <a:cxnSpLocks/>
          </p:cNvCxnSpPr>
          <p:nvPr/>
        </p:nvCxnSpPr>
        <p:spPr>
          <a:xfrm flipH="1" flipV="1">
            <a:off x="9083618" y="3462064"/>
            <a:ext cx="480202" cy="10265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151C20-EA28-4B75-9B35-A82A118DDE18}"/>
              </a:ext>
            </a:extLst>
          </p:cNvPr>
          <p:cNvSpPr txBox="1"/>
          <p:nvPr/>
        </p:nvSpPr>
        <p:spPr>
          <a:xfrm>
            <a:off x="1431983" y="4515928"/>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BUY TO OPEN</a:t>
            </a:r>
            <a:endParaRPr lang="en-US" sz="2000">
              <a:cs typeface="Calibri"/>
            </a:endParaRPr>
          </a:p>
        </p:txBody>
      </p:sp>
      <p:sp>
        <p:nvSpPr>
          <p:cNvPr id="25" name="TextBox 24">
            <a:extLst>
              <a:ext uri="{FF2B5EF4-FFF2-40B4-BE49-F238E27FC236}">
                <a16:creationId xmlns:a16="http://schemas.microsoft.com/office/drawing/2014/main" id="{DE8A7F97-EDA5-484F-9680-C6DBBF0BB7DC}"/>
              </a:ext>
            </a:extLst>
          </p:cNvPr>
          <p:cNvSpPr txBox="1"/>
          <p:nvPr/>
        </p:nvSpPr>
        <p:spPr>
          <a:xfrm>
            <a:off x="5098212" y="2129285"/>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SELL TO CLOSE</a:t>
            </a:r>
          </a:p>
        </p:txBody>
      </p:sp>
      <p:sp>
        <p:nvSpPr>
          <p:cNvPr id="26" name="TextBox 25">
            <a:extLst>
              <a:ext uri="{FF2B5EF4-FFF2-40B4-BE49-F238E27FC236}">
                <a16:creationId xmlns:a16="http://schemas.microsoft.com/office/drawing/2014/main" id="{A1047870-E7FF-4FE6-8AF8-F59204BAFCB1}"/>
              </a:ext>
            </a:extLst>
          </p:cNvPr>
          <p:cNvSpPr txBox="1"/>
          <p:nvPr/>
        </p:nvSpPr>
        <p:spPr>
          <a:xfrm>
            <a:off x="9037606" y="4400910"/>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BUY TO CLOSE</a:t>
            </a:r>
            <a:endParaRPr lang="en-US" sz="2000">
              <a:cs typeface="Calibri"/>
            </a:endParaRPr>
          </a:p>
        </p:txBody>
      </p:sp>
      <p:sp>
        <p:nvSpPr>
          <p:cNvPr id="27" name="TextBox 26">
            <a:extLst>
              <a:ext uri="{FF2B5EF4-FFF2-40B4-BE49-F238E27FC236}">
                <a16:creationId xmlns:a16="http://schemas.microsoft.com/office/drawing/2014/main" id="{3A886604-2E94-416B-9115-3D1B26D57042}"/>
              </a:ext>
            </a:extLst>
          </p:cNvPr>
          <p:cNvSpPr txBox="1"/>
          <p:nvPr/>
        </p:nvSpPr>
        <p:spPr>
          <a:xfrm>
            <a:off x="5903338" y="749059"/>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SELL TO OPEN</a:t>
            </a:r>
            <a:endParaRPr lang="en-US" sz="2000">
              <a:cs typeface="Calibri"/>
            </a:endParaRPr>
          </a:p>
        </p:txBody>
      </p:sp>
      <p:sp>
        <p:nvSpPr>
          <p:cNvPr id="2" name="Rectangle 1">
            <a:extLst>
              <a:ext uri="{FF2B5EF4-FFF2-40B4-BE49-F238E27FC236}">
                <a16:creationId xmlns:a16="http://schemas.microsoft.com/office/drawing/2014/main" id="{F45C7822-5365-49BB-946A-8CEA682B9FE5}"/>
              </a:ext>
            </a:extLst>
          </p:cNvPr>
          <p:cNvSpPr/>
          <p:nvPr/>
        </p:nvSpPr>
        <p:spPr>
          <a:xfrm>
            <a:off x="5020574" y="5656259"/>
            <a:ext cx="1040592" cy="853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92AD892-266A-4EC9-A7D2-8F71F2A6CDA0}"/>
              </a:ext>
            </a:extLst>
          </p:cNvPr>
          <p:cNvSpPr/>
          <p:nvPr/>
        </p:nvSpPr>
        <p:spPr>
          <a:xfrm>
            <a:off x="8370500" y="1418429"/>
            <a:ext cx="928772" cy="100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CCA10720-10A9-46BB-B7EB-BD20CEA2D138}"/>
              </a:ext>
            </a:extLst>
          </p:cNvPr>
          <p:cNvCxnSpPr>
            <a:cxnSpLocks/>
          </p:cNvCxnSpPr>
          <p:nvPr/>
        </p:nvCxnSpPr>
        <p:spPr>
          <a:xfrm flipV="1">
            <a:off x="4229817" y="5703704"/>
            <a:ext cx="603440" cy="378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4B2F14-6AD8-48A4-B8D5-873B1481D792}"/>
              </a:ext>
            </a:extLst>
          </p:cNvPr>
          <p:cNvCxnSpPr>
            <a:cxnSpLocks/>
          </p:cNvCxnSpPr>
          <p:nvPr/>
        </p:nvCxnSpPr>
        <p:spPr>
          <a:xfrm flipH="1">
            <a:off x="9054861" y="1066796"/>
            <a:ext cx="480203" cy="3249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7448B34-AB75-4667-A5D6-B2155BCE51D5}"/>
              </a:ext>
            </a:extLst>
          </p:cNvPr>
          <p:cNvSpPr txBox="1"/>
          <p:nvPr/>
        </p:nvSpPr>
        <p:spPr>
          <a:xfrm>
            <a:off x="1705152" y="5551094"/>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STOP-LOSS TRIGGER</a:t>
            </a:r>
            <a:endParaRPr lang="en-US" sz="2000">
              <a:cs typeface="Calibri"/>
            </a:endParaRPr>
          </a:p>
        </p:txBody>
      </p:sp>
      <p:sp>
        <p:nvSpPr>
          <p:cNvPr id="36" name="TextBox 35">
            <a:extLst>
              <a:ext uri="{FF2B5EF4-FFF2-40B4-BE49-F238E27FC236}">
                <a16:creationId xmlns:a16="http://schemas.microsoft.com/office/drawing/2014/main" id="{A0BFFCE5-4732-4F4A-86B4-AB0EB7DE80FB}"/>
              </a:ext>
            </a:extLst>
          </p:cNvPr>
          <p:cNvSpPr txBox="1"/>
          <p:nvPr/>
        </p:nvSpPr>
        <p:spPr>
          <a:xfrm>
            <a:off x="9325151" y="749054"/>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a:cs typeface="Calibri"/>
              </a:rPr>
              <a:t>STOP-LOSS TRIGGER</a:t>
            </a:r>
            <a:endParaRPr lang="en-US" sz="2000">
              <a:cs typeface="Calibri"/>
            </a:endParaRPr>
          </a:p>
        </p:txBody>
      </p:sp>
    </p:spTree>
    <p:extLst>
      <p:ext uri="{BB962C8B-B14F-4D97-AF65-F5344CB8AC3E}">
        <p14:creationId xmlns:p14="http://schemas.microsoft.com/office/powerpoint/2010/main" val="59125559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716</Words>
  <Application>Microsoft Office PowerPoint</Application>
  <PresentationFormat>Widescreen</PresentationFormat>
  <Paragraphs>284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Bodoni MT</vt:lpstr>
      <vt:lpstr>Calibri</vt:lpstr>
      <vt:lpstr>Calibri Light</vt:lpstr>
      <vt:lpstr>Wingdings</vt:lpstr>
      <vt:lpstr>Retrospect</vt:lpstr>
      <vt:lpstr>Mean Reversion: Soybean Crush Complex</vt:lpstr>
      <vt:lpstr>Crushing &amp; The Soybean Crush Spread</vt:lpstr>
      <vt:lpstr>Introduction to Academic Paper</vt:lpstr>
      <vt:lpstr>Scope, Abstract &amp; Process</vt:lpstr>
      <vt:lpstr>Synthetic Soybean Crush Spread (BCX)</vt:lpstr>
      <vt:lpstr>Mean Reversion Strategy</vt:lpstr>
      <vt:lpstr>PowerPoint Presentation</vt:lpstr>
      <vt:lpstr>PowerPoint Presentation</vt:lpstr>
      <vt:lpstr>PowerPoint Presentation</vt:lpstr>
      <vt:lpstr>Developments &amp; Solutions</vt:lpstr>
      <vt:lpstr>Determining Contract Traded</vt:lpstr>
      <vt:lpstr>User Defined Parameters</vt:lpstr>
      <vt:lpstr>Back Testing &amp; Data Analysis</vt:lpstr>
      <vt:lpstr>Challenges</vt:lpstr>
      <vt:lpstr>Construction of the Code</vt:lpstr>
      <vt:lpstr>Results of Backtesting</vt:lpstr>
      <vt:lpstr>Future Implementations/Verdict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Reversion: Soybean Crush Complex</dc:title>
  <dc:creator>csimo</dc:creator>
  <cp:lastModifiedBy>Douglas Kirsch</cp:lastModifiedBy>
  <cp:revision>14</cp:revision>
  <cp:lastPrinted>2018-04-27T03:09:52Z</cp:lastPrinted>
  <dcterms:modified xsi:type="dcterms:W3CDTF">2018-05-15T10:55:05Z</dcterms:modified>
</cp:coreProperties>
</file>