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  <p:sldId id="262" r:id="rId9"/>
    <p:sldId id="263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0" d="100"/>
          <a:sy n="70" d="100"/>
        </p:scale>
        <p:origin x="-475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FD9BA-A6D3-4EC5-AAA2-79359465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8BB0D5-EBA3-452A-A64F-E358078A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4E969-93DB-422B-9FCD-EE952C02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CEE38-D645-44EE-800E-BFBB7307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628D01-280D-4602-822E-A0EEB835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7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9BE56-5C10-4036-9C19-911C2D1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EF35A1-5DC1-4C43-8367-546D3122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F57A5-4837-4462-AD7E-D3E8F08D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6F367-B765-414F-884E-436553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8F76A-05C2-4E78-9FBB-579D902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5DC1DB-1147-4152-A9D0-B312BE50F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B43289-6ADF-4A21-87BE-4204A20B3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219910-D2D0-4CA5-888C-99E1057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6E2D15-368E-4218-8734-38D155E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DC8664-DC5E-43C3-9648-310357E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9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D17CA-A7F7-417E-AE73-44CD48A6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95E0C-1E9B-48CC-9AA3-C82C31A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F6D54-69A9-4642-A233-571745C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2FE208-CBAC-4AF1-B285-222DCC8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BE851-3760-456A-9744-80D27C4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D1D3A-1DDD-4DEE-BE96-1B601204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4779E7-8080-4CAB-B1AD-71E4DCE3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1C3A1-CC25-4194-A464-8856B531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1E839-E2E7-4110-97C6-101030BD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1453-42BC-4D7D-A032-EC3B6E0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8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F5F88-1477-467C-ABCC-2AE39D52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BD64B-85BA-420A-8870-1BEC78053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ADF5A2-9A19-4DFD-98F3-51B545F0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014CFC-5AFE-44D9-9938-57AFB175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99B304-E78B-4A31-A34A-0BA4120F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41DB5F-74CF-4005-801D-3EB3585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0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4FB12-C2E3-40BF-A593-D76FB07B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A3B921-D661-4C16-97A4-603D7174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F71644-F2C8-4F41-AE59-E3CC4F6A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CA9F11-E3A3-492F-9B87-2DB1A3E92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4A291F-CA9C-4B48-B727-BD8D17777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CD7D45-122F-4199-85C4-793B592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AEDE53-C6D5-47E9-8BF6-D20585B6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6061B5-32E5-4864-85C3-E68B3794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1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CD772-9573-4865-BFB3-544EB1C5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A2F5F7-09CB-47F0-BD49-371A30B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36F062-4941-45C2-9BE4-E6CF047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44506B-28F3-4B5F-BCBF-5A04D3A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98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E1BB76-CF5B-4ECB-BA20-CD2B9190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638116-11F8-4E3A-8CD5-A51BD2FF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9FE952-DC53-4F95-A2E4-BB21EB7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5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EF7A3-E7A2-47D3-ABB7-D372CEC4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E7EB32-12FC-4428-AC00-460F22BA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BCDC0-BF88-4339-8A67-E7B8EFF9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D6D776-73BA-412E-B76D-4B932679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B16569-93BE-4B23-9415-F85A24C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DEBC23-5854-4377-9CE0-372341B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2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670A7-4C17-4059-9792-F061E6A2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63F697-81E0-4122-9A93-6817C0043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FD60AE-5B5E-4EE1-BF92-1E69C621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8C8250-FDAE-4D2B-9A96-808E1BB9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E7AA68-1156-4ECB-A020-BCD25AF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2A55A-0E6F-4053-B8CC-61A9AFB3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3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74FB00-17ED-45EF-A194-C1A54D5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23DC6-394A-4BE0-A484-89E9A85A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1F7770-2F7D-46A8-B514-F37A8820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313F0-582D-411A-BB92-FE77F7C70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2B4EF4-8D32-4BFC-99F0-BDE48AB8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16121A-B549-47AF-AE27-363707B5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9E9D21B-F04D-4BDA-A919-47531A2C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768" y="2852433"/>
            <a:ext cx="4101007" cy="1305909"/>
          </a:xfrm>
        </p:spPr>
        <p:txBody>
          <a:bodyPr>
            <a:noAutofit/>
          </a:bodyPr>
          <a:lstStyle/>
          <a:p>
            <a:r>
              <a:rPr lang="es-ES" sz="4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 </a:t>
            </a:r>
            <a:br>
              <a:rPr lang="es-ES" sz="4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ÁREA </a:t>
            </a:r>
            <a:r>
              <a:rPr lang="es-E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sz="44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pic>
        <p:nvPicPr>
          <p:cNvPr id="13" name="Picture 12" descr="LOGO EQUIPO ENTRANTE  2019.png">
            <a:extLst>
              <a:ext uri="{FF2B5EF4-FFF2-40B4-BE49-F238E27FC236}">
                <a16:creationId xmlns:a16="http://schemas.microsoft.com/office/drawing/2014/main" xmlns="" id="{36FB24F3-A80C-46E3-805C-FE8EA256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/>
          <a:stretch/>
        </p:blipFill>
        <p:spPr>
          <a:xfrm>
            <a:off x="8500961" y="2319404"/>
            <a:ext cx="2584433" cy="2666382"/>
          </a:xfrm>
          <a:prstGeom prst="rect">
            <a:avLst/>
          </a:prstGeom>
        </p:spPr>
      </p:pic>
      <p:pic>
        <p:nvPicPr>
          <p:cNvPr id="14" name="Picture 13" descr="1logomfc.png">
            <a:extLst>
              <a:ext uri="{FF2B5EF4-FFF2-40B4-BE49-F238E27FC236}">
                <a16:creationId xmlns:a16="http://schemas.microsoft.com/office/drawing/2014/main" xmlns="" id="{0201F5CF-5630-47D8-9D17-57E7CE754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18" y="1848762"/>
            <a:ext cx="1903922" cy="3332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216FE0-38E1-4593-B005-7983EC84EA70}"/>
              </a:ext>
            </a:extLst>
          </p:cNvPr>
          <p:cNvSpPr txBox="1"/>
          <p:nvPr/>
        </p:nvSpPr>
        <p:spPr>
          <a:xfrm>
            <a:off x="874427" y="6418872"/>
            <a:ext cx="103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</a:t>
            </a:r>
            <a:r>
              <a:rPr lang="es-ES_tradnl" i="1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Dios</a:t>
            </a:r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, testimonio vivo de santidad"</a:t>
            </a:r>
            <a:endParaRPr lang="en-US" i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ED8FB6-5445-4986-9557-CC327502AA90}"/>
              </a:ext>
            </a:extLst>
          </p:cNvPr>
          <p:cNvSpPr txBox="1"/>
          <p:nvPr/>
        </p:nvSpPr>
        <p:spPr>
          <a:xfrm>
            <a:off x="8270543" y="116876"/>
            <a:ext cx="369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i="1" dirty="0">
                <a:solidFill>
                  <a:schemeClr val="bg1"/>
                </a:solidFill>
                <a:latin typeface="Century Gothic"/>
                <a:cs typeface="Century Gothic"/>
              </a:rPr>
              <a:t>Equipo Coordinador </a:t>
            </a:r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Nacional</a:t>
            </a:r>
          </a:p>
          <a:p>
            <a:pPr algn="r"/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2019-2022</a:t>
            </a:r>
            <a:endParaRPr lang="en-US" sz="16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7EE3DF-8D25-42E5-89C7-2483BDB144FA}"/>
              </a:ext>
            </a:extLst>
          </p:cNvPr>
          <p:cNvSpPr txBox="1"/>
          <p:nvPr/>
        </p:nvSpPr>
        <p:spPr>
          <a:xfrm>
            <a:off x="116426" y="320884"/>
            <a:ext cx="3152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Movimiento</a:t>
            </a:r>
            <a:r>
              <a:rPr lang="es-ES_tradnl" sz="1600" b="1" dirty="0">
                <a:solidFill>
                  <a:schemeClr val="bg1"/>
                </a:solidFill>
                <a:latin typeface="Century Gothic"/>
                <a:cs typeface="Century Gothic"/>
              </a:rPr>
              <a:t> Familiar Cristiano</a:t>
            </a:r>
            <a:endParaRPr lang="en-US" sz="16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1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5"/>
            <a:ext cx="12192000" cy="6858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5" y="1556657"/>
            <a:ext cx="2558142" cy="239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Reunion Previa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Matrimonio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1328057" y="1153887"/>
            <a:ext cx="9720943" cy="32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CARTA DESCRIPTIVA REUNION FAMILIAR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69015"/>
              </p:ext>
            </p:extLst>
          </p:nvPr>
        </p:nvGraphicFramePr>
        <p:xfrm>
          <a:off x="1959429" y="1864840"/>
          <a:ext cx="7576456" cy="155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572"/>
                <a:gridCol w="4062470"/>
                <a:gridCol w="1748414"/>
              </a:tblGrid>
              <a:tr h="21459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3852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Oración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Invocación al Espíritu Santo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2"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91">
                <a:tc rowSpan="3"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Diálogo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Leer objetivos y cita Bíblica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15"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91">
                <a:tc vMerge="1"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Desarrollo del tema (párrafos numerados)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10"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91">
                <a:tc vMerge="1"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Responder preguntas de reflexión personal y conyugal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15"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218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Actuar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Acción Sugerida (personal y conyugal)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5"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9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Evaluar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Responder las preguntas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10"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9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Oración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Recemos juntos ( Oraciones que aparecen al final del tema)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3"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Rectángulo redondeado"/>
          <p:cNvSpPr/>
          <p:nvPr/>
        </p:nvSpPr>
        <p:spPr>
          <a:xfrm>
            <a:off x="7892142" y="3494315"/>
            <a:ext cx="1643743" cy="22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s-MX" sz="1000" dirty="0" smtClean="0"/>
              <a:t> total 60”</a:t>
            </a:r>
            <a:endParaRPr lang="es-MX" sz="1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 txBox="1">
            <a:spLocks/>
          </p:cNvSpPr>
          <p:nvPr/>
        </p:nvSpPr>
        <p:spPr>
          <a:xfrm>
            <a:off x="2133599" y="3605893"/>
            <a:ext cx="2177143" cy="269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Reunion Familiar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41698"/>
              </p:ext>
            </p:extLst>
          </p:nvPr>
        </p:nvGraphicFramePr>
        <p:xfrm>
          <a:off x="1981200" y="3875314"/>
          <a:ext cx="7554685" cy="185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145"/>
                <a:gridCol w="4102976"/>
                <a:gridCol w="1747564"/>
              </a:tblGrid>
              <a:tr h="23152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152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Oración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Invocación al Espíritu Santo.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2'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152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Pesentación</a:t>
                      </a:r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tema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Comentar el Valor Familiar.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5'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152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Imagen del tema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Observar las imágenes y contestar las preguntas.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10'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152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Actuar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Leer la cita bíblica. 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3'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15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Responder las preguntas.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10'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039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Lectura Bíblica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Responder las preguntas en casa (Reflexión en familia)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20'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634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Acción sugerida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Propuesta de acción, evaluable y apegada al valor familiar.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10'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11 Rectángulo redondeado"/>
          <p:cNvSpPr/>
          <p:nvPr/>
        </p:nvSpPr>
        <p:spPr>
          <a:xfrm rot="10800000" flipV="1">
            <a:off x="7892142" y="5823856"/>
            <a:ext cx="1556658" cy="250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Tiempo total 60”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981199" y="5843397"/>
            <a:ext cx="609600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tiempos estimados deberán adaptarse a la cantidad de miembros en la familia y edades de los hijos.</a:t>
            </a:r>
          </a:p>
        </p:txBody>
      </p:sp>
    </p:spTree>
    <p:extLst>
      <p:ext uri="{BB962C8B-B14F-4D97-AF65-F5344CB8AC3E}">
        <p14:creationId xmlns:p14="http://schemas.microsoft.com/office/powerpoint/2010/main" val="37300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229"/>
            <a:ext cx="10515600" cy="50037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 (breve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repaso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30"/>
            <a:ext cx="10515600" cy="42780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Proceder a la ejecución del Plan de Trabajo en relación a sus funciones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Asegurar la capacitación de los matrimonios Responsables de Área I de sector en sus funciones.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Vigilar, coordinar y diseñar en su caso las estrategias de promoción del MFC en la Diócesis.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Vigilar el desempeño de las Áreas I de Sector en relación a sus funciones.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Apoyar a las Áreas I de Sector en detectar áreas de oportunidad e implementar soluciones o acciones de mejora.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Participar en la organización de las Reuniones Diocesanas, de Región o de Bloque que se desarrollen en su Diócesis.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Participar en las reuniones a que sea convocado por el ECN.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Promover la vivencia de los tiempos fuertes y litúrgicos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Evaluar resultados y aplicar acciones de mejora y/o correctivas.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Preparar y realizar al término de su período la Entrega-Recepción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0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2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¡¡MUCHAS GRACIAS!!</a:t>
            </a:r>
            <a:endParaRPr lang="es-MX" sz="36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7792"/>
            <a:ext cx="10515600" cy="273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¡¡NUNCA SOLOS, SIEMPRE JUNTOS!!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3167744"/>
            <a:ext cx="358480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4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514"/>
            <a:ext cx="10515600" cy="9395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ACTIVIDADES PROPIAS DE ÁREA I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8200" y="1730829"/>
            <a:ext cx="5181600" cy="4223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1.- Diseñar,  coordinar  y  vigilar  las estrategias  de  promoción   (pesca) del MFC en la Diócesis.</a:t>
            </a:r>
          </a:p>
          <a:p>
            <a:pPr marL="0" indent="0">
              <a:buNone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2.- Asegurar   que    el   proceso  de promoción se realice adecuadamente   desde    la  invitación   hasta  su registro, pasando por una adecuada preinscripción.</a:t>
            </a:r>
          </a:p>
          <a:p>
            <a:pPr marL="0" indent="0">
              <a:buNone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3.-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Vigilar y promover el correcto método de estudio de los temas del CBF</a:t>
            </a:r>
            <a:r>
              <a:rPr lang="es-MX" altLang="es-MX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400" dirty="0" smtClean="0"/>
              <a:t>( 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alt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.- Lectura   Personal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alt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2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MX" alt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Diálogo 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conyugal, 3.-</a:t>
            </a:r>
            <a:r>
              <a:rPr lang="es-MX" alt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Diálogo 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Familiar, 4.- Estudio en equipo)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72200" y="1698171"/>
            <a:ext cx="5181600" cy="4478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4.- 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Asegurar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Reuniones de 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prepara-</a:t>
            </a:r>
            <a:r>
              <a:rPr lang="es-MX" altLang="es-MX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ción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 Equipo Zonal Completo. (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 </a:t>
            </a:r>
            <a:r>
              <a:rPr lang="es-MX" altLang="es-MX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acompañamiento   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 </a:t>
            </a:r>
            <a:r>
              <a:rPr lang="es-MX" altLang="es-MX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Asistente 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Eclesial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5.-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Asegurar la vivencia del tema en Familia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6.-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Asegurar 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  vivencia  de  las 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</a:rPr>
              <a:t>6 Exigencias básicas en toda la </a:t>
            </a:r>
            <a:r>
              <a:rPr lang="es-MX" altLang="es-MX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mem-bresía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</a:rPr>
              <a:t>y servidores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7.- 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Promover que las capacitaciones se vivan de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manera correcta</a:t>
            </a: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MX" altLang="es-MX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8.- </a:t>
            </a: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Promover y asegurar la vivencia de Kerigma, Encuentro Conyugal y Familiar.</a:t>
            </a:r>
          </a:p>
          <a:p>
            <a:pPr marL="0" indent="0"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3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229"/>
            <a:ext cx="10515600" cy="5003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PESCA</a:t>
            </a:r>
            <a:endParaRPr lang="es-MX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286"/>
            <a:ext cx="10515600" cy="3722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Revisar  y dar seguimiento </a:t>
            </a:r>
            <a:r>
              <a:rPr lang="es-MX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s-MX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 Avances de Pesca</a:t>
            </a:r>
            <a:r>
              <a:rPr lang="es-MX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MX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Lleva la barca a la parte más honda y echa las redes para pescar". Simón respondió: "Maestro hemos trabajado toda la noche sin pescar nada, pero sobre tu palabra echaré las redes". Y al echar las redes pescaron tal cantidad de peces que las redes </a:t>
            </a:r>
            <a:r>
              <a:rPr lang="es-MX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rompían. (San Lucas 5, 1 a 11</a:t>
            </a:r>
            <a:r>
              <a:rPr lang="es-MX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7" y="3766457"/>
            <a:ext cx="3145972" cy="232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2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2"/>
            <a:ext cx="10515600" cy="4256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Cumplimos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nuestro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1+1?</a:t>
            </a:r>
          </a:p>
          <a:p>
            <a:pPr marL="0" indent="0">
              <a:buNone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Debemos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recordar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ciertos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pasos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alcanzar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nuestra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meta: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Oración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Obediencia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Compromiso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Perserverancia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657475"/>
            <a:ext cx="5367337" cy="277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5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230"/>
            <a:ext cx="10515600" cy="4677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PRESINCRIPCIÓN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14"/>
            <a:ext cx="10515600" cy="412568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Organizar las reuniones de Pre inscripción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Agendar Fechas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Definir un lugar adecuado (Amplio, fácil de encontrar).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Se sugiere reunión previa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 planeación</a:t>
            </a: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Testimonio de miembros del equipo. Es recomendable que 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dicho testimonio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prepare y sea breve, sincero y emotivo.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Reunión ágil, ordenada y participativa en base al libro ¨Ponte  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camiseta¨.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Duración Máxima de 2 horas.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2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230"/>
            <a:ext cx="10515600" cy="456828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Método correcto de estudio del CBF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77" y="1696731"/>
            <a:ext cx="2811780" cy="177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990600" y="2242457"/>
            <a:ext cx="489857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2373086" y="3481557"/>
            <a:ext cx="2209800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Estudio Personal</a:t>
            </a:r>
            <a:endParaRPr lang="es-MX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682013"/>
            <a:ext cx="2686050" cy="17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6313714" y="2242457"/>
            <a:ext cx="478972" cy="67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Rectángulo redondeado"/>
          <p:cNvSpPr/>
          <p:nvPr/>
        </p:nvSpPr>
        <p:spPr>
          <a:xfrm>
            <a:off x="7609114" y="3505198"/>
            <a:ext cx="2383972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Diálogo Conyugal</a:t>
            </a:r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990600" y="4822371"/>
            <a:ext cx="489857" cy="67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68510"/>
            <a:ext cx="2817189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157583" y="5649004"/>
            <a:ext cx="2640806" cy="276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Diálogo Familiar</a:t>
            </a:r>
            <a:endParaRPr lang="es-MX" dirty="0"/>
          </a:p>
        </p:txBody>
      </p:sp>
      <p:sp>
        <p:nvSpPr>
          <p:cNvPr id="9" name="8 Rectángulo redondeado"/>
          <p:cNvSpPr/>
          <p:nvPr/>
        </p:nvSpPr>
        <p:spPr>
          <a:xfrm>
            <a:off x="6313714" y="4735285"/>
            <a:ext cx="478972" cy="76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3868510"/>
            <a:ext cx="2686048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7647213" y="5649005"/>
            <a:ext cx="2439761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Estudio en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3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35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263116"/>
            <a:ext cx="11832771" cy="598342"/>
          </a:xfrm>
        </p:spPr>
        <p:txBody>
          <a:bodyPr>
            <a:normAutofit fontScale="90000"/>
          </a:bodyPr>
          <a:lstStyle/>
          <a:p>
            <a:r>
              <a:rPr lang="es-MX" altLang="es-MX" sz="3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Asegurar Reuniones de </a:t>
            </a:r>
            <a:r>
              <a:rPr lang="es-MX" altLang="es-MX" sz="3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preparación </a:t>
            </a:r>
            <a:r>
              <a:rPr lang="es-MX" altLang="es-MX" sz="3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 Equipo Zonal </a:t>
            </a:r>
            <a:r>
              <a:rPr lang="es-MX" altLang="es-MX" sz="3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Completo</a:t>
            </a:r>
            <a:endParaRPr lang="es-MX" sz="3200" b="1" dirty="0">
              <a:latin typeface="Century Gothic" panose="020B0502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4724399" y="1915885"/>
            <a:ext cx="2329543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Promotor de Zona</a:t>
            </a:r>
          </a:p>
        </p:txBody>
      </p:sp>
      <p:cxnSp>
        <p:nvCxnSpPr>
          <p:cNvPr id="5" name="4 Conector recto"/>
          <p:cNvCxnSpPr>
            <a:endCxn id="27" idx="0"/>
          </p:cNvCxnSpPr>
          <p:nvPr/>
        </p:nvCxnSpPr>
        <p:spPr>
          <a:xfrm flipH="1">
            <a:off x="5883246" y="2590800"/>
            <a:ext cx="5924" cy="215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442857" y="3200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6281057" y="2884714"/>
            <a:ext cx="1328057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Matrimonio Financiero</a:t>
            </a:r>
            <a:endParaRPr lang="es-MX" dirty="0"/>
          </a:p>
        </p:txBody>
      </p:sp>
      <p:sp>
        <p:nvSpPr>
          <p:cNvPr id="13" name="12 Rectángulo"/>
          <p:cNvSpPr/>
          <p:nvPr/>
        </p:nvSpPr>
        <p:spPr>
          <a:xfrm>
            <a:off x="4016830" y="2884714"/>
            <a:ext cx="1426028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Asistente Eclesial</a:t>
            </a:r>
            <a:endParaRPr lang="es-MX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2884714" y="4201885"/>
            <a:ext cx="5693229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8577943" y="4223657"/>
            <a:ext cx="0" cy="44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endCxn id="31" idx="0"/>
          </p:cNvCxnSpPr>
          <p:nvPr/>
        </p:nvCxnSpPr>
        <p:spPr>
          <a:xfrm>
            <a:off x="2884714" y="4201885"/>
            <a:ext cx="0" cy="54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5083629" y="4746171"/>
            <a:ext cx="159923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Promotor de Equipo 2</a:t>
            </a:r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7848601" y="4746171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Promotor de Equipo 3</a:t>
            </a:r>
            <a:endParaRPr lang="es-MX" dirty="0"/>
          </a:p>
        </p:txBody>
      </p:sp>
      <p:sp>
        <p:nvSpPr>
          <p:cNvPr id="31" name="30 Rectángulo"/>
          <p:cNvSpPr/>
          <p:nvPr/>
        </p:nvSpPr>
        <p:spPr>
          <a:xfrm>
            <a:off x="2013857" y="4746171"/>
            <a:ext cx="17417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Promotor de Equipo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1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886"/>
            <a:ext cx="10515600" cy="489857"/>
          </a:xfrm>
        </p:spPr>
        <p:txBody>
          <a:bodyPr>
            <a:normAutofit fontScale="90000"/>
          </a:bodyPr>
          <a:lstStyle/>
          <a:p>
            <a:pPr algn="ctr"/>
            <a:r>
              <a:rPr lang="es-MX" altLang="es-MX" sz="3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s-MX" altLang="es-MX" sz="3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s-MX" altLang="es-MX" sz="3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Asegurar </a:t>
            </a:r>
            <a:r>
              <a:rPr lang="es-MX" altLang="es-MX" sz="3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 vivencia del tema en Familia.</a:t>
            </a:r>
            <a:r>
              <a:rPr lang="es-MX" altLang="es-MX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s-MX" altLang="es-MX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s-MX" sz="3600" b="1" dirty="0">
              <a:latin typeface="Century Gothic" panose="020B0502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800"/>
            <a:ext cx="10515600" cy="308065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ara lograr una vivencia efectiva, es importante </a:t>
            </a: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poner el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Presidentes Diocesanos, SDA-I, Secretarios de Sector y Responsables de Á</a:t>
            </a: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de Sector somos los primeros que debemos estar convencidos en seguir </a:t>
            </a: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metodología. Para ello debemos vivirlo y así concientizarnos de los beneficios que se obtienen. </a:t>
            </a:r>
            <a:endParaRPr lang="es-MX" sz="2200" dirty="0" smtClean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s-MX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En </a:t>
            </a:r>
            <a:r>
              <a:rPr lang="es-MX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Youtube</a:t>
            </a:r>
            <a:r>
              <a:rPr lang="es-MX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hay un video </a:t>
            </a:r>
            <a:r>
              <a:rPr lang="es-MX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que se puede encontrar como “Reunión Familiar MFC” que muestra como </a:t>
            </a:r>
            <a:r>
              <a:rPr lang="es-MX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vivir el tema en familia, así como la riqueza que se </a:t>
            </a:r>
            <a:r>
              <a:rPr lang="es-MX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obtiene al realizarla.</a:t>
            </a:r>
            <a:endParaRPr lang="es-MX" sz="2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2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64986EA6-D6D1-4359-852B-71CD5742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230"/>
            <a:ext cx="10515600" cy="6201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T</a:t>
            </a:r>
            <a:r>
              <a:rPr lang="en-US" sz="3600" b="1" dirty="0" smtClean="0">
                <a:latin typeface="Century Gothic" panose="020B0502020202020204" pitchFamily="34" charset="0"/>
              </a:rPr>
              <a:t>ips para </a:t>
            </a:r>
            <a:r>
              <a:rPr lang="en-US" sz="3600" b="1" dirty="0" err="1" smtClean="0">
                <a:latin typeface="Century Gothic" panose="020B0502020202020204" pitchFamily="34" charset="0"/>
              </a:rPr>
              <a:t>vivir</a:t>
            </a:r>
            <a:r>
              <a:rPr lang="en-US" sz="3600" b="1" dirty="0" smtClean="0">
                <a:latin typeface="Century Gothic" panose="020B0502020202020204" pitchFamily="34" charset="0"/>
              </a:rPr>
              <a:t> La </a:t>
            </a:r>
            <a:r>
              <a:rPr lang="en-US" sz="3600" b="1" dirty="0" err="1" smtClean="0">
                <a:latin typeface="Century Gothic" panose="020B0502020202020204" pitchFamily="34" charset="0"/>
              </a:rPr>
              <a:t>Reunión</a:t>
            </a:r>
            <a:r>
              <a:rPr lang="en-US" sz="3600" b="1" dirty="0" smtClean="0">
                <a:latin typeface="Century Gothic" panose="020B0502020202020204" pitchFamily="34" charset="0"/>
              </a:rPr>
              <a:t> familiar</a:t>
            </a:r>
            <a:endParaRPr lang="es-MX" sz="3600" b="1" dirty="0">
              <a:latin typeface="Century Gothic" panose="020B0502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36133A78-2C23-44E4-A25A-5286954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58"/>
            <a:ext cx="10515600" cy="3418114"/>
          </a:xfrm>
        </p:spPr>
        <p:txBody>
          <a:bodyPr>
            <a:normAutofit lnSpcReduction="10000"/>
          </a:bodyPr>
          <a:lstStyle/>
          <a:p>
            <a:pPr>
              <a:buClr>
                <a:srgbClr val="E48312"/>
              </a:buClr>
            </a:pP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quincenalmente la vivencia del tema </a:t>
            </a: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reunión familiar.</a:t>
            </a:r>
            <a:endParaRPr lang="es-MX" sz="2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E48312"/>
              </a:buClr>
            </a:pP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Darle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formalidad a la </a:t>
            </a: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reunión familiar,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un día y horario donde toda la familia esté reunida y pueda dedicar ese espacio a dialogar y revisar el tema.</a:t>
            </a:r>
          </a:p>
          <a:p>
            <a:pPr algn="just">
              <a:buClr>
                <a:srgbClr val="E48312"/>
              </a:buClr>
            </a:pP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rotarse en sugerir  la opción de alimento que compartirán durante la revisión del tema y así involucrar a los hijos para que se motiven al seleccionar la cena o platillo preferido para  la reunión.</a:t>
            </a:r>
          </a:p>
          <a:p>
            <a:pPr algn="just">
              <a:buClr>
                <a:srgbClr val="E48312"/>
              </a:buClr>
            </a:pP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Compartir 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 equipo una </a:t>
            </a:r>
            <a:r>
              <a:rPr lang="es-MX" sz="2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  <a:r>
              <a:rPr lang="es-MX" sz="2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Reunión con sus hijos dialogando el tema, para que motiven a todas las familias a generar el espacio de Diálogo en Familia</a:t>
            </a:r>
            <a:r>
              <a:rPr lang="es-MX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defRPr/>
            </a:pPr>
            <a:r>
              <a:rPr lang="es-MX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Compartir la </a:t>
            </a:r>
            <a:r>
              <a:rPr lang="es-MX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Carta Descriptiva de la Reunión </a:t>
            </a:r>
            <a:r>
              <a:rPr lang="es-MX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Familiar </a:t>
            </a:r>
            <a:r>
              <a:rPr lang="es-MX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 los Promotores de </a:t>
            </a:r>
            <a:r>
              <a:rPr lang="es-MX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Zona, para que ellos a su vez lo comportan con sus promotores de equipo básico. </a:t>
            </a:r>
            <a:endParaRPr lang="es-MX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endParaRPr lang="es-E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just">
              <a:buClr>
                <a:srgbClr val="E48312"/>
              </a:buClr>
            </a:pPr>
            <a:endParaRPr lang="es-MX" sz="2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Century Gothic" panose="020B0502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34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1108</Words>
  <Application>Microsoft Office PowerPoint</Application>
  <PresentationFormat>Personalizado</PresentationFormat>
  <Paragraphs>138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TEMAS  DE ÁREA I</vt:lpstr>
      <vt:lpstr>ACTIVIDADES PROPIAS DE ÁREA I</vt:lpstr>
      <vt:lpstr>PESCA</vt:lpstr>
      <vt:lpstr>Presentación de PowerPoint</vt:lpstr>
      <vt:lpstr>PRESINCRIPCIÓN</vt:lpstr>
      <vt:lpstr>Método correcto de estudio del CBF</vt:lpstr>
      <vt:lpstr>Asegurar Reuniones de preparación del Equipo Zonal Completo</vt:lpstr>
      <vt:lpstr> Asegurar la vivencia del tema en Familia. </vt:lpstr>
      <vt:lpstr>Tips para vivir La Reunión familiar</vt:lpstr>
      <vt:lpstr>Presentación de PowerPoint</vt:lpstr>
      <vt:lpstr>Funciones de área I (breve repaso)</vt:lpstr>
      <vt:lpstr>¡¡MUCHAS 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Alejandro Ramos</dc:creator>
  <cp:lastModifiedBy>Miguel Lavariega</cp:lastModifiedBy>
  <cp:revision>34</cp:revision>
  <dcterms:created xsi:type="dcterms:W3CDTF">2019-09-07T16:34:56Z</dcterms:created>
  <dcterms:modified xsi:type="dcterms:W3CDTF">2019-10-10T16:37:56Z</dcterms:modified>
</cp:coreProperties>
</file>