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15"/>
  </p:notesMasterIdLst>
  <p:sldIdLst>
    <p:sldId id="256" r:id="rId2"/>
    <p:sldId id="354" r:id="rId3"/>
    <p:sldId id="361" r:id="rId4"/>
    <p:sldId id="346" r:id="rId5"/>
    <p:sldId id="347" r:id="rId6"/>
    <p:sldId id="355" r:id="rId7"/>
    <p:sldId id="348" r:id="rId8"/>
    <p:sldId id="356" r:id="rId9"/>
    <p:sldId id="358" r:id="rId10"/>
    <p:sldId id="349" r:id="rId11"/>
    <p:sldId id="357" r:id="rId12"/>
    <p:sldId id="359" r:id="rId13"/>
    <p:sldId id="360" r:id="rId14"/>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ly Santisbon" initials="CS" lastIdx="0" clrIdx="0">
    <p:extLst>
      <p:ext uri="{19B8F6BF-5375-455C-9EA6-DF929625EA0E}">
        <p15:presenceInfo xmlns:p15="http://schemas.microsoft.com/office/powerpoint/2012/main" xmlns="" userId="Chely Santis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ACF985"/>
    <a:srgbClr val="AA5640"/>
    <a:srgbClr val="865640"/>
    <a:srgbClr val="990033"/>
    <a:srgbClr val="500000"/>
    <a:srgbClr val="FA9106"/>
    <a:srgbClr val="00594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8814" autoAdjust="0"/>
  </p:normalViewPr>
  <p:slideViewPr>
    <p:cSldViewPr snapToGrid="0">
      <p:cViewPr varScale="1">
        <p:scale>
          <a:sx n="73" d="100"/>
          <a:sy n="73" d="100"/>
        </p:scale>
        <p:origin x="-318"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128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6A5EC9D-7E16-4A1B-BB5A-8A9ED6332C03}" type="datetimeFigureOut">
              <a:rPr lang="es-MX"/>
              <a:pPr>
                <a:defRPr/>
              </a:pPr>
              <a:t>10/10/2019</a:t>
            </a:fld>
            <a:endParaRPr lang="es-MX" dirty="0"/>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s-MX" noProof="0"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9102B84-F21D-4A00-AC0D-FECF2E4F7B6F}" type="slidenum">
              <a:rPr lang="es-MX"/>
              <a:pPr>
                <a:defRPr/>
              </a:pPr>
              <a:t>‹Nº›</a:t>
            </a:fld>
            <a:endParaRPr lang="es-MX" dirty="0"/>
          </a:p>
        </p:txBody>
      </p:sp>
    </p:spTree>
    <p:extLst>
      <p:ext uri="{BB962C8B-B14F-4D97-AF65-F5344CB8AC3E}">
        <p14:creationId xmlns:p14="http://schemas.microsoft.com/office/powerpoint/2010/main" val="25345658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Marcador de imagen de diapositiva"/>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MX" dirty="0"/>
          </a:p>
        </p:txBody>
      </p:sp>
      <p:sp>
        <p:nvSpPr>
          <p:cNvPr id="921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37ACEB62-FD66-49C3-93CA-76B3A28BCFAC}" type="slidenum">
              <a:rPr lang="es-MX"/>
              <a:pPr fontAlgn="base">
                <a:spcBef>
                  <a:spcPct val="0"/>
                </a:spcBef>
                <a:spcAft>
                  <a:spcPct val="0"/>
                </a:spcAft>
              </a:pPr>
              <a:t>1</a:t>
            </a:fld>
            <a:endParaRPr lang="es-MX" dirty="0"/>
          </a:p>
        </p:txBody>
      </p:sp>
    </p:spTree>
    <p:extLst>
      <p:ext uri="{BB962C8B-B14F-4D97-AF65-F5344CB8AC3E}">
        <p14:creationId xmlns:p14="http://schemas.microsoft.com/office/powerpoint/2010/main" val="295720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nSpc>
                <a:spcPct val="200000"/>
              </a:lnSpc>
            </a:pPr>
            <a:endParaRPr lang="es-MX" dirty="0"/>
          </a:p>
        </p:txBody>
      </p:sp>
      <p:sp>
        <p:nvSpPr>
          <p:cNvPr id="4" name="3 Marcador de número de diapositiva"/>
          <p:cNvSpPr>
            <a:spLocks noGrp="1"/>
          </p:cNvSpPr>
          <p:nvPr>
            <p:ph type="sldNum" sz="quarter" idx="10"/>
          </p:nvPr>
        </p:nvSpPr>
        <p:spPr/>
        <p:txBody>
          <a:bodyPr/>
          <a:lstStyle/>
          <a:p>
            <a:pPr>
              <a:defRPr/>
            </a:pPr>
            <a:fld id="{79102B84-F21D-4A00-AC0D-FECF2E4F7B6F}" type="slidenum">
              <a:rPr lang="es-MX" smtClean="0"/>
              <a:pPr>
                <a:defRPr/>
              </a:pPr>
              <a:t>7</a:t>
            </a:fld>
            <a:endParaRPr lang="es-MX" dirty="0"/>
          </a:p>
        </p:txBody>
      </p:sp>
    </p:spTree>
    <p:extLst>
      <p:ext uri="{BB962C8B-B14F-4D97-AF65-F5344CB8AC3E}">
        <p14:creationId xmlns:p14="http://schemas.microsoft.com/office/powerpoint/2010/main" val="90661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1" y="2130426"/>
            <a:ext cx="103632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828801" y="3886200"/>
            <a:ext cx="8534400" cy="1752600"/>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53621A09-846E-4D5F-8A37-4117249C1825}" type="datetimeFigureOut">
              <a:rPr lang="es-MX" smtClean="0"/>
              <a:t>10/10/2019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407707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pPr>
              <a:defRPr/>
            </a:pPr>
            <a:fld id="{78256110-5D3B-424D-9828-DC11167942F9}" type="datetime1">
              <a:rPr lang="es-ES" smtClean="0"/>
              <a:pPr>
                <a:defRPr/>
              </a:pPr>
              <a:t>10/10/2019</a:t>
            </a:fld>
            <a:endParaRPr lang="es-ES" dirty="0"/>
          </a:p>
        </p:txBody>
      </p:sp>
      <p:sp>
        <p:nvSpPr>
          <p:cNvPr id="5" name="4 Marcador de pie de página"/>
          <p:cNvSpPr>
            <a:spLocks noGrp="1"/>
          </p:cNvSpPr>
          <p:nvPr>
            <p:ph type="ftr" sz="quarter" idx="11"/>
          </p:nvPr>
        </p:nvSpPr>
        <p:spPr/>
        <p:txBody>
          <a:bodyPr/>
          <a:lstStyle/>
          <a:p>
            <a:pPr>
              <a:defRPr/>
            </a:pPr>
            <a:endParaRPr lang="es-ES" dirty="0"/>
          </a:p>
        </p:txBody>
      </p:sp>
      <p:sp>
        <p:nvSpPr>
          <p:cNvPr id="6" name="5 Marcador de número de diapositiva"/>
          <p:cNvSpPr>
            <a:spLocks noGrp="1"/>
          </p:cNvSpPr>
          <p:nvPr>
            <p:ph type="sldNum" sz="quarter" idx="12"/>
          </p:nvPr>
        </p:nvSpPr>
        <p:spPr/>
        <p:txBody>
          <a:bodyPr/>
          <a:lstStyle/>
          <a:p>
            <a:pPr>
              <a:defRPr/>
            </a:pPr>
            <a:fld id="{20E23C41-3A3F-4E00-87E9-AD4CEC2B26A4}" type="slidenum">
              <a:rPr lang="es-ES" smtClean="0"/>
              <a:pPr>
                <a:defRPr/>
              </a:pPr>
              <a:t>‹Nº›</a:t>
            </a:fld>
            <a:endParaRPr lang="es-ES" dirty="0"/>
          </a:p>
        </p:txBody>
      </p:sp>
    </p:spTree>
    <p:extLst>
      <p:ext uri="{BB962C8B-B14F-4D97-AF65-F5344CB8AC3E}">
        <p14:creationId xmlns:p14="http://schemas.microsoft.com/office/powerpoint/2010/main" val="243741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8"/>
            <a:ext cx="27432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09601" y="274638"/>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pPr>
              <a:defRPr/>
            </a:pPr>
            <a:fld id="{B7AF0C0B-1B1C-4F9A-B56C-282CF3D1F5BD}" type="datetime1">
              <a:rPr lang="es-ES" smtClean="0"/>
              <a:pPr>
                <a:defRPr/>
              </a:pPr>
              <a:t>10/10/2019</a:t>
            </a:fld>
            <a:endParaRPr lang="es-ES" dirty="0"/>
          </a:p>
        </p:txBody>
      </p:sp>
      <p:sp>
        <p:nvSpPr>
          <p:cNvPr id="5" name="4 Marcador de pie de página"/>
          <p:cNvSpPr>
            <a:spLocks noGrp="1"/>
          </p:cNvSpPr>
          <p:nvPr>
            <p:ph type="ftr" sz="quarter" idx="11"/>
          </p:nvPr>
        </p:nvSpPr>
        <p:spPr/>
        <p:txBody>
          <a:bodyPr/>
          <a:lstStyle/>
          <a:p>
            <a:pPr>
              <a:defRPr/>
            </a:pPr>
            <a:endParaRPr lang="es-ES" dirty="0"/>
          </a:p>
        </p:txBody>
      </p:sp>
      <p:sp>
        <p:nvSpPr>
          <p:cNvPr id="6" name="5 Marcador de número de diapositiva"/>
          <p:cNvSpPr>
            <a:spLocks noGrp="1"/>
          </p:cNvSpPr>
          <p:nvPr>
            <p:ph type="sldNum" sz="quarter" idx="12"/>
          </p:nvPr>
        </p:nvSpPr>
        <p:spPr/>
        <p:txBody>
          <a:bodyPr/>
          <a:lstStyle/>
          <a:p>
            <a:pPr>
              <a:defRPr/>
            </a:pPr>
            <a:fld id="{302D2265-2568-4CC5-A7A4-04A1CB34E655}" type="slidenum">
              <a:rPr lang="es-ES" smtClean="0"/>
              <a:pPr>
                <a:defRPr/>
              </a:pPr>
              <a:t>‹Nº›</a:t>
            </a:fld>
            <a:endParaRPr lang="es-ES" dirty="0"/>
          </a:p>
        </p:txBody>
      </p:sp>
    </p:spTree>
    <p:extLst>
      <p:ext uri="{BB962C8B-B14F-4D97-AF65-F5344CB8AC3E}">
        <p14:creationId xmlns:p14="http://schemas.microsoft.com/office/powerpoint/2010/main" val="328400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075253" y="149353"/>
            <a:ext cx="9912626" cy="606022"/>
          </a:xfrm>
        </p:spPr>
        <p:txBody>
          <a:bodyPr anchor="b" anchorCtr="0">
            <a:normAutofit/>
          </a:bodyPr>
          <a:lstStyle>
            <a:lvl1pPr>
              <a:lnSpc>
                <a:spcPct val="85000"/>
              </a:lnSpc>
              <a:defRPr sz="3200" b="1">
                <a:solidFill>
                  <a:schemeClr val="accent3"/>
                </a:solidFill>
              </a:defRPr>
            </a:lvl1pPr>
          </a:lstStyle>
          <a:p>
            <a:r>
              <a:rPr lang="es-ES"/>
              <a:t>Haga clic para modificar el estilo de título del patrón</a:t>
            </a:r>
            <a:endParaRPr lang="en-US" dirty="0"/>
          </a:p>
        </p:txBody>
      </p:sp>
      <p:sp>
        <p:nvSpPr>
          <p:cNvPr id="4" name="Date Placeholder 3"/>
          <p:cNvSpPr>
            <a:spLocks noGrp="1"/>
          </p:cNvSpPr>
          <p:nvPr>
            <p:ph type="dt" sz="half" idx="10"/>
          </p:nvPr>
        </p:nvSpPr>
        <p:spPr>
          <a:xfrm>
            <a:off x="1097282" y="6459787"/>
            <a:ext cx="2472271" cy="365125"/>
          </a:xfrm>
          <a:prstGeom prst="rect">
            <a:avLst/>
          </a:prstGeom>
        </p:spPr>
        <p:txBody>
          <a:bodyPr/>
          <a:lstStyle/>
          <a:p>
            <a:fld id="{89A02D52-A761-42AB-A840-4B4E87BD2C14}" type="datetimeFigureOut">
              <a:rPr lang="es-MX" smtClean="0"/>
              <a:pPr/>
              <a:t>10/10/2019</a:t>
            </a:fld>
            <a:endParaRPr lang="es-MX" dirty="0"/>
          </a:p>
        </p:txBody>
      </p:sp>
      <p:sp>
        <p:nvSpPr>
          <p:cNvPr id="5" name="Footer Placeholder 4"/>
          <p:cNvSpPr>
            <a:spLocks noGrp="1"/>
          </p:cNvSpPr>
          <p:nvPr>
            <p:ph type="ftr" sz="quarter" idx="11"/>
          </p:nvPr>
        </p:nvSpPr>
        <p:spPr>
          <a:xfrm>
            <a:off x="3686186" y="6459787"/>
            <a:ext cx="4822804" cy="365125"/>
          </a:xfrm>
          <a:prstGeom prst="rect">
            <a:avLst/>
          </a:prstGeom>
        </p:spPr>
        <p:txBody>
          <a:bodyPr/>
          <a:lstStyle/>
          <a:p>
            <a:endParaRPr lang="es-MX" dirty="0"/>
          </a:p>
        </p:txBody>
      </p:sp>
      <p:sp>
        <p:nvSpPr>
          <p:cNvPr id="6" name="Slide Number Placeholder 5"/>
          <p:cNvSpPr>
            <a:spLocks noGrp="1"/>
          </p:cNvSpPr>
          <p:nvPr>
            <p:ph type="sldNum" sz="quarter" idx="12"/>
          </p:nvPr>
        </p:nvSpPr>
        <p:spPr>
          <a:xfrm>
            <a:off x="9900460" y="6459787"/>
            <a:ext cx="1312025" cy="365125"/>
          </a:xfrm>
          <a:prstGeom prst="rect">
            <a:avLst/>
          </a:prstGeom>
        </p:spPr>
        <p:txBody>
          <a:bodyPr/>
          <a:lstStyle/>
          <a:p>
            <a:pPr>
              <a:defRPr/>
            </a:pPr>
            <a:fld id="{DDC119CA-2BA0-4A5B-88C6-E073166F7544}" type="slidenum">
              <a:rPr lang="es-ES" smtClean="0"/>
              <a:pPr>
                <a:defRPr/>
              </a:pPr>
              <a:t>‹Nº›</a:t>
            </a:fld>
            <a:endParaRPr lang="es-ES" dirty="0"/>
          </a:p>
        </p:txBody>
      </p:sp>
      <p:sp>
        <p:nvSpPr>
          <p:cNvPr id="10" name="Rectangle 15"/>
          <p:cNvSpPr/>
          <p:nvPr userDrawn="1"/>
        </p:nvSpPr>
        <p:spPr>
          <a:xfrm>
            <a:off x="-1" y="0"/>
            <a:ext cx="1800000" cy="6858000"/>
          </a:xfrm>
          <a:prstGeom prst="rect">
            <a:avLst/>
          </a:prstGeom>
          <a:solidFill>
            <a:srgbClr val="AA564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1" name="CuadroTexto 10"/>
          <p:cNvSpPr txBox="1"/>
          <p:nvPr userDrawn="1"/>
        </p:nvSpPr>
        <p:spPr>
          <a:xfrm>
            <a:off x="1874291" y="6457311"/>
            <a:ext cx="10317709" cy="369332"/>
          </a:xfrm>
          <a:prstGeom prst="rect">
            <a:avLst/>
          </a:prstGeom>
          <a:noFill/>
        </p:spPr>
        <p:txBody>
          <a:bodyPr wrap="square" rtlCol="0">
            <a:spAutoFit/>
          </a:bodyPr>
          <a:lstStyle/>
          <a:p>
            <a:pPr algn="ctr"/>
            <a:r>
              <a:rPr lang="es-MX" sz="1800" b="1" i="1" dirty="0">
                <a:solidFill>
                  <a:schemeClr val="bg1"/>
                </a:solidFill>
                <a:latin typeface="Palatino Linotype" panose="02040502050505030304" pitchFamily="18" charset="0"/>
              </a:rPr>
              <a:t>“Familias iluminadas por el Espíritu Santo: testimonio de fe, esperanza y misericordia”</a:t>
            </a:r>
          </a:p>
        </p:txBody>
      </p:sp>
    </p:spTree>
    <p:extLst>
      <p:ext uri="{BB962C8B-B14F-4D97-AF65-F5344CB8AC3E}">
        <p14:creationId xmlns:p14="http://schemas.microsoft.com/office/powerpoint/2010/main" val="42569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grpSp>
        <p:nvGrpSpPr>
          <p:cNvPr id="6" name="Grupo 5"/>
          <p:cNvGrpSpPr/>
          <p:nvPr userDrawn="1"/>
        </p:nvGrpSpPr>
        <p:grpSpPr>
          <a:xfrm>
            <a:off x="2729" y="5287"/>
            <a:ext cx="12207795" cy="612000"/>
            <a:chOff x="2731" y="190349"/>
            <a:chExt cx="11300921" cy="612000"/>
          </a:xfrm>
        </p:grpSpPr>
        <p:sp>
          <p:nvSpPr>
            <p:cNvPr id="7" name="Rectángulo 6"/>
            <p:cNvSpPr/>
            <p:nvPr userDrawn="1"/>
          </p:nvSpPr>
          <p:spPr>
            <a:xfrm rot="10800000">
              <a:off x="7512648" y="190349"/>
              <a:ext cx="3791004" cy="612000"/>
            </a:xfrm>
            <a:prstGeom prst="rect">
              <a:avLst/>
            </a:prstGeom>
            <a:gradFill flip="none" rotWithShape="1">
              <a:gsLst>
                <a:gs pos="0">
                  <a:schemeClr val="accent2">
                    <a:lumMod val="75000"/>
                  </a:schemeClr>
                </a:gs>
                <a:gs pos="52000">
                  <a:srgbClr val="CF4E1B"/>
                </a:gs>
              </a:gsLst>
              <a:lin ang="15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p:cNvSpPr/>
            <p:nvPr userDrawn="1"/>
          </p:nvSpPr>
          <p:spPr>
            <a:xfrm>
              <a:off x="2731" y="190349"/>
              <a:ext cx="3146869" cy="612000"/>
            </a:xfrm>
            <a:prstGeom prst="rect">
              <a:avLst/>
            </a:prstGeom>
            <a:gradFill flip="none" rotWithShape="1">
              <a:gsLst>
                <a:gs pos="0">
                  <a:schemeClr val="accent2">
                    <a:lumMod val="75000"/>
                  </a:schemeClr>
                </a:gs>
                <a:gs pos="52000">
                  <a:srgbClr val="CF4E1B"/>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Imagen 8"/>
            <p:cNvPicPr>
              <a:picLocks noChangeAspect="1"/>
            </p:cNvPicPr>
            <p:nvPr userDrawn="1"/>
          </p:nvPicPr>
          <p:blipFill rotWithShape="1">
            <a:blip r:embed="rId2" cstate="email">
              <a:extLst>
                <a:ext uri="{BEBA8EAE-BF5A-486C-A8C5-ECC9F3942E4B}">
                  <a14:imgProps xmlns:a14="http://schemas.microsoft.com/office/drawing/2010/main">
                    <a14:imgLayer r:embed="rId3">
                      <a14:imgEffect>
                        <a14:colorTemperature colorTemp="7200"/>
                      </a14:imgEffect>
                      <a14:imgEffect>
                        <a14:saturation sat="110000"/>
                      </a14:imgEffect>
                      <a14:imgEffect>
                        <a14:brightnessContrast bright="-5000" contrast="10000"/>
                      </a14:imgEffect>
                    </a14:imgLayer>
                  </a14:imgProps>
                </a:ext>
                <a:ext uri="{28A0092B-C50C-407E-A947-70E740481C1C}">
                  <a14:useLocalDpi xmlns:a14="http://schemas.microsoft.com/office/drawing/2010/main"/>
                </a:ext>
              </a:extLst>
            </a:blip>
            <a:srcRect l="3333" t="3757" r="5208" b="84396"/>
            <a:stretch/>
          </p:blipFill>
          <p:spPr>
            <a:xfrm>
              <a:off x="2062599" y="190349"/>
              <a:ext cx="7193478" cy="612000"/>
            </a:xfrm>
            <a:prstGeom prst="rect">
              <a:avLst/>
            </a:prstGeom>
          </p:spPr>
        </p:pic>
      </p:grpSp>
      <p:sp>
        <p:nvSpPr>
          <p:cNvPr id="10" name="Rectangle 4"/>
          <p:cNvSpPr/>
          <p:nvPr userDrawn="1"/>
        </p:nvSpPr>
        <p:spPr>
          <a:xfrm>
            <a:off x="3177" y="6498251"/>
            <a:ext cx="12188825" cy="360000"/>
          </a:xfrm>
          <a:prstGeom prst="rect">
            <a:avLst/>
          </a:prstGeom>
          <a:solidFill>
            <a:srgbClr val="FFB51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5"/>
          <p:cNvSpPr/>
          <p:nvPr userDrawn="1"/>
        </p:nvSpPr>
        <p:spPr>
          <a:xfrm>
            <a:off x="11991" y="6431192"/>
            <a:ext cx="12168000" cy="64008"/>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sp>
      <p:cxnSp>
        <p:nvCxnSpPr>
          <p:cNvPr id="12" name="Conector recto 11"/>
          <p:cNvCxnSpPr/>
          <p:nvPr userDrawn="1"/>
        </p:nvCxnSpPr>
        <p:spPr>
          <a:xfrm>
            <a:off x="11991" y="6495086"/>
            <a:ext cx="12168000"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userDrawn="1"/>
        </p:nvSpPr>
        <p:spPr>
          <a:xfrm>
            <a:off x="77491" y="6500588"/>
            <a:ext cx="12060000" cy="369332"/>
          </a:xfrm>
          <a:prstGeom prst="rect">
            <a:avLst/>
          </a:prstGeom>
          <a:noFill/>
        </p:spPr>
        <p:txBody>
          <a:bodyPr wrap="square" rtlCol="0">
            <a:spAutoFit/>
          </a:bodyPr>
          <a:lstStyle/>
          <a:p>
            <a:pPr algn="ctr"/>
            <a:r>
              <a:rPr lang="es-MX" sz="1800" b="1" i="1" dirty="0">
                <a:solidFill>
                  <a:srgbClr val="392B1B"/>
                </a:solidFill>
                <a:latin typeface="Palatino Linotype" panose="02040502050505030304" pitchFamily="18" charset="0"/>
              </a:rPr>
              <a:t>“Familias iluminadas por el Espíritu Santo: testimonio de fe, esperanza y misericordia”</a:t>
            </a:r>
          </a:p>
        </p:txBody>
      </p:sp>
      <p:sp>
        <p:nvSpPr>
          <p:cNvPr id="14" name="Rectangle 7"/>
          <p:cNvSpPr/>
          <p:nvPr userDrawn="1"/>
        </p:nvSpPr>
        <p:spPr>
          <a:xfrm>
            <a:off x="0" y="648000"/>
            <a:ext cx="1440000" cy="5760000"/>
          </a:xfrm>
          <a:prstGeom prst="rect">
            <a:avLst/>
          </a:prstGeom>
          <a:solidFill>
            <a:srgbClr val="D7492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8"/>
          <p:cNvSpPr/>
          <p:nvPr userDrawn="1"/>
        </p:nvSpPr>
        <p:spPr>
          <a:xfrm flipH="1">
            <a:off x="684150" y="648218"/>
            <a:ext cx="72000" cy="5760000"/>
          </a:xfrm>
          <a:prstGeom prst="rect">
            <a:avLst/>
          </a:prstGeom>
          <a:solidFill>
            <a:srgbClr val="FA910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rot="16200000">
            <a:off x="-2521542" y="3247034"/>
            <a:ext cx="5738067" cy="540000"/>
          </a:xfrm>
        </p:spPr>
        <p:txBody>
          <a:bodyPr>
            <a:normAutofit/>
          </a:bodyPr>
          <a:lstStyle>
            <a:lvl1pPr algn="ctr">
              <a:defRPr sz="3200" b="1">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1823957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En blanco">
    <p:spTree>
      <p:nvGrpSpPr>
        <p:cNvPr id="1" name=""/>
        <p:cNvGrpSpPr/>
        <p:nvPr/>
      </p:nvGrpSpPr>
      <p:grpSpPr>
        <a:xfrm>
          <a:off x="0" y="0"/>
          <a:ext cx="0" cy="0"/>
          <a:chOff x="0" y="0"/>
          <a:chExt cx="0" cy="0"/>
        </a:xfrm>
      </p:grpSpPr>
      <p:sp>
        <p:nvSpPr>
          <p:cNvPr id="10" name="Title 1"/>
          <p:cNvSpPr>
            <a:spLocks noGrp="1"/>
          </p:cNvSpPr>
          <p:nvPr>
            <p:ph type="title"/>
          </p:nvPr>
        </p:nvSpPr>
        <p:spPr>
          <a:xfrm rot="16200000">
            <a:off x="-2549295" y="2568612"/>
            <a:ext cx="5808277" cy="709688"/>
          </a:xfrm>
        </p:spPr>
        <p:txBody>
          <a:bodyPr anchor="t">
            <a:normAutofit/>
          </a:bodyPr>
          <a:lstStyle>
            <a:lvl1pPr>
              <a:defRPr sz="18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s-MX" dirty="0"/>
              <a:t>Haga clic para modificar el estilo de título del patrón</a:t>
            </a:r>
          </a:p>
        </p:txBody>
      </p:sp>
      <p:sp>
        <p:nvSpPr>
          <p:cNvPr id="11" name="Date Placeholder 2"/>
          <p:cNvSpPr>
            <a:spLocks noGrp="1"/>
          </p:cNvSpPr>
          <p:nvPr>
            <p:ph type="dt" sz="half" idx="10"/>
          </p:nvPr>
        </p:nvSpPr>
        <p:spPr>
          <a:xfrm>
            <a:off x="5181600" y="6356353"/>
            <a:ext cx="1219200" cy="365125"/>
          </a:xfrm>
          <a:prstGeom prst="rect">
            <a:avLst/>
          </a:prstGeom>
        </p:spPr>
        <p:txBody>
          <a:bodyPr/>
          <a:lstStyle/>
          <a:p>
            <a:pPr>
              <a:defRPr/>
            </a:pPr>
            <a:fld id="{E4E71FC1-C408-4F5F-8C5A-B59C85B9CF10}" type="datetime1">
              <a:rPr lang="es-ES" smtClean="0"/>
              <a:pPr>
                <a:defRPr/>
              </a:pPr>
              <a:t>10/10/2019</a:t>
            </a:fld>
            <a:endParaRPr lang="es-ES" dirty="0"/>
          </a:p>
        </p:txBody>
      </p:sp>
      <p:sp>
        <p:nvSpPr>
          <p:cNvPr id="12" name="Footer Placeholder 3"/>
          <p:cNvSpPr>
            <a:spLocks noGrp="1"/>
          </p:cNvSpPr>
          <p:nvPr>
            <p:ph type="ftr" sz="quarter" idx="11"/>
          </p:nvPr>
        </p:nvSpPr>
        <p:spPr>
          <a:xfrm>
            <a:off x="6597653" y="6356353"/>
            <a:ext cx="3975100" cy="365125"/>
          </a:xfrm>
          <a:prstGeom prst="rect">
            <a:avLst/>
          </a:prstGeom>
        </p:spPr>
        <p:txBody>
          <a:bodyPr/>
          <a:lstStyle/>
          <a:p>
            <a:pPr>
              <a:defRPr/>
            </a:pPr>
            <a:endParaRPr lang="es-ES" dirty="0"/>
          </a:p>
        </p:txBody>
      </p:sp>
      <p:sp>
        <p:nvSpPr>
          <p:cNvPr id="13" name="Slide Number Placeholder 4"/>
          <p:cNvSpPr>
            <a:spLocks noGrp="1"/>
          </p:cNvSpPr>
          <p:nvPr>
            <p:ph type="sldNum" sz="quarter" idx="12"/>
          </p:nvPr>
        </p:nvSpPr>
        <p:spPr>
          <a:xfrm>
            <a:off x="10769601" y="6356353"/>
            <a:ext cx="609600" cy="365125"/>
          </a:xfrm>
          <a:prstGeom prst="rect">
            <a:avLst/>
          </a:prstGeom>
        </p:spPr>
        <p:txBody>
          <a:bodyPr/>
          <a:lstStyle/>
          <a:p>
            <a:pPr>
              <a:defRPr/>
            </a:pPr>
            <a:fld id="{0694C625-7573-4C9E-9BFD-0E6BFDD88D85}" type="slidenum">
              <a:rPr lang="es-ES" smtClean="0"/>
              <a:pPr>
                <a:defRPr/>
              </a:pPr>
              <a:t>‹Nº›</a:t>
            </a:fld>
            <a:endParaRPr lang="es-ES" dirty="0"/>
          </a:p>
        </p:txBody>
      </p:sp>
    </p:spTree>
    <p:extLst>
      <p:ext uri="{BB962C8B-B14F-4D97-AF65-F5344CB8AC3E}">
        <p14:creationId xmlns:p14="http://schemas.microsoft.com/office/powerpoint/2010/main" val="312612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3621A09-846E-4D5F-8A37-4117249C1825}" type="datetimeFigureOut">
              <a:rPr lang="es-MX" smtClean="0"/>
              <a:t>10/10/2019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161769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5" y="4406900"/>
            <a:ext cx="10363200" cy="1362075"/>
          </a:xfrm>
        </p:spPr>
        <p:txBody>
          <a:bodyPr anchor="t"/>
          <a:lstStyle>
            <a:lvl1pPr algn="l">
              <a:defRPr sz="48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963085" y="2906714"/>
            <a:ext cx="10363200" cy="1500187"/>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3621A09-846E-4D5F-8A37-4117249C1825}" type="datetimeFigureOut">
              <a:rPr lang="es-MX" smtClean="0"/>
              <a:t>10/10/2019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29730828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09601" y="1600201"/>
            <a:ext cx="5384800"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6197600" y="1600201"/>
            <a:ext cx="5384800"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53621A09-846E-4D5F-8A37-4117249C1825}" type="datetimeFigureOut">
              <a:rPr lang="es-MX" smtClean="0"/>
              <a:t>10/10/2019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26563038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6"/>
            <a:ext cx="5386917"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6193367" y="1535113"/>
            <a:ext cx="5389033" cy="639762"/>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7" y="2174876"/>
            <a:ext cx="5389033"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53621A09-846E-4D5F-8A37-4117249C1825}" type="datetimeFigureOut">
              <a:rPr lang="es-MX" smtClean="0"/>
              <a:t>10/10/2019</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360505726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53621A09-846E-4D5F-8A37-4117249C1825}" type="datetimeFigureOut">
              <a:rPr lang="es-MX" smtClean="0"/>
              <a:t>10/10/2019</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30436759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3621A09-846E-4D5F-8A37-4117249C1825}" type="datetimeFigureOut">
              <a:rPr lang="es-MX" smtClean="0"/>
              <a:t>10/10/2019</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3965130046"/>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4011084" cy="1162050"/>
          </a:xfrm>
        </p:spPr>
        <p:txBody>
          <a:bodyPr anchor="b"/>
          <a:lstStyle>
            <a:lvl1pPr algn="l">
              <a:defRPr sz="24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4766734" y="273051"/>
            <a:ext cx="6815666" cy="5853113"/>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609600" y="1435101"/>
            <a:ext cx="4011084" cy="469106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a:defRPr/>
            </a:pPr>
            <a:fld id="{747DF3F7-E4EE-44BD-99BA-3FA4EEBA3B37}" type="datetime1">
              <a:rPr lang="es-ES" smtClean="0"/>
              <a:pPr>
                <a:defRPr/>
              </a:pPr>
              <a:t>10/10/2019</a:t>
            </a:fld>
            <a:endParaRPr lang="es-ES" dirty="0"/>
          </a:p>
        </p:txBody>
      </p:sp>
      <p:sp>
        <p:nvSpPr>
          <p:cNvPr id="6" name="5 Marcador de pie de página"/>
          <p:cNvSpPr>
            <a:spLocks noGrp="1"/>
          </p:cNvSpPr>
          <p:nvPr>
            <p:ph type="ftr" sz="quarter" idx="11"/>
          </p:nvPr>
        </p:nvSpPr>
        <p:spPr/>
        <p:txBody>
          <a:bodyPr/>
          <a:lstStyle/>
          <a:p>
            <a:pPr>
              <a:defRPr/>
            </a:pPr>
            <a:endParaRPr lang="es-ES" dirty="0"/>
          </a:p>
        </p:txBody>
      </p:sp>
      <p:sp>
        <p:nvSpPr>
          <p:cNvPr id="7" name="6 Marcador de número de diapositiva"/>
          <p:cNvSpPr>
            <a:spLocks noGrp="1"/>
          </p:cNvSpPr>
          <p:nvPr>
            <p:ph type="sldNum" sz="quarter" idx="12"/>
          </p:nvPr>
        </p:nvSpPr>
        <p:spPr/>
        <p:txBody>
          <a:bodyPr/>
          <a:lstStyle/>
          <a:p>
            <a:pPr>
              <a:defRPr/>
            </a:pPr>
            <a:fld id="{5BDDAC3C-9C32-4EB6-8EE9-777C886A032B}" type="slidenum">
              <a:rPr lang="es-ES" smtClean="0"/>
              <a:pPr>
                <a:defRPr/>
              </a:pPr>
              <a:t>‹Nº›</a:t>
            </a:fld>
            <a:endParaRPr lang="es-ES" dirty="0"/>
          </a:p>
        </p:txBody>
      </p:sp>
    </p:spTree>
    <p:extLst>
      <p:ext uri="{BB962C8B-B14F-4D97-AF65-F5344CB8AC3E}">
        <p14:creationId xmlns:p14="http://schemas.microsoft.com/office/powerpoint/2010/main" val="48574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1"/>
            <a:ext cx="7315200" cy="566738"/>
          </a:xfrm>
        </p:spPr>
        <p:txBody>
          <a:bodyPr anchor="b"/>
          <a:lstStyle>
            <a:lvl1pPr algn="l">
              <a:defRPr sz="24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2389717" y="612776"/>
            <a:ext cx="7315200" cy="4114800"/>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s-ES" smtClean="0"/>
              <a:t>Haga clic en el icono para agregar una imagen</a:t>
            </a:r>
            <a:endParaRPr lang="es-MX"/>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3621A09-846E-4D5F-8A37-4117249C1825}" type="datetimeFigureOut">
              <a:rPr lang="es-MX" smtClean="0"/>
              <a:t>10/10/2019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1F30452-813E-45C2-8C08-6482D25A6B22}" type="slidenum">
              <a:rPr lang="es-MX" smtClean="0"/>
              <a:t>‹Nº›</a:t>
            </a:fld>
            <a:endParaRPr lang="es-MX"/>
          </a:p>
        </p:txBody>
      </p:sp>
    </p:spTree>
    <p:extLst>
      <p:ext uri="{BB962C8B-B14F-4D97-AF65-F5344CB8AC3E}">
        <p14:creationId xmlns:p14="http://schemas.microsoft.com/office/powerpoint/2010/main" val="355056336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1" y="274638"/>
            <a:ext cx="10972800" cy="1143000"/>
          </a:xfrm>
          <a:prstGeom prst="rect">
            <a:avLst/>
          </a:prstGeom>
        </p:spPr>
        <p:txBody>
          <a:bodyPr vert="horz" lIns="108850" tIns="54425" rIns="108850" bIns="54425"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609601" y="1600201"/>
            <a:ext cx="10972800" cy="4525963"/>
          </a:xfrm>
          <a:prstGeom prst="rect">
            <a:avLst/>
          </a:prstGeom>
        </p:spPr>
        <p:txBody>
          <a:bodyPr vert="horz" lIns="108850" tIns="54425" rIns="108850" bIns="54425"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609601" y="6356350"/>
            <a:ext cx="2844800" cy="365125"/>
          </a:xfrm>
          <a:prstGeom prst="rect">
            <a:avLst/>
          </a:prstGeom>
        </p:spPr>
        <p:txBody>
          <a:bodyPr vert="horz" lIns="108850" tIns="54425" rIns="108850" bIns="54425" rtlCol="0" anchor="ctr"/>
          <a:lstStyle>
            <a:lvl1pPr algn="l">
              <a:defRPr sz="1400">
                <a:solidFill>
                  <a:schemeClr val="tx1">
                    <a:tint val="75000"/>
                  </a:schemeClr>
                </a:solidFill>
              </a:defRPr>
            </a:lvl1pPr>
          </a:lstStyle>
          <a:p>
            <a:fld id="{53621A09-846E-4D5F-8A37-4117249C1825}" type="datetimeFigureOut">
              <a:rPr lang="es-MX" smtClean="0"/>
              <a:t>10/10/2019</a:t>
            </a:fld>
            <a:endParaRPr lang="es-MX"/>
          </a:p>
        </p:txBody>
      </p:sp>
      <p:sp>
        <p:nvSpPr>
          <p:cNvPr id="5" name="4 Marcador de pie de página"/>
          <p:cNvSpPr>
            <a:spLocks noGrp="1"/>
          </p:cNvSpPr>
          <p:nvPr>
            <p:ph type="ftr" sz="quarter" idx="3"/>
          </p:nvPr>
        </p:nvSpPr>
        <p:spPr>
          <a:xfrm>
            <a:off x="4165601" y="6356350"/>
            <a:ext cx="3860800" cy="365125"/>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8737601" y="6356350"/>
            <a:ext cx="2844800" cy="365125"/>
          </a:xfrm>
          <a:prstGeom prst="rect">
            <a:avLst/>
          </a:prstGeom>
        </p:spPr>
        <p:txBody>
          <a:bodyPr vert="horz" lIns="108850" tIns="54425" rIns="108850" bIns="54425" rtlCol="0" anchor="ctr"/>
          <a:lstStyle>
            <a:lvl1pPr algn="r">
              <a:defRPr sz="1400">
                <a:solidFill>
                  <a:schemeClr val="tx1">
                    <a:tint val="75000"/>
                  </a:schemeClr>
                </a:solidFill>
              </a:defRPr>
            </a:lvl1pPr>
          </a:lstStyle>
          <a:p>
            <a:fld id="{E1F30452-813E-45C2-8C08-6482D25A6B22}" type="slidenum">
              <a:rPr lang="es-MX" smtClean="0"/>
              <a:t>‹Nº›</a:t>
            </a:fld>
            <a:endParaRPr lang="es-MX"/>
          </a:p>
        </p:txBody>
      </p:sp>
    </p:spTree>
    <p:extLst>
      <p:ext uri="{BB962C8B-B14F-4D97-AF65-F5344CB8AC3E}">
        <p14:creationId xmlns:p14="http://schemas.microsoft.com/office/powerpoint/2010/main" val="36246410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677" r:id="rId12"/>
    <p:sldLayoutId id="2147483680" r:id="rId13"/>
    <p:sldLayoutId id="214748368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s-MX"/>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923502" y="4707027"/>
            <a:ext cx="3846229" cy="798828"/>
          </a:xfrm>
        </p:spPr>
        <p:txBody>
          <a:bodyPr>
            <a:normAutofit fontScale="70000" lnSpcReduction="20000"/>
          </a:bodyPr>
          <a:lstStyle/>
          <a:p>
            <a:r>
              <a:rPr lang="en-US" dirty="0"/>
              <a:t>1a. REUNIÓN DE BLOQUE</a:t>
            </a:r>
          </a:p>
        </p:txBody>
      </p:sp>
      <p:sp>
        <p:nvSpPr>
          <p:cNvPr id="14" name="1 Título"/>
          <p:cNvSpPr txBox="1">
            <a:spLocks/>
          </p:cNvSpPr>
          <p:nvPr/>
        </p:nvSpPr>
        <p:spPr>
          <a:xfrm>
            <a:off x="3384121" y="2283916"/>
            <a:ext cx="4924992" cy="18447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lumMod val="75000"/>
                  </a:schemeClr>
                </a:solidFill>
                <a:latin typeface="+mj-lt"/>
                <a:ea typeface="+mj-ea"/>
                <a:cs typeface="+mj-cs"/>
              </a:defRPr>
            </a:lvl1pPr>
          </a:lstStyle>
          <a:p>
            <a:pPr algn="ctr">
              <a:defRPr/>
            </a:pPr>
            <a:r>
              <a:rPr lang="es-MX" sz="3600" b="1" dirty="0" smtClean="0">
                <a:ln w="1905"/>
                <a:solidFill>
                  <a:schemeClr val="accent2">
                    <a:lumMod val="50000"/>
                  </a:schemeClr>
                </a:solidFill>
                <a:effectLst>
                  <a:innerShdw blurRad="38100" dist="38100" dir="18900000">
                    <a:schemeClr val="tx2"/>
                  </a:innerShdw>
                </a:effectLst>
                <a:latin typeface="Cambria" pitchFamily="18" charset="0"/>
              </a:rPr>
              <a:t>FUNDAMENTOS</a:t>
            </a:r>
            <a:endParaRPr lang="es-MX" sz="3600" b="1" dirty="0">
              <a:ln w="1905"/>
              <a:solidFill>
                <a:schemeClr val="accent2">
                  <a:lumMod val="50000"/>
                </a:schemeClr>
              </a:solidFill>
              <a:effectLst>
                <a:innerShdw blurRad="38100" dist="38100" dir="18900000">
                  <a:schemeClr val="tx2"/>
                </a:innerShdw>
              </a:effectLst>
              <a:latin typeface="Cambria" pitchFamily="18" charset="0"/>
            </a:endParaRPr>
          </a:p>
          <a:p>
            <a:pPr algn="ctr">
              <a:defRPr/>
            </a:pPr>
            <a:r>
              <a:rPr lang="es-MX" sz="3600" b="1" dirty="0">
                <a:ln w="1905"/>
                <a:solidFill>
                  <a:schemeClr val="accent2">
                    <a:lumMod val="50000"/>
                  </a:schemeClr>
                </a:solidFill>
                <a:effectLst>
                  <a:innerShdw blurRad="38100" dist="38100" dir="18900000">
                    <a:schemeClr val="tx2"/>
                  </a:innerShdw>
                </a:effectLst>
                <a:latin typeface="Cambria" pitchFamily="18" charset="0"/>
              </a:rPr>
              <a:t>AREA II</a:t>
            </a:r>
          </a:p>
          <a:p>
            <a:pPr algn="ctr">
              <a:defRPr/>
            </a:pPr>
            <a:r>
              <a:rPr lang="es-MX" sz="3600" b="1" dirty="0">
                <a:ln w="1905"/>
                <a:solidFill>
                  <a:schemeClr val="accent2">
                    <a:lumMod val="50000"/>
                  </a:schemeClr>
                </a:solidFill>
                <a:effectLst>
                  <a:innerShdw blurRad="38100" dist="38100" dir="18900000">
                    <a:schemeClr val="tx2"/>
                  </a:innerShdw>
                </a:effectLst>
                <a:latin typeface="Cambria"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1" y="666528"/>
            <a:ext cx="10972800" cy="1143000"/>
          </a:xfrm>
        </p:spPr>
        <p:txBody>
          <a:bodyPr>
            <a:normAutofit/>
          </a:bodyPr>
          <a:lstStyle/>
          <a:p>
            <a:r>
              <a:rPr lang="es-MX" sz="3200" dirty="0" smtClean="0">
                <a:solidFill>
                  <a:srgbClr val="990033"/>
                </a:solidFill>
                <a:latin typeface="+mn-lt"/>
              </a:rPr>
              <a:t>REGLAMENTO DEL MFC</a:t>
            </a:r>
          </a:p>
        </p:txBody>
      </p:sp>
      <p:sp>
        <p:nvSpPr>
          <p:cNvPr id="3" name="2 Marcador de contenido"/>
          <p:cNvSpPr>
            <a:spLocks noGrp="1"/>
          </p:cNvSpPr>
          <p:nvPr>
            <p:ph idx="1"/>
          </p:nvPr>
        </p:nvSpPr>
        <p:spPr>
          <a:xfrm>
            <a:off x="1010783" y="1871794"/>
            <a:ext cx="9715863" cy="4526515"/>
          </a:xfrm>
        </p:spPr>
        <p:txBody>
          <a:bodyPr>
            <a:normAutofit/>
          </a:bodyPr>
          <a:lstStyle/>
          <a:p>
            <a:pPr algn="just">
              <a:lnSpc>
                <a:spcPct val="80000"/>
              </a:lnSpc>
            </a:pPr>
            <a:r>
              <a:rPr lang="es-MX" sz="2400" dirty="0" smtClean="0">
                <a:solidFill>
                  <a:srgbClr val="990033"/>
                </a:solidFill>
              </a:rPr>
              <a:t>  </a:t>
            </a:r>
            <a:r>
              <a:rPr lang="es-MX" sz="2800" dirty="0" smtClean="0"/>
              <a:t>Art.57. Los objetivos primordiales de las Áreas que integran el ECN, ECD o ECS serán los siguientes</a:t>
            </a:r>
            <a:r>
              <a:rPr lang="es-MX" sz="2800" dirty="0" smtClean="0"/>
              <a:t>:</a:t>
            </a:r>
          </a:p>
          <a:p>
            <a:pPr algn="just">
              <a:lnSpc>
                <a:spcPct val="80000"/>
              </a:lnSpc>
            </a:pPr>
            <a:endParaRPr lang="es-MX" sz="2800" dirty="0" smtClean="0"/>
          </a:p>
          <a:p>
            <a:pPr algn="just">
              <a:lnSpc>
                <a:spcPct val="80000"/>
              </a:lnSpc>
            </a:pPr>
            <a:r>
              <a:rPr lang="es-MX" sz="2800" dirty="0" smtClean="0"/>
              <a:t> b) Área II. EL MFC Y LA COMUNIDAD: Promover y coordinar los servicios institucionales en la comunidad y fomentar el valor del servicio entre los miembros del MFC, para que, como resultado de su formación dentro del mismo, participe en la vida y misión de la Iglesia.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09637" y="929549"/>
            <a:ext cx="10058400" cy="937518"/>
          </a:xfrm>
        </p:spPr>
        <p:txBody>
          <a:bodyPr>
            <a:normAutofit/>
          </a:bodyPr>
          <a:lstStyle/>
          <a:p>
            <a:r>
              <a:rPr lang="es-MX" sz="3200" dirty="0" smtClean="0">
                <a:solidFill>
                  <a:srgbClr val="990033"/>
                </a:solidFill>
                <a:latin typeface="+mn-lt"/>
              </a:rPr>
              <a:t>REGLAMENTO DEL MFC</a:t>
            </a:r>
          </a:p>
        </p:txBody>
      </p:sp>
      <p:sp>
        <p:nvSpPr>
          <p:cNvPr id="3" name="2 Marcador de contenido"/>
          <p:cNvSpPr>
            <a:spLocks noGrp="1"/>
          </p:cNvSpPr>
          <p:nvPr>
            <p:ph idx="1"/>
          </p:nvPr>
        </p:nvSpPr>
        <p:spPr>
          <a:xfrm>
            <a:off x="1047853" y="1972766"/>
            <a:ext cx="9715863" cy="2846369"/>
          </a:xfrm>
        </p:spPr>
        <p:txBody>
          <a:bodyPr>
            <a:normAutofit/>
          </a:bodyPr>
          <a:lstStyle/>
          <a:p>
            <a:pPr algn="just">
              <a:lnSpc>
                <a:spcPct val="80000"/>
              </a:lnSpc>
            </a:pPr>
            <a:r>
              <a:rPr lang="es-MX" sz="2800" dirty="0" smtClean="0"/>
              <a:t>Art.94 Los Equipos Coordinadores Diocesanos estarán vinculados al obispo de su Diócesis como Pastor y guía y </a:t>
            </a:r>
            <a:r>
              <a:rPr lang="es-MX" sz="2800" u="sng" dirty="0" smtClean="0"/>
              <a:t>trabajaran</a:t>
            </a:r>
            <a:r>
              <a:rPr lang="es-MX" sz="2800" dirty="0" smtClean="0"/>
              <a:t> estrechamente con la </a:t>
            </a:r>
            <a:r>
              <a:rPr lang="es-MX" sz="2800" u="sng" dirty="0" smtClean="0"/>
              <a:t>Comisión Diocesana de Pastoral Familiar. </a:t>
            </a:r>
            <a:r>
              <a:rPr lang="es-MX" sz="2800" dirty="0" smtClean="0"/>
              <a:t>Cuando así sea necesario y con objeto de que el MFC en las Diócesis tengan presencia en ellos, </a:t>
            </a:r>
            <a:r>
              <a:rPr lang="es-MX" sz="2800" u="sng" dirty="0" smtClean="0"/>
              <a:t>el matrimonio Presidente Diocesano deberá nombrar representantes para Pastoral Familiar y Pastoral Juvenil.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1" y="614276"/>
            <a:ext cx="10972800" cy="1143000"/>
          </a:xfrm>
        </p:spPr>
        <p:txBody>
          <a:bodyPr>
            <a:normAutofit/>
          </a:bodyPr>
          <a:lstStyle/>
          <a:p>
            <a:r>
              <a:rPr lang="es-MX" sz="3200" dirty="0" smtClean="0">
                <a:solidFill>
                  <a:srgbClr val="990033"/>
                </a:solidFill>
                <a:latin typeface="+mn-lt"/>
              </a:rPr>
              <a:t>REGLAMENTO DEL MFC</a:t>
            </a:r>
          </a:p>
        </p:txBody>
      </p:sp>
      <p:sp>
        <p:nvSpPr>
          <p:cNvPr id="3" name="2 Marcador de contenido"/>
          <p:cNvSpPr>
            <a:spLocks noGrp="1"/>
          </p:cNvSpPr>
          <p:nvPr>
            <p:ph idx="1"/>
          </p:nvPr>
        </p:nvSpPr>
        <p:spPr>
          <a:xfrm>
            <a:off x="1010783" y="2028554"/>
            <a:ext cx="9715863" cy="4526515"/>
          </a:xfrm>
        </p:spPr>
        <p:txBody>
          <a:bodyPr>
            <a:normAutofit/>
          </a:bodyPr>
          <a:lstStyle/>
          <a:p>
            <a:pPr algn="just">
              <a:lnSpc>
                <a:spcPct val="80000"/>
              </a:lnSpc>
            </a:pPr>
            <a:r>
              <a:rPr lang="es-MX" sz="2800" dirty="0" smtClean="0"/>
              <a:t>Art.108. </a:t>
            </a:r>
            <a:r>
              <a:rPr lang="es-MX" sz="2800" u="sng" dirty="0" smtClean="0"/>
              <a:t>Los gastos </a:t>
            </a:r>
            <a:r>
              <a:rPr lang="es-MX" sz="2800" dirty="0" smtClean="0"/>
              <a:t>que generan </a:t>
            </a:r>
            <a:r>
              <a:rPr lang="es-MX" sz="2800" u="sng" dirty="0" smtClean="0"/>
              <a:t>los serv</a:t>
            </a:r>
            <a:r>
              <a:rPr lang="es-MX" sz="2800" dirty="0" smtClean="0"/>
              <a:t>icios que el MFC presta en las Diócesis tanto a sus miembros (Encuentros), como a quien no lo son </a:t>
            </a:r>
            <a:r>
              <a:rPr lang="es-MX" sz="2800" dirty="0" smtClean="0"/>
              <a:t>(</a:t>
            </a:r>
            <a:r>
              <a:rPr lang="es-MX" sz="2800" u="sng" dirty="0" smtClean="0"/>
              <a:t>Cursos </a:t>
            </a:r>
            <a:r>
              <a:rPr lang="es-MX" sz="2800" u="sng" dirty="0" smtClean="0"/>
              <a:t>de Preparación inmediata al matrimonio, Formación para el Amor, </a:t>
            </a:r>
            <a:r>
              <a:rPr lang="es-MX" sz="2800" u="sng" dirty="0" smtClean="0"/>
              <a:t>Formación para Padres y Somos Familia de Dios)</a:t>
            </a:r>
            <a:r>
              <a:rPr lang="es-MX" sz="2800" dirty="0" smtClean="0"/>
              <a:t> </a:t>
            </a:r>
            <a:r>
              <a:rPr lang="es-MX" sz="2800" dirty="0" smtClean="0"/>
              <a:t>serán cubiertos con </a:t>
            </a:r>
            <a:r>
              <a:rPr lang="es-MX" sz="2800" u="sng" dirty="0" smtClean="0"/>
              <a:t>cuotas de recuperación </a:t>
            </a:r>
            <a:r>
              <a:rPr lang="es-MX" sz="2800" dirty="0" smtClean="0"/>
              <a:t>que cubrirán quienes lo reciben, estas cuotas </a:t>
            </a:r>
            <a:r>
              <a:rPr lang="es-MX" sz="2800" u="sng" dirty="0" smtClean="0"/>
              <a:t>no</a:t>
            </a:r>
            <a:r>
              <a:rPr lang="es-MX" sz="2800" dirty="0" smtClean="0"/>
              <a:t> deberán fijarse con fines lucrativos. Los ingresos por estos conceptos deberán ser manejados y reportados por el </a:t>
            </a:r>
            <a:r>
              <a:rPr lang="es-MX" sz="2800" u="sng" dirty="0" smtClean="0"/>
              <a:t>Área III </a:t>
            </a:r>
            <a:r>
              <a:rPr lang="es-MX" sz="2800" dirty="0" smtClean="0"/>
              <a:t>en forma responsable y transparente.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1" y="797158"/>
            <a:ext cx="10972800" cy="1143000"/>
          </a:xfrm>
        </p:spPr>
        <p:txBody>
          <a:bodyPr>
            <a:normAutofit/>
          </a:bodyPr>
          <a:lstStyle/>
          <a:p>
            <a:r>
              <a:rPr lang="es-MX" sz="3200" dirty="0" smtClean="0">
                <a:solidFill>
                  <a:srgbClr val="990033"/>
                </a:solidFill>
                <a:latin typeface="+mn-lt"/>
              </a:rPr>
              <a:t>REGLAMENTO DEL MFC</a:t>
            </a:r>
          </a:p>
        </p:txBody>
      </p:sp>
      <p:sp>
        <p:nvSpPr>
          <p:cNvPr id="3" name="2 Marcador de contenido"/>
          <p:cNvSpPr>
            <a:spLocks noGrp="1"/>
          </p:cNvSpPr>
          <p:nvPr>
            <p:ph idx="1"/>
          </p:nvPr>
        </p:nvSpPr>
        <p:spPr>
          <a:xfrm>
            <a:off x="1010783" y="2198374"/>
            <a:ext cx="9715863" cy="1326488"/>
          </a:xfrm>
        </p:spPr>
        <p:txBody>
          <a:bodyPr>
            <a:normAutofit/>
          </a:bodyPr>
          <a:lstStyle/>
          <a:p>
            <a:pPr algn="just">
              <a:lnSpc>
                <a:spcPct val="80000"/>
              </a:lnSpc>
            </a:pPr>
            <a:r>
              <a:rPr lang="es-MX" sz="2800" dirty="0" smtClean="0"/>
              <a:t>Art.114 </a:t>
            </a:r>
            <a:r>
              <a:rPr lang="es-MX" sz="2800" u="sng" dirty="0" smtClean="0"/>
              <a:t>El MFC en cualquier de sus niveles </a:t>
            </a:r>
            <a:r>
              <a:rPr lang="es-MX" sz="2800" dirty="0" smtClean="0"/>
              <a:t>: Nacional , Diocesano o de Sector, participara de manera eficaz en los proyectos de </a:t>
            </a:r>
            <a:r>
              <a:rPr lang="es-MX" sz="2800" u="sng" dirty="0" smtClean="0"/>
              <a:t>Pastoral Familiar.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59168" y="1506828"/>
            <a:ext cx="5683300" cy="4365938"/>
          </a:xfrm>
        </p:spPr>
        <p:txBody>
          <a:bodyPr>
            <a:normAutofit/>
          </a:bodyPr>
          <a:lstStyle/>
          <a:p>
            <a:pPr algn="just">
              <a:lnSpc>
                <a:spcPct val="80000"/>
              </a:lnSpc>
            </a:pPr>
            <a:r>
              <a:rPr lang="es-MX" sz="2800" dirty="0" smtClean="0"/>
              <a:t>Art.2 Objetivo General</a:t>
            </a:r>
          </a:p>
          <a:p>
            <a:pPr algn="just">
              <a:lnSpc>
                <a:spcPct val="80000"/>
              </a:lnSpc>
            </a:pPr>
            <a:r>
              <a:rPr lang="es-MX" sz="2800" dirty="0" smtClean="0"/>
              <a:t>Promover los valores humanos y cristianos de la familia en la comunidad, para que la familia sea formadora de personas, educadora en la fe, defensora de la vida y, por lo tanto, comprometida activamente en el desarrollo integral de la comunidad  a través de sus miembros.</a:t>
            </a:r>
          </a:p>
          <a:p>
            <a:pPr algn="just">
              <a:lnSpc>
                <a:spcPct val="80000"/>
              </a:lnSpc>
            </a:pPr>
            <a:r>
              <a:rPr lang="es-MX" sz="2400" dirty="0" smtClean="0"/>
              <a:t> </a:t>
            </a:r>
          </a:p>
        </p:txBody>
      </p:sp>
      <p:sp>
        <p:nvSpPr>
          <p:cNvPr id="4" name="3 Rectángulo"/>
          <p:cNvSpPr/>
          <p:nvPr/>
        </p:nvSpPr>
        <p:spPr>
          <a:xfrm>
            <a:off x="885568" y="617838"/>
            <a:ext cx="8221361" cy="1323439"/>
          </a:xfrm>
          <a:prstGeom prst="rect">
            <a:avLst/>
          </a:prstGeom>
        </p:spPr>
        <p:txBody>
          <a:bodyPr wrap="square">
            <a:spAutoFit/>
          </a:bodyPr>
          <a:lstStyle/>
          <a:p>
            <a:r>
              <a:rPr lang="es-MX" sz="4000" b="1" spc="-38" dirty="0" smtClean="0">
                <a:solidFill>
                  <a:srgbClr val="990033"/>
                </a:solidFill>
                <a:latin typeface="+mn-lt"/>
                <a:ea typeface="+mj-ea"/>
                <a:cs typeface="+mj-cs"/>
              </a:rPr>
              <a:t/>
            </a:r>
            <a:br>
              <a:rPr lang="es-MX" sz="4000" b="1" spc="-38" dirty="0" smtClean="0">
                <a:solidFill>
                  <a:srgbClr val="990033"/>
                </a:solidFill>
                <a:latin typeface="+mn-lt"/>
                <a:ea typeface="+mj-ea"/>
                <a:cs typeface="+mj-cs"/>
              </a:rPr>
            </a:br>
            <a:endParaRPr lang="es-MX" sz="4000" b="1" spc="-38" dirty="0" smtClean="0">
              <a:solidFill>
                <a:srgbClr val="990033"/>
              </a:solidFill>
              <a:latin typeface="+mn-lt"/>
              <a:ea typeface="+mj-ea"/>
              <a:cs typeface="+mj-cs"/>
            </a:endParaRPr>
          </a:p>
        </p:txBody>
      </p:sp>
      <p:sp>
        <p:nvSpPr>
          <p:cNvPr id="5" name="4 Rectángulo"/>
          <p:cNvSpPr/>
          <p:nvPr/>
        </p:nvSpPr>
        <p:spPr>
          <a:xfrm>
            <a:off x="909473" y="785339"/>
            <a:ext cx="3481338" cy="584775"/>
          </a:xfrm>
          <a:prstGeom prst="rect">
            <a:avLst/>
          </a:prstGeom>
        </p:spPr>
        <p:txBody>
          <a:bodyPr wrap="none">
            <a:spAutoFit/>
          </a:bodyPr>
          <a:lstStyle/>
          <a:p>
            <a:r>
              <a:rPr lang="es-MX" sz="3200" b="1" spc="-38" dirty="0" smtClean="0">
                <a:solidFill>
                  <a:srgbClr val="990033"/>
                </a:solidFill>
                <a:latin typeface="+mn-lt"/>
                <a:ea typeface="+mj-ea"/>
                <a:cs typeface="+mj-cs"/>
              </a:rPr>
              <a:t>Bases Constitutivas:</a:t>
            </a: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933" y="878299"/>
            <a:ext cx="4091065" cy="54833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83882" y="1873324"/>
            <a:ext cx="7753492" cy="2463898"/>
          </a:xfrm>
        </p:spPr>
        <p:txBody>
          <a:bodyPr>
            <a:normAutofit/>
          </a:bodyPr>
          <a:lstStyle/>
          <a:p>
            <a:pPr algn="just">
              <a:lnSpc>
                <a:spcPct val="80000"/>
              </a:lnSpc>
            </a:pPr>
            <a:r>
              <a:rPr lang="es-MX" sz="2800" dirty="0" smtClean="0"/>
              <a:t>Art.9</a:t>
            </a:r>
          </a:p>
          <a:p>
            <a:pPr algn="just">
              <a:lnSpc>
                <a:spcPct val="80000"/>
              </a:lnSpc>
            </a:pPr>
            <a:r>
              <a:rPr lang="es-MX" sz="2800" dirty="0" smtClean="0"/>
              <a:t>c)El Área II, EL MFC Y LA COMUNIDAD</a:t>
            </a:r>
          </a:p>
          <a:p>
            <a:pPr algn="just">
              <a:lnSpc>
                <a:spcPct val="80000"/>
              </a:lnSpc>
            </a:pPr>
            <a:r>
              <a:rPr lang="es-MX" sz="2800" dirty="0" smtClean="0"/>
              <a:t>    En el entendido que la comunidad es :</a:t>
            </a:r>
          </a:p>
          <a:p>
            <a:pPr algn="just">
              <a:lnSpc>
                <a:spcPct val="80000"/>
              </a:lnSpc>
            </a:pPr>
            <a:r>
              <a:rPr lang="es-MX" sz="2800" dirty="0" smtClean="0"/>
              <a:t>     Al interior y al exterior del MFC</a:t>
            </a:r>
          </a:p>
          <a:p>
            <a:pPr algn="just">
              <a:lnSpc>
                <a:spcPct val="80000"/>
              </a:lnSpc>
            </a:pPr>
            <a:r>
              <a:rPr lang="es-MX" sz="2400" dirty="0" smtClean="0"/>
              <a:t> </a:t>
            </a:r>
          </a:p>
        </p:txBody>
      </p:sp>
      <p:sp>
        <p:nvSpPr>
          <p:cNvPr id="4" name="3 Rectángulo"/>
          <p:cNvSpPr/>
          <p:nvPr/>
        </p:nvSpPr>
        <p:spPr>
          <a:xfrm>
            <a:off x="885568" y="617838"/>
            <a:ext cx="8221361" cy="1323439"/>
          </a:xfrm>
          <a:prstGeom prst="rect">
            <a:avLst/>
          </a:prstGeom>
        </p:spPr>
        <p:txBody>
          <a:bodyPr wrap="square">
            <a:spAutoFit/>
          </a:bodyPr>
          <a:lstStyle/>
          <a:p>
            <a:r>
              <a:rPr lang="es-MX" sz="4000" b="1" spc="-38" dirty="0" smtClean="0">
                <a:solidFill>
                  <a:srgbClr val="990033"/>
                </a:solidFill>
                <a:latin typeface="+mn-lt"/>
                <a:ea typeface="+mj-ea"/>
                <a:cs typeface="+mj-cs"/>
              </a:rPr>
              <a:t/>
            </a:r>
            <a:br>
              <a:rPr lang="es-MX" sz="4000" b="1" spc="-38" dirty="0" smtClean="0">
                <a:solidFill>
                  <a:srgbClr val="990033"/>
                </a:solidFill>
                <a:latin typeface="+mn-lt"/>
                <a:ea typeface="+mj-ea"/>
                <a:cs typeface="+mj-cs"/>
              </a:rPr>
            </a:br>
            <a:endParaRPr lang="es-MX" sz="4000" b="1" spc="-38" dirty="0" smtClean="0">
              <a:solidFill>
                <a:srgbClr val="990033"/>
              </a:solidFill>
              <a:latin typeface="+mn-lt"/>
              <a:ea typeface="+mj-ea"/>
              <a:cs typeface="+mj-cs"/>
            </a:endParaRPr>
          </a:p>
        </p:txBody>
      </p:sp>
      <p:sp>
        <p:nvSpPr>
          <p:cNvPr id="5" name="4 Rectángulo"/>
          <p:cNvSpPr/>
          <p:nvPr/>
        </p:nvSpPr>
        <p:spPr>
          <a:xfrm>
            <a:off x="1008327" y="983047"/>
            <a:ext cx="3481338" cy="584775"/>
          </a:xfrm>
          <a:prstGeom prst="rect">
            <a:avLst/>
          </a:prstGeom>
        </p:spPr>
        <p:txBody>
          <a:bodyPr wrap="none">
            <a:spAutoFit/>
          </a:bodyPr>
          <a:lstStyle/>
          <a:p>
            <a:r>
              <a:rPr lang="es-MX" sz="3200" b="1" spc="-38" dirty="0" smtClean="0">
                <a:solidFill>
                  <a:srgbClr val="990033"/>
                </a:solidFill>
                <a:latin typeface="+mn-lt"/>
                <a:ea typeface="+mj-ea"/>
                <a:cs typeface="+mj-cs"/>
              </a:rPr>
              <a:t>Bases Constitutivas: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99677" y="2688524"/>
            <a:ext cx="9940637" cy="2706436"/>
          </a:xfrm>
        </p:spPr>
        <p:txBody>
          <a:bodyPr>
            <a:normAutofit/>
          </a:bodyPr>
          <a:lstStyle/>
          <a:p>
            <a:pPr algn="just">
              <a:lnSpc>
                <a:spcPct val="80000"/>
              </a:lnSpc>
            </a:pPr>
            <a:endParaRPr lang="es-MX" sz="2400" dirty="0" smtClean="0"/>
          </a:p>
          <a:p>
            <a:pPr algn="just">
              <a:lnSpc>
                <a:spcPct val="80000"/>
              </a:lnSpc>
            </a:pPr>
            <a:r>
              <a:rPr lang="es-MX" sz="2400" dirty="0" smtClean="0"/>
              <a:t> </a:t>
            </a:r>
            <a:r>
              <a:rPr lang="es-MX" sz="2800" dirty="0" smtClean="0"/>
              <a:t>Art.15  Colaboración y Solidaridad</a:t>
            </a:r>
          </a:p>
          <a:p>
            <a:pPr algn="just">
              <a:lnSpc>
                <a:spcPct val="80000"/>
              </a:lnSpc>
            </a:pPr>
            <a:r>
              <a:rPr lang="es-MX" sz="2800" dirty="0" smtClean="0"/>
              <a:t> </a:t>
            </a:r>
            <a:r>
              <a:rPr lang="es-MX" sz="2800" u="sng" dirty="0" smtClean="0"/>
              <a:t>b)El MFC como integrante de la Pastoral Familiar, </a:t>
            </a:r>
            <a:r>
              <a:rPr lang="es-MX" sz="2800" dirty="0" smtClean="0"/>
              <a:t>cultivando y ampliando cada vez mas espacios de comunión, </a:t>
            </a:r>
            <a:r>
              <a:rPr lang="es-MX" sz="2800" u="sng" dirty="0" smtClean="0"/>
              <a:t>colaborará</a:t>
            </a:r>
            <a:r>
              <a:rPr lang="es-MX" sz="2800" dirty="0" smtClean="0"/>
              <a:t> solidariamente con otras </a:t>
            </a:r>
            <a:r>
              <a:rPr lang="es-MX" sz="2800" u="sng" dirty="0" smtClean="0"/>
              <a:t>organizaciones</a:t>
            </a:r>
            <a:r>
              <a:rPr lang="es-MX" sz="2800" dirty="0" smtClean="0"/>
              <a:t>, sea o no religiosas, en </a:t>
            </a:r>
            <a:r>
              <a:rPr lang="es-MX" sz="2800" u="sng" dirty="0" smtClean="0"/>
              <a:t>beneficios de las familias </a:t>
            </a:r>
            <a:r>
              <a:rPr lang="es-MX" sz="2800" dirty="0" smtClean="0"/>
              <a:t>del mundo entero. </a:t>
            </a:r>
          </a:p>
        </p:txBody>
      </p:sp>
      <p:sp>
        <p:nvSpPr>
          <p:cNvPr id="4" name="3 Rectángulo"/>
          <p:cNvSpPr/>
          <p:nvPr/>
        </p:nvSpPr>
        <p:spPr>
          <a:xfrm>
            <a:off x="885568" y="1297114"/>
            <a:ext cx="8221361" cy="1323439"/>
          </a:xfrm>
          <a:prstGeom prst="rect">
            <a:avLst/>
          </a:prstGeom>
        </p:spPr>
        <p:txBody>
          <a:bodyPr wrap="square">
            <a:spAutoFit/>
          </a:bodyPr>
          <a:lstStyle/>
          <a:p>
            <a:r>
              <a:rPr lang="es-MX" sz="4000" b="1" spc="-38" dirty="0" smtClean="0">
                <a:solidFill>
                  <a:srgbClr val="990033"/>
                </a:solidFill>
                <a:latin typeface="+mn-lt"/>
                <a:ea typeface="+mj-ea"/>
                <a:cs typeface="+mj-cs"/>
              </a:rPr>
              <a:t>AREA II, EL MFC Y LA COMUNIDAD</a:t>
            </a:r>
            <a:br>
              <a:rPr lang="es-MX" sz="4000" b="1" spc="-38" dirty="0" smtClean="0">
                <a:solidFill>
                  <a:srgbClr val="990033"/>
                </a:solidFill>
                <a:latin typeface="+mn-lt"/>
                <a:ea typeface="+mj-ea"/>
                <a:cs typeface="+mj-cs"/>
              </a:rPr>
            </a:br>
            <a:endParaRPr lang="es-MX" sz="4000" b="1" spc="-38" dirty="0" smtClean="0">
              <a:solidFill>
                <a:srgbClr val="990033"/>
              </a:solidFill>
              <a:latin typeface="+mn-lt"/>
              <a:ea typeface="+mj-ea"/>
              <a:cs typeface="+mj-cs"/>
            </a:endParaRPr>
          </a:p>
        </p:txBody>
      </p:sp>
      <p:sp>
        <p:nvSpPr>
          <p:cNvPr id="5" name="4 Rectángulo"/>
          <p:cNvSpPr/>
          <p:nvPr/>
        </p:nvSpPr>
        <p:spPr>
          <a:xfrm>
            <a:off x="946543" y="1983599"/>
            <a:ext cx="3481338" cy="584775"/>
          </a:xfrm>
          <a:prstGeom prst="rect">
            <a:avLst/>
          </a:prstGeom>
        </p:spPr>
        <p:txBody>
          <a:bodyPr wrap="none">
            <a:spAutoFit/>
          </a:bodyPr>
          <a:lstStyle/>
          <a:p>
            <a:r>
              <a:rPr lang="es-MX" sz="3200" b="1" spc="-38" dirty="0" smtClean="0">
                <a:solidFill>
                  <a:srgbClr val="990033"/>
                </a:solidFill>
                <a:latin typeface="+mn-lt"/>
                <a:ea typeface="+mj-ea"/>
                <a:cs typeface="+mj-cs"/>
              </a:rPr>
              <a:t>Bases Constitutivas: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1" y="1228237"/>
            <a:ext cx="10972800" cy="1143000"/>
          </a:xfrm>
        </p:spPr>
        <p:txBody>
          <a:bodyPr>
            <a:normAutofit/>
          </a:bodyPr>
          <a:lstStyle/>
          <a:p>
            <a:r>
              <a:rPr lang="es-MX" sz="3200" dirty="0" smtClean="0">
                <a:solidFill>
                  <a:srgbClr val="990033"/>
                </a:solidFill>
                <a:latin typeface="+mn-lt"/>
              </a:rPr>
              <a:t>REGLAMENTO DEL MFC</a:t>
            </a:r>
          </a:p>
        </p:txBody>
      </p:sp>
      <p:sp>
        <p:nvSpPr>
          <p:cNvPr id="3" name="2 Marcador de contenido"/>
          <p:cNvSpPr>
            <a:spLocks noGrp="1"/>
          </p:cNvSpPr>
          <p:nvPr>
            <p:ph idx="1"/>
          </p:nvPr>
        </p:nvSpPr>
        <p:spPr>
          <a:xfrm>
            <a:off x="1053737" y="2753370"/>
            <a:ext cx="9715863" cy="2315029"/>
          </a:xfrm>
        </p:spPr>
        <p:txBody>
          <a:bodyPr>
            <a:normAutofit/>
          </a:bodyPr>
          <a:lstStyle/>
          <a:p>
            <a:pPr algn="just">
              <a:lnSpc>
                <a:spcPct val="80000"/>
              </a:lnSpc>
            </a:pPr>
            <a:r>
              <a:rPr lang="es-MX" sz="2800" dirty="0" smtClean="0"/>
              <a:t>  Art. 5. Para lograr su objetivo, el MFC debe fomentar entre todos sus miembros, la practica permanente de las seis exigencias básicas, oportunidades de crecimiento, que son: Estudio, Vida de Equipo, Hospitalidad, Vida de Oración, Uso Cristiano de los Bienes Materiales y </a:t>
            </a:r>
            <a:r>
              <a:rPr lang="es-MX" sz="2800" u="sng" dirty="0" smtClean="0"/>
              <a:t>Compromiso de Servicio.</a:t>
            </a:r>
          </a:p>
          <a:p>
            <a:pPr algn="just">
              <a:lnSpc>
                <a:spcPct val="80000"/>
              </a:lnSpc>
            </a:pPr>
            <a:r>
              <a:rPr lang="es-MX" sz="2400" dirty="0" smtClean="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679586"/>
            <a:ext cx="10972800" cy="1143000"/>
          </a:xfrm>
        </p:spPr>
        <p:txBody>
          <a:bodyPr>
            <a:normAutofit/>
          </a:bodyPr>
          <a:lstStyle/>
          <a:p>
            <a:r>
              <a:rPr lang="es-MX" sz="3200" dirty="0" smtClean="0">
                <a:solidFill>
                  <a:srgbClr val="990033"/>
                </a:solidFill>
                <a:latin typeface="+mn-lt"/>
              </a:rPr>
              <a:t>REGLAMENTO DEL MFC</a:t>
            </a:r>
          </a:p>
        </p:txBody>
      </p:sp>
      <p:sp>
        <p:nvSpPr>
          <p:cNvPr id="3" name="2 Marcador de contenido"/>
          <p:cNvSpPr>
            <a:spLocks noGrp="1"/>
          </p:cNvSpPr>
          <p:nvPr>
            <p:ph idx="1"/>
          </p:nvPr>
        </p:nvSpPr>
        <p:spPr>
          <a:xfrm>
            <a:off x="1053737" y="1799771"/>
            <a:ext cx="9715863" cy="4526515"/>
          </a:xfrm>
        </p:spPr>
        <p:txBody>
          <a:bodyPr>
            <a:normAutofit/>
          </a:bodyPr>
          <a:lstStyle/>
          <a:p>
            <a:pPr marL="0" indent="0" algn="just">
              <a:lnSpc>
                <a:spcPct val="80000"/>
              </a:lnSpc>
              <a:buNone/>
            </a:pPr>
            <a:r>
              <a:rPr lang="es-MX" sz="2400" dirty="0" smtClean="0"/>
              <a:t> </a:t>
            </a:r>
            <a:endParaRPr lang="es-MX" sz="2400" dirty="0" smtClean="0"/>
          </a:p>
          <a:p>
            <a:pPr algn="just">
              <a:lnSpc>
                <a:spcPct val="80000"/>
              </a:lnSpc>
            </a:pPr>
            <a:r>
              <a:rPr lang="es-MX" sz="2800" dirty="0" smtClean="0"/>
              <a:t> </a:t>
            </a:r>
            <a:r>
              <a:rPr lang="es-MX" sz="2800" dirty="0" smtClean="0"/>
              <a:t>Art</a:t>
            </a:r>
            <a:r>
              <a:rPr lang="es-MX" sz="2800" dirty="0" smtClean="0"/>
              <a:t>. 8. Con el fin de fortalecer el MFC y su carisma, todo miembro desde su ingreso será promotor del mismo como organismo de iglesia y se comprometerá a</a:t>
            </a:r>
            <a:r>
              <a:rPr lang="es-MX" sz="2800" dirty="0" smtClean="0"/>
              <a:t>:</a:t>
            </a:r>
          </a:p>
          <a:p>
            <a:pPr algn="just">
              <a:lnSpc>
                <a:spcPct val="80000"/>
              </a:lnSpc>
            </a:pPr>
            <a:r>
              <a:rPr lang="es-MX" sz="2800" dirty="0" smtClean="0"/>
              <a:t>Hacer suyo el objetivo general del MFC, llevando a cabo todas las acciones que contribuyan a su logro.</a:t>
            </a:r>
          </a:p>
          <a:p>
            <a:pPr algn="just">
              <a:lnSpc>
                <a:spcPct val="80000"/>
              </a:lnSpc>
            </a:pPr>
            <a:r>
              <a:rPr lang="es-MX" sz="2800" dirty="0" smtClean="0"/>
              <a:t>Conocer y aceptar las Bases Constitutivas y el Reglamento del MFC.</a:t>
            </a:r>
            <a:endParaRPr lang="es-MX" sz="2800" dirty="0" smtClean="0"/>
          </a:p>
          <a:p>
            <a:pPr algn="just">
              <a:lnSpc>
                <a:spcPct val="80000"/>
              </a:lnSpc>
            </a:pPr>
            <a:r>
              <a:rPr lang="es-MX" sz="2800" dirty="0" smtClean="0"/>
              <a:t> </a:t>
            </a:r>
            <a:r>
              <a:rPr lang="es-MX" sz="2800" dirty="0" smtClean="0"/>
              <a:t>Acorde </a:t>
            </a:r>
            <a:r>
              <a:rPr lang="es-MX" sz="2800" dirty="0" smtClean="0"/>
              <a:t>a los requisitos marcados en el Manual de Organización, involucrarse tan pronto como sea posible, en los servicios y apostolados del MFC.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1" y="1058418"/>
            <a:ext cx="10972800" cy="657138"/>
          </a:xfrm>
        </p:spPr>
        <p:txBody>
          <a:bodyPr>
            <a:normAutofit/>
          </a:bodyPr>
          <a:lstStyle/>
          <a:p>
            <a:r>
              <a:rPr lang="es-MX" sz="3200" dirty="0" smtClean="0">
                <a:solidFill>
                  <a:srgbClr val="990033"/>
                </a:solidFill>
                <a:latin typeface="+mn-lt"/>
              </a:rPr>
              <a:t>REGLAMENTO DEL MFC</a:t>
            </a:r>
          </a:p>
        </p:txBody>
      </p:sp>
      <p:sp>
        <p:nvSpPr>
          <p:cNvPr id="3" name="2 Marcador de contenido"/>
          <p:cNvSpPr>
            <a:spLocks noGrp="1"/>
          </p:cNvSpPr>
          <p:nvPr>
            <p:ph idx="1"/>
          </p:nvPr>
        </p:nvSpPr>
        <p:spPr>
          <a:xfrm>
            <a:off x="1097280" y="2583552"/>
            <a:ext cx="9715863" cy="1975386"/>
          </a:xfrm>
        </p:spPr>
        <p:txBody>
          <a:bodyPr>
            <a:noAutofit/>
          </a:bodyPr>
          <a:lstStyle/>
          <a:p>
            <a:pPr algn="just">
              <a:lnSpc>
                <a:spcPct val="120000"/>
              </a:lnSpc>
            </a:pPr>
            <a:r>
              <a:rPr lang="es-MX" sz="2000" dirty="0" smtClean="0">
                <a:solidFill>
                  <a:srgbClr val="990033"/>
                </a:solidFill>
              </a:rPr>
              <a:t>  </a:t>
            </a:r>
            <a:r>
              <a:rPr lang="es-MX" sz="2800" dirty="0" smtClean="0"/>
              <a:t>Art. 12. A nivel diocesano es importante promover eventos que permitan acrecentar la amistad entre los miembros de la familia del MFC de la Diócesis así como participar en </a:t>
            </a:r>
            <a:r>
              <a:rPr lang="es-MX" sz="2800" u="sng" dirty="0" smtClean="0"/>
              <a:t>proyectos comunes con la Pastoral Familiar, con la Pastoral Juvenil y otros movimientos afines.</a:t>
            </a:r>
          </a:p>
          <a:p>
            <a:pPr algn="just">
              <a:lnSpc>
                <a:spcPct val="120000"/>
              </a:lnSpc>
            </a:pPr>
            <a:endParaRPr lang="es-MX" sz="2800" dirty="0" smtClean="0"/>
          </a:p>
          <a:p>
            <a:pPr algn="just">
              <a:lnSpc>
                <a:spcPct val="120000"/>
              </a:lnSpc>
            </a:pPr>
            <a:r>
              <a:rPr lang="es-MX" sz="2800" dirty="0" smtClean="0"/>
              <a:t> </a:t>
            </a:r>
            <a:endParaRPr lang="es-MX" sz="32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1" y="1097607"/>
            <a:ext cx="10972800" cy="1143000"/>
          </a:xfrm>
        </p:spPr>
        <p:txBody>
          <a:bodyPr>
            <a:normAutofit/>
          </a:bodyPr>
          <a:lstStyle/>
          <a:p>
            <a:r>
              <a:rPr lang="es-MX" sz="3200" dirty="0" smtClean="0">
                <a:solidFill>
                  <a:srgbClr val="990033"/>
                </a:solidFill>
                <a:latin typeface="+mn-lt"/>
              </a:rPr>
              <a:t>REGLAMENTO DEL MFC</a:t>
            </a:r>
          </a:p>
        </p:txBody>
      </p:sp>
      <p:sp>
        <p:nvSpPr>
          <p:cNvPr id="3" name="2 Marcador de contenido"/>
          <p:cNvSpPr>
            <a:spLocks noGrp="1"/>
          </p:cNvSpPr>
          <p:nvPr>
            <p:ph idx="1"/>
          </p:nvPr>
        </p:nvSpPr>
        <p:spPr>
          <a:xfrm>
            <a:off x="1227910" y="2191666"/>
            <a:ext cx="9715863" cy="3373120"/>
          </a:xfrm>
        </p:spPr>
        <p:txBody>
          <a:bodyPr>
            <a:normAutofit/>
          </a:bodyPr>
          <a:lstStyle/>
          <a:p>
            <a:pPr marL="0" indent="0" algn="just">
              <a:lnSpc>
                <a:spcPct val="70000"/>
              </a:lnSpc>
              <a:buNone/>
            </a:pPr>
            <a:r>
              <a:rPr lang="es-MX" sz="2400" dirty="0" smtClean="0">
                <a:solidFill>
                  <a:srgbClr val="990033"/>
                </a:solidFill>
              </a:rPr>
              <a:t>  </a:t>
            </a:r>
            <a:endParaRPr lang="es-MX" sz="2800" dirty="0" smtClean="0"/>
          </a:p>
          <a:p>
            <a:pPr algn="just">
              <a:lnSpc>
                <a:spcPct val="70000"/>
              </a:lnSpc>
            </a:pPr>
            <a:r>
              <a:rPr lang="es-MX" sz="2800" dirty="0" smtClean="0"/>
              <a:t> Art.35 Siempre que la realidad y capacidad de </a:t>
            </a:r>
            <a:r>
              <a:rPr lang="es-MX" sz="2800" dirty="0" smtClean="0"/>
              <a:t>la </a:t>
            </a:r>
            <a:r>
              <a:rPr lang="es-MX" sz="2800" dirty="0" smtClean="0"/>
              <a:t>Diócesis lo </a:t>
            </a:r>
            <a:r>
              <a:rPr lang="es-MX" sz="2800" dirty="0" smtClean="0"/>
              <a:t>permita, </a:t>
            </a:r>
            <a:r>
              <a:rPr lang="es-MX" sz="2800" dirty="0" smtClean="0"/>
              <a:t>habrá en ellas equipos específicos de Kerigma, Encuentro Conyugal, Encuentro Familiar, </a:t>
            </a:r>
            <a:r>
              <a:rPr lang="es-MX" sz="2800" u="sng" dirty="0" smtClean="0"/>
              <a:t>Curso de Preparación Inmediata al Matrimonio</a:t>
            </a:r>
            <a:r>
              <a:rPr lang="es-MX" sz="2800" dirty="0" smtClean="0"/>
              <a:t>, </a:t>
            </a:r>
            <a:r>
              <a:rPr lang="es-MX" sz="2800" u="sng" dirty="0" smtClean="0"/>
              <a:t>Formación en el Amor</a:t>
            </a:r>
            <a:r>
              <a:rPr lang="es-MX" sz="2800" dirty="0" smtClean="0"/>
              <a:t>, Equipo de Capacitación y tantos </a:t>
            </a:r>
            <a:r>
              <a:rPr lang="es-MX" sz="2800" u="sng" dirty="0" smtClean="0"/>
              <a:t>servicios como oficialmente se vayan implementando</a:t>
            </a:r>
            <a:r>
              <a:rPr lang="es-MX" sz="2800" dirty="0" smtClean="0"/>
              <a:t>. Estos equipos dependerán directamente del área correspondiente según el Manual de Organización y no forman parte integrante del ECD.</a:t>
            </a:r>
            <a:endParaRPr lang="es-MX" sz="2800" dirty="0" smtClean="0"/>
          </a:p>
          <a:p>
            <a:pPr algn="just">
              <a:lnSpc>
                <a:spcPct val="70000"/>
              </a:lnSpc>
            </a:pPr>
            <a:r>
              <a:rPr lang="es-MX" sz="3200" dirty="0" smtClean="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1" y="666528"/>
            <a:ext cx="10972800" cy="1143000"/>
          </a:xfrm>
        </p:spPr>
        <p:txBody>
          <a:bodyPr>
            <a:normAutofit/>
          </a:bodyPr>
          <a:lstStyle/>
          <a:p>
            <a:r>
              <a:rPr lang="es-MX" sz="3200" dirty="0" smtClean="0">
                <a:solidFill>
                  <a:srgbClr val="990033"/>
                </a:solidFill>
                <a:latin typeface="+mn-lt"/>
              </a:rPr>
              <a:t>REGLAMENTO DEL MFC</a:t>
            </a:r>
          </a:p>
        </p:txBody>
      </p:sp>
      <p:sp>
        <p:nvSpPr>
          <p:cNvPr id="3" name="2 Marcador de contenido"/>
          <p:cNvSpPr>
            <a:spLocks noGrp="1"/>
          </p:cNvSpPr>
          <p:nvPr>
            <p:ph idx="1"/>
          </p:nvPr>
        </p:nvSpPr>
        <p:spPr>
          <a:xfrm>
            <a:off x="1097280" y="1799771"/>
            <a:ext cx="9715863" cy="4526515"/>
          </a:xfrm>
        </p:spPr>
        <p:txBody>
          <a:bodyPr>
            <a:normAutofit/>
          </a:bodyPr>
          <a:lstStyle/>
          <a:p>
            <a:pPr marL="0" indent="0" algn="just">
              <a:lnSpc>
                <a:spcPct val="70000"/>
              </a:lnSpc>
              <a:buNone/>
            </a:pPr>
            <a:r>
              <a:rPr lang="es-MX" sz="2400" dirty="0" smtClean="0">
                <a:solidFill>
                  <a:srgbClr val="990033"/>
                </a:solidFill>
              </a:rPr>
              <a:t>  </a:t>
            </a:r>
            <a:endParaRPr lang="es-MX" sz="2800" dirty="0" smtClean="0"/>
          </a:p>
          <a:p>
            <a:pPr algn="just">
              <a:lnSpc>
                <a:spcPct val="70000"/>
              </a:lnSpc>
            </a:pPr>
            <a:r>
              <a:rPr lang="es-MX" sz="2800" dirty="0" smtClean="0"/>
              <a:t> Art.36 Como área de oportunidad de crecimiento, los miembros de los equipos del CBF </a:t>
            </a:r>
            <a:r>
              <a:rPr lang="es-MX" sz="2800" u="sng" dirty="0" smtClean="0"/>
              <a:t>se deberán rotar y renovarse </a:t>
            </a:r>
            <a:r>
              <a:rPr lang="es-MX" sz="2800" dirty="0" smtClean="0"/>
              <a:t>el inicio de cada ciclo anual. </a:t>
            </a:r>
            <a:endParaRPr lang="es-MX" sz="2800" dirty="0" smtClean="0"/>
          </a:p>
          <a:p>
            <a:pPr lvl="1" algn="just">
              <a:lnSpc>
                <a:spcPct val="70000"/>
              </a:lnSpc>
            </a:pPr>
            <a:r>
              <a:rPr lang="es-MX" sz="2300" dirty="0" smtClean="0"/>
              <a:t>Respecto </a:t>
            </a:r>
            <a:r>
              <a:rPr lang="es-MX" sz="2300" dirty="0" smtClean="0"/>
              <a:t>a los equipos específicos de servicio, la permanencia de sus </a:t>
            </a:r>
            <a:r>
              <a:rPr lang="es-MX" sz="2300" u="sng" dirty="0" smtClean="0"/>
              <a:t>dirigentes será de máximo seis años</a:t>
            </a:r>
            <a:r>
              <a:rPr lang="es-MX" sz="2300" dirty="0" smtClean="0"/>
              <a:t>. Debiendo renovarse en estos equipos </a:t>
            </a:r>
            <a:r>
              <a:rPr lang="es-MX" sz="2300" u="sng" dirty="0" smtClean="0"/>
              <a:t>la mitad </a:t>
            </a:r>
            <a:r>
              <a:rPr lang="es-MX" sz="2300" dirty="0" smtClean="0"/>
              <a:t>de los miembros </a:t>
            </a:r>
            <a:r>
              <a:rPr lang="es-MX" sz="2300" u="sng" dirty="0" smtClean="0"/>
              <a:t>cada 3 años </a:t>
            </a:r>
            <a:r>
              <a:rPr lang="es-MX" sz="2300" dirty="0" smtClean="0"/>
              <a:t>buscando la posibilidad de que estos matrimonios se integren a otros servicios.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Tema2</Template>
  <TotalTime>15933</TotalTime>
  <Words>788</Words>
  <Application>Microsoft Office PowerPoint</Application>
  <PresentationFormat>Personalizado</PresentationFormat>
  <Paragraphs>54</Paragraphs>
  <Slides>13</Slides>
  <Notes>2</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Tema2</vt:lpstr>
      <vt:lpstr>Presentación de PowerPoint</vt:lpstr>
      <vt:lpstr>Presentación de PowerPoint</vt:lpstr>
      <vt:lpstr>Presentación de PowerPoint</vt:lpstr>
      <vt:lpstr>Presentación de PowerPoint</vt:lpstr>
      <vt:lpstr>REGLAMENTO DEL MFC</vt:lpstr>
      <vt:lpstr>REGLAMENTO DEL MFC</vt:lpstr>
      <vt:lpstr>REGLAMENTO DEL MFC</vt:lpstr>
      <vt:lpstr>REGLAMENTO DEL MFC</vt:lpstr>
      <vt:lpstr>REGLAMENTO DEL MFC</vt:lpstr>
      <vt:lpstr>REGLAMENTO DEL MFC</vt:lpstr>
      <vt:lpstr>REGLAMENTO DEL MFC</vt:lpstr>
      <vt:lpstr>REGLAMENTO DEL MFC</vt:lpstr>
      <vt:lpstr>REGLAMENTO DEL MFC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Página de Internet MFC primera revisión</dc:title>
  <dc:creator>BLANCA</dc:creator>
  <cp:lastModifiedBy>Aarón Valenzuela Corral</cp:lastModifiedBy>
  <cp:revision>1612</cp:revision>
  <dcterms:created xsi:type="dcterms:W3CDTF">2010-05-24T03:52:32Z</dcterms:created>
  <dcterms:modified xsi:type="dcterms:W3CDTF">2019-10-11T00:02:04Z</dcterms:modified>
</cp:coreProperties>
</file>