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15"/>
  </p:notesMasterIdLst>
  <p:sldIdLst>
    <p:sldId id="270" r:id="rId2"/>
    <p:sldId id="272" r:id="rId3"/>
    <p:sldId id="273" r:id="rId4"/>
    <p:sldId id="274" r:id="rId5"/>
    <p:sldId id="275" r:id="rId6"/>
    <p:sldId id="256" r:id="rId7"/>
    <p:sldId id="257" r:id="rId8"/>
    <p:sldId id="258" r:id="rId9"/>
    <p:sldId id="267" r:id="rId10"/>
    <p:sldId id="262" r:id="rId11"/>
    <p:sldId id="263" r:id="rId12"/>
    <p:sldId id="268" r:id="rId13"/>
    <p:sldId id="269" r:id="rId14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ly Santisbon" initials="CS" lastIdx="0" clrIdx="0">
    <p:extLst>
      <p:ext uri="{19B8F6BF-5375-455C-9EA6-DF929625EA0E}">
        <p15:presenceInfo xmlns:p15="http://schemas.microsoft.com/office/powerpoint/2012/main" xmlns="" userId="Chely Santis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4C"/>
    <a:srgbClr val="FF3300"/>
    <a:srgbClr val="865640"/>
    <a:srgbClr val="990033"/>
    <a:srgbClr val="FA9106"/>
    <a:srgbClr val="FF6600"/>
    <a:srgbClr val="500000"/>
    <a:srgbClr val="AA5640"/>
    <a:srgbClr val="006666"/>
    <a:srgbClr val="655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86475" autoAdjust="0"/>
  </p:normalViewPr>
  <p:slideViewPr>
    <p:cSldViewPr snapToGrid="0">
      <p:cViewPr varScale="1">
        <p:scale>
          <a:sx n="74" d="100"/>
          <a:sy n="74" d="100"/>
        </p:scale>
        <p:origin x="-27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2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6A5EC9D-7E16-4A1B-BB5A-8A9ED6332C03}" type="datetimeFigureOut">
              <a:rPr lang="es-MX"/>
              <a:pPr>
                <a:defRPr/>
              </a:pPr>
              <a:t>10/10/2019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9102B84-F21D-4A00-AC0D-FECF2E4F7B6F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4565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dirty="0"/>
          </a:p>
        </p:txBody>
      </p:sp>
      <p:sp>
        <p:nvSpPr>
          <p:cNvPr id="921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ACEB62-FD66-49C3-93CA-76B3A28BCFAC}" type="slidenum">
              <a:rPr lang="es-MX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720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dirty="0"/>
          </a:p>
        </p:txBody>
      </p:sp>
      <p:sp>
        <p:nvSpPr>
          <p:cNvPr id="921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ACEB62-FD66-49C3-93CA-76B3A28BCFAC}" type="slidenum">
              <a:rPr lang="es-MX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720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1A09-846E-4D5F-8A37-4117249C1825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452-813E-45C2-8C08-6482D25A6B2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07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256110-5D3B-424D-9828-DC11167942F9}" type="datetime1">
              <a:rPr lang="es-ES" smtClean="0"/>
              <a:pPr>
                <a:defRPr/>
              </a:pPr>
              <a:t>10/10/2019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23C41-3A3F-4E00-87E9-AD4CEC2B26A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741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AF0C0B-1B1C-4F9A-B56C-282CF3D1F5BD}" type="datetime1">
              <a:rPr lang="es-ES" smtClean="0"/>
              <a:pPr>
                <a:defRPr/>
              </a:pPr>
              <a:t>10/10/2019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D2265-2568-4CC5-A7A4-04A1CB34E655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400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253" y="149353"/>
            <a:ext cx="9912626" cy="60602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fld id="{89A02D52-A761-42AB-A840-4B4E87BD2C14}" type="datetimeFigureOut">
              <a:rPr lang="es-MX" smtClean="0"/>
              <a:pPr/>
              <a:t>10/10/2019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DC119CA-2BA0-4A5B-88C6-E073166F754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" name="Rectangle 15"/>
          <p:cNvSpPr/>
          <p:nvPr userDrawn="1"/>
        </p:nvSpPr>
        <p:spPr>
          <a:xfrm>
            <a:off x="-1" y="0"/>
            <a:ext cx="1800000" cy="6858000"/>
          </a:xfrm>
          <a:prstGeom prst="rect">
            <a:avLst/>
          </a:prstGeom>
          <a:solidFill>
            <a:srgbClr val="AA564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1874291" y="6457311"/>
            <a:ext cx="103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1" i="1" dirty="0">
                <a:solidFill>
                  <a:schemeClr val="bg1"/>
                </a:solidFill>
                <a:latin typeface="Palatino Linotype" panose="02040502050505030304" pitchFamily="18" charset="0"/>
              </a:rPr>
              <a:t>“Familias iluminadas por el Espíritu Santo: testimonio de fe, esperanza y misericordia”</a:t>
            </a:r>
          </a:p>
        </p:txBody>
      </p:sp>
    </p:spTree>
    <p:extLst>
      <p:ext uri="{BB962C8B-B14F-4D97-AF65-F5344CB8AC3E}">
        <p14:creationId xmlns:p14="http://schemas.microsoft.com/office/powerpoint/2010/main" val="42569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 userDrawn="1"/>
        </p:nvGrpSpPr>
        <p:grpSpPr>
          <a:xfrm>
            <a:off x="2729" y="5287"/>
            <a:ext cx="12207795" cy="612000"/>
            <a:chOff x="2731" y="190349"/>
            <a:chExt cx="11300921" cy="612000"/>
          </a:xfrm>
        </p:grpSpPr>
        <p:sp>
          <p:nvSpPr>
            <p:cNvPr id="7" name="Rectángulo 6"/>
            <p:cNvSpPr/>
            <p:nvPr userDrawn="1"/>
          </p:nvSpPr>
          <p:spPr>
            <a:xfrm rot="10800000">
              <a:off x="7512648" y="190349"/>
              <a:ext cx="3791004" cy="612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2000">
                  <a:srgbClr val="CF4E1B"/>
                </a:gs>
              </a:gsLst>
              <a:lin ang="15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" name="Rectángulo 7"/>
            <p:cNvSpPr/>
            <p:nvPr userDrawn="1"/>
          </p:nvSpPr>
          <p:spPr>
            <a:xfrm>
              <a:off x="2731" y="190349"/>
              <a:ext cx="3146869" cy="612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2000">
                  <a:srgbClr val="CF4E1B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7200"/>
                      </a14:imgEffect>
                      <a14:imgEffect>
                        <a14:saturation sat="110000"/>
                      </a14:imgEffect>
                      <a14:imgEffect>
                        <a14:brightnessContrast bright="-5000" contras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3333" t="3757" r="5208" b="84396"/>
            <a:stretch/>
          </p:blipFill>
          <p:spPr>
            <a:xfrm>
              <a:off x="2062599" y="190349"/>
              <a:ext cx="7193478" cy="612000"/>
            </a:xfrm>
            <a:prstGeom prst="rect">
              <a:avLst/>
            </a:prstGeom>
          </p:spPr>
        </p:pic>
      </p:grpSp>
      <p:sp>
        <p:nvSpPr>
          <p:cNvPr id="10" name="Rectangle 4"/>
          <p:cNvSpPr/>
          <p:nvPr userDrawn="1"/>
        </p:nvSpPr>
        <p:spPr>
          <a:xfrm>
            <a:off x="3177" y="6498251"/>
            <a:ext cx="12188825" cy="360000"/>
          </a:xfrm>
          <a:prstGeom prst="rect">
            <a:avLst/>
          </a:prstGeom>
          <a:solidFill>
            <a:srgbClr val="FFB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5"/>
          <p:cNvSpPr/>
          <p:nvPr userDrawn="1"/>
        </p:nvSpPr>
        <p:spPr>
          <a:xfrm>
            <a:off x="11991" y="6431192"/>
            <a:ext cx="12168000" cy="6400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Conector recto 11"/>
          <p:cNvCxnSpPr/>
          <p:nvPr userDrawn="1"/>
        </p:nvCxnSpPr>
        <p:spPr>
          <a:xfrm>
            <a:off x="11991" y="6495086"/>
            <a:ext cx="121680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 userDrawn="1"/>
        </p:nvSpPr>
        <p:spPr>
          <a:xfrm>
            <a:off x="77491" y="6500588"/>
            <a:ext cx="120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1" i="1" dirty="0">
                <a:solidFill>
                  <a:srgbClr val="392B1B"/>
                </a:solidFill>
                <a:latin typeface="Palatino Linotype" panose="02040502050505030304" pitchFamily="18" charset="0"/>
              </a:rPr>
              <a:t>“Familias iluminadas por el Espíritu Santo: testimonio de fe, esperanza y misericordia”</a:t>
            </a:r>
          </a:p>
        </p:txBody>
      </p:sp>
      <p:sp>
        <p:nvSpPr>
          <p:cNvPr id="14" name="Rectangle 7"/>
          <p:cNvSpPr/>
          <p:nvPr userDrawn="1"/>
        </p:nvSpPr>
        <p:spPr>
          <a:xfrm>
            <a:off x="0" y="648000"/>
            <a:ext cx="1440000" cy="5760000"/>
          </a:xfrm>
          <a:prstGeom prst="rect">
            <a:avLst/>
          </a:prstGeom>
          <a:solidFill>
            <a:srgbClr val="D74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8"/>
          <p:cNvSpPr/>
          <p:nvPr userDrawn="1"/>
        </p:nvSpPr>
        <p:spPr>
          <a:xfrm flipH="1">
            <a:off x="684150" y="648218"/>
            <a:ext cx="72000" cy="5760000"/>
          </a:xfrm>
          <a:prstGeom prst="rect">
            <a:avLst/>
          </a:prstGeom>
          <a:solidFill>
            <a:srgbClr val="FA9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521542" y="3247034"/>
            <a:ext cx="5738067" cy="540000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957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 rot="16200000">
            <a:off x="-2549295" y="2568612"/>
            <a:ext cx="5808277" cy="709688"/>
          </a:xfrm>
        </p:spPr>
        <p:txBody>
          <a:bodyPr anchor="t">
            <a:normAutofit/>
          </a:bodyPr>
          <a:lstStyle>
            <a:lvl1pPr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s-MX" dirty="0"/>
              <a:t>Haga clic para modificar el estilo de título del patrón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181600" y="6356353"/>
            <a:ext cx="1219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4E71FC1-C408-4F5F-8C5A-B59C85B9CF10}" type="datetime1">
              <a:rPr lang="es-ES" smtClean="0"/>
              <a:pPr>
                <a:defRPr/>
              </a:pPr>
              <a:t>10/10/2019</a:t>
            </a:fld>
            <a:endParaRPr lang="es-E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7653" y="6356353"/>
            <a:ext cx="3975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9601" y="6356353"/>
            <a:ext cx="609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694C625-7573-4C9E-9BFD-0E6BFDD88D85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612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1A09-846E-4D5F-8A37-4117249C1825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452-813E-45C2-8C08-6482D25A6B2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769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5" y="4406900"/>
            <a:ext cx="103632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5" y="2906714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1A09-846E-4D5F-8A37-4117249C1825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452-813E-45C2-8C08-6482D25A6B2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308288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4800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1A09-846E-4D5F-8A37-4117249C1825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452-813E-45C2-8C08-6482D25A6B2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630382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1A09-846E-4D5F-8A37-4117249C1825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452-813E-45C2-8C08-6482D25A6B2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50572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1A09-846E-4D5F-8A37-4117249C1825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452-813E-45C2-8C08-6482D25A6B2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367598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1A09-846E-4D5F-8A37-4117249C1825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452-813E-45C2-8C08-6482D25A6B2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51300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084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7DF3F7-E4EE-44BD-99BA-3FA4EEBA3B37}" type="datetime1">
              <a:rPr lang="es-ES" smtClean="0"/>
              <a:pPr>
                <a:defRPr/>
              </a:pPr>
              <a:t>10/10/2019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DAC3C-9C32-4EB6-8EE9-777C886A032B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574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r>
              <a:rPr lang="es-ES" dirty="0" smtClean="0"/>
              <a:t>Haga clic en el icono para agregar una imagen</a:t>
            </a:r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1A09-846E-4D5F-8A37-4117249C1825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452-813E-45C2-8C08-6482D25A6B2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05633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1" y="6356350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21A09-846E-4D5F-8A37-4117249C1825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1" y="6356350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0452-813E-45C2-8C08-6482D25A6B2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46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677" r:id="rId12"/>
    <p:sldLayoutId id="2147483680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Título"/>
          <p:cNvSpPr txBox="1">
            <a:spLocks/>
          </p:cNvSpPr>
          <p:nvPr/>
        </p:nvSpPr>
        <p:spPr>
          <a:xfrm>
            <a:off x="3819634" y="3410814"/>
            <a:ext cx="4161738" cy="1844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</a:pPr>
            <a:r>
              <a:rPr lang="es-MX" sz="2100" b="1" spc="15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rPr>
              <a:t>Matrimonio </a:t>
            </a:r>
            <a:r>
              <a:rPr lang="es-MX" sz="2100" b="1" spc="15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rPr>
              <a:t>Responsable </a:t>
            </a:r>
            <a:endParaRPr lang="es-MX" sz="2100" b="1" spc="150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  <a:ea typeface="+mn-ea"/>
              <a:cs typeface="+mn-cs"/>
            </a:endParaRPr>
          </a:p>
          <a:p>
            <a:pPr defTabSz="685800"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</a:pPr>
            <a:r>
              <a:rPr lang="es-MX" sz="2100" b="1" spc="15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rPr>
              <a:t>de </a:t>
            </a:r>
            <a:r>
              <a:rPr lang="es-MX" sz="2100" b="1" spc="15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rPr>
              <a:t>Área </a:t>
            </a:r>
            <a:r>
              <a:rPr lang="es-MX" sz="2100" b="1" spc="15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rPr>
              <a:t>II de sector</a:t>
            </a:r>
            <a:endParaRPr lang="es-MX" sz="2100" b="1" spc="150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4" name="object 22"/>
          <p:cNvSpPr txBox="1"/>
          <p:nvPr/>
        </p:nvSpPr>
        <p:spPr>
          <a:xfrm>
            <a:off x="3367276" y="1754938"/>
            <a:ext cx="4402455" cy="1523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/>
            <a:r>
              <a:rPr sz="3300" b="1" dirty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38100" dist="38100" dir="18900000">
                    <a:schemeClr val="tx2"/>
                  </a:innerShdw>
                </a:effectLst>
                <a:latin typeface="Cambria" pitchFamily="18" charset="0"/>
                <a:ea typeface="+mj-ea"/>
                <a:cs typeface="+mj-cs"/>
              </a:rPr>
              <a:t>GUÍA PARA LLENADO DEL  TABLEROS DE INDICADORES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82880" y="938784"/>
            <a:ext cx="5852160" cy="9753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19" name="object 6"/>
          <p:cNvSpPr txBox="1">
            <a:spLocks noGrp="1"/>
          </p:cNvSpPr>
          <p:nvPr>
            <p:ph type="title"/>
          </p:nvPr>
        </p:nvSpPr>
        <p:spPr>
          <a:xfrm>
            <a:off x="0" y="928771"/>
            <a:ext cx="5945907" cy="1130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65" marR="5080" indent="54610">
              <a:lnSpc>
                <a:spcPct val="101699"/>
              </a:lnSpc>
            </a:pPr>
            <a:r>
              <a:rPr lang="es-MX" sz="1800" dirty="0" smtClean="0">
                <a:latin typeface="Arial"/>
                <a:cs typeface="Arial"/>
              </a:rPr>
              <a:t>Tercer Indicador : </a:t>
            </a:r>
            <a:r>
              <a:rPr lang="es-MX" sz="1800" dirty="0" smtClean="0">
                <a:solidFill>
                  <a:prstClr val="black"/>
                </a:solidFill>
              </a:rPr>
              <a:t>Incremento de beneficiarios de los Servicios Institucionales en la Diócesis comparados con el año anterior.</a:t>
            </a:r>
            <a:r>
              <a:rPr lang="es-MX" sz="1800" dirty="0">
                <a:solidFill>
                  <a:prstClr val="black"/>
                </a:solidFill>
              </a:rPr>
              <a:t/>
            </a:r>
            <a:br>
              <a:rPr lang="es-MX" sz="1800" dirty="0">
                <a:solidFill>
                  <a:prstClr val="black"/>
                </a:solidFill>
              </a:rPr>
            </a:b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0" name="object 9"/>
          <p:cNvSpPr/>
          <p:nvPr/>
        </p:nvSpPr>
        <p:spPr>
          <a:xfrm>
            <a:off x="9644995" y="823079"/>
            <a:ext cx="1424305" cy="1569720"/>
          </a:xfrm>
          <a:custGeom>
            <a:avLst/>
            <a:gdLst/>
            <a:ahLst/>
            <a:cxnLst/>
            <a:rect l="l" t="t" r="r" b="b"/>
            <a:pathLst>
              <a:path w="1424305" h="1569720">
                <a:moveTo>
                  <a:pt x="0" y="0"/>
                </a:moveTo>
                <a:lnTo>
                  <a:pt x="1423847" y="0"/>
                </a:lnTo>
                <a:lnTo>
                  <a:pt x="1423847" y="1256664"/>
                </a:lnTo>
                <a:lnTo>
                  <a:pt x="883335" y="1256664"/>
                </a:lnTo>
                <a:lnTo>
                  <a:pt x="883335" y="1368805"/>
                </a:lnTo>
                <a:lnTo>
                  <a:pt x="998651" y="1368805"/>
                </a:lnTo>
                <a:lnTo>
                  <a:pt x="711885" y="1569719"/>
                </a:lnTo>
                <a:lnTo>
                  <a:pt x="425246" y="1368805"/>
                </a:lnTo>
                <a:lnTo>
                  <a:pt x="540562" y="1368805"/>
                </a:lnTo>
                <a:lnTo>
                  <a:pt x="540562" y="1256664"/>
                </a:lnTo>
                <a:lnTo>
                  <a:pt x="0" y="12566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1"/>
          <p:cNvSpPr/>
          <p:nvPr/>
        </p:nvSpPr>
        <p:spPr>
          <a:xfrm>
            <a:off x="7374514" y="846744"/>
            <a:ext cx="1037966" cy="1499616"/>
          </a:xfrm>
          <a:custGeom>
            <a:avLst/>
            <a:gdLst/>
            <a:ahLst/>
            <a:cxnLst/>
            <a:rect l="l" t="t" r="r" b="b"/>
            <a:pathLst>
              <a:path w="1375410" h="1569720">
                <a:moveTo>
                  <a:pt x="0" y="0"/>
                </a:moveTo>
                <a:lnTo>
                  <a:pt x="1375283" y="0"/>
                </a:lnTo>
                <a:lnTo>
                  <a:pt x="1375283" y="1263014"/>
                </a:lnTo>
                <a:lnTo>
                  <a:pt x="863219" y="1263014"/>
                </a:lnTo>
                <a:lnTo>
                  <a:pt x="863219" y="1373377"/>
                </a:lnTo>
                <a:lnTo>
                  <a:pt x="978408" y="1373377"/>
                </a:lnTo>
                <a:lnTo>
                  <a:pt x="687577" y="1569719"/>
                </a:lnTo>
                <a:lnTo>
                  <a:pt x="396875" y="1373377"/>
                </a:lnTo>
                <a:lnTo>
                  <a:pt x="511937" y="1373377"/>
                </a:lnTo>
                <a:lnTo>
                  <a:pt x="511937" y="1263014"/>
                </a:lnTo>
                <a:lnTo>
                  <a:pt x="0" y="1263014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5"/>
          <p:cNvSpPr/>
          <p:nvPr/>
        </p:nvSpPr>
        <p:spPr>
          <a:xfrm>
            <a:off x="6217920" y="822361"/>
            <a:ext cx="1072897" cy="1587836"/>
          </a:xfrm>
          <a:custGeom>
            <a:avLst/>
            <a:gdLst/>
            <a:ahLst/>
            <a:cxnLst/>
            <a:rect l="l" t="t" r="r" b="b"/>
            <a:pathLst>
              <a:path w="1584325" h="1188720">
                <a:moveTo>
                  <a:pt x="0" y="0"/>
                </a:moveTo>
                <a:lnTo>
                  <a:pt x="1583944" y="0"/>
                </a:lnTo>
                <a:lnTo>
                  <a:pt x="1583944" y="819912"/>
                </a:lnTo>
                <a:lnTo>
                  <a:pt x="940562" y="819912"/>
                </a:lnTo>
                <a:lnTo>
                  <a:pt x="940562" y="927100"/>
                </a:lnTo>
                <a:lnTo>
                  <a:pt x="1089152" y="927100"/>
                </a:lnTo>
                <a:lnTo>
                  <a:pt x="791972" y="1188720"/>
                </a:lnTo>
                <a:lnTo>
                  <a:pt x="494792" y="927100"/>
                </a:lnTo>
                <a:lnTo>
                  <a:pt x="643382" y="927100"/>
                </a:lnTo>
                <a:lnTo>
                  <a:pt x="643382" y="819912"/>
                </a:lnTo>
                <a:lnTo>
                  <a:pt x="0" y="81991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6"/>
          <p:cNvSpPr txBox="1"/>
          <p:nvPr/>
        </p:nvSpPr>
        <p:spPr>
          <a:xfrm>
            <a:off x="9548534" y="979897"/>
            <a:ext cx="158432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200" b="1" dirty="0">
                <a:latin typeface="Verdana"/>
                <a:cs typeface="Verdana"/>
              </a:rPr>
              <a:t>NO </a:t>
            </a:r>
            <a:r>
              <a:rPr sz="1200" spc="-5" dirty="0">
                <a:latin typeface="Verdana"/>
                <a:cs typeface="Verdana"/>
              </a:rPr>
              <a:t>modificar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las  formulas </a:t>
            </a:r>
            <a:r>
              <a:rPr sz="1200" dirty="0">
                <a:latin typeface="Verdana"/>
                <a:cs typeface="Verdana"/>
              </a:rPr>
              <a:t>en </a:t>
            </a:r>
            <a:r>
              <a:rPr sz="1200" spc="-5" dirty="0">
                <a:latin typeface="Verdana"/>
                <a:cs typeface="Verdana"/>
              </a:rPr>
              <a:t>las  </a:t>
            </a:r>
            <a:r>
              <a:rPr sz="1200" spc="-5" dirty="0" err="1">
                <a:latin typeface="Verdana"/>
                <a:cs typeface="Verdana"/>
              </a:rPr>
              <a:t>celdas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 smtClean="0">
                <a:latin typeface="Verdana"/>
                <a:cs typeface="Verdana"/>
              </a:rPr>
              <a:t>con</a:t>
            </a:r>
            <a:r>
              <a:rPr sz="1200" spc="-60" dirty="0" smtClean="0">
                <a:latin typeface="Verdana"/>
                <a:cs typeface="Verdana"/>
              </a:rPr>
              <a:t> </a:t>
            </a:r>
            <a:r>
              <a:rPr lang="es-ES" sz="1200" spc="-60" dirty="0" smtClean="0">
                <a:latin typeface="Verdana"/>
                <a:cs typeface="Verdana"/>
              </a:rPr>
              <a:t>ningún</a:t>
            </a:r>
            <a:r>
              <a:rPr sz="1200" spc="-5" dirty="0" smtClean="0">
                <a:latin typeface="Verdana"/>
                <a:cs typeface="Verdana"/>
              </a:rPr>
              <a:t>  </a:t>
            </a:r>
            <a:r>
              <a:rPr sz="1200" spc="-30" dirty="0" smtClean="0">
                <a:latin typeface="Verdana"/>
                <a:cs typeface="Verdana"/>
              </a:rPr>
              <a:t>color</a:t>
            </a:r>
            <a:r>
              <a:rPr lang="es-ES" sz="1200" spc="-30" dirty="0" smtClean="0">
                <a:latin typeface="Verdana"/>
                <a:cs typeface="Verdana"/>
              </a:rPr>
              <a:t> ya están integrados</a:t>
            </a:r>
            <a:r>
              <a:rPr sz="1200" spc="-30" dirty="0" smtClean="0"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</p:txBody>
      </p:sp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6461761" y="2446444"/>
          <a:ext cx="4571998" cy="3815715"/>
        </p:xfrm>
        <a:graphic>
          <a:graphicData uri="http://schemas.openxmlformats.org/drawingml/2006/table">
            <a:tbl>
              <a:tblPr/>
              <a:tblGrid>
                <a:gridCol w="968187"/>
                <a:gridCol w="1237130"/>
                <a:gridCol w="968188"/>
                <a:gridCol w="1398493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ANTERIOR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ACTUAL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PORCENT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III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VIII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XII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XIII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XIV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Resultado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Calificación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5"/>
          <p:cNvSpPr/>
          <p:nvPr/>
        </p:nvSpPr>
        <p:spPr>
          <a:xfrm>
            <a:off x="680854" y="2139376"/>
            <a:ext cx="4244714" cy="640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Rectángulo"/>
          <p:cNvSpPr/>
          <p:nvPr/>
        </p:nvSpPr>
        <p:spPr>
          <a:xfrm>
            <a:off x="914400" y="2264587"/>
            <a:ext cx="3864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spc="-38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+mj-ea"/>
                <a:cs typeface="Arial"/>
              </a:rPr>
              <a:t>A: Incremento de beneficiarios totales.</a:t>
            </a:r>
          </a:p>
        </p:txBody>
      </p:sp>
      <p:sp>
        <p:nvSpPr>
          <p:cNvPr id="16" name="object 12"/>
          <p:cNvSpPr txBox="1"/>
          <p:nvPr/>
        </p:nvSpPr>
        <p:spPr>
          <a:xfrm>
            <a:off x="6248401" y="901608"/>
            <a:ext cx="1048511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900" dirty="0">
                <a:latin typeface="Verdana"/>
                <a:cs typeface="Verdana"/>
              </a:rPr>
              <a:t>Nombre del sector  (preferentemente  con números  romanos, tal</a:t>
            </a:r>
            <a:r>
              <a:rPr sz="900" spc="-114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como  se definen en </a:t>
            </a:r>
            <a:r>
              <a:rPr sz="900" spc="-10" dirty="0">
                <a:latin typeface="Verdana"/>
                <a:cs typeface="Verdana"/>
              </a:rPr>
              <a:t>la  </a:t>
            </a:r>
            <a:r>
              <a:rPr sz="900" dirty="0">
                <a:latin typeface="Verdana"/>
                <a:cs typeface="Verdana"/>
              </a:rPr>
              <a:t>BDD)</a:t>
            </a:r>
          </a:p>
        </p:txBody>
      </p:sp>
      <p:sp>
        <p:nvSpPr>
          <p:cNvPr id="28" name="object 12"/>
          <p:cNvSpPr txBox="1"/>
          <p:nvPr/>
        </p:nvSpPr>
        <p:spPr>
          <a:xfrm>
            <a:off x="7388353" y="1029624"/>
            <a:ext cx="975359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lang="es-MX" sz="900" dirty="0" smtClean="0">
                <a:latin typeface="Verdana"/>
                <a:cs typeface="Verdana"/>
              </a:rPr>
              <a:t>Numero de beneficiarios totales proporcionados en el año anterior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29" name="object 11"/>
          <p:cNvSpPr/>
          <p:nvPr/>
        </p:nvSpPr>
        <p:spPr>
          <a:xfrm>
            <a:off x="8477890" y="840648"/>
            <a:ext cx="1037966" cy="1499616"/>
          </a:xfrm>
          <a:custGeom>
            <a:avLst/>
            <a:gdLst/>
            <a:ahLst/>
            <a:cxnLst/>
            <a:rect l="l" t="t" r="r" b="b"/>
            <a:pathLst>
              <a:path w="1375410" h="1569720">
                <a:moveTo>
                  <a:pt x="0" y="0"/>
                </a:moveTo>
                <a:lnTo>
                  <a:pt x="1375283" y="0"/>
                </a:lnTo>
                <a:lnTo>
                  <a:pt x="1375283" y="1263014"/>
                </a:lnTo>
                <a:lnTo>
                  <a:pt x="863219" y="1263014"/>
                </a:lnTo>
                <a:lnTo>
                  <a:pt x="863219" y="1373377"/>
                </a:lnTo>
                <a:lnTo>
                  <a:pt x="978408" y="1373377"/>
                </a:lnTo>
                <a:lnTo>
                  <a:pt x="687577" y="1569719"/>
                </a:lnTo>
                <a:lnTo>
                  <a:pt x="396875" y="1373377"/>
                </a:lnTo>
                <a:lnTo>
                  <a:pt x="511937" y="1373377"/>
                </a:lnTo>
                <a:lnTo>
                  <a:pt x="511937" y="1263014"/>
                </a:lnTo>
                <a:lnTo>
                  <a:pt x="0" y="1263014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2"/>
          <p:cNvSpPr txBox="1"/>
          <p:nvPr/>
        </p:nvSpPr>
        <p:spPr>
          <a:xfrm>
            <a:off x="8540497" y="1035720"/>
            <a:ext cx="975359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lang="es-MX" sz="900" dirty="0" smtClean="0">
                <a:latin typeface="Verdana"/>
                <a:cs typeface="Verdana"/>
              </a:rPr>
              <a:t>Numero de beneficiarios totales proporcionados en  este  año </a:t>
            </a:r>
            <a:endParaRPr sz="900" dirty="0">
              <a:latin typeface="Verdana"/>
              <a:cs typeface="Verdana"/>
            </a:endParaRPr>
          </a:p>
        </p:txBody>
      </p:sp>
      <p:graphicFrame>
        <p:nvGraphicFramePr>
          <p:cNvPr id="31" name="30 Tabla"/>
          <p:cNvGraphicFramePr>
            <a:graphicFrameLocks noGrp="1"/>
          </p:cNvGraphicFramePr>
          <p:nvPr/>
        </p:nvGraphicFramePr>
        <p:xfrm>
          <a:off x="1245616" y="3432662"/>
          <a:ext cx="2946399" cy="1162050"/>
        </p:xfrm>
        <a:graphic>
          <a:graphicData uri="http://schemas.openxmlformats.org/drawingml/2006/table">
            <a:tbl>
              <a:tblPr/>
              <a:tblGrid>
                <a:gridCol w="1372427"/>
                <a:gridCol w="1573972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MEMBRESIA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decremento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0 -10 %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11 - 20 %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21 - 40 %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mayor de 40 %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91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01086" y="1188597"/>
            <a:ext cx="4700098" cy="8565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19" name="object 6"/>
          <p:cNvSpPr txBox="1">
            <a:spLocks noGrp="1"/>
          </p:cNvSpPr>
          <p:nvPr>
            <p:ph type="title"/>
          </p:nvPr>
        </p:nvSpPr>
        <p:spPr>
          <a:xfrm>
            <a:off x="0" y="1251170"/>
            <a:ext cx="4828032" cy="62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65" marR="5080" indent="54610" algn="ctr">
              <a:lnSpc>
                <a:spcPct val="101699"/>
              </a:lnSpc>
            </a:pPr>
            <a:r>
              <a:rPr lang="es-MX" sz="2000" dirty="0" smtClean="0">
                <a:latin typeface="Arial"/>
                <a:cs typeface="Arial"/>
              </a:rPr>
              <a:t>B: incremento por Servicio Institucional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3" name="object 9"/>
          <p:cNvSpPr/>
          <p:nvPr/>
        </p:nvSpPr>
        <p:spPr>
          <a:xfrm>
            <a:off x="5742432" y="1149055"/>
            <a:ext cx="1146048" cy="1569720"/>
          </a:xfrm>
          <a:custGeom>
            <a:avLst/>
            <a:gdLst/>
            <a:ahLst/>
            <a:cxnLst/>
            <a:rect l="l" t="t" r="r" b="b"/>
            <a:pathLst>
              <a:path w="1424305" h="1569720">
                <a:moveTo>
                  <a:pt x="0" y="0"/>
                </a:moveTo>
                <a:lnTo>
                  <a:pt x="1423847" y="0"/>
                </a:lnTo>
                <a:lnTo>
                  <a:pt x="1423847" y="1256664"/>
                </a:lnTo>
                <a:lnTo>
                  <a:pt x="883335" y="1256664"/>
                </a:lnTo>
                <a:lnTo>
                  <a:pt x="883335" y="1368805"/>
                </a:lnTo>
                <a:lnTo>
                  <a:pt x="998651" y="1368805"/>
                </a:lnTo>
                <a:lnTo>
                  <a:pt x="711885" y="1569719"/>
                </a:lnTo>
                <a:lnTo>
                  <a:pt x="425246" y="1368805"/>
                </a:lnTo>
                <a:lnTo>
                  <a:pt x="540562" y="1368805"/>
                </a:lnTo>
                <a:lnTo>
                  <a:pt x="540562" y="1256664"/>
                </a:lnTo>
                <a:lnTo>
                  <a:pt x="0" y="12566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39968" y="1379780"/>
            <a:ext cx="90220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es-ES" sz="1200" b="1" dirty="0" smtClean="0">
                <a:latin typeface="Verdana"/>
                <a:cs typeface="Verdana"/>
              </a:rPr>
              <a:t>Servicios totales por periodo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29" name="object 16"/>
          <p:cNvSpPr txBox="1"/>
          <p:nvPr/>
        </p:nvSpPr>
        <p:spPr>
          <a:xfrm>
            <a:off x="10503566" y="1368165"/>
            <a:ext cx="114885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b="1" dirty="0">
                <a:latin typeface="Verdana"/>
                <a:cs typeface="Verdana"/>
              </a:rPr>
              <a:t>NO </a:t>
            </a:r>
            <a:r>
              <a:rPr sz="1200" b="1" spc="-5" dirty="0">
                <a:latin typeface="Verdana"/>
                <a:cs typeface="Verdana"/>
              </a:rPr>
              <a:t>modificar</a:t>
            </a:r>
            <a:r>
              <a:rPr sz="1200" b="1" spc="-6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las  formulas </a:t>
            </a:r>
            <a:r>
              <a:rPr sz="1200" b="1" dirty="0">
                <a:latin typeface="Verdana"/>
                <a:cs typeface="Verdana"/>
              </a:rPr>
              <a:t>en </a:t>
            </a:r>
            <a:r>
              <a:rPr sz="1200" b="1" spc="-5" dirty="0">
                <a:latin typeface="Verdana"/>
                <a:cs typeface="Verdana"/>
              </a:rPr>
              <a:t>las  </a:t>
            </a:r>
            <a:r>
              <a:rPr sz="1200" b="1" spc="-5" dirty="0" smtClean="0">
                <a:latin typeface="Verdana"/>
                <a:cs typeface="Verdana"/>
              </a:rPr>
              <a:t>C</a:t>
            </a:r>
            <a:r>
              <a:rPr lang="es-MX" sz="1200" b="1" spc="-5" dirty="0" smtClean="0">
                <a:latin typeface="Verdana"/>
                <a:cs typeface="Verdana"/>
              </a:rPr>
              <a:t>e</a:t>
            </a:r>
            <a:r>
              <a:rPr sz="1200" b="1" spc="-5" dirty="0" err="1" smtClean="0">
                <a:latin typeface="Verdana"/>
                <a:cs typeface="Verdana"/>
              </a:rPr>
              <a:t>ldas</a:t>
            </a:r>
            <a:r>
              <a:rPr sz="1200" spc="-30" dirty="0" smtClean="0"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30" name="object 15"/>
          <p:cNvSpPr/>
          <p:nvPr/>
        </p:nvSpPr>
        <p:spPr>
          <a:xfrm rot="10800000">
            <a:off x="7971194" y="4481133"/>
            <a:ext cx="1584325" cy="1681625"/>
          </a:xfrm>
          <a:custGeom>
            <a:avLst/>
            <a:gdLst/>
            <a:ahLst/>
            <a:cxnLst/>
            <a:rect l="l" t="t" r="r" b="b"/>
            <a:pathLst>
              <a:path w="1584325" h="1188720">
                <a:moveTo>
                  <a:pt x="0" y="0"/>
                </a:moveTo>
                <a:lnTo>
                  <a:pt x="1583817" y="0"/>
                </a:lnTo>
                <a:lnTo>
                  <a:pt x="1583817" y="819912"/>
                </a:lnTo>
                <a:lnTo>
                  <a:pt x="940562" y="819912"/>
                </a:lnTo>
                <a:lnTo>
                  <a:pt x="940562" y="927100"/>
                </a:lnTo>
                <a:lnTo>
                  <a:pt x="1089152" y="927100"/>
                </a:lnTo>
                <a:lnTo>
                  <a:pt x="791972" y="1188720"/>
                </a:lnTo>
                <a:lnTo>
                  <a:pt x="494792" y="927100"/>
                </a:lnTo>
                <a:lnTo>
                  <a:pt x="643382" y="927100"/>
                </a:lnTo>
                <a:lnTo>
                  <a:pt x="643382" y="819912"/>
                </a:lnTo>
                <a:lnTo>
                  <a:pt x="0" y="81991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73780"/>
              </p:ext>
            </p:extLst>
          </p:nvPr>
        </p:nvGraphicFramePr>
        <p:xfrm>
          <a:off x="4352544" y="2846074"/>
          <a:ext cx="7168896" cy="1548765"/>
        </p:xfrm>
        <a:graphic>
          <a:graphicData uri="http://schemas.openxmlformats.org/drawingml/2006/table">
            <a:tbl>
              <a:tblPr/>
              <a:tblGrid>
                <a:gridCol w="1401088"/>
                <a:gridCol w="1144222"/>
                <a:gridCol w="1284330"/>
                <a:gridCol w="1190924"/>
                <a:gridCol w="1074166"/>
                <a:gridCol w="107416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CICLO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CPIM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F. AMOR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F. PADRES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S.F.D.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ANTERIOR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38.11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Resultado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" name="object 9"/>
          <p:cNvSpPr/>
          <p:nvPr/>
        </p:nvSpPr>
        <p:spPr>
          <a:xfrm>
            <a:off x="6918960" y="1142959"/>
            <a:ext cx="1146048" cy="1569720"/>
          </a:xfrm>
          <a:custGeom>
            <a:avLst/>
            <a:gdLst/>
            <a:ahLst/>
            <a:cxnLst/>
            <a:rect l="l" t="t" r="r" b="b"/>
            <a:pathLst>
              <a:path w="1424305" h="1569720">
                <a:moveTo>
                  <a:pt x="0" y="0"/>
                </a:moveTo>
                <a:lnTo>
                  <a:pt x="1423847" y="0"/>
                </a:lnTo>
                <a:lnTo>
                  <a:pt x="1423847" y="1256664"/>
                </a:lnTo>
                <a:lnTo>
                  <a:pt x="883335" y="1256664"/>
                </a:lnTo>
                <a:lnTo>
                  <a:pt x="883335" y="1368805"/>
                </a:lnTo>
                <a:lnTo>
                  <a:pt x="998651" y="1368805"/>
                </a:lnTo>
                <a:lnTo>
                  <a:pt x="711885" y="1569719"/>
                </a:lnTo>
                <a:lnTo>
                  <a:pt x="425246" y="1368805"/>
                </a:lnTo>
                <a:lnTo>
                  <a:pt x="540562" y="1368805"/>
                </a:lnTo>
                <a:lnTo>
                  <a:pt x="540562" y="1256664"/>
                </a:lnTo>
                <a:lnTo>
                  <a:pt x="0" y="12566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/>
          <p:cNvSpPr/>
          <p:nvPr/>
        </p:nvSpPr>
        <p:spPr>
          <a:xfrm>
            <a:off x="8101584" y="1142959"/>
            <a:ext cx="1146048" cy="1569720"/>
          </a:xfrm>
          <a:custGeom>
            <a:avLst/>
            <a:gdLst/>
            <a:ahLst/>
            <a:cxnLst/>
            <a:rect l="l" t="t" r="r" b="b"/>
            <a:pathLst>
              <a:path w="1424305" h="1569720">
                <a:moveTo>
                  <a:pt x="0" y="0"/>
                </a:moveTo>
                <a:lnTo>
                  <a:pt x="1423847" y="0"/>
                </a:lnTo>
                <a:lnTo>
                  <a:pt x="1423847" y="1256664"/>
                </a:lnTo>
                <a:lnTo>
                  <a:pt x="883335" y="1256664"/>
                </a:lnTo>
                <a:lnTo>
                  <a:pt x="883335" y="1368805"/>
                </a:lnTo>
                <a:lnTo>
                  <a:pt x="998651" y="1368805"/>
                </a:lnTo>
                <a:lnTo>
                  <a:pt x="711885" y="1569719"/>
                </a:lnTo>
                <a:lnTo>
                  <a:pt x="425246" y="1368805"/>
                </a:lnTo>
                <a:lnTo>
                  <a:pt x="540562" y="1368805"/>
                </a:lnTo>
                <a:lnTo>
                  <a:pt x="540562" y="1256664"/>
                </a:lnTo>
                <a:lnTo>
                  <a:pt x="0" y="12566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9"/>
          <p:cNvSpPr/>
          <p:nvPr/>
        </p:nvSpPr>
        <p:spPr>
          <a:xfrm>
            <a:off x="9308592" y="1142959"/>
            <a:ext cx="1146048" cy="1569720"/>
          </a:xfrm>
          <a:custGeom>
            <a:avLst/>
            <a:gdLst/>
            <a:ahLst/>
            <a:cxnLst/>
            <a:rect l="l" t="t" r="r" b="b"/>
            <a:pathLst>
              <a:path w="1424305" h="1569720">
                <a:moveTo>
                  <a:pt x="0" y="0"/>
                </a:moveTo>
                <a:lnTo>
                  <a:pt x="1423847" y="0"/>
                </a:lnTo>
                <a:lnTo>
                  <a:pt x="1423847" y="1256664"/>
                </a:lnTo>
                <a:lnTo>
                  <a:pt x="883335" y="1256664"/>
                </a:lnTo>
                <a:lnTo>
                  <a:pt x="883335" y="1368805"/>
                </a:lnTo>
                <a:lnTo>
                  <a:pt x="998651" y="1368805"/>
                </a:lnTo>
                <a:lnTo>
                  <a:pt x="711885" y="1569719"/>
                </a:lnTo>
                <a:lnTo>
                  <a:pt x="425246" y="1368805"/>
                </a:lnTo>
                <a:lnTo>
                  <a:pt x="540562" y="1368805"/>
                </a:lnTo>
                <a:lnTo>
                  <a:pt x="540562" y="1256664"/>
                </a:lnTo>
                <a:lnTo>
                  <a:pt x="0" y="12566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9"/>
          <p:cNvSpPr/>
          <p:nvPr/>
        </p:nvSpPr>
        <p:spPr>
          <a:xfrm>
            <a:off x="10479024" y="1167343"/>
            <a:ext cx="1146048" cy="1569720"/>
          </a:xfrm>
          <a:custGeom>
            <a:avLst/>
            <a:gdLst/>
            <a:ahLst/>
            <a:cxnLst/>
            <a:rect l="l" t="t" r="r" b="b"/>
            <a:pathLst>
              <a:path w="1424305" h="1569720">
                <a:moveTo>
                  <a:pt x="0" y="0"/>
                </a:moveTo>
                <a:lnTo>
                  <a:pt x="1423847" y="0"/>
                </a:lnTo>
                <a:lnTo>
                  <a:pt x="1423847" y="1256664"/>
                </a:lnTo>
                <a:lnTo>
                  <a:pt x="883335" y="1256664"/>
                </a:lnTo>
                <a:lnTo>
                  <a:pt x="883335" y="1368805"/>
                </a:lnTo>
                <a:lnTo>
                  <a:pt x="998651" y="1368805"/>
                </a:lnTo>
                <a:lnTo>
                  <a:pt x="711885" y="1569719"/>
                </a:lnTo>
                <a:lnTo>
                  <a:pt x="425246" y="1368805"/>
                </a:lnTo>
                <a:lnTo>
                  <a:pt x="540562" y="1368805"/>
                </a:lnTo>
                <a:lnTo>
                  <a:pt x="540562" y="1256664"/>
                </a:lnTo>
                <a:lnTo>
                  <a:pt x="0" y="12566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6"/>
          <p:cNvSpPr txBox="1"/>
          <p:nvPr/>
        </p:nvSpPr>
        <p:spPr>
          <a:xfrm>
            <a:off x="8217566" y="5165973"/>
            <a:ext cx="114885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b="1" dirty="0">
                <a:latin typeface="Verdana"/>
                <a:cs typeface="Verdana"/>
              </a:rPr>
              <a:t>NO </a:t>
            </a:r>
            <a:r>
              <a:rPr sz="1200" b="1" spc="-5" dirty="0">
                <a:latin typeface="Verdana"/>
                <a:cs typeface="Verdana"/>
              </a:rPr>
              <a:t>modificar</a:t>
            </a:r>
            <a:r>
              <a:rPr sz="1200" b="1" spc="-6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las  formulas </a:t>
            </a:r>
            <a:r>
              <a:rPr sz="1200" b="1" dirty="0">
                <a:latin typeface="Verdana"/>
                <a:cs typeface="Verdana"/>
              </a:rPr>
              <a:t>en </a:t>
            </a:r>
            <a:r>
              <a:rPr sz="1200" b="1" spc="-5" dirty="0">
                <a:latin typeface="Verdana"/>
                <a:cs typeface="Verdana"/>
              </a:rPr>
              <a:t>las  </a:t>
            </a:r>
            <a:r>
              <a:rPr sz="1200" b="1" spc="-5" dirty="0" smtClean="0">
                <a:latin typeface="Verdana"/>
                <a:cs typeface="Verdana"/>
              </a:rPr>
              <a:t>C</a:t>
            </a:r>
            <a:r>
              <a:rPr lang="es-MX" sz="1200" b="1" spc="-5" dirty="0" smtClean="0">
                <a:latin typeface="Verdana"/>
                <a:cs typeface="Verdana"/>
              </a:rPr>
              <a:t>e</a:t>
            </a:r>
            <a:r>
              <a:rPr sz="1200" b="1" spc="-5" dirty="0" err="1" smtClean="0">
                <a:latin typeface="Verdana"/>
                <a:cs typeface="Verdana"/>
              </a:rPr>
              <a:t>ldas</a:t>
            </a:r>
            <a:r>
              <a:rPr sz="1200" spc="-30" dirty="0" smtClean="0"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23" name="object 16"/>
          <p:cNvSpPr txBox="1"/>
          <p:nvPr/>
        </p:nvSpPr>
        <p:spPr>
          <a:xfrm>
            <a:off x="6955536" y="1434644"/>
            <a:ext cx="90220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es-ES" sz="1200" b="1" dirty="0" smtClean="0">
                <a:latin typeface="Verdana"/>
                <a:cs typeface="Verdana"/>
              </a:rPr>
              <a:t>Servicios totales por periodo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24" name="object 16"/>
          <p:cNvSpPr txBox="1"/>
          <p:nvPr/>
        </p:nvSpPr>
        <p:spPr>
          <a:xfrm>
            <a:off x="8223504" y="1434644"/>
            <a:ext cx="90220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es-ES" sz="1200" b="1" dirty="0" smtClean="0">
                <a:latin typeface="Verdana"/>
                <a:cs typeface="Verdana"/>
              </a:rPr>
              <a:t>Servicios totales por periodo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9442704" y="1434644"/>
            <a:ext cx="90220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es-ES" sz="1200" b="1" dirty="0" smtClean="0">
                <a:latin typeface="Verdana"/>
                <a:cs typeface="Verdana"/>
              </a:rPr>
              <a:t>Servicios totales por periodo</a:t>
            </a:r>
            <a:endParaRPr sz="1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3068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91238" y="2450725"/>
            <a:ext cx="4700098" cy="8565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ysClr val="windowText" lastClr="000000"/>
                </a:solidFill>
                <a:latin typeface="Arial"/>
                <a:cs typeface="Arial"/>
              </a:rPr>
              <a:t>C: Porcentaje de Servidores Institucionales Vs total de membresía</a:t>
            </a:r>
            <a:endParaRPr lang="es-MX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object 9"/>
          <p:cNvSpPr/>
          <p:nvPr/>
        </p:nvSpPr>
        <p:spPr>
          <a:xfrm>
            <a:off x="5120640" y="1119862"/>
            <a:ext cx="1328928" cy="1569720"/>
          </a:xfrm>
          <a:custGeom>
            <a:avLst/>
            <a:gdLst/>
            <a:ahLst/>
            <a:cxnLst/>
            <a:rect l="l" t="t" r="r" b="b"/>
            <a:pathLst>
              <a:path w="1424305" h="1569720">
                <a:moveTo>
                  <a:pt x="0" y="0"/>
                </a:moveTo>
                <a:lnTo>
                  <a:pt x="1423847" y="0"/>
                </a:lnTo>
                <a:lnTo>
                  <a:pt x="1423847" y="1256664"/>
                </a:lnTo>
                <a:lnTo>
                  <a:pt x="883335" y="1256664"/>
                </a:lnTo>
                <a:lnTo>
                  <a:pt x="883335" y="1368805"/>
                </a:lnTo>
                <a:lnTo>
                  <a:pt x="998651" y="1368805"/>
                </a:lnTo>
                <a:lnTo>
                  <a:pt x="711885" y="1569719"/>
                </a:lnTo>
                <a:lnTo>
                  <a:pt x="425246" y="1368805"/>
                </a:lnTo>
                <a:lnTo>
                  <a:pt x="540562" y="1368805"/>
                </a:lnTo>
                <a:lnTo>
                  <a:pt x="540562" y="1256664"/>
                </a:lnTo>
                <a:lnTo>
                  <a:pt x="0" y="12566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6"/>
          <p:cNvSpPr txBox="1"/>
          <p:nvPr/>
        </p:nvSpPr>
        <p:spPr>
          <a:xfrm>
            <a:off x="9637934" y="1253628"/>
            <a:ext cx="114885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b="1" dirty="0">
                <a:latin typeface="Verdana"/>
                <a:cs typeface="Verdana"/>
              </a:rPr>
              <a:t>NO </a:t>
            </a:r>
            <a:r>
              <a:rPr sz="1200" b="1" spc="-5" dirty="0">
                <a:latin typeface="Verdana"/>
                <a:cs typeface="Verdana"/>
              </a:rPr>
              <a:t>modificar</a:t>
            </a:r>
            <a:r>
              <a:rPr sz="1200" b="1" spc="-6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las  formulas </a:t>
            </a:r>
            <a:r>
              <a:rPr sz="1200" b="1" dirty="0">
                <a:latin typeface="Verdana"/>
                <a:cs typeface="Verdana"/>
              </a:rPr>
              <a:t>en </a:t>
            </a:r>
            <a:r>
              <a:rPr sz="1200" b="1" spc="-5" dirty="0">
                <a:latin typeface="Verdana"/>
                <a:cs typeface="Verdana"/>
              </a:rPr>
              <a:t>las  </a:t>
            </a:r>
            <a:r>
              <a:rPr sz="1200" b="1" spc="-5" dirty="0" smtClean="0">
                <a:latin typeface="Verdana"/>
                <a:cs typeface="Verdana"/>
              </a:rPr>
              <a:t>C</a:t>
            </a:r>
            <a:r>
              <a:rPr lang="es-MX" sz="1200" b="1" spc="-5" dirty="0" smtClean="0">
                <a:latin typeface="Verdana"/>
                <a:cs typeface="Verdana"/>
              </a:rPr>
              <a:t>e</a:t>
            </a:r>
            <a:r>
              <a:rPr sz="1200" b="1" spc="-5" dirty="0" err="1" smtClean="0">
                <a:latin typeface="Verdana"/>
                <a:cs typeface="Verdana"/>
              </a:rPr>
              <a:t>ldas</a:t>
            </a:r>
            <a:r>
              <a:rPr sz="1200" spc="-30" dirty="0" smtClean="0"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6583680" y="1089382"/>
            <a:ext cx="1225296" cy="1569720"/>
          </a:xfrm>
          <a:custGeom>
            <a:avLst/>
            <a:gdLst/>
            <a:ahLst/>
            <a:cxnLst/>
            <a:rect l="l" t="t" r="r" b="b"/>
            <a:pathLst>
              <a:path w="1424305" h="1569720">
                <a:moveTo>
                  <a:pt x="0" y="0"/>
                </a:moveTo>
                <a:lnTo>
                  <a:pt x="1423847" y="0"/>
                </a:lnTo>
                <a:lnTo>
                  <a:pt x="1423847" y="1256664"/>
                </a:lnTo>
                <a:lnTo>
                  <a:pt x="883335" y="1256664"/>
                </a:lnTo>
                <a:lnTo>
                  <a:pt x="883335" y="1368805"/>
                </a:lnTo>
                <a:lnTo>
                  <a:pt x="998651" y="1368805"/>
                </a:lnTo>
                <a:lnTo>
                  <a:pt x="711885" y="1569719"/>
                </a:lnTo>
                <a:lnTo>
                  <a:pt x="425246" y="1368805"/>
                </a:lnTo>
                <a:lnTo>
                  <a:pt x="540562" y="1368805"/>
                </a:lnTo>
                <a:lnTo>
                  <a:pt x="540562" y="1256664"/>
                </a:lnTo>
                <a:lnTo>
                  <a:pt x="0" y="12566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/>
          <p:cNvSpPr/>
          <p:nvPr/>
        </p:nvSpPr>
        <p:spPr>
          <a:xfrm>
            <a:off x="8101584" y="1052806"/>
            <a:ext cx="1146048" cy="1569720"/>
          </a:xfrm>
          <a:custGeom>
            <a:avLst/>
            <a:gdLst/>
            <a:ahLst/>
            <a:cxnLst/>
            <a:rect l="l" t="t" r="r" b="b"/>
            <a:pathLst>
              <a:path w="1424305" h="1569720">
                <a:moveTo>
                  <a:pt x="0" y="0"/>
                </a:moveTo>
                <a:lnTo>
                  <a:pt x="1423847" y="0"/>
                </a:lnTo>
                <a:lnTo>
                  <a:pt x="1423847" y="1256664"/>
                </a:lnTo>
                <a:lnTo>
                  <a:pt x="883335" y="1256664"/>
                </a:lnTo>
                <a:lnTo>
                  <a:pt x="883335" y="1368805"/>
                </a:lnTo>
                <a:lnTo>
                  <a:pt x="998651" y="1368805"/>
                </a:lnTo>
                <a:lnTo>
                  <a:pt x="711885" y="1569719"/>
                </a:lnTo>
                <a:lnTo>
                  <a:pt x="425246" y="1368805"/>
                </a:lnTo>
                <a:lnTo>
                  <a:pt x="540562" y="1368805"/>
                </a:lnTo>
                <a:lnTo>
                  <a:pt x="540562" y="1256664"/>
                </a:lnTo>
                <a:lnTo>
                  <a:pt x="0" y="12566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9"/>
          <p:cNvSpPr/>
          <p:nvPr/>
        </p:nvSpPr>
        <p:spPr>
          <a:xfrm>
            <a:off x="9534144" y="1052806"/>
            <a:ext cx="1365504" cy="1569720"/>
          </a:xfrm>
          <a:custGeom>
            <a:avLst/>
            <a:gdLst/>
            <a:ahLst/>
            <a:cxnLst/>
            <a:rect l="l" t="t" r="r" b="b"/>
            <a:pathLst>
              <a:path w="1424305" h="1569720">
                <a:moveTo>
                  <a:pt x="0" y="0"/>
                </a:moveTo>
                <a:lnTo>
                  <a:pt x="1423847" y="0"/>
                </a:lnTo>
                <a:lnTo>
                  <a:pt x="1423847" y="1256664"/>
                </a:lnTo>
                <a:lnTo>
                  <a:pt x="883335" y="1256664"/>
                </a:lnTo>
                <a:lnTo>
                  <a:pt x="883335" y="1368805"/>
                </a:lnTo>
                <a:lnTo>
                  <a:pt x="998651" y="1368805"/>
                </a:lnTo>
                <a:lnTo>
                  <a:pt x="711885" y="1569719"/>
                </a:lnTo>
                <a:lnTo>
                  <a:pt x="425246" y="1368805"/>
                </a:lnTo>
                <a:lnTo>
                  <a:pt x="540562" y="1368805"/>
                </a:lnTo>
                <a:lnTo>
                  <a:pt x="540562" y="1256664"/>
                </a:lnTo>
                <a:lnTo>
                  <a:pt x="0" y="12566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6"/>
          <p:cNvSpPr txBox="1"/>
          <p:nvPr/>
        </p:nvSpPr>
        <p:spPr>
          <a:xfrm>
            <a:off x="6614160" y="1307915"/>
            <a:ext cx="1164336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es-ES" sz="1100" dirty="0" smtClean="0">
                <a:latin typeface="Verdana"/>
                <a:cs typeface="Verdana"/>
              </a:rPr>
              <a:t>Matrimonios en Servicios Institucionales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16"/>
          <p:cNvSpPr txBox="1"/>
          <p:nvPr/>
        </p:nvSpPr>
        <p:spPr>
          <a:xfrm>
            <a:off x="8223504" y="1344491"/>
            <a:ext cx="90220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es-ES" sz="1100" dirty="0" smtClean="0">
                <a:latin typeface="Verdana"/>
                <a:cs typeface="Verdana"/>
              </a:rPr>
              <a:t>Total de la membresía</a:t>
            </a:r>
            <a:endParaRPr sz="1100" dirty="0">
              <a:latin typeface="Verdana"/>
              <a:cs typeface="Verdana"/>
            </a:endParaRPr>
          </a:p>
        </p:txBody>
      </p:sp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11439"/>
              </p:ext>
            </p:extLst>
          </p:nvPr>
        </p:nvGraphicFramePr>
        <p:xfrm>
          <a:off x="5327905" y="2873650"/>
          <a:ext cx="5608319" cy="3215597"/>
        </p:xfrm>
        <a:graphic>
          <a:graphicData uri="http://schemas.openxmlformats.org/drawingml/2006/table">
            <a:tbl>
              <a:tblPr/>
              <a:tblGrid>
                <a:gridCol w="1112199"/>
                <a:gridCol w="1606616"/>
                <a:gridCol w="1524000"/>
                <a:gridCol w="1365504"/>
              </a:tblGrid>
              <a:tr h="215222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MATR. S.I.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MEMBRESIA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 SERV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III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VIII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XII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XIII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XIV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  <p:sp>
        <p:nvSpPr>
          <p:cNvPr id="27" name="object 12"/>
          <p:cNvSpPr txBox="1"/>
          <p:nvPr/>
        </p:nvSpPr>
        <p:spPr>
          <a:xfrm>
            <a:off x="5138891" y="1230881"/>
            <a:ext cx="1282700" cy="97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050" dirty="0">
                <a:latin typeface="Verdana"/>
                <a:cs typeface="Verdana"/>
              </a:rPr>
              <a:t>Nombre del sector  (preferentemente  con números  romanos, tal</a:t>
            </a:r>
            <a:r>
              <a:rPr sz="1050" spc="-114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como  se definen en </a:t>
            </a:r>
            <a:r>
              <a:rPr sz="1050" spc="-10" dirty="0">
                <a:latin typeface="Verdana"/>
                <a:cs typeface="Verdana"/>
              </a:rPr>
              <a:t>la  </a:t>
            </a:r>
            <a:r>
              <a:rPr sz="1050" dirty="0">
                <a:latin typeface="Verdana"/>
                <a:cs typeface="Verdana"/>
              </a:rPr>
              <a:t>BDD)</a:t>
            </a:r>
          </a:p>
        </p:txBody>
      </p:sp>
    </p:spTree>
    <p:extLst>
      <p:ext uri="{BB962C8B-B14F-4D97-AF65-F5344CB8AC3E}">
        <p14:creationId xmlns:p14="http://schemas.microsoft.com/office/powerpoint/2010/main" val="63068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/>
          <p:nvPr/>
        </p:nvSpPr>
        <p:spPr>
          <a:xfrm>
            <a:off x="583846" y="2081871"/>
            <a:ext cx="4700098" cy="10219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3865" marR="5080" indent="54610" algn="ctr" defTabSz="685800">
              <a:lnSpc>
                <a:spcPct val="101699"/>
              </a:lnSpc>
            </a:pPr>
            <a:r>
              <a:rPr lang="es-MX" sz="2000" b="1" spc="-38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+mj-ea"/>
                <a:cs typeface="Arial"/>
              </a:rPr>
              <a:t>Cuarto Indicador : Porcentaje de asistencia a las reuniones de Pastoral Familiar</a:t>
            </a:r>
            <a:endParaRPr lang="es-MX" sz="2000" b="1" spc="-38" dirty="0">
              <a:solidFill>
                <a:schemeClr val="accent3">
                  <a:lumMod val="50000"/>
                </a:schemeClr>
              </a:solidFill>
              <a:latin typeface="Arial"/>
              <a:ea typeface="+mj-ea"/>
              <a:cs typeface="Arial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68260"/>
              </p:ext>
            </p:extLst>
          </p:nvPr>
        </p:nvGraphicFramePr>
        <p:xfrm>
          <a:off x="6132576" y="2471721"/>
          <a:ext cx="5157217" cy="4052735"/>
        </p:xfrm>
        <a:graphic>
          <a:graphicData uri="http://schemas.openxmlformats.org/drawingml/2006/table">
            <a:tbl>
              <a:tblPr/>
              <a:tblGrid>
                <a:gridCol w="1297185"/>
                <a:gridCol w="1315178"/>
                <a:gridCol w="1340290"/>
                <a:gridCol w="1204564"/>
              </a:tblGrid>
              <a:tr h="8505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Asistencia a Reuniones Pastoral Familiar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Reuniones convocadas por la Pastoral Familiar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%CUMPL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OCT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ABR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RESULTADO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CALIFICACIÓN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14.55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" name="object 9"/>
          <p:cNvSpPr/>
          <p:nvPr/>
        </p:nvSpPr>
        <p:spPr>
          <a:xfrm>
            <a:off x="7181088" y="905041"/>
            <a:ext cx="1621536" cy="1569720"/>
          </a:xfrm>
          <a:custGeom>
            <a:avLst/>
            <a:gdLst/>
            <a:ahLst/>
            <a:cxnLst/>
            <a:rect l="l" t="t" r="r" b="b"/>
            <a:pathLst>
              <a:path w="1424305" h="1569720">
                <a:moveTo>
                  <a:pt x="0" y="0"/>
                </a:moveTo>
                <a:lnTo>
                  <a:pt x="1423847" y="0"/>
                </a:lnTo>
                <a:lnTo>
                  <a:pt x="1423847" y="1256664"/>
                </a:lnTo>
                <a:lnTo>
                  <a:pt x="883335" y="1256664"/>
                </a:lnTo>
                <a:lnTo>
                  <a:pt x="883335" y="1368805"/>
                </a:lnTo>
                <a:lnTo>
                  <a:pt x="998651" y="1368805"/>
                </a:lnTo>
                <a:lnTo>
                  <a:pt x="711885" y="1569719"/>
                </a:lnTo>
                <a:lnTo>
                  <a:pt x="425246" y="1368805"/>
                </a:lnTo>
                <a:lnTo>
                  <a:pt x="540562" y="1368805"/>
                </a:lnTo>
                <a:lnTo>
                  <a:pt x="540562" y="1256664"/>
                </a:lnTo>
                <a:lnTo>
                  <a:pt x="0" y="12566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s-MX" sz="1600" dirty="0" smtClean="0"/>
              <a:t>PONGA  1 </a:t>
            </a:r>
          </a:p>
          <a:p>
            <a:pPr algn="ctr"/>
            <a:r>
              <a:rPr lang="es-MX" sz="1600" dirty="0" smtClean="0"/>
              <a:t>(SI ASISTIO )</a:t>
            </a:r>
          </a:p>
          <a:p>
            <a:pPr algn="ctr"/>
            <a:r>
              <a:rPr lang="es-MX" sz="1600" dirty="0" smtClean="0"/>
              <a:t>PONGA 0</a:t>
            </a:r>
          </a:p>
          <a:p>
            <a:pPr algn="ctr"/>
            <a:r>
              <a:rPr lang="es-MX" sz="1600" dirty="0" smtClean="0"/>
              <a:t>( SI NO ASISTIO )</a:t>
            </a:r>
            <a:endParaRPr sz="1600" dirty="0"/>
          </a:p>
        </p:txBody>
      </p:sp>
      <p:sp>
        <p:nvSpPr>
          <p:cNvPr id="14" name="object 9"/>
          <p:cNvSpPr/>
          <p:nvPr/>
        </p:nvSpPr>
        <p:spPr>
          <a:xfrm>
            <a:off x="8887968" y="929425"/>
            <a:ext cx="1328928" cy="1569720"/>
          </a:xfrm>
          <a:custGeom>
            <a:avLst/>
            <a:gdLst/>
            <a:ahLst/>
            <a:cxnLst/>
            <a:rect l="l" t="t" r="r" b="b"/>
            <a:pathLst>
              <a:path w="1424305" h="1569720">
                <a:moveTo>
                  <a:pt x="0" y="0"/>
                </a:moveTo>
                <a:lnTo>
                  <a:pt x="1423847" y="0"/>
                </a:lnTo>
                <a:lnTo>
                  <a:pt x="1423847" y="1256664"/>
                </a:lnTo>
                <a:lnTo>
                  <a:pt x="883335" y="1256664"/>
                </a:lnTo>
                <a:lnTo>
                  <a:pt x="883335" y="1368805"/>
                </a:lnTo>
                <a:lnTo>
                  <a:pt x="998651" y="1368805"/>
                </a:lnTo>
                <a:lnTo>
                  <a:pt x="711885" y="1569719"/>
                </a:lnTo>
                <a:lnTo>
                  <a:pt x="425246" y="1368805"/>
                </a:lnTo>
                <a:lnTo>
                  <a:pt x="540562" y="1368805"/>
                </a:lnTo>
                <a:lnTo>
                  <a:pt x="540562" y="1256664"/>
                </a:lnTo>
                <a:lnTo>
                  <a:pt x="0" y="12566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s-MX" sz="1400" dirty="0" smtClean="0"/>
              <a:t>NUMERO DE REUNIONES CONVOCADAS POR  LA PASTORAL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4326" y="883139"/>
            <a:ext cx="10058400" cy="4497486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s-MX" sz="3000" dirty="0" smtClean="0">
                <a:solidFill>
                  <a:srgbClr val="9900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OBJETIVOS DE LOS INDICADORES:</a:t>
            </a:r>
          </a:p>
          <a:p>
            <a:pPr>
              <a:spcAft>
                <a:spcPts val="600"/>
              </a:spcAft>
            </a:pPr>
            <a:endParaRPr lang="es-MX" sz="3000" dirty="0">
              <a:solidFill>
                <a:srgbClr val="990033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s-ES_tradnl" sz="2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Asegurar que los matrimonios que ofrecen Servicios Institucionales, cumplan </a:t>
            </a:r>
            <a:r>
              <a:rPr lang="es-MX" sz="2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correctamente con </a:t>
            </a:r>
            <a:r>
              <a:rPr lang="es-ES_tradnl" sz="2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sus actividades, manteniéndolos motivados y actualizados.</a:t>
            </a:r>
            <a:endParaRPr lang="es-MX" sz="2600" dirty="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s-ES_tradnl" sz="2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Coordinar las actividades relacionadas con los Servicios Institucionales, trabajando para extender sus beneficios en el ámbito de su Sector, con apoyo de los equipos de servicio correspondientes.</a:t>
            </a:r>
            <a:endParaRPr lang="es-MX" sz="2600" dirty="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s-ES_tradnl" sz="2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Entablar una relación permanente con las comisiones Parroquiales de Pastoral Familiar.</a:t>
            </a:r>
            <a:endParaRPr lang="es-MX" sz="2600" dirty="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endParaRPr lang="es-MX" sz="2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s-MX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MX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84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19456" y="3006788"/>
            <a:ext cx="4047743" cy="24538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Rectangle 15"/>
          <p:cNvSpPr/>
          <p:nvPr/>
        </p:nvSpPr>
        <p:spPr>
          <a:xfrm>
            <a:off x="195072" y="932368"/>
            <a:ext cx="3673231" cy="14692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object 18"/>
          <p:cNvSpPr txBox="1"/>
          <p:nvPr/>
        </p:nvSpPr>
        <p:spPr>
          <a:xfrm>
            <a:off x="10779617" y="1714512"/>
            <a:ext cx="12517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b="1" dirty="0">
                <a:latin typeface="Verdana"/>
                <a:cs typeface="Verdana"/>
              </a:rPr>
              <a:t>NO </a:t>
            </a:r>
            <a:r>
              <a:rPr sz="1200" spc="-5" dirty="0">
                <a:latin typeface="Verdana"/>
                <a:cs typeface="Verdana"/>
              </a:rPr>
              <a:t>modificar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las  formulas </a:t>
            </a:r>
            <a:r>
              <a:rPr sz="1200" dirty="0">
                <a:latin typeface="Verdana"/>
                <a:cs typeface="Verdana"/>
              </a:rPr>
              <a:t>en </a:t>
            </a:r>
            <a:r>
              <a:rPr sz="1200" spc="-5" dirty="0">
                <a:latin typeface="Verdana"/>
                <a:cs typeface="Verdana"/>
              </a:rPr>
              <a:t>las  celdas </a:t>
            </a:r>
            <a:r>
              <a:rPr sz="1200" dirty="0">
                <a:latin typeface="Verdana"/>
                <a:cs typeface="Verdana"/>
              </a:rPr>
              <a:t>con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algún  </a:t>
            </a:r>
            <a:r>
              <a:rPr sz="1200" spc="-30" dirty="0">
                <a:latin typeface="Verdana"/>
                <a:cs typeface="Verdana"/>
              </a:rPr>
              <a:t>color.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1" name="object 40"/>
          <p:cNvSpPr txBox="1"/>
          <p:nvPr/>
        </p:nvSpPr>
        <p:spPr>
          <a:xfrm>
            <a:off x="243840" y="3181928"/>
            <a:ext cx="4023359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s-MX" sz="1100" b="1" dirty="0" smtClean="0">
                <a:latin typeface="Verdana"/>
                <a:cs typeface="Verdana"/>
              </a:rPr>
              <a:t>MATR</a:t>
            </a:r>
            <a:r>
              <a:rPr sz="1100" b="1" dirty="0" smtClean="0">
                <a:latin typeface="Verdana"/>
                <a:cs typeface="Verdana"/>
              </a:rPr>
              <a:t>.</a:t>
            </a:r>
            <a:r>
              <a:rPr lang="es-MX" sz="1100" b="1" dirty="0" smtClean="0">
                <a:latin typeface="Verdana"/>
                <a:cs typeface="Verdana"/>
              </a:rPr>
              <a:t> S.I.  </a:t>
            </a:r>
            <a:r>
              <a:rPr lang="es-MX" sz="1100" b="1" dirty="0" smtClean="0">
                <a:solidFill>
                  <a:srgbClr val="00B050"/>
                </a:solidFill>
                <a:latin typeface="Verdana"/>
                <a:cs typeface="Verdana"/>
              </a:rPr>
              <a:t>MATRIMONIOS DE SERVICIOS INSTITUCIONALES</a:t>
            </a:r>
            <a:endParaRPr sz="110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s-MX" sz="1100" b="1" spc="-5" dirty="0" smtClean="0">
                <a:latin typeface="Verdana"/>
                <a:cs typeface="Verdana"/>
              </a:rPr>
              <a:t>CIP I Y II   </a:t>
            </a:r>
            <a:r>
              <a:rPr lang="es-MX" sz="1100" b="1" spc="-5" dirty="0" smtClean="0">
                <a:solidFill>
                  <a:srgbClr val="00B050"/>
                </a:solidFill>
                <a:latin typeface="Verdana"/>
                <a:cs typeface="Verdana"/>
              </a:rPr>
              <a:t>CAPACITACION INTEGRAL       PROGESIVA  MODULOS I Y II</a:t>
            </a:r>
            <a:endParaRPr sz="110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s-MX" sz="1100" b="1" spc="-5" dirty="0" smtClean="0">
                <a:latin typeface="Verdana"/>
                <a:cs typeface="Verdana"/>
              </a:rPr>
              <a:t>SERVICIO    </a:t>
            </a:r>
            <a:r>
              <a:rPr lang="es-MX" sz="1100" b="1" spc="-5" dirty="0" smtClean="0">
                <a:solidFill>
                  <a:srgbClr val="00B050"/>
                </a:solidFill>
                <a:latin typeface="Verdana"/>
                <a:cs typeface="Verdana"/>
              </a:rPr>
              <a:t>CAPACITACION EN EL SERVICIO </a:t>
            </a:r>
            <a:r>
              <a:rPr lang="es-MX" sz="1100" b="1" spc="-5" dirty="0" smtClean="0">
                <a:solidFill>
                  <a:srgbClr val="00B050"/>
                </a:solidFill>
                <a:latin typeface="Verdana"/>
                <a:cs typeface="Verdana"/>
              </a:rPr>
              <a:t>INSTITUCIONAL</a:t>
            </a: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s-MX" sz="1100" b="1" spc="-5" dirty="0">
                <a:latin typeface="Verdana"/>
                <a:cs typeface="Verdana"/>
              </a:rPr>
              <a:t>MTD   </a:t>
            </a:r>
            <a:r>
              <a:rPr lang="es-MX" sz="1100" b="1" spc="-5" dirty="0">
                <a:solidFill>
                  <a:srgbClr val="00B050"/>
                </a:solidFill>
                <a:latin typeface="Verdana"/>
                <a:cs typeface="Verdana"/>
              </a:rPr>
              <a:t>TALLER DE METODOLOGIA</a:t>
            </a:r>
            <a:endParaRPr lang="es-MX" sz="110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s-MX" sz="1100" b="1" spc="-5" dirty="0" smtClean="0">
                <a:latin typeface="Verdana"/>
                <a:cs typeface="Verdana"/>
              </a:rPr>
              <a:t>MAT.FAC. SFD </a:t>
            </a:r>
            <a:r>
              <a:rPr lang="es-MX" sz="1100" b="1" spc="-5" dirty="0" smtClean="0">
                <a:solidFill>
                  <a:srgbClr val="00B050"/>
                </a:solidFill>
                <a:latin typeface="Verdana"/>
                <a:cs typeface="Verdana"/>
              </a:rPr>
              <a:t>MATRIMONIOS FACILITADORES SOMOS FAMILIA DE DIOS</a:t>
            </a: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s-MX" sz="1100" b="1" spc="-5" dirty="0" smtClean="0">
                <a:latin typeface="Verdana"/>
                <a:cs typeface="Verdana"/>
              </a:rPr>
              <a:t>SERVICIO SFD </a:t>
            </a:r>
            <a:r>
              <a:rPr lang="es-MX" sz="1100" b="1" spc="-5" dirty="0" smtClean="0">
                <a:solidFill>
                  <a:srgbClr val="00B050"/>
                </a:solidFill>
                <a:latin typeface="Verdana"/>
                <a:cs typeface="Verdana"/>
              </a:rPr>
              <a:t>CAPACITACIÓN EN EL SERVICIO DE FACILITADORES DE SOMOS FAMILIA DE DIOS</a:t>
            </a: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endParaRPr sz="11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10676586" y="1667014"/>
            <a:ext cx="1354787" cy="1290320"/>
          </a:xfrm>
          <a:custGeom>
            <a:avLst/>
            <a:gdLst/>
            <a:ahLst/>
            <a:cxnLst/>
            <a:rect l="l" t="t" r="r" b="b"/>
            <a:pathLst>
              <a:path w="1584325" h="1290320">
                <a:moveTo>
                  <a:pt x="0" y="0"/>
                </a:moveTo>
                <a:lnTo>
                  <a:pt x="1583944" y="0"/>
                </a:lnTo>
                <a:lnTo>
                  <a:pt x="1583944" y="838073"/>
                </a:lnTo>
                <a:lnTo>
                  <a:pt x="953134" y="838073"/>
                </a:lnTo>
                <a:lnTo>
                  <a:pt x="953134" y="1005966"/>
                </a:lnTo>
                <a:lnTo>
                  <a:pt x="1114425" y="1005966"/>
                </a:lnTo>
                <a:lnTo>
                  <a:pt x="791972" y="1289812"/>
                </a:lnTo>
                <a:lnTo>
                  <a:pt x="469519" y="1005966"/>
                </a:lnTo>
                <a:lnTo>
                  <a:pt x="630681" y="1005966"/>
                </a:lnTo>
                <a:lnTo>
                  <a:pt x="630681" y="838073"/>
                </a:lnTo>
                <a:lnTo>
                  <a:pt x="0" y="8380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/>
          <p:cNvSpPr txBox="1">
            <a:spLocks noGrp="1"/>
          </p:cNvSpPr>
          <p:nvPr>
            <p:ph type="title"/>
          </p:nvPr>
        </p:nvSpPr>
        <p:spPr>
          <a:xfrm>
            <a:off x="195072" y="1068897"/>
            <a:ext cx="3331354" cy="1098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65" marR="5080" indent="54610" algn="ctr">
              <a:lnSpc>
                <a:spcPct val="101699"/>
              </a:lnSpc>
            </a:pPr>
            <a:r>
              <a:rPr sz="1400" b="1" spc="-5" dirty="0">
                <a:solidFill>
                  <a:schemeClr val="tx1"/>
                </a:solidFill>
                <a:latin typeface="Arial"/>
                <a:cs typeface="Arial"/>
              </a:rPr>
              <a:t>Primer </a:t>
            </a:r>
            <a:r>
              <a:rPr sz="1400" b="1" dirty="0">
                <a:solidFill>
                  <a:schemeClr val="tx1"/>
                </a:solidFill>
                <a:latin typeface="Arial"/>
                <a:cs typeface="Arial"/>
              </a:rPr>
              <a:t>Indicador: </a:t>
            </a:r>
            <a:r>
              <a:rPr sz="1400" spc="-10" dirty="0">
                <a:solidFill>
                  <a:schemeClr val="tx1"/>
                </a:solidFill>
              </a:rPr>
              <a:t>Porcentaje </a:t>
            </a:r>
            <a:r>
              <a:rPr sz="1400" spc="-5" dirty="0">
                <a:solidFill>
                  <a:schemeClr val="tx1"/>
                </a:solidFill>
              </a:rPr>
              <a:t>de capacitación de  </a:t>
            </a:r>
            <a:r>
              <a:rPr sz="1400" dirty="0" err="1" smtClean="0">
                <a:solidFill>
                  <a:schemeClr val="tx1"/>
                </a:solidFill>
              </a:rPr>
              <a:t>matrimoni</a:t>
            </a:r>
            <a:r>
              <a:rPr lang="es-MX" sz="1400" dirty="0" smtClean="0">
                <a:solidFill>
                  <a:schemeClr val="tx1"/>
                </a:solidFill>
              </a:rPr>
              <a:t>o</a:t>
            </a:r>
            <a:r>
              <a:rPr sz="1400" dirty="0" smtClean="0">
                <a:solidFill>
                  <a:schemeClr val="tx1"/>
                </a:solidFill>
              </a:rPr>
              <a:t>s </a:t>
            </a:r>
            <a:r>
              <a:rPr lang="es-MX" sz="1400" dirty="0" smtClean="0">
                <a:solidFill>
                  <a:schemeClr val="tx1"/>
                </a:solidFill>
              </a:rPr>
              <a:t> y/o personas </a:t>
            </a:r>
            <a:r>
              <a:rPr lang="es-MX" sz="1400" spc="-10" dirty="0" smtClean="0">
                <a:solidFill>
                  <a:schemeClr val="tx1"/>
                </a:solidFill>
              </a:rPr>
              <a:t>que prestan servicios institucionales en el sector </a:t>
            </a:r>
            <a:r>
              <a:rPr lang="es-ES" sz="1400" dirty="0" smtClean="0">
                <a:solidFill>
                  <a:schemeClr val="tx1"/>
                </a:solidFill>
              </a:rPr>
              <a:t>formato S-11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8" name="object 11"/>
          <p:cNvSpPr/>
          <p:nvPr/>
        </p:nvSpPr>
        <p:spPr>
          <a:xfrm>
            <a:off x="5227015" y="932369"/>
            <a:ext cx="954839" cy="1932752"/>
          </a:xfrm>
          <a:custGeom>
            <a:avLst/>
            <a:gdLst/>
            <a:ahLst/>
            <a:cxnLst/>
            <a:rect l="l" t="t" r="r" b="b"/>
            <a:pathLst>
              <a:path w="1569720" h="1569720">
                <a:moveTo>
                  <a:pt x="0" y="0"/>
                </a:moveTo>
                <a:lnTo>
                  <a:pt x="1569720" y="0"/>
                </a:lnTo>
                <a:lnTo>
                  <a:pt x="1569720" y="1161542"/>
                </a:lnTo>
                <a:lnTo>
                  <a:pt x="981075" y="1161542"/>
                </a:lnTo>
                <a:lnTo>
                  <a:pt x="981075" y="1297051"/>
                </a:lnTo>
                <a:lnTo>
                  <a:pt x="1122807" y="1297051"/>
                </a:lnTo>
                <a:lnTo>
                  <a:pt x="784860" y="1569720"/>
                </a:lnTo>
                <a:lnTo>
                  <a:pt x="446913" y="1297051"/>
                </a:lnTo>
                <a:lnTo>
                  <a:pt x="588644" y="1297051"/>
                </a:lnTo>
                <a:lnTo>
                  <a:pt x="588644" y="1161542"/>
                </a:lnTo>
                <a:lnTo>
                  <a:pt x="0" y="1161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pPr marL="12065" marR="5080" indent="-1270" algn="ctr">
              <a:lnSpc>
                <a:spcPct val="100000"/>
              </a:lnSpc>
            </a:pPr>
            <a:endParaRPr lang="es-MX" sz="900" dirty="0" smtClean="0">
              <a:latin typeface="Verdana"/>
              <a:cs typeface="Verdana"/>
            </a:endParaRPr>
          </a:p>
          <a:p>
            <a:pPr marL="12065" marR="5080" indent="-1270" algn="ctr">
              <a:lnSpc>
                <a:spcPct val="100000"/>
              </a:lnSpc>
            </a:pPr>
            <a:endParaRPr lang="es-MX" sz="900" dirty="0">
              <a:latin typeface="Verdana"/>
              <a:cs typeface="Verdana"/>
            </a:endParaRPr>
          </a:p>
          <a:p>
            <a:pPr marL="12065" marR="5080" indent="-1270" algn="ctr">
              <a:lnSpc>
                <a:spcPct val="100000"/>
              </a:lnSpc>
            </a:pPr>
            <a:r>
              <a:rPr lang="es-MX" sz="900" dirty="0" smtClean="0">
                <a:latin typeface="Verdana"/>
                <a:cs typeface="Verdana"/>
              </a:rPr>
              <a:t>Numero </a:t>
            </a:r>
            <a:r>
              <a:rPr lang="es-MX" sz="900" dirty="0">
                <a:latin typeface="Verdana"/>
                <a:cs typeface="Verdana"/>
              </a:rPr>
              <a:t>de Matrimonios de Servicios Institucionales en el Sector</a:t>
            </a:r>
          </a:p>
        </p:txBody>
      </p:sp>
      <p:sp>
        <p:nvSpPr>
          <p:cNvPr id="20" name="object 11"/>
          <p:cNvSpPr/>
          <p:nvPr/>
        </p:nvSpPr>
        <p:spPr>
          <a:xfrm>
            <a:off x="7284635" y="904111"/>
            <a:ext cx="1170431" cy="1971828"/>
          </a:xfrm>
          <a:custGeom>
            <a:avLst/>
            <a:gdLst/>
            <a:ahLst/>
            <a:cxnLst/>
            <a:rect l="l" t="t" r="r" b="b"/>
            <a:pathLst>
              <a:path w="1569720" h="1569720">
                <a:moveTo>
                  <a:pt x="0" y="0"/>
                </a:moveTo>
                <a:lnTo>
                  <a:pt x="1569720" y="0"/>
                </a:lnTo>
                <a:lnTo>
                  <a:pt x="1569720" y="1161542"/>
                </a:lnTo>
                <a:lnTo>
                  <a:pt x="981075" y="1161542"/>
                </a:lnTo>
                <a:lnTo>
                  <a:pt x="981075" y="1297051"/>
                </a:lnTo>
                <a:lnTo>
                  <a:pt x="1122807" y="1297051"/>
                </a:lnTo>
                <a:lnTo>
                  <a:pt x="784860" y="1569720"/>
                </a:lnTo>
                <a:lnTo>
                  <a:pt x="446913" y="1297051"/>
                </a:lnTo>
                <a:lnTo>
                  <a:pt x="588644" y="1297051"/>
                </a:lnTo>
                <a:lnTo>
                  <a:pt x="588644" y="1161542"/>
                </a:lnTo>
                <a:lnTo>
                  <a:pt x="0" y="1161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11"/>
          <p:cNvSpPr/>
          <p:nvPr/>
        </p:nvSpPr>
        <p:spPr>
          <a:xfrm>
            <a:off x="8621120" y="904956"/>
            <a:ext cx="1023266" cy="1970982"/>
          </a:xfrm>
          <a:custGeom>
            <a:avLst/>
            <a:gdLst/>
            <a:ahLst/>
            <a:cxnLst/>
            <a:rect l="l" t="t" r="r" b="b"/>
            <a:pathLst>
              <a:path w="1569720" h="1569720">
                <a:moveTo>
                  <a:pt x="0" y="0"/>
                </a:moveTo>
                <a:lnTo>
                  <a:pt x="1569720" y="0"/>
                </a:lnTo>
                <a:lnTo>
                  <a:pt x="1569720" y="1161542"/>
                </a:lnTo>
                <a:lnTo>
                  <a:pt x="981075" y="1161542"/>
                </a:lnTo>
                <a:lnTo>
                  <a:pt x="981075" y="1297051"/>
                </a:lnTo>
                <a:lnTo>
                  <a:pt x="1122807" y="1297051"/>
                </a:lnTo>
                <a:lnTo>
                  <a:pt x="784860" y="1569720"/>
                </a:lnTo>
                <a:lnTo>
                  <a:pt x="446913" y="1297051"/>
                </a:lnTo>
                <a:lnTo>
                  <a:pt x="588644" y="1297051"/>
                </a:lnTo>
                <a:lnTo>
                  <a:pt x="588644" y="1161542"/>
                </a:lnTo>
                <a:lnTo>
                  <a:pt x="0" y="1161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" name="1 Grupo"/>
          <p:cNvGrpSpPr/>
          <p:nvPr/>
        </p:nvGrpSpPr>
        <p:grpSpPr>
          <a:xfrm>
            <a:off x="4398739" y="1949345"/>
            <a:ext cx="807460" cy="926593"/>
            <a:chOff x="4218432" y="2142530"/>
            <a:chExt cx="1560575" cy="926593"/>
          </a:xfrm>
        </p:grpSpPr>
        <p:sp>
          <p:nvSpPr>
            <p:cNvPr id="7" name="object 11"/>
            <p:cNvSpPr/>
            <p:nvPr/>
          </p:nvSpPr>
          <p:spPr>
            <a:xfrm>
              <a:off x="4218432" y="2142530"/>
              <a:ext cx="1560575" cy="926593"/>
            </a:xfrm>
            <a:custGeom>
              <a:avLst/>
              <a:gdLst/>
              <a:ahLst/>
              <a:cxnLst/>
              <a:rect l="l" t="t" r="r" b="b"/>
              <a:pathLst>
                <a:path w="1569720" h="1569720">
                  <a:moveTo>
                    <a:pt x="0" y="0"/>
                  </a:moveTo>
                  <a:lnTo>
                    <a:pt x="1569720" y="0"/>
                  </a:lnTo>
                  <a:lnTo>
                    <a:pt x="1569720" y="1161542"/>
                  </a:lnTo>
                  <a:lnTo>
                    <a:pt x="981075" y="1161542"/>
                  </a:lnTo>
                  <a:lnTo>
                    <a:pt x="981075" y="1297051"/>
                  </a:lnTo>
                  <a:lnTo>
                    <a:pt x="1122807" y="1297051"/>
                  </a:lnTo>
                  <a:lnTo>
                    <a:pt x="784860" y="1569720"/>
                  </a:lnTo>
                  <a:lnTo>
                    <a:pt x="446913" y="1297051"/>
                  </a:lnTo>
                  <a:lnTo>
                    <a:pt x="588644" y="1297051"/>
                  </a:lnTo>
                  <a:lnTo>
                    <a:pt x="588644" y="1161542"/>
                  </a:lnTo>
                  <a:lnTo>
                    <a:pt x="0" y="116154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D909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12"/>
            <p:cNvSpPr txBox="1"/>
            <p:nvPr/>
          </p:nvSpPr>
          <p:spPr>
            <a:xfrm>
              <a:off x="4376929" y="2350731"/>
              <a:ext cx="1249680" cy="153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065" marR="5080" indent="-1270" algn="ctr">
                <a:lnSpc>
                  <a:spcPct val="100000"/>
                </a:lnSpc>
              </a:pPr>
              <a:r>
                <a:rPr sz="1000" dirty="0" err="1">
                  <a:latin typeface="Verdana"/>
                  <a:cs typeface="Verdana"/>
                </a:rPr>
                <a:t>Nombre</a:t>
              </a:r>
              <a:r>
                <a:rPr sz="1000" dirty="0">
                  <a:latin typeface="Verdana"/>
                  <a:cs typeface="Verdana"/>
                </a:rPr>
                <a:t> </a:t>
              </a:r>
              <a:r>
                <a:rPr sz="1000" dirty="0" smtClean="0">
                  <a:latin typeface="Verdana"/>
                  <a:cs typeface="Verdana"/>
                </a:rPr>
                <a:t>de</a:t>
              </a:r>
              <a:r>
                <a:rPr lang="es-MX" sz="1000" dirty="0" smtClean="0">
                  <a:latin typeface="Verdana"/>
                  <a:cs typeface="Verdana"/>
                </a:rPr>
                <a:t> la Zona</a:t>
              </a:r>
              <a:endParaRPr sz="1000" dirty="0">
                <a:latin typeface="Verdana"/>
                <a:cs typeface="Verdana"/>
              </a:endParaRPr>
            </a:p>
          </p:txBody>
        </p:sp>
      </p:grpSp>
      <p:sp>
        <p:nvSpPr>
          <p:cNvPr id="26" name="object 12"/>
          <p:cNvSpPr txBox="1"/>
          <p:nvPr/>
        </p:nvSpPr>
        <p:spPr>
          <a:xfrm>
            <a:off x="8631076" y="928140"/>
            <a:ext cx="987551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lang="es-MX" sz="900" dirty="0" smtClean="0">
                <a:latin typeface="Verdana"/>
                <a:cs typeface="Verdana"/>
              </a:rPr>
              <a:t>Numero capacitación en el servicio  de Matrimonios de Servicios Institucionales en el </a:t>
            </a:r>
            <a:r>
              <a:rPr lang="es-MX" sz="900" dirty="0" smtClean="0">
                <a:latin typeface="Verdana"/>
                <a:cs typeface="Verdana"/>
              </a:rPr>
              <a:t>Sector</a:t>
            </a:r>
            <a:endParaRPr sz="900" dirty="0">
              <a:latin typeface="Verdana"/>
              <a:cs typeface="Verdan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211" y="2939903"/>
            <a:ext cx="774020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object 11"/>
          <p:cNvSpPr/>
          <p:nvPr/>
        </p:nvSpPr>
        <p:spPr>
          <a:xfrm>
            <a:off x="6205461" y="924758"/>
            <a:ext cx="954839" cy="1932752"/>
          </a:xfrm>
          <a:custGeom>
            <a:avLst/>
            <a:gdLst/>
            <a:ahLst/>
            <a:cxnLst/>
            <a:rect l="l" t="t" r="r" b="b"/>
            <a:pathLst>
              <a:path w="1569720" h="1569720">
                <a:moveTo>
                  <a:pt x="0" y="0"/>
                </a:moveTo>
                <a:lnTo>
                  <a:pt x="1569720" y="0"/>
                </a:lnTo>
                <a:lnTo>
                  <a:pt x="1569720" y="1161542"/>
                </a:lnTo>
                <a:lnTo>
                  <a:pt x="981075" y="1161542"/>
                </a:lnTo>
                <a:lnTo>
                  <a:pt x="981075" y="1297051"/>
                </a:lnTo>
                <a:lnTo>
                  <a:pt x="1122807" y="1297051"/>
                </a:lnTo>
                <a:lnTo>
                  <a:pt x="784860" y="1569720"/>
                </a:lnTo>
                <a:lnTo>
                  <a:pt x="446913" y="1297051"/>
                </a:lnTo>
                <a:lnTo>
                  <a:pt x="588644" y="1297051"/>
                </a:lnTo>
                <a:lnTo>
                  <a:pt x="588644" y="1161542"/>
                </a:lnTo>
                <a:lnTo>
                  <a:pt x="0" y="1161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pPr marL="12065" marR="5080" indent="-1270" algn="ctr">
              <a:lnSpc>
                <a:spcPct val="100000"/>
              </a:lnSpc>
            </a:pPr>
            <a:endParaRPr lang="es-MX" sz="900" dirty="0" smtClean="0">
              <a:latin typeface="Verdana"/>
              <a:cs typeface="Verdana"/>
            </a:endParaRPr>
          </a:p>
          <a:p>
            <a:pPr marL="12065" marR="5080" indent="-1270" algn="ctr">
              <a:lnSpc>
                <a:spcPct val="100000"/>
              </a:lnSpc>
            </a:pPr>
            <a:endParaRPr lang="es-MX" sz="900" dirty="0">
              <a:latin typeface="Verdana"/>
              <a:cs typeface="Verdana"/>
            </a:endParaRPr>
          </a:p>
          <a:p>
            <a:pPr marL="12065" marR="5080" indent="-1270" algn="ctr">
              <a:lnSpc>
                <a:spcPct val="100000"/>
              </a:lnSpc>
            </a:pPr>
            <a:r>
              <a:rPr lang="es-MX" sz="900" dirty="0" smtClean="0">
                <a:latin typeface="Verdana"/>
                <a:cs typeface="Verdana"/>
              </a:rPr>
              <a:t>Numero </a:t>
            </a:r>
            <a:r>
              <a:rPr lang="es-MX" sz="900" dirty="0">
                <a:latin typeface="Verdana"/>
                <a:cs typeface="Verdana"/>
              </a:rPr>
              <a:t>de Matrimonios de </a:t>
            </a:r>
            <a:r>
              <a:rPr lang="es-MX" sz="900" dirty="0" smtClean="0">
                <a:latin typeface="Verdana"/>
                <a:cs typeface="Verdana"/>
              </a:rPr>
              <a:t>Servicios Somos Familia de Dios</a:t>
            </a:r>
            <a:endParaRPr lang="es-MX" sz="900" dirty="0">
              <a:latin typeface="Verdana"/>
              <a:cs typeface="Verdana"/>
            </a:endParaRPr>
          </a:p>
        </p:txBody>
      </p:sp>
      <p:sp>
        <p:nvSpPr>
          <p:cNvPr id="27" name="object 12"/>
          <p:cNvSpPr txBox="1"/>
          <p:nvPr/>
        </p:nvSpPr>
        <p:spPr>
          <a:xfrm>
            <a:off x="7403119" y="904956"/>
            <a:ext cx="98755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endParaRPr lang="es-MX" sz="900" dirty="0" smtClean="0">
              <a:latin typeface="Verdana"/>
              <a:cs typeface="Verdana"/>
            </a:endParaRPr>
          </a:p>
          <a:p>
            <a:pPr marL="12065" marR="5080" indent="-1270" algn="ctr">
              <a:lnSpc>
                <a:spcPct val="100000"/>
              </a:lnSpc>
            </a:pPr>
            <a:endParaRPr lang="es-MX" sz="900" dirty="0">
              <a:latin typeface="Verdana"/>
              <a:cs typeface="Verdana"/>
            </a:endParaRPr>
          </a:p>
          <a:p>
            <a:pPr marL="12065" marR="5080" indent="-1270" algn="ctr">
              <a:lnSpc>
                <a:spcPct val="100000"/>
              </a:lnSpc>
            </a:pPr>
            <a:r>
              <a:rPr lang="es-MX" sz="900" dirty="0" smtClean="0">
                <a:latin typeface="Verdana"/>
                <a:cs typeface="Verdana"/>
              </a:rPr>
              <a:t>Numero </a:t>
            </a:r>
            <a:r>
              <a:rPr lang="es-MX" sz="900" dirty="0" smtClean="0">
                <a:latin typeface="Verdana"/>
                <a:cs typeface="Verdana"/>
              </a:rPr>
              <a:t>capacitaciones  de Matrimonios de Servicios Institucionales en el </a:t>
            </a:r>
            <a:r>
              <a:rPr lang="es-MX" sz="900" dirty="0" smtClean="0">
                <a:latin typeface="Verdana"/>
                <a:cs typeface="Verdana"/>
              </a:rPr>
              <a:t>Sector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29" name="object 11"/>
          <p:cNvSpPr/>
          <p:nvPr/>
        </p:nvSpPr>
        <p:spPr>
          <a:xfrm>
            <a:off x="9627469" y="904639"/>
            <a:ext cx="1023266" cy="1970982"/>
          </a:xfrm>
          <a:custGeom>
            <a:avLst/>
            <a:gdLst/>
            <a:ahLst/>
            <a:cxnLst/>
            <a:rect l="l" t="t" r="r" b="b"/>
            <a:pathLst>
              <a:path w="1569720" h="1569720">
                <a:moveTo>
                  <a:pt x="0" y="0"/>
                </a:moveTo>
                <a:lnTo>
                  <a:pt x="1569720" y="0"/>
                </a:lnTo>
                <a:lnTo>
                  <a:pt x="1569720" y="1161542"/>
                </a:lnTo>
                <a:lnTo>
                  <a:pt x="981075" y="1161542"/>
                </a:lnTo>
                <a:lnTo>
                  <a:pt x="981075" y="1297051"/>
                </a:lnTo>
                <a:lnTo>
                  <a:pt x="1122807" y="1297051"/>
                </a:lnTo>
                <a:lnTo>
                  <a:pt x="784860" y="1569720"/>
                </a:lnTo>
                <a:lnTo>
                  <a:pt x="446913" y="1297051"/>
                </a:lnTo>
                <a:lnTo>
                  <a:pt x="588644" y="1297051"/>
                </a:lnTo>
                <a:lnTo>
                  <a:pt x="588644" y="1161542"/>
                </a:lnTo>
                <a:lnTo>
                  <a:pt x="0" y="1161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2"/>
          <p:cNvSpPr txBox="1"/>
          <p:nvPr/>
        </p:nvSpPr>
        <p:spPr>
          <a:xfrm>
            <a:off x="9657264" y="979849"/>
            <a:ext cx="987551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lang="es-MX" sz="900" dirty="0" smtClean="0">
                <a:latin typeface="Verdana"/>
                <a:cs typeface="Verdana"/>
              </a:rPr>
              <a:t>Numero capacitación en el servicio  de </a:t>
            </a:r>
            <a:r>
              <a:rPr lang="es-MX" sz="900" dirty="0" smtClean="0">
                <a:latin typeface="Verdana"/>
                <a:cs typeface="Verdana"/>
              </a:rPr>
              <a:t>Matrimonios Facilitadores de somos familia de Dios</a:t>
            </a:r>
            <a:endParaRPr sz="9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5995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82880" y="938784"/>
            <a:ext cx="3218688" cy="1828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19" name="object 6"/>
          <p:cNvSpPr txBox="1">
            <a:spLocks noGrp="1"/>
          </p:cNvSpPr>
          <p:nvPr>
            <p:ph type="title"/>
          </p:nvPr>
        </p:nvSpPr>
        <p:spPr>
          <a:xfrm>
            <a:off x="0" y="1228715"/>
            <a:ext cx="3279648" cy="1695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65" marR="5080" indent="54610">
              <a:lnSpc>
                <a:spcPct val="101699"/>
              </a:lnSpc>
            </a:pPr>
            <a:r>
              <a:rPr lang="es-MX" sz="1800" dirty="0" smtClean="0">
                <a:latin typeface="Arial"/>
                <a:cs typeface="Arial"/>
              </a:rPr>
              <a:t>Segundo Indicador : </a:t>
            </a:r>
            <a:r>
              <a:rPr lang="es-MX" sz="1800" dirty="0" smtClean="0">
                <a:solidFill>
                  <a:prstClr val="black"/>
                </a:solidFill>
              </a:rPr>
              <a:t>Porcentaje  de Incremento de personas que recibieron  Servicios Institucionales vs  el año anterior.</a:t>
            </a:r>
            <a:r>
              <a:rPr lang="es-MX" sz="1800" dirty="0">
                <a:solidFill>
                  <a:prstClr val="black"/>
                </a:solidFill>
              </a:rPr>
              <a:t/>
            </a:r>
            <a:br>
              <a:rPr lang="es-MX" sz="1800" dirty="0">
                <a:solidFill>
                  <a:prstClr val="black"/>
                </a:solidFill>
              </a:rPr>
            </a:b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0" name="object 9"/>
          <p:cNvSpPr/>
          <p:nvPr/>
        </p:nvSpPr>
        <p:spPr>
          <a:xfrm>
            <a:off x="9644995" y="720047"/>
            <a:ext cx="1839869" cy="1569720"/>
          </a:xfrm>
          <a:custGeom>
            <a:avLst/>
            <a:gdLst/>
            <a:ahLst/>
            <a:cxnLst/>
            <a:rect l="l" t="t" r="r" b="b"/>
            <a:pathLst>
              <a:path w="1424305" h="1569720">
                <a:moveTo>
                  <a:pt x="0" y="0"/>
                </a:moveTo>
                <a:lnTo>
                  <a:pt x="1423847" y="0"/>
                </a:lnTo>
                <a:lnTo>
                  <a:pt x="1423847" y="1256664"/>
                </a:lnTo>
                <a:lnTo>
                  <a:pt x="883335" y="1256664"/>
                </a:lnTo>
                <a:lnTo>
                  <a:pt x="883335" y="1368805"/>
                </a:lnTo>
                <a:lnTo>
                  <a:pt x="998651" y="1368805"/>
                </a:lnTo>
                <a:lnTo>
                  <a:pt x="711885" y="1569719"/>
                </a:lnTo>
                <a:lnTo>
                  <a:pt x="425246" y="1368805"/>
                </a:lnTo>
                <a:lnTo>
                  <a:pt x="540562" y="1368805"/>
                </a:lnTo>
                <a:lnTo>
                  <a:pt x="540562" y="1256664"/>
                </a:lnTo>
                <a:lnTo>
                  <a:pt x="0" y="12566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1"/>
          <p:cNvSpPr/>
          <p:nvPr/>
        </p:nvSpPr>
        <p:spPr>
          <a:xfrm>
            <a:off x="6437376" y="902208"/>
            <a:ext cx="1328928" cy="1499616"/>
          </a:xfrm>
          <a:custGeom>
            <a:avLst/>
            <a:gdLst/>
            <a:ahLst/>
            <a:cxnLst/>
            <a:rect l="l" t="t" r="r" b="b"/>
            <a:pathLst>
              <a:path w="1375410" h="1569720">
                <a:moveTo>
                  <a:pt x="0" y="0"/>
                </a:moveTo>
                <a:lnTo>
                  <a:pt x="1375283" y="0"/>
                </a:lnTo>
                <a:lnTo>
                  <a:pt x="1375283" y="1263014"/>
                </a:lnTo>
                <a:lnTo>
                  <a:pt x="863219" y="1263014"/>
                </a:lnTo>
                <a:lnTo>
                  <a:pt x="863219" y="1373377"/>
                </a:lnTo>
                <a:lnTo>
                  <a:pt x="978408" y="1373377"/>
                </a:lnTo>
                <a:lnTo>
                  <a:pt x="687577" y="1569719"/>
                </a:lnTo>
                <a:lnTo>
                  <a:pt x="396875" y="1373377"/>
                </a:lnTo>
                <a:lnTo>
                  <a:pt x="511937" y="1373377"/>
                </a:lnTo>
                <a:lnTo>
                  <a:pt x="511937" y="1263014"/>
                </a:lnTo>
                <a:lnTo>
                  <a:pt x="0" y="1263014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5"/>
          <p:cNvSpPr/>
          <p:nvPr/>
        </p:nvSpPr>
        <p:spPr>
          <a:xfrm>
            <a:off x="4693920" y="902209"/>
            <a:ext cx="1438656" cy="1587836"/>
          </a:xfrm>
          <a:custGeom>
            <a:avLst/>
            <a:gdLst/>
            <a:ahLst/>
            <a:cxnLst/>
            <a:rect l="l" t="t" r="r" b="b"/>
            <a:pathLst>
              <a:path w="1584325" h="1188720">
                <a:moveTo>
                  <a:pt x="0" y="0"/>
                </a:moveTo>
                <a:lnTo>
                  <a:pt x="1583944" y="0"/>
                </a:lnTo>
                <a:lnTo>
                  <a:pt x="1583944" y="819912"/>
                </a:lnTo>
                <a:lnTo>
                  <a:pt x="940562" y="819912"/>
                </a:lnTo>
                <a:lnTo>
                  <a:pt x="940562" y="927100"/>
                </a:lnTo>
                <a:lnTo>
                  <a:pt x="1089152" y="927100"/>
                </a:lnTo>
                <a:lnTo>
                  <a:pt x="791972" y="1188720"/>
                </a:lnTo>
                <a:lnTo>
                  <a:pt x="494792" y="927100"/>
                </a:lnTo>
                <a:lnTo>
                  <a:pt x="643382" y="927100"/>
                </a:lnTo>
                <a:lnTo>
                  <a:pt x="643382" y="819912"/>
                </a:lnTo>
                <a:lnTo>
                  <a:pt x="0" y="81991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6"/>
          <p:cNvSpPr txBox="1"/>
          <p:nvPr/>
        </p:nvSpPr>
        <p:spPr>
          <a:xfrm>
            <a:off x="9816758" y="876865"/>
            <a:ext cx="158432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200" b="1" dirty="0">
                <a:latin typeface="Verdana"/>
                <a:cs typeface="Verdana"/>
              </a:rPr>
              <a:t>NO </a:t>
            </a:r>
            <a:r>
              <a:rPr sz="1200" spc="-5" dirty="0">
                <a:latin typeface="Verdana"/>
                <a:cs typeface="Verdana"/>
              </a:rPr>
              <a:t>modificar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las  formulas </a:t>
            </a:r>
            <a:r>
              <a:rPr sz="1200" dirty="0">
                <a:latin typeface="Verdana"/>
                <a:cs typeface="Verdana"/>
              </a:rPr>
              <a:t>en </a:t>
            </a:r>
            <a:r>
              <a:rPr sz="1200" spc="-5" dirty="0">
                <a:latin typeface="Verdana"/>
                <a:cs typeface="Verdana"/>
              </a:rPr>
              <a:t>las  </a:t>
            </a:r>
            <a:r>
              <a:rPr sz="1200" spc="-5" dirty="0" err="1">
                <a:latin typeface="Verdana"/>
                <a:cs typeface="Verdana"/>
              </a:rPr>
              <a:t>celdas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 smtClean="0">
                <a:latin typeface="Verdana"/>
                <a:cs typeface="Verdana"/>
              </a:rPr>
              <a:t>con</a:t>
            </a:r>
            <a:r>
              <a:rPr sz="1200" spc="-60" dirty="0" smtClean="0">
                <a:latin typeface="Verdana"/>
                <a:cs typeface="Verdana"/>
              </a:rPr>
              <a:t> </a:t>
            </a:r>
            <a:r>
              <a:rPr lang="es-ES" sz="1200" spc="-60" dirty="0" smtClean="0">
                <a:latin typeface="Verdana"/>
                <a:cs typeface="Verdana"/>
              </a:rPr>
              <a:t>ningún</a:t>
            </a:r>
            <a:r>
              <a:rPr sz="1200" spc="-5" dirty="0" smtClean="0">
                <a:latin typeface="Verdana"/>
                <a:cs typeface="Verdana"/>
              </a:rPr>
              <a:t>  </a:t>
            </a:r>
            <a:r>
              <a:rPr sz="1200" spc="-30" dirty="0" smtClean="0">
                <a:latin typeface="Verdana"/>
                <a:cs typeface="Verdana"/>
              </a:rPr>
              <a:t>color</a:t>
            </a:r>
            <a:r>
              <a:rPr lang="es-ES" sz="1200" spc="-30" dirty="0" smtClean="0">
                <a:latin typeface="Verdana"/>
                <a:cs typeface="Verdana"/>
              </a:rPr>
              <a:t> ya están integrados</a:t>
            </a:r>
            <a:r>
              <a:rPr sz="1200" spc="-30" dirty="0" smtClean="0"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4882897" y="1274064"/>
            <a:ext cx="1048511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050" dirty="0">
                <a:latin typeface="Verdana"/>
                <a:cs typeface="Verdana"/>
              </a:rPr>
              <a:t>Nombre del </a:t>
            </a:r>
            <a:r>
              <a:rPr lang="es-MX" sz="1050" dirty="0" smtClean="0">
                <a:latin typeface="Verdana"/>
                <a:cs typeface="Verdana"/>
              </a:rPr>
              <a:t>Servicio Institucional</a:t>
            </a:r>
            <a:endParaRPr sz="1050" dirty="0">
              <a:latin typeface="Verdana"/>
              <a:cs typeface="Verdana"/>
            </a:endParaRPr>
          </a:p>
        </p:txBody>
      </p:sp>
      <p:sp>
        <p:nvSpPr>
          <p:cNvPr id="28" name="object 12"/>
          <p:cNvSpPr txBox="1"/>
          <p:nvPr/>
        </p:nvSpPr>
        <p:spPr>
          <a:xfrm>
            <a:off x="6595873" y="1060704"/>
            <a:ext cx="97535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lang="es-MX" sz="1000" dirty="0" smtClean="0">
                <a:latin typeface="Verdana"/>
                <a:cs typeface="Verdana"/>
              </a:rPr>
              <a:t>Numero de beneficiarios totales proporcionados en el año anterior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9" name="object 11"/>
          <p:cNvSpPr/>
          <p:nvPr/>
        </p:nvSpPr>
        <p:spPr>
          <a:xfrm>
            <a:off x="8083296" y="798576"/>
            <a:ext cx="1304544" cy="1499616"/>
          </a:xfrm>
          <a:custGeom>
            <a:avLst/>
            <a:gdLst/>
            <a:ahLst/>
            <a:cxnLst/>
            <a:rect l="l" t="t" r="r" b="b"/>
            <a:pathLst>
              <a:path w="1375410" h="1569720">
                <a:moveTo>
                  <a:pt x="0" y="0"/>
                </a:moveTo>
                <a:lnTo>
                  <a:pt x="1375283" y="0"/>
                </a:lnTo>
                <a:lnTo>
                  <a:pt x="1375283" y="1263014"/>
                </a:lnTo>
                <a:lnTo>
                  <a:pt x="863219" y="1263014"/>
                </a:lnTo>
                <a:lnTo>
                  <a:pt x="863219" y="1373377"/>
                </a:lnTo>
                <a:lnTo>
                  <a:pt x="978408" y="1373377"/>
                </a:lnTo>
                <a:lnTo>
                  <a:pt x="687577" y="1569719"/>
                </a:lnTo>
                <a:lnTo>
                  <a:pt x="396875" y="1373377"/>
                </a:lnTo>
                <a:lnTo>
                  <a:pt x="511937" y="1373377"/>
                </a:lnTo>
                <a:lnTo>
                  <a:pt x="511937" y="1263014"/>
                </a:lnTo>
                <a:lnTo>
                  <a:pt x="0" y="1263014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2"/>
          <p:cNvSpPr txBox="1"/>
          <p:nvPr/>
        </p:nvSpPr>
        <p:spPr>
          <a:xfrm>
            <a:off x="8247889" y="1054608"/>
            <a:ext cx="97535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lang="es-MX" sz="1000" dirty="0" smtClean="0">
                <a:latin typeface="Verdana"/>
                <a:cs typeface="Verdana"/>
              </a:rPr>
              <a:t>Numero de beneficiarios totales proporcionados en  este  año </a:t>
            </a:r>
            <a:endParaRPr sz="1000" dirty="0">
              <a:latin typeface="Verdana"/>
              <a:cs typeface="Verdana"/>
            </a:endParaRPr>
          </a:p>
        </p:txBody>
      </p: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5010912" y="2670047"/>
          <a:ext cx="6303264" cy="2879832"/>
        </p:xfrm>
        <a:graphic>
          <a:graphicData uri="http://schemas.openxmlformats.org/drawingml/2006/table">
            <a:tbl>
              <a:tblPr/>
              <a:tblGrid>
                <a:gridCol w="1575816"/>
                <a:gridCol w="1575816"/>
                <a:gridCol w="1575816"/>
                <a:gridCol w="1575816"/>
              </a:tblGrid>
              <a:tr h="359979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SERVICIO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ANTERIOR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ACTUAL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PORCENT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</a:tr>
              <a:tr h="359979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S.F.D.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</a:tr>
              <a:tr h="359979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CPIM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359979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F. AMOR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359979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F. PADRES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359979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SUMAS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  <a:tr h="35997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Resultado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  <a:tr h="35997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Calificación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91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/>
          <p:nvPr/>
        </p:nvSpPr>
        <p:spPr>
          <a:xfrm>
            <a:off x="639998" y="2520095"/>
            <a:ext cx="4761058" cy="978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3865" marR="5080" indent="54610" algn="ctr" defTabSz="685800">
              <a:lnSpc>
                <a:spcPct val="101699"/>
              </a:lnSpc>
            </a:pPr>
            <a:r>
              <a:rPr lang="es-MX" sz="2000" b="1" spc="-38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+mj-ea"/>
                <a:cs typeface="Arial"/>
              </a:rPr>
              <a:t>Tercer Indicador : Porcentaje de participación en  las reuniones de Pastoral Familiar Parroquial</a:t>
            </a:r>
            <a:endParaRPr lang="es-MX" sz="2000" b="1" spc="-38" dirty="0">
              <a:solidFill>
                <a:schemeClr val="accent3">
                  <a:lumMod val="50000"/>
                </a:schemeClr>
              </a:solidFill>
              <a:latin typeface="Arial"/>
              <a:ea typeface="+mj-ea"/>
              <a:cs typeface="Arial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49288"/>
              </p:ext>
            </p:extLst>
          </p:nvPr>
        </p:nvGraphicFramePr>
        <p:xfrm>
          <a:off x="6132576" y="2458842"/>
          <a:ext cx="5157217" cy="4052735"/>
        </p:xfrm>
        <a:graphic>
          <a:graphicData uri="http://schemas.openxmlformats.org/drawingml/2006/table">
            <a:tbl>
              <a:tblPr/>
              <a:tblGrid>
                <a:gridCol w="1297185"/>
                <a:gridCol w="1315178"/>
                <a:gridCol w="1340290"/>
                <a:gridCol w="1204564"/>
              </a:tblGrid>
              <a:tr h="8505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Asistencia a Reuniones Pastoral Familiar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Reuniones convocadas por la Pastoral Familiar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%CUMPL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RESULTADO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CALIFICACIÓN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0013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" name="object 9"/>
          <p:cNvSpPr/>
          <p:nvPr/>
        </p:nvSpPr>
        <p:spPr>
          <a:xfrm>
            <a:off x="7181088" y="892162"/>
            <a:ext cx="1621536" cy="1569720"/>
          </a:xfrm>
          <a:custGeom>
            <a:avLst/>
            <a:gdLst/>
            <a:ahLst/>
            <a:cxnLst/>
            <a:rect l="l" t="t" r="r" b="b"/>
            <a:pathLst>
              <a:path w="1424305" h="1569720">
                <a:moveTo>
                  <a:pt x="0" y="0"/>
                </a:moveTo>
                <a:lnTo>
                  <a:pt x="1423847" y="0"/>
                </a:lnTo>
                <a:lnTo>
                  <a:pt x="1423847" y="1256664"/>
                </a:lnTo>
                <a:lnTo>
                  <a:pt x="883335" y="1256664"/>
                </a:lnTo>
                <a:lnTo>
                  <a:pt x="883335" y="1368805"/>
                </a:lnTo>
                <a:lnTo>
                  <a:pt x="998651" y="1368805"/>
                </a:lnTo>
                <a:lnTo>
                  <a:pt x="711885" y="1569719"/>
                </a:lnTo>
                <a:lnTo>
                  <a:pt x="425246" y="1368805"/>
                </a:lnTo>
                <a:lnTo>
                  <a:pt x="540562" y="1368805"/>
                </a:lnTo>
                <a:lnTo>
                  <a:pt x="540562" y="1256664"/>
                </a:lnTo>
                <a:lnTo>
                  <a:pt x="0" y="12566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s-MX" sz="1600" dirty="0" smtClean="0"/>
              <a:t>PONGA  1 </a:t>
            </a:r>
          </a:p>
          <a:p>
            <a:pPr algn="ctr"/>
            <a:r>
              <a:rPr lang="es-MX" sz="1600" dirty="0" smtClean="0"/>
              <a:t>(SI ASISTIO )</a:t>
            </a:r>
          </a:p>
          <a:p>
            <a:pPr algn="ctr"/>
            <a:r>
              <a:rPr lang="es-MX" sz="1600" dirty="0" smtClean="0"/>
              <a:t>PONGA 0</a:t>
            </a:r>
          </a:p>
          <a:p>
            <a:pPr algn="ctr"/>
            <a:r>
              <a:rPr lang="es-MX" sz="1600" dirty="0" smtClean="0"/>
              <a:t>( SI NO ASISTIO )</a:t>
            </a:r>
            <a:endParaRPr sz="1600" dirty="0"/>
          </a:p>
        </p:txBody>
      </p:sp>
      <p:sp>
        <p:nvSpPr>
          <p:cNvPr id="14" name="object 9"/>
          <p:cNvSpPr/>
          <p:nvPr/>
        </p:nvSpPr>
        <p:spPr>
          <a:xfrm>
            <a:off x="8887968" y="916546"/>
            <a:ext cx="1328928" cy="1569720"/>
          </a:xfrm>
          <a:custGeom>
            <a:avLst/>
            <a:gdLst/>
            <a:ahLst/>
            <a:cxnLst/>
            <a:rect l="l" t="t" r="r" b="b"/>
            <a:pathLst>
              <a:path w="1424305" h="1569720">
                <a:moveTo>
                  <a:pt x="0" y="0"/>
                </a:moveTo>
                <a:lnTo>
                  <a:pt x="1423847" y="0"/>
                </a:lnTo>
                <a:lnTo>
                  <a:pt x="1423847" y="1256664"/>
                </a:lnTo>
                <a:lnTo>
                  <a:pt x="883335" y="1256664"/>
                </a:lnTo>
                <a:lnTo>
                  <a:pt x="883335" y="1368805"/>
                </a:lnTo>
                <a:lnTo>
                  <a:pt x="998651" y="1368805"/>
                </a:lnTo>
                <a:lnTo>
                  <a:pt x="711885" y="1569719"/>
                </a:lnTo>
                <a:lnTo>
                  <a:pt x="425246" y="1368805"/>
                </a:lnTo>
                <a:lnTo>
                  <a:pt x="540562" y="1368805"/>
                </a:lnTo>
                <a:lnTo>
                  <a:pt x="540562" y="1256664"/>
                </a:lnTo>
                <a:lnTo>
                  <a:pt x="0" y="12566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s-MX" sz="1400" dirty="0" smtClean="0"/>
              <a:t>NUMERO DE REUNIONES CONVOCADAS POR  LA PASTORAL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Título"/>
          <p:cNvSpPr txBox="1">
            <a:spLocks/>
          </p:cNvSpPr>
          <p:nvPr/>
        </p:nvSpPr>
        <p:spPr>
          <a:xfrm>
            <a:off x="3819634" y="3410814"/>
            <a:ext cx="4161738" cy="1844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</a:pPr>
            <a:r>
              <a:rPr lang="es-MX" sz="2100" b="1" spc="15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rPr>
              <a:t>Matrimonio Secretario</a:t>
            </a:r>
          </a:p>
          <a:p>
            <a:pPr defTabSz="685800"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</a:pPr>
            <a:r>
              <a:rPr lang="es-MX" sz="2100" b="1" spc="15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rPr>
              <a:t>Diocesano de Área </a:t>
            </a:r>
            <a:r>
              <a:rPr lang="es-MX" sz="2100" b="1" spc="15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rPr>
              <a:t>II</a:t>
            </a:r>
            <a:endParaRPr lang="es-MX" sz="2100" b="1" spc="150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4" name="object 22"/>
          <p:cNvSpPr txBox="1"/>
          <p:nvPr/>
        </p:nvSpPr>
        <p:spPr>
          <a:xfrm>
            <a:off x="3367276" y="1754938"/>
            <a:ext cx="4402455" cy="1523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/>
            <a:r>
              <a:rPr sz="3300" b="1" dirty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38100" dist="38100" dir="18900000">
                    <a:schemeClr val="tx2"/>
                  </a:innerShdw>
                </a:effectLst>
                <a:latin typeface="Cambria" pitchFamily="18" charset="0"/>
                <a:ea typeface="+mj-ea"/>
                <a:cs typeface="+mj-cs"/>
              </a:rPr>
              <a:t>GUÍA PARA LLENADO DEL  TABLEROS DE INDICADORES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4326" y="883139"/>
            <a:ext cx="10058400" cy="4497486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s-MX" sz="3000" dirty="0" smtClean="0">
                <a:solidFill>
                  <a:srgbClr val="9900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OBJETIVOS DE LOS INDICADORES:</a:t>
            </a:r>
          </a:p>
          <a:p>
            <a:pPr>
              <a:spcAft>
                <a:spcPts val="600"/>
              </a:spcAft>
            </a:pPr>
            <a:endParaRPr lang="es-MX" sz="3000" dirty="0">
              <a:solidFill>
                <a:srgbClr val="990033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s-ES" sz="2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Asegurar y apoyar que los matrimonios que ofrecen Servicios Institucionales, estén capacitados y cumplan correctamente con sus actividades.</a:t>
            </a:r>
          </a:p>
          <a:p>
            <a:pPr marL="34290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s-MX" sz="2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2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Asegurar y apoyar que los matrimonios Secretarios de Área ll Sector estén capacitados y cumplan con los requisitos de su función. </a:t>
            </a:r>
            <a:endParaRPr lang="es-MX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s-MX" sz="2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Promover </a:t>
            </a:r>
            <a:r>
              <a:rPr lang="es-MX" sz="2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los Servicios Institucionales, coordinando las actividades necesarias para extender sus beneficios en su Diócesis.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s-ES_tradnl" sz="2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Entablar una relación permanente con la comisión Diocesana de Pastoral Familiar.</a:t>
            </a:r>
            <a:endParaRPr lang="es-MX" sz="2600" dirty="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endParaRPr lang="es-MX" sz="2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s-MX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MX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84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2840735"/>
            <a:ext cx="4069723" cy="25426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0" y="932368"/>
            <a:ext cx="3673231" cy="14692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object 11"/>
          <p:cNvSpPr/>
          <p:nvPr/>
        </p:nvSpPr>
        <p:spPr>
          <a:xfrm>
            <a:off x="4015291" y="839362"/>
            <a:ext cx="1048511" cy="1524000"/>
          </a:xfrm>
          <a:custGeom>
            <a:avLst/>
            <a:gdLst/>
            <a:ahLst/>
            <a:cxnLst/>
            <a:rect l="l" t="t" r="r" b="b"/>
            <a:pathLst>
              <a:path w="1569720" h="1569720">
                <a:moveTo>
                  <a:pt x="0" y="0"/>
                </a:moveTo>
                <a:lnTo>
                  <a:pt x="1569720" y="0"/>
                </a:lnTo>
                <a:lnTo>
                  <a:pt x="1569720" y="1161542"/>
                </a:lnTo>
                <a:lnTo>
                  <a:pt x="981075" y="1161542"/>
                </a:lnTo>
                <a:lnTo>
                  <a:pt x="981075" y="1297051"/>
                </a:lnTo>
                <a:lnTo>
                  <a:pt x="1122807" y="1297051"/>
                </a:lnTo>
                <a:lnTo>
                  <a:pt x="784860" y="1569720"/>
                </a:lnTo>
                <a:lnTo>
                  <a:pt x="446913" y="1297051"/>
                </a:lnTo>
                <a:lnTo>
                  <a:pt x="588644" y="1297051"/>
                </a:lnTo>
                <a:lnTo>
                  <a:pt x="588644" y="1161542"/>
                </a:lnTo>
                <a:lnTo>
                  <a:pt x="0" y="1161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12"/>
          <p:cNvSpPr txBox="1"/>
          <p:nvPr/>
        </p:nvSpPr>
        <p:spPr>
          <a:xfrm>
            <a:off x="6868219" y="863745"/>
            <a:ext cx="987551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lang="es-MX" sz="900" dirty="0" smtClean="0">
                <a:latin typeface="Verdana"/>
                <a:cs typeface="Verdana"/>
              </a:rPr>
              <a:t>Numero capacitaciones  de Matrimonios de Servicios Institucionales en el Sector</a:t>
            </a:r>
          </a:p>
          <a:p>
            <a:pPr marL="12065" marR="5080" indent="-1270" algn="ctr">
              <a:lnSpc>
                <a:spcPct val="100000"/>
              </a:lnSpc>
            </a:pPr>
            <a:endParaRPr sz="900" dirty="0">
              <a:latin typeface="Verdana"/>
              <a:cs typeface="Verdana"/>
            </a:endParaRPr>
          </a:p>
        </p:txBody>
      </p:sp>
      <p:sp>
        <p:nvSpPr>
          <p:cNvPr id="9" name="object 18"/>
          <p:cNvSpPr txBox="1"/>
          <p:nvPr/>
        </p:nvSpPr>
        <p:spPr>
          <a:xfrm>
            <a:off x="10213854" y="1114175"/>
            <a:ext cx="158432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b="1" dirty="0">
                <a:latin typeface="Verdana"/>
                <a:cs typeface="Verdana"/>
              </a:rPr>
              <a:t>NO </a:t>
            </a:r>
            <a:r>
              <a:rPr sz="1200" spc="-5" dirty="0">
                <a:latin typeface="Verdana"/>
                <a:cs typeface="Verdana"/>
              </a:rPr>
              <a:t>modificar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las  formulas </a:t>
            </a:r>
            <a:r>
              <a:rPr sz="1200" dirty="0">
                <a:latin typeface="Verdana"/>
                <a:cs typeface="Verdana"/>
              </a:rPr>
              <a:t>en </a:t>
            </a:r>
            <a:r>
              <a:rPr sz="1200" spc="-5" dirty="0">
                <a:latin typeface="Verdana"/>
                <a:cs typeface="Verdana"/>
              </a:rPr>
              <a:t>las  celdas </a:t>
            </a:r>
            <a:r>
              <a:rPr sz="1200" dirty="0">
                <a:latin typeface="Verdana"/>
                <a:cs typeface="Verdana"/>
              </a:rPr>
              <a:t>con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algún  </a:t>
            </a:r>
            <a:r>
              <a:rPr sz="1200" spc="-30" dirty="0">
                <a:latin typeface="Verdana"/>
                <a:cs typeface="Verdana"/>
              </a:rPr>
              <a:t>color.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1" name="object 40"/>
          <p:cNvSpPr txBox="1"/>
          <p:nvPr/>
        </p:nvSpPr>
        <p:spPr>
          <a:xfrm>
            <a:off x="0" y="3015875"/>
            <a:ext cx="4023359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s-MX" sz="1100" b="1" dirty="0" smtClean="0">
                <a:latin typeface="Verdana"/>
                <a:cs typeface="Verdana"/>
              </a:rPr>
              <a:t>MATR</a:t>
            </a:r>
            <a:r>
              <a:rPr sz="1100" b="1" dirty="0" smtClean="0">
                <a:latin typeface="Verdana"/>
                <a:cs typeface="Verdana"/>
              </a:rPr>
              <a:t>.</a:t>
            </a:r>
            <a:r>
              <a:rPr lang="es-MX" sz="1100" b="1" dirty="0" smtClean="0">
                <a:latin typeface="Verdana"/>
                <a:cs typeface="Verdana"/>
              </a:rPr>
              <a:t> S.I.  </a:t>
            </a:r>
            <a:r>
              <a:rPr lang="es-MX" sz="1100" b="1" dirty="0" smtClean="0">
                <a:solidFill>
                  <a:srgbClr val="00B050"/>
                </a:solidFill>
                <a:latin typeface="Verdana"/>
                <a:cs typeface="Verdana"/>
              </a:rPr>
              <a:t>MATRIMONIOS DE SERVICIOS</a:t>
            </a:r>
            <a:endParaRPr sz="110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s-MX" sz="1100" b="1" dirty="0" smtClean="0">
                <a:latin typeface="Verdana"/>
                <a:cs typeface="Verdana"/>
              </a:rPr>
              <a:t>S .F.D . </a:t>
            </a:r>
            <a:r>
              <a:rPr lang="es-MX" sz="1100" b="1" dirty="0" smtClean="0">
                <a:solidFill>
                  <a:srgbClr val="00B050"/>
                </a:solidFill>
                <a:latin typeface="Verdana"/>
                <a:cs typeface="Verdana"/>
              </a:rPr>
              <a:t>SOMOS FAMILIA DE DIOS</a:t>
            </a: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s-MX" sz="1100" b="1" spc="-5" dirty="0" smtClean="0">
                <a:latin typeface="Verdana"/>
                <a:cs typeface="Verdana"/>
              </a:rPr>
              <a:t>CIP I Y II   </a:t>
            </a:r>
            <a:r>
              <a:rPr lang="es-MX" sz="1100" b="1" spc="-5" dirty="0" smtClean="0">
                <a:solidFill>
                  <a:srgbClr val="00B050"/>
                </a:solidFill>
                <a:latin typeface="Verdana"/>
                <a:cs typeface="Verdana"/>
              </a:rPr>
              <a:t>CAPACITACION INTEGRAL       PROGESIVA  MODULOS I Y </a:t>
            </a:r>
            <a:r>
              <a:rPr lang="es-MX" sz="1100" b="1" spc="-5" dirty="0" smtClean="0">
                <a:solidFill>
                  <a:srgbClr val="00B050"/>
                </a:solidFill>
                <a:latin typeface="Verdana"/>
                <a:cs typeface="Verdana"/>
              </a:rPr>
              <a:t>II</a:t>
            </a:r>
          </a:p>
          <a:p>
            <a:pPr marL="184785" indent="-172085">
              <a:buFont typeface="Arial"/>
              <a:buChar char="•"/>
              <a:tabLst>
                <a:tab pos="185420" algn="l"/>
              </a:tabLst>
            </a:pPr>
            <a:r>
              <a:rPr lang="es-MX" sz="1100" b="1" spc="-5" dirty="0">
                <a:latin typeface="Verdana"/>
                <a:cs typeface="Verdana"/>
              </a:rPr>
              <a:t>MTD   </a:t>
            </a:r>
            <a:r>
              <a:rPr lang="es-MX" sz="1100" b="1" spc="-5" dirty="0">
                <a:solidFill>
                  <a:srgbClr val="00B050"/>
                </a:solidFill>
                <a:latin typeface="Verdana"/>
                <a:cs typeface="Verdana"/>
              </a:rPr>
              <a:t>TALLER DE </a:t>
            </a:r>
            <a:r>
              <a:rPr lang="es-MX" sz="1100" b="1" spc="-5" dirty="0" smtClean="0">
                <a:solidFill>
                  <a:srgbClr val="00B050"/>
                </a:solidFill>
                <a:latin typeface="Verdana"/>
                <a:cs typeface="Verdana"/>
              </a:rPr>
              <a:t>METODOLOGIA</a:t>
            </a:r>
            <a:endParaRPr sz="110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s-MX" sz="1100" b="1" spc="-5" dirty="0" smtClean="0">
                <a:latin typeface="Verdana"/>
                <a:cs typeface="Verdana"/>
              </a:rPr>
              <a:t>SERVICIO    </a:t>
            </a:r>
            <a:r>
              <a:rPr lang="es-MX" sz="1100" b="1" spc="-5" dirty="0" smtClean="0">
                <a:solidFill>
                  <a:srgbClr val="00B050"/>
                </a:solidFill>
                <a:latin typeface="Verdana"/>
                <a:cs typeface="Verdana"/>
              </a:rPr>
              <a:t>CAPACITACION EN EL SERVICIO INSTITUCIONAL</a:t>
            </a:r>
            <a:endParaRPr sz="110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s-MX" sz="1100" b="1" spc="-5" dirty="0" smtClean="0">
                <a:latin typeface="Verdana"/>
                <a:cs typeface="Verdana"/>
              </a:rPr>
              <a:t>MAT.FAC.S.F.D. </a:t>
            </a:r>
            <a:r>
              <a:rPr lang="es-MX" sz="1100" b="1" spc="-5" dirty="0" smtClean="0">
                <a:solidFill>
                  <a:srgbClr val="00B050"/>
                </a:solidFill>
                <a:latin typeface="Verdana"/>
                <a:cs typeface="Verdana"/>
              </a:rPr>
              <a:t>CAPACITACION A MATRIMONIOS FACILITADORES SOMOS FAMILA DE </a:t>
            </a:r>
            <a:r>
              <a:rPr lang="es-MX" sz="1100" b="1" spc="-5" dirty="0" smtClean="0">
                <a:solidFill>
                  <a:srgbClr val="00B050"/>
                </a:solidFill>
                <a:latin typeface="Verdana"/>
                <a:cs typeface="Verdana"/>
              </a:rPr>
              <a:t>DIOS</a:t>
            </a:r>
          </a:p>
          <a:p>
            <a:pPr marL="184785" indent="-172085">
              <a:buFont typeface="Arial"/>
              <a:buChar char="•"/>
              <a:tabLst>
                <a:tab pos="185420" algn="l"/>
              </a:tabLst>
            </a:pPr>
            <a:r>
              <a:rPr lang="es-MX" sz="1100" b="1" spc="-5" dirty="0">
                <a:latin typeface="Verdana"/>
                <a:cs typeface="Verdana"/>
              </a:rPr>
              <a:t>SERVICIO SFD </a:t>
            </a:r>
            <a:r>
              <a:rPr lang="es-MX" sz="1100" b="1" spc="-5" dirty="0">
                <a:solidFill>
                  <a:srgbClr val="00B050"/>
                </a:solidFill>
                <a:latin typeface="Verdana"/>
                <a:cs typeface="Verdana"/>
              </a:rPr>
              <a:t>CAPACITACIÓN EN EL SERVICIO DE FACILITADORES DE SOMOS FAMILIA DE DIOS</a:t>
            </a: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endParaRPr sz="11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10177279" y="1078394"/>
            <a:ext cx="1584325" cy="1290320"/>
          </a:xfrm>
          <a:custGeom>
            <a:avLst/>
            <a:gdLst/>
            <a:ahLst/>
            <a:cxnLst/>
            <a:rect l="l" t="t" r="r" b="b"/>
            <a:pathLst>
              <a:path w="1584325" h="1290320">
                <a:moveTo>
                  <a:pt x="0" y="0"/>
                </a:moveTo>
                <a:lnTo>
                  <a:pt x="1583944" y="0"/>
                </a:lnTo>
                <a:lnTo>
                  <a:pt x="1583944" y="838073"/>
                </a:lnTo>
                <a:lnTo>
                  <a:pt x="953134" y="838073"/>
                </a:lnTo>
                <a:lnTo>
                  <a:pt x="953134" y="1005966"/>
                </a:lnTo>
                <a:lnTo>
                  <a:pt x="1114425" y="1005966"/>
                </a:lnTo>
                <a:lnTo>
                  <a:pt x="791972" y="1289812"/>
                </a:lnTo>
                <a:lnTo>
                  <a:pt x="469519" y="1005966"/>
                </a:lnTo>
                <a:lnTo>
                  <a:pt x="630681" y="1005966"/>
                </a:lnTo>
                <a:lnTo>
                  <a:pt x="630681" y="838073"/>
                </a:lnTo>
                <a:lnTo>
                  <a:pt x="0" y="8380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/>
          <p:cNvSpPr txBox="1">
            <a:spLocks noGrp="1"/>
          </p:cNvSpPr>
          <p:nvPr>
            <p:ph type="title"/>
          </p:nvPr>
        </p:nvSpPr>
        <p:spPr>
          <a:xfrm>
            <a:off x="0" y="1190959"/>
            <a:ext cx="3709306" cy="878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65" marR="5080" indent="54610">
              <a:lnSpc>
                <a:spcPct val="101699"/>
              </a:lnSpc>
            </a:pPr>
            <a:r>
              <a:rPr sz="1400" b="1" spc="-5" dirty="0">
                <a:solidFill>
                  <a:schemeClr val="tx1"/>
                </a:solidFill>
                <a:latin typeface="Arial"/>
                <a:cs typeface="Arial"/>
              </a:rPr>
              <a:t>Primer </a:t>
            </a:r>
            <a:r>
              <a:rPr sz="1400" b="1" dirty="0">
                <a:solidFill>
                  <a:schemeClr val="tx1"/>
                </a:solidFill>
                <a:latin typeface="Arial"/>
                <a:cs typeface="Arial"/>
              </a:rPr>
              <a:t>Indicador: </a:t>
            </a:r>
            <a:r>
              <a:rPr sz="1400" spc="-10" dirty="0">
                <a:solidFill>
                  <a:schemeClr val="tx1"/>
                </a:solidFill>
              </a:rPr>
              <a:t>Porcentaje </a:t>
            </a:r>
            <a:r>
              <a:rPr sz="1400" spc="-5" dirty="0">
                <a:solidFill>
                  <a:schemeClr val="tx1"/>
                </a:solidFill>
              </a:rPr>
              <a:t>de capacitación de  </a:t>
            </a:r>
            <a:r>
              <a:rPr sz="1400" dirty="0" err="1" smtClean="0">
                <a:solidFill>
                  <a:schemeClr val="tx1"/>
                </a:solidFill>
              </a:rPr>
              <a:t>matrimoni</a:t>
            </a:r>
            <a:r>
              <a:rPr lang="es-MX" sz="1400" dirty="0" smtClean="0">
                <a:solidFill>
                  <a:schemeClr val="tx1"/>
                </a:solidFill>
              </a:rPr>
              <a:t>o</a:t>
            </a:r>
            <a:r>
              <a:rPr sz="1400" dirty="0" smtClean="0">
                <a:solidFill>
                  <a:schemeClr val="tx1"/>
                </a:solidFill>
              </a:rPr>
              <a:t>s </a:t>
            </a:r>
            <a:r>
              <a:rPr lang="es-MX" sz="1400" spc="-10" dirty="0" smtClean="0">
                <a:solidFill>
                  <a:schemeClr val="tx1"/>
                </a:solidFill>
              </a:rPr>
              <a:t>que prestan servicios institucionales </a:t>
            </a:r>
            <a:r>
              <a:rPr lang="es-ES" sz="1400" dirty="0" smtClean="0">
                <a:solidFill>
                  <a:schemeClr val="tx1"/>
                </a:solidFill>
              </a:rPr>
              <a:t>formato S-11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8" name="object 11"/>
          <p:cNvSpPr/>
          <p:nvPr/>
        </p:nvSpPr>
        <p:spPr>
          <a:xfrm>
            <a:off x="5033323" y="833266"/>
            <a:ext cx="932687" cy="1524000"/>
          </a:xfrm>
          <a:custGeom>
            <a:avLst/>
            <a:gdLst/>
            <a:ahLst/>
            <a:cxnLst/>
            <a:rect l="l" t="t" r="r" b="b"/>
            <a:pathLst>
              <a:path w="1569720" h="1569720">
                <a:moveTo>
                  <a:pt x="0" y="0"/>
                </a:moveTo>
                <a:lnTo>
                  <a:pt x="1569720" y="0"/>
                </a:lnTo>
                <a:lnTo>
                  <a:pt x="1569720" y="1161542"/>
                </a:lnTo>
                <a:lnTo>
                  <a:pt x="981075" y="1161542"/>
                </a:lnTo>
                <a:lnTo>
                  <a:pt x="981075" y="1297051"/>
                </a:lnTo>
                <a:lnTo>
                  <a:pt x="1122807" y="1297051"/>
                </a:lnTo>
                <a:lnTo>
                  <a:pt x="784860" y="1569720"/>
                </a:lnTo>
                <a:lnTo>
                  <a:pt x="446913" y="1297051"/>
                </a:lnTo>
                <a:lnTo>
                  <a:pt x="588644" y="1297051"/>
                </a:lnTo>
                <a:lnTo>
                  <a:pt x="588644" y="1161542"/>
                </a:lnTo>
                <a:lnTo>
                  <a:pt x="0" y="1161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1"/>
          <p:cNvSpPr/>
          <p:nvPr/>
        </p:nvSpPr>
        <p:spPr>
          <a:xfrm>
            <a:off x="5947723" y="833266"/>
            <a:ext cx="896111" cy="1524000"/>
          </a:xfrm>
          <a:custGeom>
            <a:avLst/>
            <a:gdLst/>
            <a:ahLst/>
            <a:cxnLst/>
            <a:rect l="l" t="t" r="r" b="b"/>
            <a:pathLst>
              <a:path w="1569720" h="1569720">
                <a:moveTo>
                  <a:pt x="0" y="0"/>
                </a:moveTo>
                <a:lnTo>
                  <a:pt x="1569720" y="0"/>
                </a:lnTo>
                <a:lnTo>
                  <a:pt x="1569720" y="1161542"/>
                </a:lnTo>
                <a:lnTo>
                  <a:pt x="981075" y="1161542"/>
                </a:lnTo>
                <a:lnTo>
                  <a:pt x="981075" y="1297051"/>
                </a:lnTo>
                <a:lnTo>
                  <a:pt x="1122807" y="1297051"/>
                </a:lnTo>
                <a:lnTo>
                  <a:pt x="784860" y="1569720"/>
                </a:lnTo>
                <a:lnTo>
                  <a:pt x="446913" y="1297051"/>
                </a:lnTo>
                <a:lnTo>
                  <a:pt x="588644" y="1297051"/>
                </a:lnTo>
                <a:lnTo>
                  <a:pt x="588644" y="1161542"/>
                </a:lnTo>
                <a:lnTo>
                  <a:pt x="0" y="1161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1"/>
          <p:cNvSpPr/>
          <p:nvPr/>
        </p:nvSpPr>
        <p:spPr>
          <a:xfrm>
            <a:off x="6880411" y="839362"/>
            <a:ext cx="938783" cy="1524000"/>
          </a:xfrm>
          <a:custGeom>
            <a:avLst/>
            <a:gdLst/>
            <a:ahLst/>
            <a:cxnLst/>
            <a:rect l="l" t="t" r="r" b="b"/>
            <a:pathLst>
              <a:path w="1569720" h="1569720">
                <a:moveTo>
                  <a:pt x="0" y="0"/>
                </a:moveTo>
                <a:lnTo>
                  <a:pt x="1569720" y="0"/>
                </a:lnTo>
                <a:lnTo>
                  <a:pt x="1569720" y="1161542"/>
                </a:lnTo>
                <a:lnTo>
                  <a:pt x="981075" y="1161542"/>
                </a:lnTo>
                <a:lnTo>
                  <a:pt x="981075" y="1297051"/>
                </a:lnTo>
                <a:lnTo>
                  <a:pt x="1122807" y="1297051"/>
                </a:lnTo>
                <a:lnTo>
                  <a:pt x="784860" y="1569720"/>
                </a:lnTo>
                <a:lnTo>
                  <a:pt x="446913" y="1297051"/>
                </a:lnTo>
                <a:lnTo>
                  <a:pt x="588644" y="1297051"/>
                </a:lnTo>
                <a:lnTo>
                  <a:pt x="588644" y="1161542"/>
                </a:lnTo>
                <a:lnTo>
                  <a:pt x="0" y="1161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11"/>
          <p:cNvSpPr/>
          <p:nvPr/>
        </p:nvSpPr>
        <p:spPr>
          <a:xfrm>
            <a:off x="7861867" y="833266"/>
            <a:ext cx="932687" cy="1524000"/>
          </a:xfrm>
          <a:custGeom>
            <a:avLst/>
            <a:gdLst/>
            <a:ahLst/>
            <a:cxnLst/>
            <a:rect l="l" t="t" r="r" b="b"/>
            <a:pathLst>
              <a:path w="1569720" h="1569720">
                <a:moveTo>
                  <a:pt x="0" y="0"/>
                </a:moveTo>
                <a:lnTo>
                  <a:pt x="1569720" y="0"/>
                </a:lnTo>
                <a:lnTo>
                  <a:pt x="1569720" y="1161542"/>
                </a:lnTo>
                <a:lnTo>
                  <a:pt x="981075" y="1161542"/>
                </a:lnTo>
                <a:lnTo>
                  <a:pt x="981075" y="1297051"/>
                </a:lnTo>
                <a:lnTo>
                  <a:pt x="1122807" y="1297051"/>
                </a:lnTo>
                <a:lnTo>
                  <a:pt x="784860" y="1569720"/>
                </a:lnTo>
                <a:lnTo>
                  <a:pt x="446913" y="1297051"/>
                </a:lnTo>
                <a:lnTo>
                  <a:pt x="588644" y="1297051"/>
                </a:lnTo>
                <a:lnTo>
                  <a:pt x="588644" y="1161542"/>
                </a:lnTo>
                <a:lnTo>
                  <a:pt x="0" y="1161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11"/>
          <p:cNvSpPr/>
          <p:nvPr/>
        </p:nvSpPr>
        <p:spPr>
          <a:xfrm>
            <a:off x="8843323" y="839362"/>
            <a:ext cx="1036319" cy="1524000"/>
          </a:xfrm>
          <a:custGeom>
            <a:avLst/>
            <a:gdLst/>
            <a:ahLst/>
            <a:cxnLst/>
            <a:rect l="l" t="t" r="r" b="b"/>
            <a:pathLst>
              <a:path w="1569720" h="1569720">
                <a:moveTo>
                  <a:pt x="0" y="0"/>
                </a:moveTo>
                <a:lnTo>
                  <a:pt x="1569720" y="0"/>
                </a:lnTo>
                <a:lnTo>
                  <a:pt x="1569720" y="1161542"/>
                </a:lnTo>
                <a:lnTo>
                  <a:pt x="981075" y="1161542"/>
                </a:lnTo>
                <a:lnTo>
                  <a:pt x="981075" y="1297051"/>
                </a:lnTo>
                <a:lnTo>
                  <a:pt x="1122807" y="1297051"/>
                </a:lnTo>
                <a:lnTo>
                  <a:pt x="784860" y="1569720"/>
                </a:lnTo>
                <a:lnTo>
                  <a:pt x="446913" y="1297051"/>
                </a:lnTo>
                <a:lnTo>
                  <a:pt x="588644" y="1297051"/>
                </a:lnTo>
                <a:lnTo>
                  <a:pt x="588644" y="1161542"/>
                </a:lnTo>
                <a:lnTo>
                  <a:pt x="0" y="1161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12"/>
          <p:cNvSpPr txBox="1"/>
          <p:nvPr/>
        </p:nvSpPr>
        <p:spPr>
          <a:xfrm>
            <a:off x="4009195" y="894225"/>
            <a:ext cx="1048511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900" dirty="0">
                <a:latin typeface="Verdana"/>
                <a:cs typeface="Verdana"/>
              </a:rPr>
              <a:t>Nombre del sector  (preferentemente  con números  romanos, tal</a:t>
            </a:r>
            <a:r>
              <a:rPr sz="900" spc="-114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como  se definen en </a:t>
            </a:r>
            <a:r>
              <a:rPr sz="900" spc="-10" dirty="0">
                <a:latin typeface="Verdana"/>
                <a:cs typeface="Verdana"/>
              </a:rPr>
              <a:t>la  </a:t>
            </a:r>
            <a:r>
              <a:rPr sz="900" dirty="0">
                <a:latin typeface="Verdana"/>
                <a:cs typeface="Verdana"/>
              </a:rPr>
              <a:t>BDD)</a:t>
            </a:r>
          </a:p>
        </p:txBody>
      </p:sp>
      <p:sp>
        <p:nvSpPr>
          <p:cNvPr id="24" name="object 12"/>
          <p:cNvSpPr txBox="1"/>
          <p:nvPr/>
        </p:nvSpPr>
        <p:spPr>
          <a:xfrm>
            <a:off x="5021131" y="869841"/>
            <a:ext cx="987551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lang="es-MX" sz="900" dirty="0" smtClean="0">
                <a:latin typeface="Verdana"/>
                <a:cs typeface="Verdana"/>
              </a:rPr>
              <a:t>Numero de Matrimonios de Servicios Institucionales en el Sector</a:t>
            </a:r>
          </a:p>
          <a:p>
            <a:pPr marL="12065" marR="5080" indent="-1270" algn="ctr">
              <a:lnSpc>
                <a:spcPct val="100000"/>
              </a:lnSpc>
            </a:pPr>
            <a:endParaRPr sz="900" dirty="0">
              <a:latin typeface="Verdana"/>
              <a:cs typeface="Verdana"/>
            </a:endParaRPr>
          </a:p>
        </p:txBody>
      </p:sp>
      <p:sp>
        <p:nvSpPr>
          <p:cNvPr id="25" name="object 12"/>
          <p:cNvSpPr txBox="1"/>
          <p:nvPr/>
        </p:nvSpPr>
        <p:spPr>
          <a:xfrm>
            <a:off x="6002586" y="942993"/>
            <a:ext cx="871728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lang="es-MX" sz="900" dirty="0" smtClean="0">
                <a:latin typeface="Verdana"/>
                <a:cs typeface="Verdana"/>
              </a:rPr>
              <a:t>Numero Matrimonios facilitadores de somos familia de Dios</a:t>
            </a:r>
          </a:p>
          <a:p>
            <a:pPr marL="12065" marR="5080" indent="-1270" algn="ctr">
              <a:lnSpc>
                <a:spcPct val="100000"/>
              </a:lnSpc>
            </a:pPr>
            <a:endParaRPr sz="900" dirty="0">
              <a:latin typeface="Verdana"/>
              <a:cs typeface="Verdana"/>
            </a:endParaRPr>
          </a:p>
        </p:txBody>
      </p:sp>
      <p:sp>
        <p:nvSpPr>
          <p:cNvPr id="26" name="object 12"/>
          <p:cNvSpPr txBox="1"/>
          <p:nvPr/>
        </p:nvSpPr>
        <p:spPr>
          <a:xfrm>
            <a:off x="7843579" y="839361"/>
            <a:ext cx="98755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lang="es-MX" sz="900" dirty="0" smtClean="0">
                <a:latin typeface="Verdana"/>
                <a:cs typeface="Verdana"/>
              </a:rPr>
              <a:t>Numero capacitación en el servicio  de Matrimonios de Servicios Institucionales en el Sector</a:t>
            </a:r>
          </a:p>
          <a:p>
            <a:pPr marL="12065" marR="5080" indent="-1270" algn="ctr">
              <a:lnSpc>
                <a:spcPct val="100000"/>
              </a:lnSpc>
            </a:pPr>
            <a:endParaRPr sz="900" dirty="0">
              <a:latin typeface="Verdana"/>
              <a:cs typeface="Verdana"/>
            </a:endParaRPr>
          </a:p>
        </p:txBody>
      </p:sp>
      <p:sp>
        <p:nvSpPr>
          <p:cNvPr id="27" name="object 12"/>
          <p:cNvSpPr txBox="1"/>
          <p:nvPr/>
        </p:nvSpPr>
        <p:spPr>
          <a:xfrm>
            <a:off x="8831131" y="997857"/>
            <a:ext cx="987551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lang="es-MX" sz="900" dirty="0" smtClean="0">
                <a:latin typeface="Verdana"/>
                <a:cs typeface="Verdana"/>
              </a:rPr>
              <a:t>Numero capacitación de Matrimonios facilitadores de somos familia de Dios</a:t>
            </a:r>
            <a:endParaRPr sz="900" dirty="0">
              <a:latin typeface="Verdana"/>
              <a:cs typeface="Verdan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23" y="2401660"/>
            <a:ext cx="7676940" cy="3934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95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9417" y="3401412"/>
            <a:ext cx="3976507" cy="2109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7830" y="1822384"/>
            <a:ext cx="3673231" cy="14692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object 7"/>
          <p:cNvSpPr/>
          <p:nvPr/>
        </p:nvSpPr>
        <p:spPr>
          <a:xfrm>
            <a:off x="6187987" y="738905"/>
            <a:ext cx="3155315" cy="1319593"/>
          </a:xfrm>
          <a:custGeom>
            <a:avLst/>
            <a:gdLst/>
            <a:ahLst/>
            <a:cxnLst/>
            <a:rect l="l" t="t" r="r" b="b"/>
            <a:pathLst>
              <a:path w="3155315" h="1495425">
                <a:moveTo>
                  <a:pt x="0" y="0"/>
                </a:moveTo>
                <a:lnTo>
                  <a:pt x="3154806" y="0"/>
                </a:lnTo>
                <a:lnTo>
                  <a:pt x="3154806" y="1088898"/>
                </a:lnTo>
                <a:lnTo>
                  <a:pt x="1775332" y="1088898"/>
                </a:lnTo>
                <a:lnTo>
                  <a:pt x="1775332" y="1246886"/>
                </a:lnTo>
                <a:lnTo>
                  <a:pt x="1951101" y="1246886"/>
                </a:lnTo>
                <a:lnTo>
                  <a:pt x="1577339" y="1495044"/>
                </a:lnTo>
                <a:lnTo>
                  <a:pt x="1203705" y="1246886"/>
                </a:lnTo>
                <a:lnTo>
                  <a:pt x="1379474" y="1246886"/>
                </a:lnTo>
                <a:lnTo>
                  <a:pt x="1379474" y="1088898"/>
                </a:lnTo>
                <a:lnTo>
                  <a:pt x="0" y="108889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0"/>
          <p:cNvSpPr txBox="1"/>
          <p:nvPr/>
        </p:nvSpPr>
        <p:spPr>
          <a:xfrm>
            <a:off x="6238278" y="1154640"/>
            <a:ext cx="2997200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colocar «1» </a:t>
            </a:r>
            <a:r>
              <a:rPr sz="1200" dirty="0">
                <a:latin typeface="Verdana"/>
                <a:cs typeface="Verdana"/>
              </a:rPr>
              <a:t>en caso </a:t>
            </a:r>
            <a:r>
              <a:rPr sz="1200" spc="-5" dirty="0">
                <a:latin typeface="Verdana"/>
                <a:cs typeface="Verdana"/>
              </a:rPr>
              <a:t>de </a:t>
            </a:r>
            <a:r>
              <a:rPr sz="1200" dirty="0">
                <a:latin typeface="Verdana"/>
                <a:cs typeface="Verdana"/>
              </a:rPr>
              <a:t>haber </a:t>
            </a:r>
            <a:r>
              <a:rPr sz="1200" spc="-5" dirty="0">
                <a:latin typeface="Verdana"/>
                <a:cs typeface="Verdana"/>
              </a:rPr>
              <a:t>tomado  la capacitación indicada, </a:t>
            </a:r>
            <a:r>
              <a:rPr sz="1200" dirty="0">
                <a:latin typeface="Verdana"/>
                <a:cs typeface="Verdana"/>
              </a:rPr>
              <a:t>en </a:t>
            </a:r>
            <a:r>
              <a:rPr sz="1200" spc="-5" dirty="0">
                <a:latin typeface="Verdana"/>
                <a:cs typeface="Verdana"/>
              </a:rPr>
              <a:t>caso  contrario colocar un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«0».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7" name="object 11"/>
          <p:cNvSpPr/>
          <p:nvPr/>
        </p:nvSpPr>
        <p:spPr>
          <a:xfrm>
            <a:off x="4093173" y="805277"/>
            <a:ext cx="1569720" cy="1333151"/>
          </a:xfrm>
          <a:custGeom>
            <a:avLst/>
            <a:gdLst/>
            <a:ahLst/>
            <a:cxnLst/>
            <a:rect l="l" t="t" r="r" b="b"/>
            <a:pathLst>
              <a:path w="1569720" h="1569720">
                <a:moveTo>
                  <a:pt x="0" y="0"/>
                </a:moveTo>
                <a:lnTo>
                  <a:pt x="1569720" y="0"/>
                </a:lnTo>
                <a:lnTo>
                  <a:pt x="1569720" y="1161542"/>
                </a:lnTo>
                <a:lnTo>
                  <a:pt x="981075" y="1161542"/>
                </a:lnTo>
                <a:lnTo>
                  <a:pt x="981075" y="1297051"/>
                </a:lnTo>
                <a:lnTo>
                  <a:pt x="1122807" y="1297051"/>
                </a:lnTo>
                <a:lnTo>
                  <a:pt x="784860" y="1569720"/>
                </a:lnTo>
                <a:lnTo>
                  <a:pt x="446913" y="1297051"/>
                </a:lnTo>
                <a:lnTo>
                  <a:pt x="588644" y="1297051"/>
                </a:lnTo>
                <a:lnTo>
                  <a:pt x="588644" y="1161542"/>
                </a:lnTo>
                <a:lnTo>
                  <a:pt x="0" y="1161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12"/>
          <p:cNvSpPr txBox="1"/>
          <p:nvPr/>
        </p:nvSpPr>
        <p:spPr>
          <a:xfrm>
            <a:off x="4261067" y="873017"/>
            <a:ext cx="1282700" cy="97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050" dirty="0">
                <a:latin typeface="Verdana"/>
                <a:cs typeface="Verdana"/>
              </a:rPr>
              <a:t>Nombre del sector  (preferentemente  con números  romanos, tal</a:t>
            </a:r>
            <a:r>
              <a:rPr sz="1050" spc="-114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como  se definen en </a:t>
            </a:r>
            <a:r>
              <a:rPr sz="1050" spc="-10" dirty="0">
                <a:latin typeface="Verdana"/>
                <a:cs typeface="Verdana"/>
              </a:rPr>
              <a:t>la  </a:t>
            </a:r>
            <a:r>
              <a:rPr sz="1050" dirty="0">
                <a:latin typeface="Verdana"/>
                <a:cs typeface="Verdana"/>
              </a:rPr>
              <a:t>BDD)</a:t>
            </a:r>
          </a:p>
        </p:txBody>
      </p:sp>
      <p:sp>
        <p:nvSpPr>
          <p:cNvPr id="9" name="object 18"/>
          <p:cNvSpPr txBox="1"/>
          <p:nvPr/>
        </p:nvSpPr>
        <p:spPr>
          <a:xfrm>
            <a:off x="9990276" y="835646"/>
            <a:ext cx="158432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b="1" dirty="0">
                <a:latin typeface="Verdana"/>
                <a:cs typeface="Verdana"/>
              </a:rPr>
              <a:t>NO </a:t>
            </a:r>
            <a:r>
              <a:rPr sz="1200" spc="-5" dirty="0">
                <a:latin typeface="Verdana"/>
                <a:cs typeface="Verdana"/>
              </a:rPr>
              <a:t>modificar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las  formulas </a:t>
            </a:r>
            <a:r>
              <a:rPr sz="1200" dirty="0">
                <a:latin typeface="Verdana"/>
                <a:cs typeface="Verdana"/>
              </a:rPr>
              <a:t>en </a:t>
            </a:r>
            <a:r>
              <a:rPr sz="1200" spc="-5" dirty="0">
                <a:latin typeface="Verdana"/>
                <a:cs typeface="Verdana"/>
              </a:rPr>
              <a:t>las  celdas </a:t>
            </a:r>
            <a:r>
              <a:rPr sz="1200" dirty="0">
                <a:latin typeface="Verdana"/>
                <a:cs typeface="Verdana"/>
              </a:rPr>
              <a:t>con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algún  </a:t>
            </a:r>
            <a:r>
              <a:rPr sz="1200" spc="-30" dirty="0">
                <a:latin typeface="Verdana"/>
                <a:cs typeface="Verdana"/>
              </a:rPr>
              <a:t>color.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10002469" y="812057"/>
            <a:ext cx="1584325" cy="1290320"/>
          </a:xfrm>
          <a:custGeom>
            <a:avLst/>
            <a:gdLst/>
            <a:ahLst/>
            <a:cxnLst/>
            <a:rect l="l" t="t" r="r" b="b"/>
            <a:pathLst>
              <a:path w="1584325" h="1290320">
                <a:moveTo>
                  <a:pt x="0" y="0"/>
                </a:moveTo>
                <a:lnTo>
                  <a:pt x="1583944" y="0"/>
                </a:lnTo>
                <a:lnTo>
                  <a:pt x="1583944" y="838073"/>
                </a:lnTo>
                <a:lnTo>
                  <a:pt x="953134" y="838073"/>
                </a:lnTo>
                <a:lnTo>
                  <a:pt x="953134" y="1005966"/>
                </a:lnTo>
                <a:lnTo>
                  <a:pt x="1114425" y="1005966"/>
                </a:lnTo>
                <a:lnTo>
                  <a:pt x="791972" y="1289812"/>
                </a:lnTo>
                <a:lnTo>
                  <a:pt x="469519" y="1005966"/>
                </a:lnTo>
                <a:lnTo>
                  <a:pt x="630681" y="1005966"/>
                </a:lnTo>
                <a:lnTo>
                  <a:pt x="630681" y="838073"/>
                </a:lnTo>
                <a:lnTo>
                  <a:pt x="0" y="8380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/>
          <p:cNvSpPr txBox="1">
            <a:spLocks noGrp="1"/>
          </p:cNvSpPr>
          <p:nvPr>
            <p:ph type="title"/>
          </p:nvPr>
        </p:nvSpPr>
        <p:spPr>
          <a:xfrm>
            <a:off x="0" y="2117551"/>
            <a:ext cx="3709306" cy="878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65" marR="5080" indent="54610">
              <a:lnSpc>
                <a:spcPct val="101699"/>
              </a:lnSpc>
            </a:pPr>
            <a:r>
              <a:rPr lang="es-MX" sz="1400" spc="-5" dirty="0" smtClean="0">
                <a:solidFill>
                  <a:schemeClr val="tx1"/>
                </a:solidFill>
                <a:latin typeface="Arial"/>
                <a:cs typeface="Arial"/>
              </a:rPr>
              <a:t>Segundo</a:t>
            </a:r>
            <a:r>
              <a:rPr sz="1400" b="1" spc="-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chemeClr val="tx1"/>
                </a:solidFill>
                <a:latin typeface="Arial"/>
                <a:cs typeface="Arial"/>
              </a:rPr>
              <a:t>Indicador: </a:t>
            </a:r>
            <a:r>
              <a:rPr sz="1400" spc="-10" dirty="0">
                <a:solidFill>
                  <a:schemeClr val="tx1"/>
                </a:solidFill>
              </a:rPr>
              <a:t>Porcentaje </a:t>
            </a:r>
            <a:r>
              <a:rPr sz="1400" spc="-5" dirty="0">
                <a:solidFill>
                  <a:schemeClr val="tx1"/>
                </a:solidFill>
              </a:rPr>
              <a:t>de capacitación de  </a:t>
            </a:r>
            <a:r>
              <a:rPr sz="1400" dirty="0">
                <a:solidFill>
                  <a:schemeClr val="tx1"/>
                </a:solidFill>
              </a:rPr>
              <a:t>matrimonios </a:t>
            </a:r>
            <a:r>
              <a:rPr sz="1400" spc="-10" dirty="0">
                <a:solidFill>
                  <a:schemeClr val="tx1"/>
                </a:solidFill>
              </a:rPr>
              <a:t>Responsables </a:t>
            </a:r>
            <a:r>
              <a:rPr sz="1400" spc="-5" dirty="0">
                <a:solidFill>
                  <a:schemeClr val="tx1"/>
                </a:solidFill>
              </a:rPr>
              <a:t>de </a:t>
            </a:r>
            <a:r>
              <a:rPr sz="1400" dirty="0" smtClean="0">
                <a:solidFill>
                  <a:schemeClr val="tx1"/>
                </a:solidFill>
              </a:rPr>
              <a:t>Area I</a:t>
            </a:r>
            <a:r>
              <a:rPr lang="es-MX" sz="1400" dirty="0" smtClean="0">
                <a:solidFill>
                  <a:schemeClr val="tx1"/>
                </a:solidFill>
              </a:rPr>
              <a:t>I</a:t>
            </a:r>
            <a:r>
              <a:rPr sz="1400" dirty="0" smtClean="0">
                <a:solidFill>
                  <a:schemeClr val="tx1"/>
                </a:solidFill>
              </a:rPr>
              <a:t> </a:t>
            </a:r>
            <a:r>
              <a:rPr sz="1400" spc="-5" dirty="0">
                <a:solidFill>
                  <a:schemeClr val="tx1"/>
                </a:solidFill>
              </a:rPr>
              <a:t>de</a:t>
            </a:r>
            <a:r>
              <a:rPr sz="1400" spc="-15" dirty="0">
                <a:solidFill>
                  <a:schemeClr val="tx1"/>
                </a:solidFill>
              </a:rPr>
              <a:t> </a:t>
            </a:r>
            <a:r>
              <a:rPr sz="1400" dirty="0" smtClean="0">
                <a:solidFill>
                  <a:schemeClr val="tx1"/>
                </a:solidFill>
              </a:rPr>
              <a:t>Sector</a:t>
            </a:r>
            <a:r>
              <a:rPr lang="es-ES" sz="1400" dirty="0" smtClean="0">
                <a:solidFill>
                  <a:schemeClr val="tx1"/>
                </a:solidFill>
              </a:rPr>
              <a:t>       formato S-11</a:t>
            </a:r>
            <a:endParaRPr sz="1400" dirty="0">
              <a:solidFill>
                <a:schemeClr val="tx1"/>
              </a:solidFill>
            </a:endParaRPr>
          </a:p>
        </p:txBody>
      </p:sp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4523232" y="2128690"/>
          <a:ext cx="6669024" cy="4240530"/>
        </p:xfrm>
        <a:graphic>
          <a:graphicData uri="http://schemas.openxmlformats.org/drawingml/2006/table">
            <a:tbl>
              <a:tblPr/>
              <a:tblGrid>
                <a:gridCol w="928402"/>
                <a:gridCol w="758195"/>
                <a:gridCol w="851035"/>
                <a:gridCol w="789142"/>
                <a:gridCol w="711776"/>
                <a:gridCol w="711776"/>
                <a:gridCol w="959349"/>
                <a:gridCol w="959349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CIP I Y II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MTD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PD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SHEZ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1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SHES</a:t>
                      </a:r>
                    </a:p>
                    <a:p>
                      <a:pPr algn="ctr" fontAlgn="ctr"/>
                      <a:endParaRPr lang="es-MX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%CAP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III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VIII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XII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XIII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XIV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Sectores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Resultado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Calificación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" name="object 40"/>
          <p:cNvSpPr txBox="1"/>
          <p:nvPr/>
        </p:nvSpPr>
        <p:spPr>
          <a:xfrm>
            <a:off x="170688" y="3637667"/>
            <a:ext cx="4023359" cy="1631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s-MX" sz="1200" b="1" spc="-5" dirty="0" smtClean="0">
                <a:latin typeface="Verdana"/>
                <a:cs typeface="Verdana"/>
              </a:rPr>
              <a:t>CIP I Y II   </a:t>
            </a:r>
            <a:r>
              <a:rPr lang="es-MX" sz="1100" b="1" spc="-5" dirty="0" smtClean="0">
                <a:solidFill>
                  <a:srgbClr val="00B050"/>
                </a:solidFill>
                <a:latin typeface="Verdana"/>
                <a:cs typeface="Verdana"/>
              </a:rPr>
              <a:t>CAPACITACION INTEGRAL       PROGESIVA  MODULOS I Y II</a:t>
            </a: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s-MX" sz="1200" b="1" spc="-5" dirty="0" smtClean="0">
                <a:latin typeface="Verdana"/>
                <a:cs typeface="Verdana"/>
              </a:rPr>
              <a:t>MTD  </a:t>
            </a:r>
            <a:r>
              <a:rPr lang="es-MX" sz="1100" b="1" spc="-5" dirty="0" smtClean="0">
                <a:latin typeface="Verdana"/>
                <a:cs typeface="Verdana"/>
              </a:rPr>
              <a:t> </a:t>
            </a:r>
            <a:r>
              <a:rPr lang="es-MX" sz="1100" b="1" spc="-5" dirty="0" smtClean="0">
                <a:solidFill>
                  <a:srgbClr val="00B050"/>
                </a:solidFill>
                <a:latin typeface="Verdana"/>
                <a:cs typeface="Verdana"/>
              </a:rPr>
              <a:t>TALLER DE METODOLOGIA</a:t>
            </a:r>
            <a:endParaRPr sz="120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s-MX" sz="1200" b="1" spc="-5" dirty="0" smtClean="0">
                <a:latin typeface="Verdana"/>
                <a:cs typeface="Verdana"/>
              </a:rPr>
              <a:t>PD    </a:t>
            </a:r>
            <a:r>
              <a:rPr lang="es-MX" sz="1100" b="1" spc="-5" dirty="0" smtClean="0">
                <a:solidFill>
                  <a:srgbClr val="00B050"/>
                </a:solidFill>
                <a:latin typeface="Verdana"/>
                <a:cs typeface="Verdana"/>
              </a:rPr>
              <a:t>  TALLER DE PROFUNDIZACION PARA DIRIGENTES</a:t>
            </a:r>
            <a:endParaRPr sz="120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s-MX" sz="1200" b="1" spc="-5" dirty="0" smtClean="0">
                <a:latin typeface="Verdana"/>
                <a:cs typeface="Verdana"/>
              </a:rPr>
              <a:t>MO   </a:t>
            </a:r>
            <a:r>
              <a:rPr lang="es-MX" sz="1100" b="1" spc="-5" dirty="0" smtClean="0">
                <a:solidFill>
                  <a:srgbClr val="00B050"/>
                </a:solidFill>
                <a:latin typeface="Verdana"/>
                <a:cs typeface="Verdana"/>
              </a:rPr>
              <a:t>  TALLER MANUAL DE ORGANIZACIÓN</a:t>
            </a: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s-MX" sz="1200" b="1" spc="-5" dirty="0" smtClean="0">
                <a:latin typeface="Verdana"/>
                <a:cs typeface="Verdana"/>
              </a:rPr>
              <a:t>SHEZ  </a:t>
            </a:r>
            <a:r>
              <a:rPr lang="es-MX" sz="1100" b="1" spc="-5" dirty="0" smtClean="0">
                <a:solidFill>
                  <a:srgbClr val="00B050"/>
                </a:solidFill>
                <a:latin typeface="Verdana"/>
                <a:cs typeface="Verdana"/>
              </a:rPr>
              <a:t>SER Y HACER DEL EQUIPO ZONAL</a:t>
            </a: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s-MX" sz="1200" b="1" spc="-5" dirty="0" smtClean="0">
                <a:latin typeface="Verdana"/>
                <a:cs typeface="Verdana"/>
              </a:rPr>
              <a:t>SHES </a:t>
            </a:r>
            <a:r>
              <a:rPr lang="es-MX" sz="1200" b="1" spc="-5" dirty="0" smtClean="0">
                <a:solidFill>
                  <a:srgbClr val="00B050"/>
                </a:solidFill>
                <a:latin typeface="Verdana"/>
                <a:cs typeface="Verdana"/>
              </a:rPr>
              <a:t>SER Y HACER DEL EQUIPO SECTOR</a:t>
            </a:r>
            <a:r>
              <a:rPr lang="es-MX" sz="1200" b="1" spc="-5" dirty="0" smtClean="0">
                <a:latin typeface="Verdana"/>
                <a:cs typeface="Verdana"/>
              </a:rPr>
              <a:t>  </a:t>
            </a:r>
            <a:endParaRPr lang="es-MX" sz="1400" b="1" spc="-5" dirty="0" smtClean="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endParaRPr sz="12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5995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14561</TotalTime>
  <Words>1464</Words>
  <Application>Microsoft Office PowerPoint</Application>
  <PresentationFormat>Personalizado</PresentationFormat>
  <Paragraphs>575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Tema2</vt:lpstr>
      <vt:lpstr>Presentación de PowerPoint</vt:lpstr>
      <vt:lpstr>Presentación de PowerPoint</vt:lpstr>
      <vt:lpstr>Primer Indicador: Porcentaje de capacitación de  matrimonios  y/o personas que prestan servicios institucionales en el sector formato S-11</vt:lpstr>
      <vt:lpstr>Segundo Indicador : Porcentaje  de Incremento de personas que recibieron  Servicios Institucionales vs  el año anterior. </vt:lpstr>
      <vt:lpstr>Presentación de PowerPoint</vt:lpstr>
      <vt:lpstr>Presentación de PowerPoint</vt:lpstr>
      <vt:lpstr>Presentación de PowerPoint</vt:lpstr>
      <vt:lpstr>Primer Indicador: Porcentaje de capacitación de  matrimonios que prestan servicios institucionales formato S-11</vt:lpstr>
      <vt:lpstr>Segundo Indicador: Porcentaje de capacitación de  matrimonios Responsables de Area II de Sector       formato S-11</vt:lpstr>
      <vt:lpstr>Tercer Indicador : Incremento de beneficiarios de los Servicios Institucionales en la Diócesis comparados con el año anterior. </vt:lpstr>
      <vt:lpstr>B: incremento por Servicio Institucional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Página de Internet MFC primera revisión</dc:title>
  <dc:creator>BLANCA</dc:creator>
  <cp:lastModifiedBy>Aarón Valenzuela Corral</cp:lastModifiedBy>
  <cp:revision>1540</cp:revision>
  <dcterms:created xsi:type="dcterms:W3CDTF">2010-05-24T03:52:32Z</dcterms:created>
  <dcterms:modified xsi:type="dcterms:W3CDTF">2019-10-10T18:27:58Z</dcterms:modified>
</cp:coreProperties>
</file>