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2"/>
  </p:notesMasterIdLst>
  <p:sldIdLst>
    <p:sldId id="256" r:id="rId2"/>
    <p:sldId id="259" r:id="rId3"/>
    <p:sldId id="257" r:id="rId4"/>
    <p:sldId id="266" r:id="rId5"/>
    <p:sldId id="267" r:id="rId6"/>
    <p:sldId id="260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ly Santisbon" initials="CS" lastIdx="0" clrIdx="0">
    <p:extLst>
      <p:ext uri="{19B8F6BF-5375-455C-9EA6-DF929625EA0E}">
        <p15:presenceInfo xmlns:p15="http://schemas.microsoft.com/office/powerpoint/2012/main" xmlns="" userId="Chely Santis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594C"/>
    <a:srgbClr val="FF3300"/>
    <a:srgbClr val="865640"/>
    <a:srgbClr val="FA9106"/>
    <a:srgbClr val="FF6600"/>
    <a:srgbClr val="500000"/>
    <a:srgbClr val="AA5640"/>
    <a:srgbClr val="006666"/>
    <a:srgbClr val="65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86475" autoAdjust="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6A5EC9D-7E16-4A1B-BB5A-8A9ED6332C03}" type="datetimeFigureOut">
              <a:rPr lang="es-MX"/>
              <a:pPr>
                <a:defRPr/>
              </a:pPr>
              <a:t>02/10/2019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102B84-F21D-4A00-AC0D-FECF2E4F7B6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45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dirty="0"/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CEB62-FD66-49C3-93CA-76B3A28BCFAC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20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7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56110-5D3B-424D-9828-DC11167942F9}" type="datetime1">
              <a:rPr lang="es-ES" smtClean="0"/>
              <a:pPr>
                <a:defRPr/>
              </a:pPr>
              <a:t>02/10/2019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23C41-3A3F-4E00-87E9-AD4CEC2B26A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2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F0C0B-1B1C-4F9A-B56C-282CF3D1F5BD}" type="datetime1">
              <a:rPr lang="es-ES" smtClean="0"/>
              <a:pPr>
                <a:defRPr/>
              </a:pPr>
              <a:t>02/10/2019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D2265-2568-4CC5-A7A4-04A1CB34E65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8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253" y="149353"/>
            <a:ext cx="9912626" cy="60602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89A02D52-A761-42AB-A840-4B4E87BD2C14}" type="datetimeFigureOut">
              <a:rPr lang="es-MX" smtClean="0"/>
              <a:pPr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C119CA-2BA0-4A5B-88C6-E073166F754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Rectangle 15"/>
          <p:cNvSpPr/>
          <p:nvPr userDrawn="1"/>
        </p:nvSpPr>
        <p:spPr>
          <a:xfrm>
            <a:off x="-1" y="0"/>
            <a:ext cx="1800000" cy="6858000"/>
          </a:xfrm>
          <a:prstGeom prst="rect">
            <a:avLst/>
          </a:prstGeom>
          <a:solidFill>
            <a:srgbClr val="AA564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874291" y="6457311"/>
            <a:ext cx="103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chemeClr val="bg1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</p:spTree>
    <p:extLst>
      <p:ext uri="{BB962C8B-B14F-4D97-AF65-F5344CB8AC3E}">
        <p14:creationId xmlns:p14="http://schemas.microsoft.com/office/powerpoint/2010/main" val="4256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2729" y="5287"/>
            <a:ext cx="12207795" cy="612000"/>
            <a:chOff x="2731" y="190349"/>
            <a:chExt cx="11300921" cy="612000"/>
          </a:xfrm>
        </p:grpSpPr>
        <p:sp>
          <p:nvSpPr>
            <p:cNvPr id="7" name="Rectángulo 6"/>
            <p:cNvSpPr/>
            <p:nvPr userDrawn="1"/>
          </p:nvSpPr>
          <p:spPr>
            <a:xfrm rot="10800000">
              <a:off x="7512648" y="190349"/>
              <a:ext cx="3791004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/>
            <p:cNvSpPr/>
            <p:nvPr userDrawn="1"/>
          </p:nvSpPr>
          <p:spPr>
            <a:xfrm>
              <a:off x="2731" y="190349"/>
              <a:ext cx="3146869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  <a14:imgEffect>
                        <a14:saturation sat="110000"/>
                      </a14:imgEffect>
                      <a14:imgEffect>
                        <a14:brightnessContrast bright="-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3333" t="3757" r="5208" b="84396"/>
            <a:stretch/>
          </p:blipFill>
          <p:spPr>
            <a:xfrm>
              <a:off x="2062599" y="190349"/>
              <a:ext cx="7193478" cy="612000"/>
            </a:xfrm>
            <a:prstGeom prst="rect">
              <a:avLst/>
            </a:prstGeom>
          </p:spPr>
        </p:pic>
      </p:grpSp>
      <p:sp>
        <p:nvSpPr>
          <p:cNvPr id="10" name="Rectangle 4"/>
          <p:cNvSpPr/>
          <p:nvPr userDrawn="1"/>
        </p:nvSpPr>
        <p:spPr>
          <a:xfrm>
            <a:off x="3177" y="6498251"/>
            <a:ext cx="12188825" cy="360000"/>
          </a:xfrm>
          <a:prstGeom prst="rect">
            <a:avLst/>
          </a:prstGeom>
          <a:solidFill>
            <a:srgbClr val="FFB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5"/>
          <p:cNvSpPr/>
          <p:nvPr userDrawn="1"/>
        </p:nvSpPr>
        <p:spPr>
          <a:xfrm>
            <a:off x="11991" y="6431192"/>
            <a:ext cx="12168000" cy="6400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Conector recto 11"/>
          <p:cNvCxnSpPr/>
          <p:nvPr userDrawn="1"/>
        </p:nvCxnSpPr>
        <p:spPr>
          <a:xfrm>
            <a:off x="11991" y="6495086"/>
            <a:ext cx="12168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 userDrawn="1"/>
        </p:nvSpPr>
        <p:spPr>
          <a:xfrm>
            <a:off x="77491" y="6500588"/>
            <a:ext cx="120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rgbClr val="392B1B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  <p:sp>
        <p:nvSpPr>
          <p:cNvPr id="14" name="Rectangle 7"/>
          <p:cNvSpPr/>
          <p:nvPr userDrawn="1"/>
        </p:nvSpPr>
        <p:spPr>
          <a:xfrm>
            <a:off x="0" y="648000"/>
            <a:ext cx="1440000" cy="5760000"/>
          </a:xfrm>
          <a:prstGeom prst="rect">
            <a:avLst/>
          </a:prstGeom>
          <a:solidFill>
            <a:srgbClr val="D74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/>
          <p:cNvSpPr/>
          <p:nvPr userDrawn="1"/>
        </p:nvSpPr>
        <p:spPr>
          <a:xfrm flipH="1">
            <a:off x="684150" y="648218"/>
            <a:ext cx="72000" cy="5760000"/>
          </a:xfrm>
          <a:prstGeom prst="rect">
            <a:avLst/>
          </a:prstGeom>
          <a:solidFill>
            <a:srgbClr val="FA9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21542" y="3247034"/>
            <a:ext cx="5738067" cy="540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57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 rot="16200000">
            <a:off x="-2549295" y="2568612"/>
            <a:ext cx="5808277" cy="709688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dirty="0"/>
              <a:t>Haga clic para modificar el estilo de título del patrón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181600" y="6356353"/>
            <a:ext cx="1219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E71FC1-C408-4F5F-8C5A-B59C85B9CF10}" type="datetime1">
              <a:rPr lang="es-ES" smtClean="0"/>
              <a:pPr>
                <a:defRPr/>
              </a:pPr>
              <a:t>02/10/2019</a:t>
            </a:fld>
            <a:endParaRPr lang="es-E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1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3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1126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1977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2008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9106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2710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DF3F7-E4EE-44BD-99BA-3FA4EEBA3B37}" type="datetime1">
              <a:rPr lang="es-ES" smtClean="0"/>
              <a:pPr>
                <a:defRPr/>
              </a:pPr>
              <a:t>02/10/2019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AC3C-9C32-4EB6-8EE9-777C886A032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3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123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529-F0D3-4B8F-8686-EA69BEDBD17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8332-F14E-49C1-B22C-7E3B2C4DA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81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7" r:id="rId12"/>
    <p:sldLayoutId id="2147483680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23502" y="4707027"/>
            <a:ext cx="3846229" cy="7988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1a. REUNIÓN DE BLOQUE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3765747" y="2308629"/>
            <a:ext cx="4161738" cy="18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36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</a:rPr>
              <a:t>PLAN DE TRABAJO ÁREA II</a:t>
            </a:r>
          </a:p>
          <a:p>
            <a:pPr algn="ctr">
              <a:defRPr/>
            </a:pPr>
            <a:r>
              <a:rPr lang="es-MX" sz="36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</a:rPr>
              <a:t>NACIONAL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89042" y="725169"/>
            <a:ext cx="10058400" cy="937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sz="3200" dirty="0" smtClean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Actividades Secretarios Diocesano de Área ll para cada línea de acción:</a:t>
            </a:r>
            <a:endParaRPr lang="es-MX" sz="3200" dirty="0">
              <a:solidFill>
                <a:srgbClr val="990033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89041" y="1682522"/>
            <a:ext cx="10308761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u="sng" dirty="0"/>
              <a:t>LINEA DE </a:t>
            </a:r>
            <a:r>
              <a:rPr lang="en-US" sz="2000" b="1" u="sng" dirty="0" smtClean="0"/>
              <a:t>ACCIÓN 3-1 </a:t>
            </a:r>
            <a:r>
              <a:rPr lang="es-MX" sz="2000" dirty="0"/>
              <a:t>Promover  que la membresía juvenil viva el taller de </a:t>
            </a:r>
            <a:r>
              <a:rPr lang="es-MX" sz="2000" dirty="0" smtClean="0"/>
              <a:t>“Formación en el amor”,  </a:t>
            </a:r>
            <a:r>
              <a:rPr lang="es-MX" sz="2000" dirty="0"/>
              <a:t>así como MaRes y matrimonios vivan el taller “Padres e hijos Construyendo el hogar” para fortalecer su </a:t>
            </a:r>
            <a:r>
              <a:rPr lang="es-MX" sz="2000" dirty="0" smtClean="0"/>
              <a:t>formación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MX" sz="2000" dirty="0" smtClean="0"/>
          </a:p>
          <a:p>
            <a:pPr algn="just"/>
            <a:r>
              <a:rPr lang="es-MX" sz="2000" spc="-38" dirty="0" smtClean="0">
                <a:solidFill>
                  <a:srgbClr val="990033"/>
                </a:solidFill>
              </a:rPr>
              <a:t>ACTIVIDADES</a:t>
            </a:r>
            <a:r>
              <a:rPr lang="es-MX" sz="2000" spc="-38" dirty="0">
                <a:solidFill>
                  <a:srgbClr val="990033"/>
                </a:solidFill>
              </a:rPr>
              <a:t>: </a:t>
            </a:r>
          </a:p>
          <a:p>
            <a:pPr algn="just"/>
            <a:r>
              <a:rPr lang="es-MX" sz="2000" b="1" dirty="0" smtClean="0">
                <a:solidFill>
                  <a:srgbClr val="990033"/>
                </a:solidFill>
              </a:rPr>
              <a:t>a)  </a:t>
            </a:r>
            <a:r>
              <a:rPr lang="es-MX" sz="2000" b="1" dirty="0" smtClean="0">
                <a:solidFill>
                  <a:srgbClr val="990033"/>
                </a:solidFill>
              </a:rPr>
              <a:t>Promover</a:t>
            </a:r>
            <a:r>
              <a:rPr lang="es-MX" sz="2000" b="1" spc="-38" dirty="0" smtClean="0">
                <a:solidFill>
                  <a:srgbClr val="990033"/>
                </a:solidFill>
              </a:rPr>
              <a:t>  </a:t>
            </a:r>
            <a:r>
              <a:rPr lang="es-MX" sz="2000" spc="-38" dirty="0"/>
              <a:t>entre la membresía  </a:t>
            </a:r>
            <a:r>
              <a:rPr lang="es-MX" sz="2000" spc="-38" dirty="0" smtClean="0"/>
              <a:t>la vivencia de los talleres  de formación en el amor (El desafío </a:t>
            </a:r>
            <a:r>
              <a:rPr lang="es-MX" sz="2000" spc="-38" dirty="0" smtClean="0"/>
              <a:t>de ser </a:t>
            </a:r>
            <a:r>
              <a:rPr lang="es-MX" sz="2000" spc="-38" dirty="0" smtClean="0"/>
              <a:t>joven) y  taller para padres (padres e hijos construyendo el hogar) con </a:t>
            </a:r>
            <a:r>
              <a:rPr lang="es-MX" sz="2000" spc="-38" dirty="0"/>
              <a:t>el apoyo </a:t>
            </a:r>
            <a:r>
              <a:rPr lang="es-MX" sz="2000" spc="-38" dirty="0" smtClean="0"/>
              <a:t>del </a:t>
            </a:r>
            <a:r>
              <a:rPr lang="es-MX" sz="2000" spc="-38" dirty="0" smtClean="0"/>
              <a:t>Matrimonio </a:t>
            </a:r>
            <a:r>
              <a:rPr lang="es-MX" sz="2000" spc="-38" dirty="0" smtClean="0"/>
              <a:t>responsable </a:t>
            </a:r>
            <a:r>
              <a:rPr lang="es-MX" sz="2000" spc="-38" dirty="0"/>
              <a:t>de Área ll de Sector . </a:t>
            </a:r>
            <a:endParaRPr lang="es-MX" sz="2000" spc="-38" dirty="0" smtClean="0"/>
          </a:p>
          <a:p>
            <a:pPr algn="just"/>
            <a:r>
              <a:rPr lang="es-MX" sz="2000" b="1" spc="-38" dirty="0" smtClean="0">
                <a:solidFill>
                  <a:srgbClr val="990033"/>
                </a:solidFill>
              </a:rPr>
              <a:t>b)  Diseñar </a:t>
            </a:r>
            <a:r>
              <a:rPr lang="es-MX" sz="2000" spc="-38" dirty="0" smtClean="0"/>
              <a:t>estrategias para  que los </a:t>
            </a:r>
            <a:r>
              <a:rPr lang="es-MX" sz="2000" spc="-38" dirty="0" smtClean="0"/>
              <a:t>jóvenes, </a:t>
            </a:r>
            <a:r>
              <a:rPr lang="es-MX" sz="2000" spc="-38" dirty="0" smtClean="0"/>
              <a:t>matrimonios y mares vivan los talleres  al mismo tiempo que viven  su CBF</a:t>
            </a:r>
            <a:endParaRPr lang="es-MX" sz="2000" spc="-38" dirty="0"/>
          </a:p>
          <a:p>
            <a:pPr algn="just"/>
            <a:r>
              <a:rPr lang="es-MX" sz="2000" b="1" spc="-38" dirty="0" smtClean="0">
                <a:solidFill>
                  <a:srgbClr val="990033"/>
                </a:solidFill>
              </a:rPr>
              <a:t>c</a:t>
            </a:r>
            <a:r>
              <a:rPr lang="es-MX" sz="2000" b="1" spc="-38" dirty="0">
                <a:solidFill>
                  <a:srgbClr val="990033"/>
                </a:solidFill>
              </a:rPr>
              <a:t>) </a:t>
            </a:r>
            <a:r>
              <a:rPr lang="es-MX" sz="2000" b="1" dirty="0">
                <a:solidFill>
                  <a:srgbClr val="990033"/>
                </a:solidFill>
              </a:rPr>
              <a:t>Capacitar</a:t>
            </a:r>
            <a:r>
              <a:rPr lang="es-MX" sz="2000" b="1" spc="-38" dirty="0">
                <a:solidFill>
                  <a:srgbClr val="990033"/>
                </a:solidFill>
              </a:rPr>
              <a:t> </a:t>
            </a:r>
            <a:r>
              <a:rPr lang="es-MX" sz="2000" spc="-38" dirty="0"/>
              <a:t>a los matrimonios CBF interesados en participar como expositores  de los Servicios  </a:t>
            </a:r>
            <a:r>
              <a:rPr lang="es-MX" sz="2000" spc="-38" dirty="0" smtClean="0"/>
              <a:t>        Institucionales </a:t>
            </a:r>
            <a:endParaRPr lang="es-MX" sz="2000" spc="-38" dirty="0"/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d) </a:t>
            </a:r>
            <a:r>
              <a:rPr lang="es-MX" sz="2000" b="1" dirty="0">
                <a:solidFill>
                  <a:srgbClr val="990033"/>
                </a:solidFill>
              </a:rPr>
              <a:t>Asegura</a:t>
            </a:r>
            <a:r>
              <a:rPr lang="es-MX" sz="2000" b="1" spc="-38" dirty="0">
                <a:solidFill>
                  <a:srgbClr val="990033"/>
                </a:solidFill>
              </a:rPr>
              <a:t> </a:t>
            </a:r>
            <a:r>
              <a:rPr lang="es-MX" sz="2000" spc="-38" dirty="0"/>
              <a:t>que se cumpla con lo establecido en el manual de organización para matrimonios de Servicios Institucionales. </a:t>
            </a:r>
          </a:p>
        </p:txBody>
      </p:sp>
    </p:spTree>
    <p:extLst>
      <p:ext uri="{BB962C8B-B14F-4D97-AF65-F5344CB8AC3E}">
        <p14:creationId xmlns:p14="http://schemas.microsoft.com/office/powerpoint/2010/main" val="6063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013255"/>
            <a:ext cx="10058400" cy="4942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4400" dirty="0">
                <a:solidFill>
                  <a:schemeClr val="accent3">
                    <a:lumMod val="75000"/>
                  </a:schemeClr>
                </a:solidFill>
              </a:rPr>
              <a:t>PLAN DE TRABAJO DEL EQUIPO COORDINADOR NACIONAL</a:t>
            </a:r>
          </a:p>
        </p:txBody>
      </p:sp>
    </p:spTree>
    <p:extLst>
      <p:ext uri="{BB962C8B-B14F-4D97-AF65-F5344CB8AC3E}">
        <p14:creationId xmlns:p14="http://schemas.microsoft.com/office/powerpoint/2010/main" val="15366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208" y="988818"/>
            <a:ext cx="10058400" cy="937518"/>
          </a:xfrm>
        </p:spPr>
        <p:txBody>
          <a:bodyPr>
            <a:noAutofit/>
          </a:bodyPr>
          <a:lstStyle/>
          <a:p>
            <a:pPr marL="68580" indent="-6858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800" dirty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La definición del Plan de Trabajo del ECN, está basada en </a:t>
            </a:r>
            <a:r>
              <a:rPr lang="es-MX" sz="2800" dirty="0" smtClean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los tres </a:t>
            </a:r>
            <a:r>
              <a:rPr lang="es-MX" sz="2800" dirty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grandes objetivos  que se describen a continuación: </a:t>
            </a:r>
            <a:br>
              <a:rPr lang="es-MX" sz="2800" dirty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</a:br>
            <a:endParaRPr lang="es-MX" sz="2800" dirty="0">
              <a:solidFill>
                <a:srgbClr val="990033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746507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s-MX" sz="3000" spc="-38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OBJETIVO 1: </a:t>
            </a:r>
            <a:r>
              <a:rPr lang="es-MX" sz="3000" spc="-38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 PROMOVER LA RENOVACIÒN INTERIOR EN CADA MIEMBRO DEL MFC</a:t>
            </a:r>
          </a:p>
          <a:p>
            <a:pPr>
              <a:spcAft>
                <a:spcPts val="600"/>
              </a:spcAft>
            </a:pPr>
            <a:r>
              <a:rPr lang="es-MX" sz="3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Estrategias</a:t>
            </a:r>
            <a:r>
              <a:rPr lang="es-MX" sz="3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s-MX" sz="19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Promover la vivencia correcta del CBF.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Fortalecer el buen desarrollo de la reunión del equipo zonal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Motivar la realización efectiva de las acciones sugeridas.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Promover la correcta vivencia de los Momentos Fuertes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Fortalecer la vivencia de las seis exigencias básicas en todo </a:t>
            </a:r>
            <a:r>
              <a:rPr lang="es-MX" sz="2600" dirty="0" err="1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emefecista</a:t>
            </a:r>
            <a:endParaRPr lang="es-MX" sz="2600" dirty="0" smtClean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</a:rPr>
              <a:t>Fortalecer la vida espiritual de la membresía</a:t>
            </a:r>
            <a:r>
              <a:rPr lang="es-MX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MX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746507"/>
            <a:ext cx="10972800" cy="37277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sz="3000" spc="-38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OBJETIVO </a:t>
            </a:r>
            <a:r>
              <a:rPr lang="es-MX" sz="3000" spc="-38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2:</a:t>
            </a:r>
            <a:r>
              <a:rPr lang="es-MX" sz="3000" spc="-38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 </a:t>
            </a:r>
            <a:r>
              <a:rPr lang="es-MX" sz="3000" spc="-38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 IMPULSAR EL INCREMENTO DE MEMBRESIA</a:t>
            </a:r>
          </a:p>
          <a:p>
            <a:pPr>
              <a:spcAft>
                <a:spcPts val="600"/>
              </a:spcAft>
            </a:pPr>
            <a:r>
              <a:rPr lang="es-MX" sz="3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Estrategias</a:t>
            </a:r>
            <a:r>
              <a:rPr lang="es-MX" sz="3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s-MX" sz="19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Promover la vivencia en tiempo y forma de la preinscripción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Asegurar la efectiva capacitación de los promotores.</a:t>
            </a: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Promover el mejoramiento de las estrategias de pesca.</a:t>
            </a:r>
            <a:endParaRPr lang="es-MX" dirty="0"/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Asegurar permanencia de la membresía.</a:t>
            </a:r>
          </a:p>
        </p:txBody>
      </p:sp>
    </p:spTree>
    <p:extLst>
      <p:ext uri="{BB962C8B-B14F-4D97-AF65-F5344CB8AC3E}">
        <p14:creationId xmlns:p14="http://schemas.microsoft.com/office/powerpoint/2010/main" val="39344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746507"/>
            <a:ext cx="10972800" cy="37277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sz="3000" spc="-38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OBJETIVO  </a:t>
            </a:r>
            <a:r>
              <a:rPr lang="es-MX" sz="3000" spc="-38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3:</a:t>
            </a:r>
            <a:r>
              <a:rPr lang="es-MX" sz="3000" spc="-38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 </a:t>
            </a:r>
            <a:r>
              <a:rPr lang="es-MX" sz="3000" spc="-38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 FORTALECER LA CAPACITACION INTEGRAL DE LOS SERVIDORES.</a:t>
            </a:r>
          </a:p>
          <a:p>
            <a:pPr>
              <a:spcAft>
                <a:spcPts val="600"/>
              </a:spcAft>
            </a:pPr>
            <a:r>
              <a:rPr lang="es-MX" sz="3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Estrategia:</a:t>
            </a:r>
            <a:endParaRPr lang="es-MX" sz="19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+mj-lt"/>
              <a:buAutoNum type="arabicParenR"/>
            </a:pPr>
            <a:r>
              <a:rPr lang="es-MX" sz="2600" dirty="0" smtClean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Mejorar los conocimientos, habilidades y actitudes de los servidores</a:t>
            </a:r>
          </a:p>
        </p:txBody>
      </p:sp>
    </p:spTree>
    <p:extLst>
      <p:ext uri="{BB962C8B-B14F-4D97-AF65-F5344CB8AC3E}">
        <p14:creationId xmlns:p14="http://schemas.microsoft.com/office/powerpoint/2010/main" val="13428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784" y="655291"/>
            <a:ext cx="10058400" cy="937518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solidFill>
                  <a:srgbClr val="990033"/>
                </a:solidFill>
                <a:latin typeface="+mn-lt"/>
              </a:rPr>
              <a:t>LINEAS DE ACCIÓN ÁREA  II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481009"/>
              </p:ext>
            </p:extLst>
          </p:nvPr>
        </p:nvGraphicFramePr>
        <p:xfrm>
          <a:off x="975360" y="1483476"/>
          <a:ext cx="10594848" cy="4322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27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448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LÍNEA DE ACCIÓN</a:t>
                      </a:r>
                      <a:endParaRPr lang="es-MX" sz="3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OBJ-EST</a:t>
                      </a:r>
                      <a:endParaRPr lang="es-MX" sz="24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4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1.- 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Promover la utilización de la información contenida en la BDW sobre los beneficiarios de los Servicios Institucionales para invitarlos a integrarse al MFC.</a:t>
                      </a:r>
                      <a:endParaRPr lang="es-MX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 smtClean="0">
                          <a:effectLst/>
                        </a:rPr>
                        <a:t>2- </a:t>
                      </a:r>
                      <a:r>
                        <a:rPr lang="es-MX" sz="2800" dirty="0">
                          <a:effectLst/>
                        </a:rPr>
                        <a:t>3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2.- 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effectLst/>
                        </a:rPr>
                        <a:t>Promover el servicio entre la membresía para asegurar su permanencia y fortalecer su vida espiritual mediante su apostolado. </a:t>
                      </a:r>
                      <a:endParaRPr lang="es-MX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2</a:t>
                      </a:r>
                      <a:r>
                        <a:rPr lang="es-MX" sz="2800" dirty="0" smtClean="0">
                          <a:effectLst/>
                        </a:rPr>
                        <a:t> </a:t>
                      </a:r>
                      <a:r>
                        <a:rPr lang="es-MX" sz="2800" dirty="0">
                          <a:effectLst/>
                        </a:rPr>
                        <a:t>- </a:t>
                      </a:r>
                      <a:r>
                        <a:rPr lang="es-MX" sz="2800" dirty="0" smtClean="0">
                          <a:effectLst/>
                        </a:rPr>
                        <a:t>4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549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3.- 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effectLst/>
                        </a:rPr>
                        <a:t>Fortalecer la relación con las Pastorales Diocesanas,   especialmente con la Pastoral Familiar, así como con los diferentes movimientos   laicales.</a:t>
                      </a:r>
                      <a:endParaRPr lang="es-MX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effectLst/>
                        </a:rPr>
                        <a:t>2 – </a:t>
                      </a:r>
                      <a:r>
                        <a:rPr lang="es-MX" sz="2400" dirty="0" smtClean="0">
                          <a:effectLst/>
                        </a:rPr>
                        <a:t>4</a:t>
                      </a:r>
                      <a:endParaRPr lang="es-MX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094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effectLst/>
                        </a:rPr>
                        <a:t>4.- </a:t>
                      </a:r>
                      <a:r>
                        <a:rPr lang="es-MX" sz="2000" dirty="0" smtClean="0">
                          <a:solidFill>
                            <a:schemeClr val="tx1"/>
                          </a:solidFill>
                          <a:effectLst/>
                        </a:rPr>
                        <a:t>Promover  que la membresía juvenil viva el taller de “Formación en el amor”,  así como MaRes y matrimonios vivan el taller “Padres e hijos Construyendo el hogar” para fortalecer su formación</a:t>
                      </a:r>
                      <a:endParaRPr lang="es-MX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effectLst/>
                        </a:rPr>
                        <a:t>3</a:t>
                      </a:r>
                      <a:r>
                        <a:rPr lang="es-MX" sz="2400" dirty="0" smtClean="0">
                          <a:effectLst/>
                        </a:rPr>
                        <a:t> </a:t>
                      </a:r>
                      <a:r>
                        <a:rPr lang="es-MX" sz="2400" dirty="0">
                          <a:effectLst/>
                        </a:rPr>
                        <a:t>– </a:t>
                      </a:r>
                      <a:r>
                        <a:rPr lang="es-MX" sz="2400" dirty="0" smtClean="0">
                          <a:effectLst/>
                        </a:rPr>
                        <a:t>1</a:t>
                      </a:r>
                      <a:endParaRPr lang="es-MX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89042" y="763806"/>
            <a:ext cx="10058400" cy="937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sz="3200" dirty="0" smtClean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Actividades Secretarios Diocesano de Área ll para cada línea de acción:</a:t>
            </a:r>
            <a:endParaRPr lang="es-MX" sz="3200" dirty="0">
              <a:solidFill>
                <a:srgbClr val="990033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89041" y="1888586"/>
            <a:ext cx="1030876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u="sng" dirty="0"/>
              <a:t>LINEA DE </a:t>
            </a:r>
            <a:r>
              <a:rPr lang="en-US" sz="2000" b="1" u="sng" dirty="0" smtClean="0"/>
              <a:t>ACCIÓN 2-3 </a:t>
            </a:r>
            <a:r>
              <a:rPr lang="es-MX" sz="2000" dirty="0"/>
              <a:t>Promover la utilización de la información contenida en la BDW sobre los beneficiarios de los Servicios Institucionales para invitarlos a integrarse al MFC.</a:t>
            </a:r>
            <a:endParaRPr lang="es-MX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89042" y="3024985"/>
            <a:ext cx="10058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spc="-38" dirty="0">
                <a:solidFill>
                  <a:srgbClr val="990033"/>
                </a:solidFill>
              </a:rPr>
              <a:t>ACTIVIDADES: 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a</a:t>
            </a:r>
            <a:r>
              <a:rPr lang="es-MX" sz="2000" b="1" spc="-38" dirty="0" smtClean="0">
                <a:solidFill>
                  <a:srgbClr val="990033"/>
                </a:solidFill>
              </a:rPr>
              <a:t>) Asegurar</a:t>
            </a:r>
            <a:r>
              <a:rPr lang="es-MX" sz="2000" spc="-38" dirty="0" smtClean="0">
                <a:solidFill>
                  <a:srgbClr val="990033"/>
                </a:solidFill>
              </a:rPr>
              <a:t> </a:t>
            </a:r>
            <a:r>
              <a:rPr lang="es-MX" sz="2000" spc="-38" dirty="0" smtClean="0"/>
              <a:t>la capacitación de BDDW para  Responsables de AII de sector .</a:t>
            </a:r>
          </a:p>
          <a:p>
            <a:pPr algn="just"/>
            <a:r>
              <a:rPr lang="es-MX" sz="2000" b="1" spc="-38" dirty="0" smtClean="0">
                <a:solidFill>
                  <a:srgbClr val="990033"/>
                </a:solidFill>
              </a:rPr>
              <a:t>b) Invitar </a:t>
            </a:r>
            <a:r>
              <a:rPr lang="es-MX" sz="2000" spc="-38" dirty="0" smtClean="0"/>
              <a:t>a los matrimonios encargados de Servicios Institucionales a llenar los listados de eventos en formato Excel </a:t>
            </a:r>
          </a:p>
          <a:p>
            <a:pPr algn="just"/>
            <a:r>
              <a:rPr lang="es-MX" sz="2000" b="1" spc="-38" dirty="0" smtClean="0">
                <a:solidFill>
                  <a:srgbClr val="990033"/>
                </a:solidFill>
              </a:rPr>
              <a:t>c) Promover  </a:t>
            </a:r>
            <a:r>
              <a:rPr lang="es-MX" sz="2000" spc="-38" dirty="0" smtClean="0"/>
              <a:t>el correcto seguimiento a los beneficiarios de servicios institucionales  registrados en la BDW</a:t>
            </a:r>
            <a:r>
              <a:rPr lang="es-MX" sz="2000" spc="-38" dirty="0" smtClean="0">
                <a:solidFill>
                  <a:srgbClr val="990033"/>
                </a:solidFill>
              </a:rPr>
              <a:t> </a:t>
            </a:r>
          </a:p>
          <a:p>
            <a:pPr algn="just"/>
            <a:endParaRPr lang="es-MX" spc="-38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89042" y="763806"/>
            <a:ext cx="10058400" cy="937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sz="3200" dirty="0" smtClean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Actividades Secretarios Diocesano de Área ll para cada línea de acción:</a:t>
            </a:r>
            <a:endParaRPr lang="es-MX" sz="3200" dirty="0">
              <a:solidFill>
                <a:srgbClr val="990033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89041" y="1888586"/>
            <a:ext cx="10308761" cy="4082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u="sng" dirty="0"/>
              <a:t>LINEA DE </a:t>
            </a:r>
            <a:r>
              <a:rPr lang="en-US" sz="2000" b="1" u="sng" dirty="0" smtClean="0"/>
              <a:t>ACCIÓN 2-4  </a:t>
            </a:r>
            <a:r>
              <a:rPr lang="es-MX" sz="2000" dirty="0" smtClean="0"/>
              <a:t>Promover </a:t>
            </a:r>
            <a:r>
              <a:rPr lang="es-MX" sz="2000" dirty="0"/>
              <a:t>el servicio entre la membresía para asegurar su permanencia y fortalecer su vida espiritual mediante su apostolado. </a:t>
            </a:r>
            <a:endParaRPr lang="es-MX" sz="2000" dirty="0" smtClean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MX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MX" spc="-38" dirty="0">
                <a:solidFill>
                  <a:srgbClr val="990033"/>
                </a:solidFill>
              </a:rPr>
              <a:t>ACTIVIDADES: </a:t>
            </a:r>
          </a:p>
          <a:p>
            <a:pPr algn="just"/>
            <a:r>
              <a:rPr lang="es-MX" b="1" spc="-38" dirty="0" smtClean="0">
                <a:solidFill>
                  <a:srgbClr val="990033"/>
                </a:solidFill>
              </a:rPr>
              <a:t>a</a:t>
            </a:r>
            <a:r>
              <a:rPr lang="es-MX" sz="2000" b="1" spc="-38" dirty="0">
                <a:solidFill>
                  <a:srgbClr val="990033"/>
                </a:solidFill>
              </a:rPr>
              <a:t>) </a:t>
            </a:r>
            <a:r>
              <a:rPr lang="es-MX" sz="2000" b="1" dirty="0">
                <a:solidFill>
                  <a:srgbClr val="990033"/>
                </a:solidFill>
              </a:rPr>
              <a:t>Promover</a:t>
            </a:r>
            <a:r>
              <a:rPr lang="es-MX" sz="2000" b="1" spc="-38" dirty="0">
                <a:solidFill>
                  <a:srgbClr val="990033"/>
                </a:solidFill>
              </a:rPr>
              <a:t>  </a:t>
            </a:r>
            <a:r>
              <a:rPr lang="es-MX" sz="2000" spc="-38" dirty="0"/>
              <a:t>entre la membresía los Servicios Institucionales con el apoyo de  los secretarios de Área ll de Sector . 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b) </a:t>
            </a:r>
            <a:r>
              <a:rPr lang="es-MX" sz="2000" b="1" dirty="0">
                <a:solidFill>
                  <a:srgbClr val="990033"/>
                </a:solidFill>
              </a:rPr>
              <a:t>Invitar</a:t>
            </a:r>
            <a:r>
              <a:rPr lang="es-MX" sz="2000" b="1" spc="-38" dirty="0">
                <a:solidFill>
                  <a:srgbClr val="990033"/>
                </a:solidFill>
              </a:rPr>
              <a:t> </a:t>
            </a:r>
            <a:r>
              <a:rPr lang="es-MX" sz="2000" spc="-38" dirty="0"/>
              <a:t>a la membresía a vivir  los Servicios Institucionales  con el apoyo de  los secretarios de Área ll de Sector . 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c) </a:t>
            </a:r>
            <a:r>
              <a:rPr lang="es-MX" sz="2000" b="1" dirty="0">
                <a:solidFill>
                  <a:srgbClr val="990033"/>
                </a:solidFill>
              </a:rPr>
              <a:t>Capacitar</a:t>
            </a:r>
            <a:r>
              <a:rPr lang="es-MX" sz="2000" b="1" spc="-38" dirty="0">
                <a:solidFill>
                  <a:srgbClr val="990033"/>
                </a:solidFill>
              </a:rPr>
              <a:t> </a:t>
            </a:r>
            <a:r>
              <a:rPr lang="es-MX" sz="2000" spc="-38" dirty="0"/>
              <a:t>a los matrimonios CBF interesados en participar como expositores  de los Servicios Institucionales 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d) </a:t>
            </a:r>
            <a:r>
              <a:rPr lang="es-MX" sz="2000" b="1" dirty="0">
                <a:solidFill>
                  <a:srgbClr val="990033"/>
                </a:solidFill>
              </a:rPr>
              <a:t>Asegura</a:t>
            </a:r>
            <a:r>
              <a:rPr lang="es-MX" sz="2000" b="1" spc="-38" dirty="0">
                <a:solidFill>
                  <a:srgbClr val="990033"/>
                </a:solidFill>
              </a:rPr>
              <a:t> </a:t>
            </a:r>
            <a:r>
              <a:rPr lang="es-MX" sz="2000" spc="-38" dirty="0"/>
              <a:t>que se cumpla con lo establecido en el manual de organización para matrimonios de Servicios Institucionales.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MX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89042" y="763806"/>
            <a:ext cx="10058400" cy="937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sz="3200" dirty="0" smtClean="0">
                <a:solidFill>
                  <a:srgbClr val="990033"/>
                </a:solidFill>
                <a:latin typeface="Calibri" pitchFamily="34" charset="0"/>
                <a:ea typeface="+mn-ea"/>
                <a:cs typeface="Arial" charset="0"/>
              </a:rPr>
              <a:t>Actividades Secretarios Diocesano de Área ll para cada línea de acción:</a:t>
            </a:r>
            <a:endParaRPr lang="es-MX" sz="3200" dirty="0">
              <a:solidFill>
                <a:srgbClr val="990033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89041" y="2146166"/>
            <a:ext cx="1030876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/>
              <a:t>LINEA DE </a:t>
            </a:r>
            <a:r>
              <a:rPr lang="en-US" sz="2000" b="1" u="sng" dirty="0" smtClean="0"/>
              <a:t>ACCIÓN 2-4 </a:t>
            </a:r>
            <a:r>
              <a:rPr lang="es-MX" sz="2000" dirty="0"/>
              <a:t>Fortalecer la relación con las Pastorales Diocesanas,   especialmente con la Pastoral Familiar, así como con los diferentes movimientos   laicales.</a:t>
            </a:r>
            <a:endParaRPr lang="es-MX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70432" y="3399516"/>
            <a:ext cx="92903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spc="-38" dirty="0">
                <a:solidFill>
                  <a:srgbClr val="990033"/>
                </a:solidFill>
              </a:rPr>
              <a:t>ACTIVIDADES: </a:t>
            </a:r>
          </a:p>
          <a:p>
            <a:pPr algn="just"/>
            <a:r>
              <a:rPr lang="es-MX" sz="2000" b="1" spc="-38" dirty="0" smtClean="0">
                <a:solidFill>
                  <a:srgbClr val="990033"/>
                </a:solidFill>
              </a:rPr>
              <a:t>a</a:t>
            </a:r>
            <a:r>
              <a:rPr lang="es-MX" sz="2000" b="1" spc="-38" dirty="0" smtClean="0">
                <a:solidFill>
                  <a:srgbClr val="990033"/>
                </a:solidFill>
              </a:rPr>
              <a:t>) Procurar</a:t>
            </a:r>
            <a:r>
              <a:rPr lang="es-MX" sz="2000" b="1" spc="-38" dirty="0" smtClean="0"/>
              <a:t> </a:t>
            </a:r>
            <a:r>
              <a:rPr lang="es-MX" sz="2000" spc="-38" dirty="0" smtClean="0"/>
              <a:t>que en cada parroquia </a:t>
            </a:r>
            <a:r>
              <a:rPr lang="es-MX" sz="2000" dirty="0" smtClean="0">
                <a:latin typeface="+mn-lt"/>
                <a:cs typeface="+mn-cs"/>
              </a:rPr>
              <a:t>se asista</a:t>
            </a:r>
            <a:r>
              <a:rPr lang="es-MX" sz="2000" spc="-38" dirty="0" smtClean="0"/>
              <a:t> a las juntas de pastoral familiar o a las que se convoque con apoyo </a:t>
            </a:r>
            <a:r>
              <a:rPr lang="es-MX" sz="2000" spc="-38" dirty="0" smtClean="0"/>
              <a:t>del </a:t>
            </a:r>
            <a:r>
              <a:rPr lang="es-MX" sz="2000" spc="-38" dirty="0"/>
              <a:t>M</a:t>
            </a:r>
            <a:r>
              <a:rPr lang="es-MX" sz="2000" spc="-38" dirty="0" smtClean="0"/>
              <a:t>atrimonio responsable  de  </a:t>
            </a:r>
            <a:r>
              <a:rPr lang="es-MX" sz="2000" spc="-38" dirty="0" smtClean="0"/>
              <a:t>área ll de sector y matrimonios de S.I. 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b</a:t>
            </a:r>
            <a:r>
              <a:rPr lang="es-MX" sz="2000" b="1" spc="-38" dirty="0" smtClean="0">
                <a:solidFill>
                  <a:srgbClr val="990033"/>
                </a:solidFill>
              </a:rPr>
              <a:t>) </a:t>
            </a:r>
            <a:r>
              <a:rPr lang="es-MX" sz="2000" b="1" dirty="0">
                <a:solidFill>
                  <a:srgbClr val="990033"/>
                </a:solidFill>
                <a:latin typeface="+mn-lt"/>
                <a:cs typeface="+mn-cs"/>
              </a:rPr>
              <a:t>C</a:t>
            </a:r>
            <a:r>
              <a:rPr lang="es-MX" sz="2000" b="1" dirty="0" smtClean="0">
                <a:solidFill>
                  <a:srgbClr val="990033"/>
                </a:solidFill>
                <a:latin typeface="+mn-lt"/>
                <a:cs typeface="+mn-cs"/>
              </a:rPr>
              <a:t>onocer</a:t>
            </a:r>
            <a:r>
              <a:rPr lang="es-MX" sz="2000" b="1" spc="-38" dirty="0" smtClean="0">
                <a:solidFill>
                  <a:srgbClr val="990033"/>
                </a:solidFill>
              </a:rPr>
              <a:t> y documentar </a:t>
            </a:r>
            <a:r>
              <a:rPr lang="es-MX" sz="2000" spc="-38" dirty="0" smtClean="0"/>
              <a:t>los diferentes apostolados que se viven en las parroquias en especial los relacionados con las familias.</a:t>
            </a:r>
          </a:p>
          <a:p>
            <a:pPr algn="just"/>
            <a:r>
              <a:rPr lang="es-MX" sz="2000" b="1" spc="-38" dirty="0">
                <a:solidFill>
                  <a:srgbClr val="990033"/>
                </a:solidFill>
              </a:rPr>
              <a:t>c</a:t>
            </a:r>
            <a:r>
              <a:rPr lang="es-MX" sz="2000" b="1" spc="-38" dirty="0" smtClean="0">
                <a:solidFill>
                  <a:srgbClr val="990033"/>
                </a:solidFill>
              </a:rPr>
              <a:t>) </a:t>
            </a:r>
            <a:r>
              <a:rPr lang="es-MX" sz="2000" b="1" spc="-38" dirty="0">
                <a:solidFill>
                  <a:srgbClr val="990033"/>
                </a:solidFill>
              </a:rPr>
              <a:t>A</a:t>
            </a:r>
            <a:r>
              <a:rPr lang="es-MX" sz="2000" b="1" spc="-38" dirty="0" smtClean="0">
                <a:solidFill>
                  <a:srgbClr val="990033"/>
                </a:solidFill>
              </a:rPr>
              <a:t>segurar </a:t>
            </a:r>
            <a:r>
              <a:rPr lang="es-MX" sz="2000" spc="-38" dirty="0" smtClean="0"/>
              <a:t>que </a:t>
            </a:r>
            <a:r>
              <a:rPr lang="es-MX" sz="2000" dirty="0" smtClean="0">
                <a:latin typeface="+mn-lt"/>
                <a:cs typeface="+mn-cs"/>
              </a:rPr>
              <a:t>se conozcan </a:t>
            </a:r>
            <a:r>
              <a:rPr lang="es-MX" sz="2000" spc="-38" dirty="0" smtClean="0"/>
              <a:t>en </a:t>
            </a:r>
            <a:r>
              <a:rPr lang="es-MX" sz="2000" spc="-38" dirty="0" smtClean="0"/>
              <a:t>toda </a:t>
            </a:r>
            <a:r>
              <a:rPr lang="es-MX" sz="2000" spc="-38" dirty="0" smtClean="0"/>
              <a:t>la membresía en especial CBF </a:t>
            </a:r>
            <a:r>
              <a:rPr lang="es-MX" sz="2000" spc="-38" dirty="0" smtClean="0"/>
              <a:t>los </a:t>
            </a:r>
            <a:r>
              <a:rPr lang="es-MX" sz="2000" spc="-38" dirty="0" smtClean="0"/>
              <a:t>diferentes apostolados que se viven en las parroquias para que se aprovechen en la comunidad.</a:t>
            </a:r>
            <a:endParaRPr lang="es-MX" sz="2000" spc="-38" dirty="0"/>
          </a:p>
        </p:txBody>
      </p:sp>
    </p:spTree>
    <p:extLst>
      <p:ext uri="{BB962C8B-B14F-4D97-AF65-F5344CB8AC3E}">
        <p14:creationId xmlns:p14="http://schemas.microsoft.com/office/powerpoint/2010/main" val="6063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15120</TotalTime>
  <Words>676</Words>
  <Application>Microsoft Office PowerPoint</Application>
  <PresentationFormat>Personalizado</PresentationFormat>
  <Paragraphs>66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La definición del Plan de Trabajo del ECN, está basada en los tres grandes objetivos  que se describen a continuación:  </vt:lpstr>
      <vt:lpstr>Presentación de PowerPoint</vt:lpstr>
      <vt:lpstr>Presentación de PowerPoint</vt:lpstr>
      <vt:lpstr>LINEAS DE ACCIÓN ÁREA  II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 Internet MFC primera revisión</dc:title>
  <dc:creator>BLANCA</dc:creator>
  <cp:lastModifiedBy>Aarón Valenzuela Corral</cp:lastModifiedBy>
  <cp:revision>1534</cp:revision>
  <dcterms:created xsi:type="dcterms:W3CDTF">2010-05-24T03:52:32Z</dcterms:created>
  <dcterms:modified xsi:type="dcterms:W3CDTF">2019-10-02T15:10:53Z</dcterms:modified>
</cp:coreProperties>
</file>