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4" r:id="rId3"/>
    <p:sldId id="284" r:id="rId4"/>
    <p:sldId id="285" r:id="rId5"/>
    <p:sldId id="292" r:id="rId6"/>
    <p:sldId id="286" r:id="rId7"/>
    <p:sldId id="289" r:id="rId8"/>
    <p:sldId id="287" r:id="rId9"/>
    <p:sldId id="288"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70" d="100"/>
          <a:sy n="70" d="100"/>
        </p:scale>
        <p:origin x="-438" y="-192"/>
      </p:cViewPr>
      <p:guideLst>
        <p:guide orient="horz" pos="2160"/>
        <p:guide pos="3840"/>
      </p:guideLst>
    </p:cSldViewPr>
  </p:slideViewPr>
  <p:notesTextViewPr>
    <p:cViewPr>
      <p:scale>
        <a:sx n="1" d="1"/>
        <a:sy n="1" d="1"/>
      </p:scale>
      <p:origin x="0" y="0"/>
    </p:cViewPr>
  </p:notesTextViewPr>
  <p:sorterViewPr>
    <p:cViewPr>
      <p:scale>
        <a:sx n="90" d="100"/>
        <a:sy n="90" d="100"/>
      </p:scale>
      <p:origin x="0" y="-25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1" y="2130426"/>
            <a:ext cx="103632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828801" y="3886200"/>
            <a:ext cx="8534400" cy="1752600"/>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53621A09-846E-4D5F-8A37-4117249C1825}" type="datetimeFigureOut">
              <a:rPr lang="es-MX" smtClean="0"/>
              <a:t>09/10/2019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1F30452-813E-45C2-8C08-6482D25A6B22}" type="slidenum">
              <a:rPr lang="es-MX" smtClean="0"/>
              <a:t>‹Nº›</a:t>
            </a:fld>
            <a:endParaRPr lang="es-MX"/>
          </a:p>
        </p:txBody>
      </p:sp>
    </p:spTree>
    <p:extLst>
      <p:ext uri="{BB962C8B-B14F-4D97-AF65-F5344CB8AC3E}">
        <p14:creationId xmlns:p14="http://schemas.microsoft.com/office/powerpoint/2010/main" val="4077073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915C547F-CD75-4253-88AF-17964F1E8059}" type="datetimeFigureOut">
              <a:rPr lang="es-MX" smtClean="0"/>
              <a:pPr/>
              <a:t>09/10/2019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78D8372-19D2-46AA-ABC8-27BAD448F334}" type="slidenum">
              <a:rPr lang="es-MX" smtClean="0"/>
              <a:pPr/>
              <a:t>‹Nº›</a:t>
            </a:fld>
            <a:endParaRPr lang="es-MX"/>
          </a:p>
        </p:txBody>
      </p:sp>
    </p:spTree>
    <p:extLst>
      <p:ext uri="{BB962C8B-B14F-4D97-AF65-F5344CB8AC3E}">
        <p14:creationId xmlns:p14="http://schemas.microsoft.com/office/powerpoint/2010/main" val="2437411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8"/>
            <a:ext cx="27432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09601" y="274638"/>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915C547F-CD75-4253-88AF-17964F1E8059}" type="datetimeFigureOut">
              <a:rPr lang="es-MX" smtClean="0"/>
              <a:pPr/>
              <a:t>09/10/2019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78D8372-19D2-46AA-ABC8-27BAD448F334}" type="slidenum">
              <a:rPr lang="es-MX" smtClean="0"/>
              <a:pPr/>
              <a:t>‹Nº›</a:t>
            </a:fld>
            <a:endParaRPr lang="es-MX"/>
          </a:p>
        </p:txBody>
      </p:sp>
    </p:spTree>
    <p:extLst>
      <p:ext uri="{BB962C8B-B14F-4D97-AF65-F5344CB8AC3E}">
        <p14:creationId xmlns:p14="http://schemas.microsoft.com/office/powerpoint/2010/main" val="3284008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3621A09-846E-4D5F-8A37-4117249C1825}" type="datetimeFigureOut">
              <a:rPr lang="es-MX" smtClean="0"/>
              <a:t>09/10/2019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1F30452-813E-45C2-8C08-6482D25A6B22}" type="slidenum">
              <a:rPr lang="es-MX" smtClean="0"/>
              <a:t>‹Nº›</a:t>
            </a:fld>
            <a:endParaRPr lang="es-MX"/>
          </a:p>
        </p:txBody>
      </p:sp>
    </p:spTree>
    <p:extLst>
      <p:ext uri="{BB962C8B-B14F-4D97-AF65-F5344CB8AC3E}">
        <p14:creationId xmlns:p14="http://schemas.microsoft.com/office/powerpoint/2010/main" val="161769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5" y="4406900"/>
            <a:ext cx="10363200" cy="1362075"/>
          </a:xfrm>
        </p:spPr>
        <p:txBody>
          <a:bodyPr anchor="t"/>
          <a:lstStyle>
            <a:lvl1pPr algn="l">
              <a:defRPr sz="48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963085" y="2906714"/>
            <a:ext cx="10363200" cy="1500187"/>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15C547F-CD75-4253-88AF-17964F1E8059}" type="datetimeFigureOut">
              <a:rPr lang="es-MX" smtClean="0"/>
              <a:pPr/>
              <a:t>09/10/2019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78D8372-19D2-46AA-ABC8-27BAD448F334}" type="slidenum">
              <a:rPr lang="es-MX" smtClean="0"/>
              <a:pPr/>
              <a:t>‹Nº›</a:t>
            </a:fld>
            <a:endParaRPr lang="es-MX"/>
          </a:p>
        </p:txBody>
      </p:sp>
    </p:spTree>
    <p:extLst>
      <p:ext uri="{BB962C8B-B14F-4D97-AF65-F5344CB8AC3E}">
        <p14:creationId xmlns:p14="http://schemas.microsoft.com/office/powerpoint/2010/main" val="297308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09601" y="1600201"/>
            <a:ext cx="5384800" cy="4525963"/>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6197600" y="1600201"/>
            <a:ext cx="5384800" cy="4525963"/>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915C547F-CD75-4253-88AF-17964F1E8059}" type="datetimeFigureOut">
              <a:rPr lang="es-MX" smtClean="0"/>
              <a:pPr/>
              <a:t>09/10/2019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578D8372-19D2-46AA-ABC8-27BAD448F334}" type="slidenum">
              <a:rPr lang="es-MX" smtClean="0"/>
              <a:pPr/>
              <a:t>‹Nº›</a:t>
            </a:fld>
            <a:endParaRPr lang="es-MX"/>
          </a:p>
        </p:txBody>
      </p:sp>
    </p:spTree>
    <p:extLst>
      <p:ext uri="{BB962C8B-B14F-4D97-AF65-F5344CB8AC3E}">
        <p14:creationId xmlns:p14="http://schemas.microsoft.com/office/powerpoint/2010/main" val="2656303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6"/>
            <a:ext cx="5386917" cy="3951288"/>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6193367" y="1535113"/>
            <a:ext cx="5389033" cy="639762"/>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7" y="2174876"/>
            <a:ext cx="5389033" cy="3951288"/>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915C547F-CD75-4253-88AF-17964F1E8059}" type="datetimeFigureOut">
              <a:rPr lang="es-MX" smtClean="0"/>
              <a:pPr/>
              <a:t>09/10/2019</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578D8372-19D2-46AA-ABC8-27BAD448F334}" type="slidenum">
              <a:rPr lang="es-MX" smtClean="0"/>
              <a:pPr/>
              <a:t>‹Nº›</a:t>
            </a:fld>
            <a:endParaRPr lang="es-MX"/>
          </a:p>
        </p:txBody>
      </p:sp>
    </p:spTree>
    <p:extLst>
      <p:ext uri="{BB962C8B-B14F-4D97-AF65-F5344CB8AC3E}">
        <p14:creationId xmlns:p14="http://schemas.microsoft.com/office/powerpoint/2010/main" val="360505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915C547F-CD75-4253-88AF-17964F1E8059}" type="datetimeFigureOut">
              <a:rPr lang="es-MX" smtClean="0"/>
              <a:pPr/>
              <a:t>09/10/2019</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578D8372-19D2-46AA-ABC8-27BAD448F334}" type="slidenum">
              <a:rPr lang="es-MX" smtClean="0"/>
              <a:pPr/>
              <a:t>‹Nº›</a:t>
            </a:fld>
            <a:endParaRPr lang="es-MX"/>
          </a:p>
        </p:txBody>
      </p:sp>
    </p:spTree>
    <p:extLst>
      <p:ext uri="{BB962C8B-B14F-4D97-AF65-F5344CB8AC3E}">
        <p14:creationId xmlns:p14="http://schemas.microsoft.com/office/powerpoint/2010/main" val="3043675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3621A09-846E-4D5F-8A37-4117249C1825}" type="datetimeFigureOut">
              <a:rPr lang="es-MX" smtClean="0"/>
              <a:t>09/10/2019</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E1F30452-813E-45C2-8C08-6482D25A6B22}" type="slidenum">
              <a:rPr lang="es-MX" smtClean="0"/>
              <a:t>‹Nº›</a:t>
            </a:fld>
            <a:endParaRPr lang="es-MX"/>
          </a:p>
        </p:txBody>
      </p:sp>
    </p:spTree>
    <p:extLst>
      <p:ext uri="{BB962C8B-B14F-4D97-AF65-F5344CB8AC3E}">
        <p14:creationId xmlns:p14="http://schemas.microsoft.com/office/powerpoint/2010/main" val="3965130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4011084" cy="1162050"/>
          </a:xfrm>
        </p:spPr>
        <p:txBody>
          <a:bodyPr anchor="b"/>
          <a:lstStyle>
            <a:lvl1pPr algn="l">
              <a:defRPr sz="24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4766734" y="273051"/>
            <a:ext cx="6815666" cy="5853113"/>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609600" y="1435101"/>
            <a:ext cx="4011084" cy="4691063"/>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15C547F-CD75-4253-88AF-17964F1E8059}" type="datetimeFigureOut">
              <a:rPr lang="es-MX" smtClean="0"/>
              <a:pPr/>
              <a:t>09/10/2019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578D8372-19D2-46AA-ABC8-27BAD448F334}" type="slidenum">
              <a:rPr lang="es-MX" smtClean="0"/>
              <a:pPr/>
              <a:t>‹Nº›</a:t>
            </a:fld>
            <a:endParaRPr lang="es-MX"/>
          </a:p>
        </p:txBody>
      </p:sp>
    </p:spTree>
    <p:extLst>
      <p:ext uri="{BB962C8B-B14F-4D97-AF65-F5344CB8AC3E}">
        <p14:creationId xmlns:p14="http://schemas.microsoft.com/office/powerpoint/2010/main" val="48574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1"/>
            <a:ext cx="7315200" cy="566738"/>
          </a:xfrm>
        </p:spPr>
        <p:txBody>
          <a:bodyPr anchor="b"/>
          <a:lstStyle>
            <a:lvl1pPr algn="l">
              <a:defRPr sz="24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2389717" y="612776"/>
            <a:ext cx="7315200" cy="4114800"/>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s-ES" smtClean="0"/>
              <a:t>Haga clic en el icono para agregar una imagen</a:t>
            </a:r>
            <a:endParaRPr lang="es-MX"/>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15C547F-CD75-4253-88AF-17964F1E8059}" type="datetimeFigureOut">
              <a:rPr lang="es-MX" smtClean="0"/>
              <a:pPr/>
              <a:t>09/10/2019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578D8372-19D2-46AA-ABC8-27BAD448F334}" type="slidenum">
              <a:rPr lang="es-MX" smtClean="0"/>
              <a:pPr/>
              <a:t>‹Nº›</a:t>
            </a:fld>
            <a:endParaRPr lang="es-MX"/>
          </a:p>
        </p:txBody>
      </p:sp>
    </p:spTree>
    <p:extLst>
      <p:ext uri="{BB962C8B-B14F-4D97-AF65-F5344CB8AC3E}">
        <p14:creationId xmlns:p14="http://schemas.microsoft.com/office/powerpoint/2010/main" val="355056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1" y="274638"/>
            <a:ext cx="10972800" cy="1143000"/>
          </a:xfrm>
          <a:prstGeom prst="rect">
            <a:avLst/>
          </a:prstGeom>
        </p:spPr>
        <p:txBody>
          <a:bodyPr vert="horz" lIns="108850" tIns="54425" rIns="108850" bIns="54425"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609601" y="1600201"/>
            <a:ext cx="10972800" cy="4525963"/>
          </a:xfrm>
          <a:prstGeom prst="rect">
            <a:avLst/>
          </a:prstGeom>
        </p:spPr>
        <p:txBody>
          <a:bodyPr vert="horz" lIns="108850" tIns="54425" rIns="108850" bIns="54425"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609601" y="6356350"/>
            <a:ext cx="2844800" cy="365125"/>
          </a:xfrm>
          <a:prstGeom prst="rect">
            <a:avLst/>
          </a:prstGeom>
        </p:spPr>
        <p:txBody>
          <a:bodyPr vert="horz" lIns="108850" tIns="54425" rIns="108850" bIns="54425" rtlCol="0" anchor="ctr"/>
          <a:lstStyle>
            <a:lvl1pPr algn="l">
              <a:defRPr sz="1400">
                <a:solidFill>
                  <a:schemeClr val="tx1">
                    <a:tint val="75000"/>
                  </a:schemeClr>
                </a:solidFill>
              </a:defRPr>
            </a:lvl1pPr>
          </a:lstStyle>
          <a:p>
            <a:fld id="{915C547F-CD75-4253-88AF-17964F1E8059}" type="datetimeFigureOut">
              <a:rPr lang="es-MX" smtClean="0"/>
              <a:pPr/>
              <a:t>09/10/2019</a:t>
            </a:fld>
            <a:endParaRPr lang="es-MX"/>
          </a:p>
        </p:txBody>
      </p:sp>
      <p:sp>
        <p:nvSpPr>
          <p:cNvPr id="5" name="4 Marcador de pie de página"/>
          <p:cNvSpPr>
            <a:spLocks noGrp="1"/>
          </p:cNvSpPr>
          <p:nvPr>
            <p:ph type="ftr" sz="quarter" idx="3"/>
          </p:nvPr>
        </p:nvSpPr>
        <p:spPr>
          <a:xfrm>
            <a:off x="4165601" y="6356350"/>
            <a:ext cx="3860800" cy="365125"/>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8737601" y="6356350"/>
            <a:ext cx="2844800" cy="365125"/>
          </a:xfrm>
          <a:prstGeom prst="rect">
            <a:avLst/>
          </a:prstGeom>
        </p:spPr>
        <p:txBody>
          <a:bodyPr vert="horz" lIns="108850" tIns="54425" rIns="108850" bIns="54425" rtlCol="0" anchor="ctr"/>
          <a:lstStyle>
            <a:lvl1pPr algn="r">
              <a:defRPr sz="1400">
                <a:solidFill>
                  <a:schemeClr val="tx1">
                    <a:tint val="75000"/>
                  </a:schemeClr>
                </a:solidFill>
              </a:defRPr>
            </a:lvl1pPr>
          </a:lstStyle>
          <a:p>
            <a:fld id="{578D8372-19D2-46AA-ABC8-27BAD448F334}" type="slidenum">
              <a:rPr lang="es-MX" smtClean="0"/>
              <a:pPr/>
              <a:t>‹Nº›</a:t>
            </a:fld>
            <a:endParaRPr lang="es-MX"/>
          </a:p>
        </p:txBody>
      </p:sp>
    </p:spTree>
    <p:extLst>
      <p:ext uri="{BB962C8B-B14F-4D97-AF65-F5344CB8AC3E}">
        <p14:creationId xmlns:p14="http://schemas.microsoft.com/office/powerpoint/2010/main" val="3624641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s-MX"/>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536950" y="1929536"/>
            <a:ext cx="4597400" cy="2395576"/>
          </a:xfrm>
        </p:spPr>
        <p:txBody>
          <a:bodyPr/>
          <a:lstStyle/>
          <a:p>
            <a:pPr algn="ctr"/>
            <a:r>
              <a:rPr lang="es-MX" dirty="0" smtClean="0"/>
              <a:t>FORMACION EN EL AMOR</a:t>
            </a:r>
            <a:endParaRPr lang="es-MX" dirty="0"/>
          </a:p>
        </p:txBody>
      </p:sp>
    </p:spTree>
    <p:extLst>
      <p:ext uri="{BB962C8B-B14F-4D97-AF65-F5344CB8AC3E}">
        <p14:creationId xmlns:p14="http://schemas.microsoft.com/office/powerpoint/2010/main" val="974036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401" y="878839"/>
            <a:ext cx="4219324" cy="542787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1" y="602190"/>
            <a:ext cx="10972800" cy="1143000"/>
          </a:xfrm>
        </p:spPr>
        <p:txBody>
          <a:bodyPr/>
          <a:lstStyle/>
          <a:p>
            <a:r>
              <a:rPr lang="es-MX" dirty="0" smtClean="0"/>
              <a:t>OBJETIVO</a:t>
            </a:r>
            <a:endParaRPr lang="es-MX" dirty="0"/>
          </a:p>
        </p:txBody>
      </p:sp>
      <p:sp>
        <p:nvSpPr>
          <p:cNvPr id="3" name="2 Marcador de contenido"/>
          <p:cNvSpPr>
            <a:spLocks noGrp="1"/>
          </p:cNvSpPr>
          <p:nvPr>
            <p:ph idx="1"/>
          </p:nvPr>
        </p:nvSpPr>
        <p:spPr/>
        <p:txBody>
          <a:bodyPr>
            <a:normAutofit fontScale="77500" lnSpcReduction="20000"/>
          </a:bodyPr>
          <a:lstStyle/>
          <a:p>
            <a:pPr algn="just"/>
            <a:r>
              <a:rPr lang="es-MX" dirty="0" smtClean="0">
                <a:latin typeface="Arial" pitchFamily="34" charset="0"/>
                <a:cs typeface="Arial" pitchFamily="34" charset="0"/>
              </a:rPr>
              <a:t>Es un instrumento que ayudará a miles de jóvenes a formar su interior para prepararse a asumir su vocación, sus proyectos y su vida de una manera más consciente y comprometida.</a:t>
            </a:r>
          </a:p>
          <a:p>
            <a:pPr algn="just"/>
            <a:r>
              <a:rPr lang="es-MX" dirty="0" smtClean="0">
                <a:latin typeface="Arial" pitchFamily="34" charset="0"/>
                <a:cs typeface="Arial" pitchFamily="34" charset="0"/>
              </a:rPr>
              <a:t>Este material que ha preparado el MFC, asesorado por especialistas en filosofía, psicología, ciencias de la familia, pedagogía, teología; bajo una visión humanista - personalista; es un material que nace de la intención de responder a la necesidad creciente de formar jóvenes que estén más comprometidos con su propio desarrollo personal, que puedan tomar decisiones de manera informada y que, por ende, puedan construir proyectos de vida personal con más conciencia y satisfacción.</a:t>
            </a:r>
          </a:p>
          <a:p>
            <a:endParaRPr lang="es-MX"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609601" y="533950"/>
            <a:ext cx="10972800" cy="1143000"/>
          </a:xfrm>
        </p:spPr>
        <p:txBody>
          <a:bodyPr>
            <a:normAutofit/>
          </a:bodyPr>
          <a:lstStyle/>
          <a:p>
            <a:r>
              <a:rPr lang="es-MX" sz="2800" b="1" dirty="0" smtClean="0"/>
              <a:t>OBJETIVOS ESPECÍFICOS</a:t>
            </a:r>
            <a:endParaRPr lang="es-MX" sz="2800" b="1" dirty="0"/>
          </a:p>
        </p:txBody>
      </p:sp>
      <p:sp>
        <p:nvSpPr>
          <p:cNvPr id="5" name="2 Marcador de contenido"/>
          <p:cNvSpPr>
            <a:spLocks noGrp="1"/>
          </p:cNvSpPr>
          <p:nvPr>
            <p:ph idx="1"/>
          </p:nvPr>
        </p:nvSpPr>
        <p:spPr/>
        <p:txBody>
          <a:bodyPr>
            <a:normAutofit/>
          </a:bodyPr>
          <a:lstStyle/>
          <a:p>
            <a:pPr lvl="0" algn="just"/>
            <a:r>
              <a:rPr lang="es-ES" sz="3200" dirty="0" smtClean="0"/>
              <a:t>Que se conozcan y se  acepten </a:t>
            </a:r>
            <a:r>
              <a:rPr lang="es-ES" sz="3200" dirty="0"/>
              <a:t>a sí mismos</a:t>
            </a:r>
            <a:endParaRPr lang="es-MX" sz="3200" dirty="0"/>
          </a:p>
          <a:p>
            <a:pPr lvl="0" algn="just"/>
            <a:r>
              <a:rPr lang="es-ES" sz="3200" dirty="0" smtClean="0"/>
              <a:t>Que definan </a:t>
            </a:r>
            <a:r>
              <a:rPr lang="es-ES" sz="3200" dirty="0"/>
              <a:t>su vocación y con ello </a:t>
            </a:r>
            <a:r>
              <a:rPr lang="es-ES" sz="3200" dirty="0" smtClean="0"/>
              <a:t>construyan </a:t>
            </a:r>
            <a:r>
              <a:rPr lang="es-ES" sz="3200" dirty="0"/>
              <a:t>su plan de vida</a:t>
            </a:r>
            <a:endParaRPr lang="es-MX" sz="3200" dirty="0"/>
          </a:p>
          <a:p>
            <a:pPr lvl="0" algn="just"/>
            <a:r>
              <a:rPr lang="es-MX" sz="3200" dirty="0" smtClean="0"/>
              <a:t>Que aprendan </a:t>
            </a:r>
            <a:r>
              <a:rPr lang="es-MX" sz="3200" dirty="0"/>
              <a:t>a </a:t>
            </a:r>
            <a:r>
              <a:rPr lang="es-MX" sz="3200" dirty="0" smtClean="0"/>
              <a:t>comunicarse </a:t>
            </a:r>
            <a:r>
              <a:rPr lang="es-MX" sz="3200" dirty="0"/>
              <a:t>de una manera más personal e íntima con Dios </a:t>
            </a:r>
          </a:p>
          <a:p>
            <a:pPr lvl="0" algn="just"/>
            <a:r>
              <a:rPr lang="es-ES" sz="3200" dirty="0" smtClean="0"/>
              <a:t>El que aprendan a </a:t>
            </a:r>
            <a:r>
              <a:rPr lang="es-ES" sz="3200" dirty="0"/>
              <a:t>elegir a la mejor pareja </a:t>
            </a:r>
            <a:r>
              <a:rPr lang="es-ES" sz="3200" dirty="0" smtClean="0"/>
              <a:t>para ellos y así </a:t>
            </a:r>
            <a:r>
              <a:rPr lang="es-ES" sz="3200" dirty="0"/>
              <a:t>t</a:t>
            </a:r>
            <a:r>
              <a:rPr lang="es-ES" sz="3200" dirty="0" smtClean="0"/>
              <a:t>ener un buen noviazgo</a:t>
            </a:r>
            <a:r>
              <a:rPr lang="es-MX" sz="3200" dirty="0"/>
              <a:t> </a:t>
            </a:r>
          </a:p>
          <a:p>
            <a:pPr algn="just"/>
            <a:endParaRPr lang="es-MX"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89869" y="963013"/>
            <a:ext cx="11772465" cy="406265"/>
          </a:xfrm>
          <a:prstGeom prst="rect">
            <a:avLst/>
          </a:prstGeom>
        </p:spPr>
        <p:txBody>
          <a:bodyPr wrap="square">
            <a:spAutoFit/>
          </a:bodyPr>
          <a:lstStyle/>
          <a:p>
            <a:pPr>
              <a:lnSpc>
                <a:spcPct val="85000"/>
              </a:lnSpc>
              <a:spcBef>
                <a:spcPct val="0"/>
              </a:spcBef>
            </a:pPr>
            <a:r>
              <a:rPr lang="es-MX" sz="2400" b="1" spc="-50" dirty="0" smtClean="0">
                <a:solidFill>
                  <a:srgbClr val="FF0000"/>
                </a:solidFill>
                <a:latin typeface="Trebuchet MS" panose="020B0603020202020204" pitchFamily="34" charset="0"/>
                <a:ea typeface="+mj-ea"/>
                <a:cs typeface="+mj-cs"/>
              </a:rPr>
              <a:t>SESIÓN 1 </a:t>
            </a:r>
            <a:r>
              <a:rPr lang="es-MX" sz="2400" b="1" spc="-50" dirty="0" smtClean="0">
                <a:solidFill>
                  <a:schemeClr val="accent3">
                    <a:lumMod val="50000"/>
                  </a:schemeClr>
                </a:solidFill>
                <a:latin typeface="Trebuchet MS" panose="020B0603020202020204" pitchFamily="34" charset="0"/>
                <a:ea typeface="+mj-ea"/>
                <a:cs typeface="+mj-cs"/>
              </a:rPr>
              <a:t>  ¿QUIEN SOY ? IDENTIFICANDO ELEMENTOS QUE CONFORMAN MI “ YO “ </a:t>
            </a:r>
          </a:p>
        </p:txBody>
      </p:sp>
      <p:sp>
        <p:nvSpPr>
          <p:cNvPr id="4" name="3 Rectángulo"/>
          <p:cNvSpPr/>
          <p:nvPr/>
        </p:nvSpPr>
        <p:spPr>
          <a:xfrm>
            <a:off x="579461" y="1532375"/>
            <a:ext cx="7993470" cy="406265"/>
          </a:xfrm>
          <a:prstGeom prst="rect">
            <a:avLst/>
          </a:prstGeom>
        </p:spPr>
        <p:txBody>
          <a:bodyPr wrap="none">
            <a:spAutoFit/>
          </a:bodyPr>
          <a:lstStyle/>
          <a:p>
            <a:pPr>
              <a:lnSpc>
                <a:spcPct val="85000"/>
              </a:lnSpc>
              <a:spcBef>
                <a:spcPct val="0"/>
              </a:spcBef>
            </a:pPr>
            <a:r>
              <a:rPr lang="es-MX" sz="2400" b="1" spc="-50" dirty="0" smtClean="0">
                <a:solidFill>
                  <a:srgbClr val="FF0000"/>
                </a:solidFill>
                <a:latin typeface="Trebuchet MS" panose="020B0603020202020204" pitchFamily="34" charset="0"/>
                <a:ea typeface="+mj-ea"/>
                <a:cs typeface="+mj-cs"/>
              </a:rPr>
              <a:t>SESIÓN 2</a:t>
            </a:r>
            <a:r>
              <a:rPr lang="es-MX" sz="2400" b="1" spc="-50" dirty="0" smtClean="0">
                <a:solidFill>
                  <a:schemeClr val="accent3">
                    <a:lumMod val="50000"/>
                  </a:schemeClr>
                </a:solidFill>
                <a:latin typeface="Trebuchet MS" panose="020B0603020202020204" pitchFamily="34" charset="0"/>
                <a:ea typeface="+mj-ea"/>
                <a:cs typeface="+mj-cs"/>
              </a:rPr>
              <a:t>  SER VARON Y SER MUJER  ¿ POLOS OPUESTOS ?</a:t>
            </a:r>
          </a:p>
        </p:txBody>
      </p:sp>
      <p:sp>
        <p:nvSpPr>
          <p:cNvPr id="6" name="5 Rectángulo"/>
          <p:cNvSpPr/>
          <p:nvPr/>
        </p:nvSpPr>
        <p:spPr>
          <a:xfrm>
            <a:off x="589869" y="2128329"/>
            <a:ext cx="5271828" cy="406265"/>
          </a:xfrm>
          <a:prstGeom prst="rect">
            <a:avLst/>
          </a:prstGeom>
        </p:spPr>
        <p:txBody>
          <a:bodyPr wrap="none">
            <a:spAutoFit/>
          </a:bodyPr>
          <a:lstStyle/>
          <a:p>
            <a:pPr>
              <a:lnSpc>
                <a:spcPct val="85000"/>
              </a:lnSpc>
              <a:spcBef>
                <a:spcPct val="0"/>
              </a:spcBef>
            </a:pPr>
            <a:r>
              <a:rPr lang="es-MX" sz="2400" b="1" spc="-50" dirty="0" smtClean="0">
                <a:solidFill>
                  <a:srgbClr val="FF0000"/>
                </a:solidFill>
                <a:latin typeface="Trebuchet MS" panose="020B0603020202020204" pitchFamily="34" charset="0"/>
                <a:ea typeface="+mj-ea"/>
                <a:cs typeface="+mj-cs"/>
              </a:rPr>
              <a:t>SESIÓN 3</a:t>
            </a:r>
            <a:r>
              <a:rPr lang="es-MX" sz="2400" b="1" spc="-50" dirty="0" smtClean="0">
                <a:solidFill>
                  <a:schemeClr val="accent3">
                    <a:lumMod val="50000"/>
                  </a:schemeClr>
                </a:solidFill>
                <a:latin typeface="Trebuchet MS" panose="020B0603020202020204" pitchFamily="34" charset="0"/>
                <a:ea typeface="+mj-ea"/>
                <a:cs typeface="+mj-cs"/>
              </a:rPr>
              <a:t>    SOY UN SER EN RELACION</a:t>
            </a:r>
            <a:endParaRPr lang="es-ES" sz="2400" b="1" spc="-50" dirty="0" smtClean="0">
              <a:solidFill>
                <a:schemeClr val="accent3">
                  <a:lumMod val="50000"/>
                </a:schemeClr>
              </a:solidFill>
              <a:latin typeface="Trebuchet MS" panose="020B0603020202020204" pitchFamily="34" charset="0"/>
              <a:ea typeface="+mj-ea"/>
              <a:cs typeface="+mj-cs"/>
            </a:endParaRPr>
          </a:p>
        </p:txBody>
      </p:sp>
      <p:sp>
        <p:nvSpPr>
          <p:cNvPr id="8" name="7 Rectángulo"/>
          <p:cNvSpPr/>
          <p:nvPr/>
        </p:nvSpPr>
        <p:spPr>
          <a:xfrm>
            <a:off x="579461" y="2699436"/>
            <a:ext cx="3937296" cy="406265"/>
          </a:xfrm>
          <a:prstGeom prst="rect">
            <a:avLst/>
          </a:prstGeom>
        </p:spPr>
        <p:txBody>
          <a:bodyPr wrap="none">
            <a:spAutoFit/>
          </a:bodyPr>
          <a:lstStyle/>
          <a:p>
            <a:pPr>
              <a:lnSpc>
                <a:spcPct val="85000"/>
              </a:lnSpc>
              <a:spcBef>
                <a:spcPct val="0"/>
              </a:spcBef>
            </a:pPr>
            <a:r>
              <a:rPr lang="es-MX" sz="2400" b="1" spc="-50" dirty="0" smtClean="0">
                <a:solidFill>
                  <a:srgbClr val="FF0000"/>
                </a:solidFill>
                <a:latin typeface="Trebuchet MS" panose="020B0603020202020204" pitchFamily="34" charset="0"/>
                <a:ea typeface="+mj-ea"/>
                <a:cs typeface="+mj-cs"/>
              </a:rPr>
              <a:t>SESIÓN </a:t>
            </a:r>
            <a:r>
              <a:rPr lang="es-MX" sz="2400" b="1" spc="-50" dirty="0">
                <a:solidFill>
                  <a:srgbClr val="FF0000"/>
                </a:solidFill>
                <a:latin typeface="Trebuchet MS" panose="020B0603020202020204" pitchFamily="34" charset="0"/>
                <a:ea typeface="+mj-ea"/>
                <a:cs typeface="+mj-cs"/>
              </a:rPr>
              <a:t>4</a:t>
            </a:r>
            <a:r>
              <a:rPr lang="es-MX" sz="2400" b="1" spc="-50" dirty="0" smtClean="0">
                <a:solidFill>
                  <a:schemeClr val="accent3">
                    <a:lumMod val="50000"/>
                  </a:schemeClr>
                </a:solidFill>
                <a:latin typeface="Trebuchet MS" panose="020B0603020202020204" pitchFamily="34" charset="0"/>
                <a:ea typeface="+mj-ea"/>
                <a:cs typeface="+mj-cs"/>
              </a:rPr>
              <a:t> ¿HUMANIZARNOS?</a:t>
            </a:r>
            <a:endParaRPr lang="es-ES" sz="2400" b="1" spc="-50" dirty="0" smtClean="0">
              <a:solidFill>
                <a:schemeClr val="accent3">
                  <a:lumMod val="50000"/>
                </a:schemeClr>
              </a:solidFill>
              <a:latin typeface="Trebuchet MS" panose="020B0603020202020204" pitchFamily="34" charset="0"/>
              <a:ea typeface="+mj-ea"/>
              <a:cs typeface="+mj-cs"/>
            </a:endParaRPr>
          </a:p>
        </p:txBody>
      </p:sp>
      <p:sp>
        <p:nvSpPr>
          <p:cNvPr id="10" name="9 Rectángulo"/>
          <p:cNvSpPr/>
          <p:nvPr/>
        </p:nvSpPr>
        <p:spPr>
          <a:xfrm>
            <a:off x="579461" y="3233279"/>
            <a:ext cx="7038145" cy="406265"/>
          </a:xfrm>
          <a:prstGeom prst="rect">
            <a:avLst/>
          </a:prstGeom>
        </p:spPr>
        <p:txBody>
          <a:bodyPr wrap="none">
            <a:spAutoFit/>
          </a:bodyPr>
          <a:lstStyle/>
          <a:p>
            <a:pPr>
              <a:lnSpc>
                <a:spcPct val="85000"/>
              </a:lnSpc>
              <a:spcBef>
                <a:spcPct val="0"/>
              </a:spcBef>
            </a:pPr>
            <a:r>
              <a:rPr lang="es-MX" sz="2400" b="1" spc="-50" dirty="0" smtClean="0">
                <a:solidFill>
                  <a:srgbClr val="FF0000"/>
                </a:solidFill>
                <a:latin typeface="Trebuchet MS" panose="020B0603020202020204" pitchFamily="34" charset="0"/>
                <a:ea typeface="+mj-ea"/>
                <a:cs typeface="+mj-cs"/>
              </a:rPr>
              <a:t>SESIÓN 5</a:t>
            </a:r>
            <a:r>
              <a:rPr lang="es-MX" sz="2400" b="1" spc="-50" dirty="0" smtClean="0">
                <a:solidFill>
                  <a:schemeClr val="accent3">
                    <a:lumMod val="50000"/>
                  </a:schemeClr>
                </a:solidFill>
                <a:latin typeface="Trebuchet MS" panose="020B0603020202020204" pitchFamily="34" charset="0"/>
                <a:ea typeface="+mj-ea"/>
                <a:cs typeface="+mj-cs"/>
              </a:rPr>
              <a:t>  COMUNICARNOS CON DIOS: LA ORACION</a:t>
            </a:r>
            <a:endParaRPr lang="es-MX" sz="1600" dirty="0"/>
          </a:p>
        </p:txBody>
      </p:sp>
      <p:sp>
        <p:nvSpPr>
          <p:cNvPr id="16" name="15 Rectángulo"/>
          <p:cNvSpPr/>
          <p:nvPr/>
        </p:nvSpPr>
        <p:spPr>
          <a:xfrm>
            <a:off x="497504" y="5236907"/>
            <a:ext cx="184731" cy="646331"/>
          </a:xfrm>
          <a:prstGeom prst="rect">
            <a:avLst/>
          </a:prstGeom>
        </p:spPr>
        <p:txBody>
          <a:bodyPr wrap="none">
            <a:spAutoFit/>
          </a:bodyPr>
          <a:lstStyle/>
          <a:p>
            <a:endParaRPr lang="es-MX" b="1" dirty="0" smtClean="0">
              <a:effectLst>
                <a:outerShdw blurRad="38100" dist="38100" dir="2700000" algn="tl">
                  <a:srgbClr val="C0C0C0"/>
                </a:outerShdw>
              </a:effectLst>
            </a:endParaRPr>
          </a:p>
          <a:p>
            <a:endParaRPr lang="es-MX" dirty="0"/>
          </a:p>
        </p:txBody>
      </p:sp>
      <p:sp>
        <p:nvSpPr>
          <p:cNvPr id="9" name="8 Rectángulo"/>
          <p:cNvSpPr/>
          <p:nvPr/>
        </p:nvSpPr>
        <p:spPr>
          <a:xfrm>
            <a:off x="589869" y="3795705"/>
            <a:ext cx="9109353" cy="406265"/>
          </a:xfrm>
          <a:prstGeom prst="rect">
            <a:avLst/>
          </a:prstGeom>
        </p:spPr>
        <p:txBody>
          <a:bodyPr wrap="none">
            <a:spAutoFit/>
          </a:bodyPr>
          <a:lstStyle/>
          <a:p>
            <a:pPr>
              <a:lnSpc>
                <a:spcPct val="85000"/>
              </a:lnSpc>
              <a:spcBef>
                <a:spcPct val="0"/>
              </a:spcBef>
            </a:pPr>
            <a:r>
              <a:rPr lang="es-MX" sz="2400" b="1" spc="-50" dirty="0" smtClean="0">
                <a:solidFill>
                  <a:srgbClr val="FF0000"/>
                </a:solidFill>
                <a:latin typeface="Trebuchet MS" panose="020B0603020202020204" pitchFamily="34" charset="0"/>
                <a:ea typeface="+mj-ea"/>
                <a:cs typeface="+mj-cs"/>
              </a:rPr>
              <a:t>SESIÓN </a:t>
            </a:r>
            <a:r>
              <a:rPr lang="es-MX" sz="2400" b="1" spc="-50" dirty="0">
                <a:solidFill>
                  <a:srgbClr val="FF0000"/>
                </a:solidFill>
                <a:latin typeface="Trebuchet MS" panose="020B0603020202020204" pitchFamily="34" charset="0"/>
                <a:ea typeface="+mj-ea"/>
                <a:cs typeface="+mj-cs"/>
              </a:rPr>
              <a:t>6</a:t>
            </a:r>
            <a:r>
              <a:rPr lang="es-MX" sz="2400" b="1" spc="-50" dirty="0" smtClean="0">
                <a:solidFill>
                  <a:schemeClr val="accent3">
                    <a:lumMod val="50000"/>
                  </a:schemeClr>
                </a:solidFill>
                <a:latin typeface="Trebuchet MS" panose="020B0603020202020204" pitchFamily="34" charset="0"/>
                <a:ea typeface="+mj-ea"/>
                <a:cs typeface="+mj-cs"/>
              </a:rPr>
              <a:t>  LOS DOS CAMINOS DEL AMOR: MATRIMONIO Y CELIBATO</a:t>
            </a:r>
            <a:endParaRPr lang="es-MX" sz="1600" dirty="0"/>
          </a:p>
        </p:txBody>
      </p:sp>
      <p:sp>
        <p:nvSpPr>
          <p:cNvPr id="11" name="10 Rectángulo"/>
          <p:cNvSpPr/>
          <p:nvPr/>
        </p:nvSpPr>
        <p:spPr>
          <a:xfrm>
            <a:off x="589869" y="4335332"/>
            <a:ext cx="6337119" cy="406265"/>
          </a:xfrm>
          <a:prstGeom prst="rect">
            <a:avLst/>
          </a:prstGeom>
        </p:spPr>
        <p:txBody>
          <a:bodyPr wrap="none">
            <a:spAutoFit/>
          </a:bodyPr>
          <a:lstStyle/>
          <a:p>
            <a:pPr>
              <a:lnSpc>
                <a:spcPct val="85000"/>
              </a:lnSpc>
              <a:spcBef>
                <a:spcPct val="0"/>
              </a:spcBef>
            </a:pPr>
            <a:r>
              <a:rPr lang="es-MX" sz="2400" b="1" spc="-50" dirty="0" smtClean="0">
                <a:solidFill>
                  <a:srgbClr val="FF0000"/>
                </a:solidFill>
                <a:latin typeface="Trebuchet MS" panose="020B0603020202020204" pitchFamily="34" charset="0"/>
                <a:ea typeface="+mj-ea"/>
                <a:cs typeface="+mj-cs"/>
              </a:rPr>
              <a:t>SESIÓN 7</a:t>
            </a:r>
            <a:r>
              <a:rPr lang="es-MX" sz="2400" b="1" spc="-50" dirty="0" smtClean="0">
                <a:solidFill>
                  <a:schemeClr val="accent3">
                    <a:lumMod val="50000"/>
                  </a:schemeClr>
                </a:solidFill>
                <a:latin typeface="Trebuchet MS" panose="020B0603020202020204" pitchFamily="34" charset="0"/>
                <a:ea typeface="+mj-ea"/>
                <a:cs typeface="+mj-cs"/>
              </a:rPr>
              <a:t>  CONSTRUIR TU PROYECTO DE VIDA</a:t>
            </a:r>
            <a:endParaRPr lang="es-MX" sz="1600" dirty="0"/>
          </a:p>
        </p:txBody>
      </p:sp>
      <p:sp>
        <p:nvSpPr>
          <p:cNvPr id="12" name="11 Rectángulo"/>
          <p:cNvSpPr/>
          <p:nvPr/>
        </p:nvSpPr>
        <p:spPr>
          <a:xfrm>
            <a:off x="579461" y="4852368"/>
            <a:ext cx="7882351" cy="406265"/>
          </a:xfrm>
          <a:prstGeom prst="rect">
            <a:avLst/>
          </a:prstGeom>
        </p:spPr>
        <p:txBody>
          <a:bodyPr wrap="none">
            <a:spAutoFit/>
          </a:bodyPr>
          <a:lstStyle/>
          <a:p>
            <a:pPr>
              <a:lnSpc>
                <a:spcPct val="85000"/>
              </a:lnSpc>
              <a:spcBef>
                <a:spcPct val="0"/>
              </a:spcBef>
            </a:pPr>
            <a:r>
              <a:rPr lang="es-MX" sz="2400" b="1" spc="-50" dirty="0" smtClean="0">
                <a:solidFill>
                  <a:srgbClr val="FF0000"/>
                </a:solidFill>
                <a:latin typeface="Trebuchet MS" panose="020B0603020202020204" pitchFamily="34" charset="0"/>
                <a:ea typeface="+mj-ea"/>
                <a:cs typeface="+mj-cs"/>
              </a:rPr>
              <a:t>SESIÓN </a:t>
            </a:r>
            <a:r>
              <a:rPr lang="es-MX" sz="2400" b="1" spc="-50" dirty="0">
                <a:solidFill>
                  <a:srgbClr val="FF0000"/>
                </a:solidFill>
                <a:latin typeface="Trebuchet MS" panose="020B0603020202020204" pitchFamily="34" charset="0"/>
                <a:ea typeface="+mj-ea"/>
                <a:cs typeface="+mj-cs"/>
              </a:rPr>
              <a:t>8</a:t>
            </a:r>
            <a:r>
              <a:rPr lang="es-MX" sz="2400" b="1" spc="-50" dirty="0" smtClean="0">
                <a:solidFill>
                  <a:schemeClr val="accent3">
                    <a:lumMod val="50000"/>
                  </a:schemeClr>
                </a:solidFill>
                <a:latin typeface="Trebuchet MS" panose="020B0603020202020204" pitchFamily="34" charset="0"/>
                <a:ea typeface="+mj-ea"/>
                <a:cs typeface="+mj-cs"/>
              </a:rPr>
              <a:t>  SEXUALIDAD Y SANTIFICACIÓN: ¿COMÁTIBLES?</a:t>
            </a:r>
            <a:endParaRPr lang="es-MX" sz="1600" dirty="0"/>
          </a:p>
        </p:txBody>
      </p:sp>
      <p:sp>
        <p:nvSpPr>
          <p:cNvPr id="13" name="12 Rectángulo"/>
          <p:cNvSpPr/>
          <p:nvPr/>
        </p:nvSpPr>
        <p:spPr>
          <a:xfrm>
            <a:off x="589869" y="5371676"/>
            <a:ext cx="3420936" cy="406265"/>
          </a:xfrm>
          <a:prstGeom prst="rect">
            <a:avLst/>
          </a:prstGeom>
        </p:spPr>
        <p:txBody>
          <a:bodyPr wrap="none">
            <a:spAutoFit/>
          </a:bodyPr>
          <a:lstStyle/>
          <a:p>
            <a:pPr>
              <a:lnSpc>
                <a:spcPct val="85000"/>
              </a:lnSpc>
              <a:spcBef>
                <a:spcPct val="0"/>
              </a:spcBef>
            </a:pPr>
            <a:r>
              <a:rPr lang="es-MX" sz="2400" b="1" spc="-50" dirty="0" smtClean="0">
                <a:solidFill>
                  <a:srgbClr val="FF0000"/>
                </a:solidFill>
                <a:latin typeface="Trebuchet MS" panose="020B0603020202020204" pitchFamily="34" charset="0"/>
                <a:ea typeface="+mj-ea"/>
                <a:cs typeface="+mj-cs"/>
              </a:rPr>
              <a:t>SESIÓN 9</a:t>
            </a:r>
            <a:r>
              <a:rPr lang="es-MX" sz="2400" b="1" spc="-50" dirty="0" smtClean="0">
                <a:solidFill>
                  <a:schemeClr val="accent3">
                    <a:lumMod val="50000"/>
                  </a:schemeClr>
                </a:solidFill>
                <a:latin typeface="Trebuchet MS" panose="020B0603020202020204" pitchFamily="34" charset="0"/>
                <a:ea typeface="+mj-ea"/>
                <a:cs typeface="+mj-cs"/>
              </a:rPr>
              <a:t>  EL NOVIAZGO</a:t>
            </a:r>
            <a:endParaRPr lang="es-MX"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1" y="779614"/>
            <a:ext cx="10972800" cy="1143000"/>
          </a:xfrm>
        </p:spPr>
        <p:txBody>
          <a:bodyPr>
            <a:normAutofit/>
          </a:bodyPr>
          <a:lstStyle/>
          <a:p>
            <a:r>
              <a:rPr lang="es-MX" sz="3200" dirty="0" smtClean="0"/>
              <a:t>SIGNOS DE LOS TIEMPOS</a:t>
            </a:r>
            <a:endParaRPr lang="es-MX" sz="3200" dirty="0"/>
          </a:p>
        </p:txBody>
      </p:sp>
      <p:sp>
        <p:nvSpPr>
          <p:cNvPr id="3" name="2 Marcador de contenido"/>
          <p:cNvSpPr>
            <a:spLocks noGrp="1"/>
          </p:cNvSpPr>
          <p:nvPr>
            <p:ph idx="1"/>
          </p:nvPr>
        </p:nvSpPr>
        <p:spPr>
          <a:xfrm>
            <a:off x="1083633" y="1801510"/>
            <a:ext cx="10058400" cy="4497486"/>
          </a:xfrm>
        </p:spPr>
        <p:txBody>
          <a:bodyPr>
            <a:normAutofit fontScale="62500" lnSpcReduction="20000"/>
          </a:bodyPr>
          <a:lstStyle/>
          <a:p>
            <a:r>
              <a:rPr lang="es-MX" dirty="0" smtClean="0"/>
              <a:t>NORMA Oficial Mexicana NOM-047-SSA2-2015, Para la atención a la salud del Grupo Etario de 10 a 19 años de edad.</a:t>
            </a:r>
          </a:p>
          <a:p>
            <a:r>
              <a:rPr lang="es-MX" dirty="0" smtClean="0"/>
              <a:t>6.8 Salud sexual y reproductiva</a:t>
            </a:r>
          </a:p>
          <a:p>
            <a:r>
              <a:rPr lang="es-MX" dirty="0" smtClean="0"/>
              <a:t>6.8.5 </a:t>
            </a:r>
            <a:r>
              <a:rPr lang="es-MX" b="0" dirty="0" smtClean="0"/>
              <a:t>Las personas del Grupo Etario podrán solicitar directamente al personal de salud, consejería en materia de planificación familiar, salud sexual y reproductiva, métodos anticonceptivos, prevención del embarazo no planeado y prevención de las ITS.</a:t>
            </a:r>
          </a:p>
          <a:p>
            <a:r>
              <a:rPr lang="es-MX" dirty="0" smtClean="0"/>
              <a:t>6.8.6 </a:t>
            </a:r>
            <a:r>
              <a:rPr lang="es-MX" b="0" dirty="0" smtClean="0"/>
              <a:t>Durante la consejería las personas del Grupo Etario, podrán hacerse acompañar por su madre, padre, tutor o representante legal o bien; manifestar que elige recibir los servicios de consejería sin ese tipo de acompañamiento. La manifestación de la elección de la persona del Grupo Etario respecto al acompañamiento, se hará constar a través del formato contenido en el Apéndice "C" Normativo de la presente Norma.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1" y="533950"/>
            <a:ext cx="10972800" cy="1143000"/>
          </a:xfrm>
        </p:spPr>
        <p:txBody>
          <a:bodyPr>
            <a:normAutofit/>
          </a:bodyPr>
          <a:lstStyle/>
          <a:p>
            <a:r>
              <a:rPr lang="es-MX" sz="3200" dirty="0" smtClean="0"/>
              <a:t>SIGNOS DE LOS TIEMPOS</a:t>
            </a:r>
            <a:endParaRPr lang="es-MX" sz="3200" dirty="0"/>
          </a:p>
        </p:txBody>
      </p:sp>
      <p:sp>
        <p:nvSpPr>
          <p:cNvPr id="3" name="2 Marcador de contenido"/>
          <p:cNvSpPr>
            <a:spLocks noGrp="1"/>
          </p:cNvSpPr>
          <p:nvPr>
            <p:ph idx="1"/>
          </p:nvPr>
        </p:nvSpPr>
        <p:spPr>
          <a:xfrm>
            <a:off x="1083633" y="1487606"/>
            <a:ext cx="10058400" cy="4497486"/>
          </a:xfrm>
        </p:spPr>
        <p:txBody>
          <a:bodyPr>
            <a:normAutofit fontScale="62500" lnSpcReduction="20000"/>
          </a:bodyPr>
          <a:lstStyle/>
          <a:p>
            <a:r>
              <a:rPr lang="es-MX" dirty="0" smtClean="0"/>
              <a:t>NORMA Oficial Mexicana NOM-047-SSA2-2015, Para la atención a la salud del Grupo Etario de 10 a 19 años de edad.</a:t>
            </a:r>
          </a:p>
          <a:p>
            <a:r>
              <a:rPr lang="es-MX" dirty="0" smtClean="0"/>
              <a:t>6.8.7 </a:t>
            </a:r>
            <a:r>
              <a:rPr lang="es-MX" b="0" dirty="0" smtClean="0"/>
              <a:t>En el supuesto de que la persona del Grupo Etario elija recibir la consejería sin el acompañamiento al que se refiere el punto 6.8.5 de esta Norma, quien otorgue la consejería, debe solicitar la presencia de al menos otro miembro del personal de salud durante el tiempo que dure la consejería.</a:t>
            </a:r>
          </a:p>
          <a:p>
            <a:r>
              <a:rPr lang="es-MX" dirty="0" smtClean="0"/>
              <a:t>6.8.8 </a:t>
            </a:r>
            <a:r>
              <a:rPr lang="es-MX" b="0" dirty="0" smtClean="0"/>
              <a:t>El personal de salud que proporciona atención en salud sexual y reproductiva a la población del Grupo Etario implementará estrategias para dar a conocer al Grupo Etario los beneficios y las alternativas para postergar el inicio de un embarazo y prevenir las ITS, mediante el uso simultáneo de un método anticonceptivo, sexo seguro y protegido, incluyendo el uso correcto y consistente del condón.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omolehago.org/uploads/BANNER1110X500-061.jpg"/>
          <p:cNvPicPr>
            <a:picLocks noChangeAspect="1" noChangeArrowheads="1"/>
          </p:cNvPicPr>
          <p:nvPr/>
        </p:nvPicPr>
        <p:blipFill>
          <a:blip r:embed="rId2" cstate="print"/>
          <a:srcRect/>
          <a:stretch>
            <a:fillRect/>
          </a:stretch>
        </p:blipFill>
        <p:spPr bwMode="auto">
          <a:xfrm>
            <a:off x="837963" y="1044054"/>
            <a:ext cx="10572750" cy="47625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txBox="1">
            <a:spLocks noGrp="1"/>
          </p:cNvSpPr>
          <p:nvPr>
            <p:ph idx="1"/>
          </p:nvPr>
        </p:nvSpPr>
        <p:spPr>
          <a:xfrm>
            <a:off x="1029040" y="614153"/>
            <a:ext cx="10967341" cy="6019223"/>
          </a:xfrm>
          <a:prstGeom prst="rect">
            <a:avLst/>
          </a:prstGeom>
          <a:noFill/>
        </p:spPr>
        <p:txBody>
          <a:bodyPr wrap="square" rtlCol="0">
            <a:spAutoFit/>
          </a:bodyPr>
          <a:lstStyle/>
          <a:p>
            <a:pPr fontAlgn="auto">
              <a:spcBef>
                <a:spcPts val="0"/>
              </a:spcBef>
              <a:spcAft>
                <a:spcPts val="0"/>
              </a:spcAft>
            </a:pPr>
            <a:r>
              <a:rPr lang="es-MX" sz="2400" b="1" dirty="0" smtClean="0">
                <a:solidFill>
                  <a:prstClr val="black"/>
                </a:solidFill>
                <a:latin typeface="Verdana"/>
              </a:rPr>
              <a:t>                       </a:t>
            </a:r>
            <a:endParaRPr lang="es-MX" sz="2400" b="1" dirty="0" smtClean="0">
              <a:solidFill>
                <a:srgbClr val="00B0F0"/>
              </a:solidFill>
              <a:latin typeface="Verdana"/>
            </a:endParaRPr>
          </a:p>
          <a:p>
            <a:pPr marL="285750" indent="-285750" fontAlgn="auto">
              <a:spcBef>
                <a:spcPts val="0"/>
              </a:spcBef>
              <a:spcAft>
                <a:spcPts val="0"/>
              </a:spcAft>
              <a:buFontTx/>
              <a:buChar char="-"/>
            </a:pPr>
            <a:r>
              <a:rPr lang="es-ES" sz="2400" b="1" dirty="0" smtClean="0">
                <a:solidFill>
                  <a:schemeClr val="accent1">
                    <a:lumMod val="50000"/>
                  </a:schemeClr>
                </a:solidFill>
                <a:latin typeface="Verdana"/>
              </a:rPr>
              <a:t>Dirigido: a jóvenes y adolecentes desde 13 años.</a:t>
            </a:r>
          </a:p>
          <a:p>
            <a:pPr marL="0" indent="0" fontAlgn="auto">
              <a:spcBef>
                <a:spcPts val="0"/>
              </a:spcBef>
              <a:spcAft>
                <a:spcPts val="0"/>
              </a:spcAft>
              <a:buNone/>
            </a:pPr>
            <a:endParaRPr lang="es-ES" sz="2400" b="1" dirty="0" smtClean="0">
              <a:solidFill>
                <a:schemeClr val="accent1">
                  <a:lumMod val="50000"/>
                </a:schemeClr>
              </a:solidFill>
              <a:latin typeface="Verdana"/>
            </a:endParaRPr>
          </a:p>
          <a:p>
            <a:pPr marL="285750" indent="-285750" fontAlgn="auto">
              <a:spcBef>
                <a:spcPts val="0"/>
              </a:spcBef>
              <a:spcAft>
                <a:spcPts val="0"/>
              </a:spcAft>
              <a:buFontTx/>
              <a:buChar char="-"/>
            </a:pPr>
            <a:r>
              <a:rPr lang="es-ES" sz="2400" b="1" dirty="0" smtClean="0">
                <a:solidFill>
                  <a:schemeClr val="accent1">
                    <a:lumMod val="50000"/>
                  </a:schemeClr>
                </a:solidFill>
                <a:latin typeface="Verdana"/>
              </a:rPr>
              <a:t>Formar grupos por edades</a:t>
            </a:r>
          </a:p>
          <a:p>
            <a:pPr marL="285750" indent="-285750" fontAlgn="auto">
              <a:spcBef>
                <a:spcPts val="0"/>
              </a:spcBef>
              <a:spcAft>
                <a:spcPts val="0"/>
              </a:spcAft>
              <a:buFontTx/>
              <a:buChar char="-"/>
            </a:pPr>
            <a:endParaRPr lang="es-ES" sz="2400" b="1" dirty="0" smtClean="0">
              <a:solidFill>
                <a:schemeClr val="accent1">
                  <a:lumMod val="50000"/>
                </a:schemeClr>
              </a:solidFill>
              <a:latin typeface="Verdana"/>
            </a:endParaRPr>
          </a:p>
          <a:p>
            <a:pPr marL="285750" indent="-285750" fontAlgn="auto">
              <a:spcBef>
                <a:spcPts val="0"/>
              </a:spcBef>
              <a:spcAft>
                <a:spcPts val="0"/>
              </a:spcAft>
              <a:buFontTx/>
              <a:buChar char="-"/>
            </a:pPr>
            <a:r>
              <a:rPr lang="es-ES" sz="2400" b="1" dirty="0" smtClean="0">
                <a:solidFill>
                  <a:schemeClr val="accent1">
                    <a:lumMod val="50000"/>
                  </a:schemeClr>
                </a:solidFill>
                <a:latin typeface="Verdana"/>
              </a:rPr>
              <a:t>Duración de la sesión: 2 horas.</a:t>
            </a:r>
          </a:p>
          <a:p>
            <a:pPr marL="285750" indent="-285750" fontAlgn="auto">
              <a:spcBef>
                <a:spcPts val="0"/>
              </a:spcBef>
              <a:spcAft>
                <a:spcPts val="0"/>
              </a:spcAft>
              <a:buFontTx/>
              <a:buChar char="-"/>
            </a:pPr>
            <a:endParaRPr lang="es-ES" sz="2400" b="1" dirty="0" smtClean="0">
              <a:solidFill>
                <a:schemeClr val="accent1">
                  <a:lumMod val="50000"/>
                </a:schemeClr>
              </a:solidFill>
              <a:latin typeface="Verdana"/>
            </a:endParaRPr>
          </a:p>
          <a:p>
            <a:pPr marL="285750" indent="-285750" fontAlgn="auto">
              <a:spcBef>
                <a:spcPts val="0"/>
              </a:spcBef>
              <a:spcAft>
                <a:spcPts val="0"/>
              </a:spcAft>
              <a:buFontTx/>
              <a:buChar char="-"/>
            </a:pPr>
            <a:r>
              <a:rPr lang="es-ES" sz="2400" b="1" dirty="0" smtClean="0">
                <a:solidFill>
                  <a:schemeClr val="accent1">
                    <a:lumMod val="50000"/>
                  </a:schemeClr>
                </a:solidFill>
                <a:latin typeface="Verdana"/>
              </a:rPr>
              <a:t>Duración Total: 28 horas</a:t>
            </a:r>
          </a:p>
          <a:p>
            <a:pPr marL="285750" indent="-285750" fontAlgn="auto">
              <a:spcBef>
                <a:spcPts val="0"/>
              </a:spcBef>
              <a:spcAft>
                <a:spcPts val="0"/>
              </a:spcAft>
              <a:buFontTx/>
              <a:buChar char="-"/>
            </a:pPr>
            <a:endParaRPr lang="es-ES" sz="2400" b="1" dirty="0" smtClean="0">
              <a:solidFill>
                <a:schemeClr val="accent1">
                  <a:lumMod val="50000"/>
                </a:schemeClr>
              </a:solidFill>
              <a:latin typeface="Verdana"/>
            </a:endParaRPr>
          </a:p>
          <a:p>
            <a:pPr marL="285750" indent="-285750" fontAlgn="auto">
              <a:spcBef>
                <a:spcPts val="0"/>
              </a:spcBef>
              <a:spcAft>
                <a:spcPts val="0"/>
              </a:spcAft>
              <a:buFontTx/>
              <a:buChar char="-"/>
            </a:pPr>
            <a:r>
              <a:rPr lang="es-ES" sz="2400" b="1" dirty="0" smtClean="0">
                <a:solidFill>
                  <a:schemeClr val="accent1">
                    <a:lumMod val="50000"/>
                  </a:schemeClr>
                </a:solidFill>
                <a:latin typeface="Verdana"/>
              </a:rPr>
              <a:t>No. De </a:t>
            </a:r>
            <a:r>
              <a:rPr lang="es-ES" sz="2400" b="1" dirty="0" smtClean="0">
                <a:solidFill>
                  <a:schemeClr val="accent1">
                    <a:lumMod val="50000"/>
                  </a:schemeClr>
                </a:solidFill>
                <a:latin typeface="Verdana"/>
              </a:rPr>
              <a:t>sesiones 9 </a:t>
            </a:r>
            <a:r>
              <a:rPr lang="es-ES" sz="2400" b="1" dirty="0" smtClean="0">
                <a:solidFill>
                  <a:schemeClr val="accent1">
                    <a:lumMod val="50000"/>
                  </a:schemeClr>
                </a:solidFill>
                <a:latin typeface="Verdana"/>
              </a:rPr>
              <a:t>( se puede acortar según calendario escolar )</a:t>
            </a:r>
          </a:p>
          <a:p>
            <a:pPr marL="285750" indent="-285750" fontAlgn="auto">
              <a:spcBef>
                <a:spcPts val="0"/>
              </a:spcBef>
              <a:spcAft>
                <a:spcPts val="0"/>
              </a:spcAft>
              <a:buFontTx/>
              <a:buChar char="-"/>
            </a:pPr>
            <a:endParaRPr lang="es-ES" sz="2400" b="1" dirty="0" smtClean="0">
              <a:solidFill>
                <a:schemeClr val="accent1">
                  <a:lumMod val="50000"/>
                </a:schemeClr>
              </a:solidFill>
              <a:latin typeface="Verdana"/>
            </a:endParaRPr>
          </a:p>
          <a:p>
            <a:pPr marL="285750" indent="-285750" fontAlgn="auto">
              <a:spcBef>
                <a:spcPts val="0"/>
              </a:spcBef>
              <a:spcAft>
                <a:spcPts val="0"/>
              </a:spcAft>
              <a:buFontTx/>
              <a:buChar char="-"/>
            </a:pPr>
            <a:r>
              <a:rPr lang="es-ES" sz="2400" b="1" dirty="0" smtClean="0">
                <a:solidFill>
                  <a:schemeClr val="accent1">
                    <a:lumMod val="50000"/>
                  </a:schemeClr>
                </a:solidFill>
                <a:latin typeface="Verdana"/>
              </a:rPr>
              <a:t>Grupos de 10 a 25 jóvenes</a:t>
            </a:r>
          </a:p>
          <a:p>
            <a:pPr marL="285750" indent="-285750" fontAlgn="auto">
              <a:spcBef>
                <a:spcPts val="0"/>
              </a:spcBef>
              <a:spcAft>
                <a:spcPts val="0"/>
              </a:spcAft>
              <a:buFontTx/>
              <a:buChar char="-"/>
            </a:pPr>
            <a:endParaRPr lang="es-ES" sz="2400" b="1" dirty="0" smtClean="0">
              <a:solidFill>
                <a:schemeClr val="accent1">
                  <a:lumMod val="50000"/>
                </a:schemeClr>
              </a:solidFill>
              <a:latin typeface="Verdana"/>
            </a:endParaRPr>
          </a:p>
          <a:p>
            <a:pPr marL="285750" indent="-285750" fontAlgn="auto">
              <a:spcBef>
                <a:spcPts val="0"/>
              </a:spcBef>
              <a:spcAft>
                <a:spcPts val="0"/>
              </a:spcAft>
              <a:buFontTx/>
              <a:buChar char="-"/>
            </a:pPr>
            <a:r>
              <a:rPr lang="es-ES" sz="2400" b="1" dirty="0" smtClean="0">
                <a:solidFill>
                  <a:schemeClr val="accent1">
                    <a:lumMod val="50000"/>
                  </a:schemeClr>
                </a:solidFill>
                <a:latin typeface="Verdana"/>
              </a:rPr>
              <a:t>Aceptar jóvenes máximo en 3er.sesión</a:t>
            </a:r>
          </a:p>
          <a:p>
            <a:pPr marL="285750" indent="-285750" fontAlgn="auto">
              <a:spcBef>
                <a:spcPts val="0"/>
              </a:spcBef>
              <a:spcAft>
                <a:spcPts val="0"/>
              </a:spcAft>
              <a:buFontTx/>
              <a:buChar char="-"/>
            </a:pPr>
            <a:endParaRPr lang="es-MX" sz="2400" b="1" dirty="0">
              <a:solidFill>
                <a:prstClr val="black"/>
              </a:solidFill>
              <a:latin typeface="Verdan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Tema2</Template>
  <TotalTime>829</TotalTime>
  <Words>313</Words>
  <Application>Microsoft Office PowerPoint</Application>
  <PresentationFormat>Personalizado</PresentationFormat>
  <Paragraphs>41</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Tema2</vt:lpstr>
      <vt:lpstr>FORMACION EN EL AMOR</vt:lpstr>
      <vt:lpstr>Presentación de PowerPoint</vt:lpstr>
      <vt:lpstr>OBJETIVO</vt:lpstr>
      <vt:lpstr>OBJETIVOS ESPECÍFICOS</vt:lpstr>
      <vt:lpstr>Presentación de PowerPoint</vt:lpstr>
      <vt:lpstr>SIGNOS DE LOS TIEMPOS</vt:lpstr>
      <vt:lpstr>SIGNOS DE LOS TIEMPOS</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Visita a  Mons. Alonso Garza</dc:title>
  <dc:creator>Jesús Manuel Ramos Álvarez</dc:creator>
  <cp:lastModifiedBy>Aarón Valenzuela Corral</cp:lastModifiedBy>
  <cp:revision>53</cp:revision>
  <dcterms:created xsi:type="dcterms:W3CDTF">2016-06-30T15:54:40Z</dcterms:created>
  <dcterms:modified xsi:type="dcterms:W3CDTF">2019-10-10T01:26:07Z</dcterms:modified>
</cp:coreProperties>
</file>