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5"/>
  </p:notesMasterIdLst>
  <p:sldIdLst>
    <p:sldId id="256" r:id="rId2"/>
    <p:sldId id="290" r:id="rId3"/>
    <p:sldId id="281" r:id="rId4"/>
    <p:sldId id="261" r:id="rId5"/>
    <p:sldId id="275" r:id="rId6"/>
    <p:sldId id="276" r:id="rId7"/>
    <p:sldId id="277" r:id="rId8"/>
    <p:sldId id="289" r:id="rId9"/>
    <p:sldId id="291" r:id="rId10"/>
    <p:sldId id="292" r:id="rId11"/>
    <p:sldId id="286" r:id="rId12"/>
    <p:sldId id="269" r:id="rId13"/>
    <p:sldId id="271" r:id="rId1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15" autoAdjust="0"/>
    <p:restoredTop sz="94660"/>
  </p:normalViewPr>
  <p:slideViewPr>
    <p:cSldViewPr snapToGrid="0">
      <p:cViewPr varScale="1">
        <p:scale>
          <a:sx n="74" d="100"/>
          <a:sy n="74" d="100"/>
        </p:scale>
        <p:origin x="-48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30C209-CCCD-5D41-94B9-9664C14BC76B}" type="datetimeFigureOut">
              <a:rPr lang="es-ES_tradnl" smtClean="0"/>
              <a:pPr/>
              <a:t>09/10/2019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E8FAAA-842B-784B-8501-06E5A0DDB451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61530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1" y="2130426"/>
            <a:ext cx="103632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4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7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10/9/2019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073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547F-CD75-4253-88AF-17964F1E8059}" type="datetimeFigureOut">
              <a:rPr lang="es-MX" smtClean="0"/>
              <a:pPr/>
              <a:t>09/10/2019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8372-19D2-46AA-ABC8-27BAD448F33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7411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1" y="274638"/>
            <a:ext cx="80264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547F-CD75-4253-88AF-17964F1E8059}" type="datetimeFigureOut">
              <a:rPr lang="es-MX" smtClean="0"/>
              <a:pPr/>
              <a:t>09/10/2019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8372-19D2-46AA-ABC8-27BAD448F33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4008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10/9/2019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697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5" y="4406900"/>
            <a:ext cx="10363200" cy="1362075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5" y="2906714"/>
            <a:ext cx="10363200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42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850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275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7700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125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6550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0975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5400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547F-CD75-4253-88AF-17964F1E8059}" type="datetimeFigureOut">
              <a:rPr lang="es-MX" smtClean="0"/>
              <a:pPr/>
              <a:t>09/10/2019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8372-19D2-46AA-ABC8-27BAD448F33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308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1" y="1600201"/>
            <a:ext cx="5384800" cy="4525963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547F-CD75-4253-88AF-17964F1E8059}" type="datetimeFigureOut">
              <a:rPr lang="es-MX" smtClean="0"/>
              <a:pPr/>
              <a:t>09/10/2019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8372-19D2-46AA-ABC8-27BAD448F33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6303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6"/>
            <a:ext cx="5386917" cy="3951288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7" y="2174876"/>
            <a:ext cx="5389033" cy="3951288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547F-CD75-4253-88AF-17964F1E8059}" type="datetimeFigureOut">
              <a:rPr lang="es-MX" smtClean="0"/>
              <a:pPr/>
              <a:t>09/10/2019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8372-19D2-46AA-ABC8-27BAD448F33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5057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547F-CD75-4253-88AF-17964F1E8059}" type="datetimeFigureOut">
              <a:rPr lang="es-MX" smtClean="0"/>
              <a:pPr/>
              <a:t>09/10/2019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8372-19D2-46AA-ABC8-27BAD448F33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3675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10/9/2019</a:t>
            </a:fld>
            <a:endParaRPr lang="en-U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130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4" y="273051"/>
            <a:ext cx="6815666" cy="5853113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084" cy="4691063"/>
          </a:xfrm>
        </p:spPr>
        <p:txBody>
          <a:bodyPr/>
          <a:lstStyle>
            <a:lvl1pPr marL="0" indent="0">
              <a:buNone/>
              <a:defRPr sz="1700"/>
            </a:lvl1pPr>
            <a:lvl2pPr marL="544251" indent="0">
              <a:buNone/>
              <a:defRPr sz="1400"/>
            </a:lvl2pPr>
            <a:lvl3pPr marL="1088502" indent="0">
              <a:buNone/>
              <a:defRPr sz="1200"/>
            </a:lvl3pPr>
            <a:lvl4pPr marL="1632753" indent="0">
              <a:buNone/>
              <a:defRPr sz="1100"/>
            </a:lvl4pPr>
            <a:lvl5pPr marL="2177004" indent="0">
              <a:buNone/>
              <a:defRPr sz="1100"/>
            </a:lvl5pPr>
            <a:lvl6pPr marL="2721254" indent="0">
              <a:buNone/>
              <a:defRPr sz="1100"/>
            </a:lvl6pPr>
            <a:lvl7pPr marL="3265505" indent="0">
              <a:buNone/>
              <a:defRPr sz="1100"/>
            </a:lvl7pPr>
            <a:lvl8pPr marL="3809756" indent="0">
              <a:buNone/>
              <a:defRPr sz="1100"/>
            </a:lvl8pPr>
            <a:lvl9pPr marL="4354007" indent="0">
              <a:buNone/>
              <a:defRPr sz="11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547F-CD75-4253-88AF-17964F1E8059}" type="datetimeFigureOut">
              <a:rPr lang="es-MX" smtClean="0"/>
              <a:pPr/>
              <a:t>09/10/2019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8372-19D2-46AA-ABC8-27BAD448F33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5741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6"/>
            <a:ext cx="7315200" cy="4114800"/>
          </a:xfrm>
        </p:spPr>
        <p:txBody>
          <a:bodyPr/>
          <a:lstStyle>
            <a:lvl1pPr marL="0" indent="0">
              <a:buNone/>
              <a:defRPr sz="3800"/>
            </a:lvl1pPr>
            <a:lvl2pPr marL="544251" indent="0">
              <a:buNone/>
              <a:defRPr sz="3300"/>
            </a:lvl2pPr>
            <a:lvl3pPr marL="1088502" indent="0">
              <a:buNone/>
              <a:defRPr sz="2900"/>
            </a:lvl3pPr>
            <a:lvl4pPr marL="1632753" indent="0">
              <a:buNone/>
              <a:defRPr sz="2400"/>
            </a:lvl4pPr>
            <a:lvl5pPr marL="2177004" indent="0">
              <a:buNone/>
              <a:defRPr sz="2400"/>
            </a:lvl5pPr>
            <a:lvl6pPr marL="2721254" indent="0">
              <a:buNone/>
              <a:defRPr sz="2400"/>
            </a:lvl6pPr>
            <a:lvl7pPr marL="3265505" indent="0">
              <a:buNone/>
              <a:defRPr sz="2400"/>
            </a:lvl7pPr>
            <a:lvl8pPr marL="3809756" indent="0">
              <a:buNone/>
              <a:defRPr sz="2400"/>
            </a:lvl8pPr>
            <a:lvl9pPr marL="4354007" indent="0">
              <a:buNone/>
              <a:defRPr sz="2400"/>
            </a:lvl9pPr>
          </a:lstStyle>
          <a:p>
            <a:r>
              <a:rPr lang="es-ES" smtClean="0"/>
              <a:t>Haga clic en el icono para agregar una imagen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700"/>
            </a:lvl1pPr>
            <a:lvl2pPr marL="544251" indent="0">
              <a:buNone/>
              <a:defRPr sz="1400"/>
            </a:lvl2pPr>
            <a:lvl3pPr marL="1088502" indent="0">
              <a:buNone/>
              <a:defRPr sz="1200"/>
            </a:lvl3pPr>
            <a:lvl4pPr marL="1632753" indent="0">
              <a:buNone/>
              <a:defRPr sz="1100"/>
            </a:lvl4pPr>
            <a:lvl5pPr marL="2177004" indent="0">
              <a:buNone/>
              <a:defRPr sz="1100"/>
            </a:lvl5pPr>
            <a:lvl6pPr marL="2721254" indent="0">
              <a:buNone/>
              <a:defRPr sz="1100"/>
            </a:lvl6pPr>
            <a:lvl7pPr marL="3265505" indent="0">
              <a:buNone/>
              <a:defRPr sz="1100"/>
            </a:lvl7pPr>
            <a:lvl8pPr marL="3809756" indent="0">
              <a:buNone/>
              <a:defRPr sz="1100"/>
            </a:lvl8pPr>
            <a:lvl9pPr marL="4354007" indent="0">
              <a:buNone/>
              <a:defRPr sz="11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547F-CD75-4253-88AF-17964F1E8059}" type="datetimeFigureOut">
              <a:rPr lang="es-MX" smtClean="0"/>
              <a:pPr/>
              <a:t>09/10/2019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8372-19D2-46AA-ABC8-27BAD448F33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0563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  <a:prstGeom prst="rect">
            <a:avLst/>
          </a:prstGeom>
        </p:spPr>
        <p:txBody>
          <a:bodyPr vert="horz" lIns="108850" tIns="54425" rIns="108850" bIns="54425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1" y="1600201"/>
            <a:ext cx="10972800" cy="4525963"/>
          </a:xfrm>
          <a:prstGeom prst="rect">
            <a:avLst/>
          </a:prstGeom>
        </p:spPr>
        <p:txBody>
          <a:bodyPr vert="horz" lIns="108850" tIns="54425" rIns="108850" bIns="54425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1" y="6356350"/>
            <a:ext cx="2844800" cy="365125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C547F-CD75-4253-88AF-17964F1E8059}" type="datetimeFigureOut">
              <a:rPr lang="es-MX" smtClean="0"/>
              <a:pPr/>
              <a:t>09/10/2019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1" y="6356350"/>
            <a:ext cx="3860800" cy="365125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1" y="6356350"/>
            <a:ext cx="2844800" cy="365125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D8372-19D2-46AA-ABC8-27BAD448F33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464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ctr" defTabSz="1088502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188" indent="-408188" algn="l" defTabSz="1088502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408" indent="-340157" algn="l" defTabSz="1088502" rtl="0" eaLnBrk="1" latinLnBrk="0" hangingPunct="1">
        <a:spcBef>
          <a:spcPct val="20000"/>
        </a:spcBef>
        <a:buFont typeface="Arial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627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4878" indent="-272125" algn="l" defTabSz="108850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29" indent="-272125" algn="l" defTabSz="1088502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80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631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882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132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51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02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753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00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25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505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756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007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83262" y="2053479"/>
            <a:ext cx="6145583" cy="3232730"/>
          </a:xfrm>
        </p:spPr>
        <p:txBody>
          <a:bodyPr>
            <a:normAutofit fontScale="90000"/>
          </a:bodyPr>
          <a:lstStyle/>
          <a:p>
            <a:pPr algn="ctr"/>
            <a:r>
              <a:rPr lang="es-MX" sz="5400" dirty="0">
                <a:solidFill>
                  <a:schemeClr val="bg2">
                    <a:lumMod val="25000"/>
                  </a:schemeClr>
                </a:solidFill>
              </a:rPr>
              <a:t>SOMOS FAMILIA  DE  </a:t>
            </a:r>
            <a:r>
              <a:rPr lang="es-MX" sz="5400" dirty="0" smtClean="0">
                <a:solidFill>
                  <a:schemeClr val="bg2">
                    <a:lumMod val="25000"/>
                  </a:schemeClr>
                </a:solidFill>
              </a:rPr>
              <a:t>DIOS</a:t>
            </a:r>
            <a:br>
              <a:rPr lang="es-MX" sz="5400" dirty="0" smtClean="0">
                <a:solidFill>
                  <a:schemeClr val="bg2">
                    <a:lumMod val="25000"/>
                  </a:schemeClr>
                </a:solidFill>
              </a:rPr>
            </a:br>
            <a:r>
              <a:rPr lang="es-MX" sz="5400" dirty="0"/>
              <a:t/>
            </a:r>
            <a:br>
              <a:rPr lang="es-MX" sz="5400" dirty="0"/>
            </a:br>
            <a:r>
              <a:rPr lang="es-MX" sz="3200" dirty="0" smtClean="0"/>
              <a:t>Servicio de acompañamiento pastoral para cristianos divorciados vueltos a casar.</a:t>
            </a: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97403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544C598-8D79-4A2A-9885-ADB6860FC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8192"/>
            <a:ext cx="10058400" cy="937518"/>
          </a:xfrm>
        </p:spPr>
        <p:txBody>
          <a:bodyPr>
            <a:normAutofit/>
          </a:bodyPr>
          <a:lstStyle/>
          <a:p>
            <a:r>
              <a:rPr lang="es-MX" sz="3600" b="1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rPr>
              <a:t>Criterios del servicio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="" xmlns:a16="http://schemas.microsoft.com/office/drawing/2014/main" id="{F2A62A92-9E21-408B-8E14-C9E9FA993D66}"/>
              </a:ext>
            </a:extLst>
          </p:cNvPr>
          <p:cNvSpPr txBox="1"/>
          <p:nvPr/>
        </p:nvSpPr>
        <p:spPr>
          <a:xfrm>
            <a:off x="154547" y="1242293"/>
            <a:ext cx="1145026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spcAft>
                <a:spcPts val="1200"/>
              </a:spcAft>
              <a:buFont typeface="+mj-lt"/>
              <a:buAutoNum type="arabicPeriod" startAt="6"/>
            </a:pPr>
            <a:r>
              <a:rPr lang="es-MX" sz="2800" b="1" dirty="0">
                <a:solidFill>
                  <a:schemeClr val="bg2">
                    <a:lumMod val="25000"/>
                  </a:schemeClr>
                </a:solidFill>
              </a:rPr>
              <a:t>Es necesario que todos los matrimonios a quienes el servicio va dirigido, inicien su acompañamiento desde el primer tema.</a:t>
            </a:r>
          </a:p>
          <a:p>
            <a:pPr marL="514350" indent="-514350" algn="just">
              <a:spcAft>
                <a:spcPts val="1200"/>
              </a:spcAft>
              <a:buFont typeface="+mj-lt"/>
              <a:buAutoNum type="arabicPeriod" startAt="6"/>
            </a:pPr>
            <a:r>
              <a:rPr lang="es-MX" sz="2800" b="1" dirty="0">
                <a:solidFill>
                  <a:schemeClr val="bg2">
                    <a:lumMod val="25000"/>
                  </a:schemeClr>
                </a:solidFill>
              </a:rPr>
              <a:t>Los integrantes del equipo, deberán cumplir con un mínimo de asistencia a 12 temas, para continuar con la siguiente etapa.</a:t>
            </a:r>
          </a:p>
          <a:p>
            <a:pPr marL="514350" indent="-514350" algn="just">
              <a:spcAft>
                <a:spcPts val="1200"/>
              </a:spcAft>
              <a:buFont typeface="+mj-lt"/>
              <a:buAutoNum type="arabicPeriod" startAt="6"/>
            </a:pPr>
            <a:r>
              <a:rPr lang="es-MX" sz="2800" b="1" dirty="0">
                <a:solidFill>
                  <a:schemeClr val="bg2">
                    <a:lumMod val="25000"/>
                  </a:schemeClr>
                </a:solidFill>
              </a:rPr>
              <a:t>Se deberá mantener un clima de confidencialidad y confianza, viviendo la hospitalidad, el estudio, la oración y el servicio.</a:t>
            </a:r>
          </a:p>
          <a:p>
            <a:pPr marL="514350" indent="-514350" algn="just">
              <a:spcAft>
                <a:spcPts val="1200"/>
              </a:spcAft>
              <a:buFont typeface="+mj-lt"/>
              <a:buAutoNum type="arabicPeriod" startAt="6"/>
            </a:pPr>
            <a:r>
              <a:rPr lang="es-MX" sz="2800" b="1" dirty="0">
                <a:solidFill>
                  <a:schemeClr val="bg2">
                    <a:lumMod val="25000"/>
                  </a:schemeClr>
                </a:solidFill>
              </a:rPr>
              <a:t>Cada equipo definirá un servicio relacionado directamente con las obras de misericordia definidas por la Iglesia.</a:t>
            </a:r>
          </a:p>
          <a:p>
            <a:pPr marL="514350" indent="-514350" algn="just">
              <a:spcAft>
                <a:spcPts val="1200"/>
              </a:spcAft>
              <a:buFont typeface="+mj-lt"/>
              <a:buAutoNum type="arabicPeriod" startAt="6"/>
            </a:pPr>
            <a:r>
              <a:rPr lang="es-MX" sz="2800" b="1" dirty="0">
                <a:solidFill>
                  <a:schemeClr val="bg2">
                    <a:lumMod val="25000"/>
                  </a:schemeClr>
                </a:solidFill>
              </a:rPr>
              <a:t>El matrimonio </a:t>
            </a:r>
            <a:r>
              <a:rPr lang="es-MX" sz="2800" b="1" dirty="0" smtClean="0">
                <a:solidFill>
                  <a:schemeClr val="bg2">
                    <a:lumMod val="25000"/>
                  </a:schemeClr>
                </a:solidFill>
              </a:rPr>
              <a:t>facilitador, 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</a:rPr>
              <a:t>mantendrá un vínculo de coordinación y acompañamiento </a:t>
            </a:r>
            <a:r>
              <a:rPr lang="es-MX" sz="2800" b="1" dirty="0" smtClean="0">
                <a:solidFill>
                  <a:schemeClr val="bg2">
                    <a:lumMod val="25000"/>
                  </a:schemeClr>
                </a:solidFill>
              </a:rPr>
              <a:t>con su supervisor. </a:t>
            </a:r>
            <a:endParaRPr lang="es-MX" sz="28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324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Marcador de número de diapositiva"/>
          <p:cNvSpPr txBox="1">
            <a:spLocks/>
          </p:cNvSpPr>
          <p:nvPr/>
        </p:nvSpPr>
        <p:spPr>
          <a:xfrm>
            <a:off x="11529094" y="6548023"/>
            <a:ext cx="545909" cy="4413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6AFD31F5-CDA0-4999-A54B-F9C3887B6CC4}" type="slidenum">
              <a:rPr lang="es-ES" sz="1400" smtClean="0">
                <a:solidFill>
                  <a:prstClr val="white"/>
                </a:solidFill>
                <a:latin typeface="Arial" charset="0"/>
              </a:rPr>
              <a:pPr>
                <a:defRPr/>
              </a:pPr>
              <a:t>11</a:t>
            </a:fld>
            <a:endParaRPr lang="es-ES" sz="1400" dirty="0">
              <a:solidFill>
                <a:prstClr val="white"/>
              </a:solidFill>
              <a:latin typeface="Arial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479826" y="886699"/>
            <a:ext cx="4926089" cy="646331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>
                <a:ln w="3175" cmpd="sng">
                  <a:noFill/>
                </a:ln>
                <a:solidFill>
                  <a:schemeClr val="bg2">
                    <a:lumMod val="25000"/>
                  </a:schemeClr>
                </a:solidFill>
              </a:rPr>
              <a:t>Estructura del Servicio</a:t>
            </a:r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616859" y="1694855"/>
            <a:ext cx="7073153" cy="43636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s-MX" sz="2400" b="1" spc="-50" dirty="0">
                <a:solidFill>
                  <a:schemeClr val="bg2">
                    <a:lumMod val="2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El </a:t>
            </a:r>
            <a:r>
              <a:rPr lang="es-MX" sz="2400" b="1" spc="-50" dirty="0" smtClean="0">
                <a:solidFill>
                  <a:schemeClr val="bg2">
                    <a:lumMod val="2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servicio de acompañamiento </a:t>
            </a:r>
            <a:r>
              <a:rPr lang="es-MX" sz="2400" b="1" spc="-50" dirty="0">
                <a:solidFill>
                  <a:schemeClr val="bg2">
                    <a:lumMod val="2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“</a:t>
            </a:r>
            <a:r>
              <a:rPr lang="es-MX" sz="2400" b="1" spc="-50" dirty="0">
                <a:solidFill>
                  <a:schemeClr val="accent1">
                    <a:lumMod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Somos familia de Dios</a:t>
            </a:r>
            <a:r>
              <a:rPr lang="es-MX" sz="2400" b="1" spc="-50" dirty="0">
                <a:solidFill>
                  <a:schemeClr val="bg2">
                    <a:lumMod val="2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” se desarrolla:</a:t>
            </a:r>
          </a:p>
          <a:p>
            <a:pPr algn="just">
              <a:spcBef>
                <a:spcPts val="0"/>
              </a:spcBef>
            </a:pPr>
            <a:endParaRPr lang="es-MX" sz="2400" b="1" spc="-50" dirty="0">
              <a:solidFill>
                <a:schemeClr val="bg2">
                  <a:lumMod val="25000"/>
                </a:schemeClr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 algn="just">
              <a:spcBef>
                <a:spcPts val="0"/>
              </a:spcBef>
              <a:spcAft>
                <a:spcPts val="1200"/>
              </a:spcAft>
              <a:buFont typeface="Wingdings" charset="2"/>
              <a:buChar char="§"/>
            </a:pPr>
            <a:r>
              <a:rPr lang="es-MX" sz="2400" b="1" spc="-50" dirty="0">
                <a:solidFill>
                  <a:schemeClr val="bg2">
                    <a:lumMod val="2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En dos libros de texto.</a:t>
            </a:r>
          </a:p>
          <a:p>
            <a:pPr marL="342900" indent="-342900" algn="just">
              <a:spcBef>
                <a:spcPts val="0"/>
              </a:spcBef>
              <a:spcAft>
                <a:spcPts val="1200"/>
              </a:spcAft>
              <a:buFont typeface="Wingdings" charset="2"/>
              <a:buChar char="§"/>
            </a:pPr>
            <a:r>
              <a:rPr lang="es-MX" sz="2400" b="1" spc="-50" dirty="0">
                <a:solidFill>
                  <a:schemeClr val="bg2">
                    <a:lumMod val="2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Estructurados con una metodología catequística (ver-iluminar-actuar– evaluar– celebrar)</a:t>
            </a:r>
          </a:p>
          <a:p>
            <a:pPr marL="342900" indent="-342900" algn="just">
              <a:spcBef>
                <a:spcPts val="0"/>
              </a:spcBef>
              <a:spcAft>
                <a:spcPts val="1200"/>
              </a:spcAft>
              <a:buFont typeface="Wingdings" charset="2"/>
              <a:buChar char="§"/>
            </a:pPr>
            <a:r>
              <a:rPr lang="es-MX" sz="2400" b="1" spc="-50" dirty="0">
                <a:solidFill>
                  <a:schemeClr val="bg2">
                    <a:lumMod val="2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Un lenguaje claro, sencillo y operativo.</a:t>
            </a:r>
          </a:p>
          <a:p>
            <a:pPr marL="342900" indent="-342900" algn="just">
              <a:spcBef>
                <a:spcPts val="0"/>
              </a:spcBef>
              <a:spcAft>
                <a:spcPts val="1200"/>
              </a:spcAft>
              <a:buFont typeface="Wingdings" charset="2"/>
              <a:buChar char="§"/>
            </a:pPr>
            <a:r>
              <a:rPr lang="es-MX" sz="2400" b="1" spc="-50" dirty="0">
                <a:solidFill>
                  <a:schemeClr val="bg2">
                    <a:lumMod val="2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Los dos tomos son soporte didáctico y doctrinal para  grupos de personas DVC, dirigidos por </a:t>
            </a:r>
            <a:r>
              <a:rPr lang="es-MX" sz="2400" b="1" spc="-50" dirty="0" smtClean="0">
                <a:solidFill>
                  <a:schemeClr val="bg2">
                    <a:lumMod val="2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matrimonios DVC.</a:t>
            </a:r>
            <a:endParaRPr lang="es-MX" sz="2400" b="1" spc="-50" dirty="0">
              <a:solidFill>
                <a:schemeClr val="bg2">
                  <a:lumMod val="25000"/>
                </a:schemeClr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 algn="just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ü"/>
            </a:pPr>
            <a:endParaRPr lang="es-MX" sz="2800" b="1" spc="-50" dirty="0">
              <a:solidFill>
                <a:schemeClr val="accent2">
                  <a:lumMod val="50000"/>
                </a:schemeClr>
              </a:solidFill>
              <a:latin typeface="Trebuchet MS" panose="020B060302020202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074" name="Picture 2" descr="C:\Users\wendi\Desktop\alfarer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20418" y="1579995"/>
            <a:ext cx="3060109" cy="45340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0030257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Marcador de número de diapositiva"/>
          <p:cNvSpPr txBox="1">
            <a:spLocks/>
          </p:cNvSpPr>
          <p:nvPr/>
        </p:nvSpPr>
        <p:spPr>
          <a:xfrm>
            <a:off x="11529094" y="6548023"/>
            <a:ext cx="545909" cy="4413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6AFD31F5-CDA0-4999-A54B-F9C3887B6CC4}" type="slidenum">
              <a:rPr lang="es-ES" sz="1400" smtClean="0">
                <a:solidFill>
                  <a:prstClr val="white"/>
                </a:solidFill>
                <a:latin typeface="Arial" charset="0"/>
              </a:rPr>
              <a:pPr>
                <a:defRPr/>
              </a:pPr>
              <a:t>12</a:t>
            </a:fld>
            <a:endParaRPr lang="es-ES" sz="1400" dirty="0">
              <a:solidFill>
                <a:prstClr val="white"/>
              </a:solidFill>
              <a:latin typeface="Arial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640541" y="722017"/>
            <a:ext cx="8795821" cy="646331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wrap="square" rtlCol="0">
            <a:spAutoFit/>
          </a:bodyPr>
          <a:lstStyle/>
          <a:p>
            <a:r>
              <a:rPr lang="es-MX" sz="3600" b="1" dirty="0" smtClean="0">
                <a:ln w="3175" cmpd="sng">
                  <a:noFill/>
                </a:ln>
                <a:solidFill>
                  <a:schemeClr val="bg2">
                    <a:lumMod val="25000"/>
                  </a:schemeClr>
                </a:solidFill>
              </a:rPr>
              <a:t>Metodología </a:t>
            </a:r>
            <a:r>
              <a:rPr lang="es-MX" sz="3600" b="1" dirty="0">
                <a:ln w="3175" cmpd="sng">
                  <a:noFill/>
                </a:ln>
                <a:solidFill>
                  <a:schemeClr val="bg2">
                    <a:lumMod val="25000"/>
                  </a:schemeClr>
                </a:solidFill>
              </a:rPr>
              <a:t>d</a:t>
            </a:r>
            <a:r>
              <a:rPr lang="es-MX" sz="3600" b="1" dirty="0" smtClean="0">
                <a:ln w="3175" cmpd="sng">
                  <a:noFill/>
                </a:ln>
                <a:solidFill>
                  <a:schemeClr val="bg2">
                    <a:lumMod val="25000"/>
                  </a:schemeClr>
                </a:solidFill>
              </a:rPr>
              <a:t>e </a:t>
            </a:r>
            <a:r>
              <a:rPr lang="es-MX" sz="3600" b="1" dirty="0">
                <a:ln w="3175" cmpd="sng">
                  <a:noFill/>
                </a:ln>
                <a:solidFill>
                  <a:schemeClr val="bg2">
                    <a:lumMod val="25000"/>
                  </a:schemeClr>
                </a:solidFill>
              </a:rPr>
              <a:t>l</a:t>
            </a:r>
            <a:r>
              <a:rPr lang="es-MX" sz="3600" b="1" dirty="0" smtClean="0">
                <a:ln w="3175" cmpd="sng">
                  <a:noFill/>
                </a:ln>
                <a:solidFill>
                  <a:schemeClr val="bg2">
                    <a:lumMod val="25000"/>
                  </a:schemeClr>
                </a:solidFill>
              </a:rPr>
              <a:t>as Sesiones</a:t>
            </a:r>
            <a:endParaRPr lang="es-MX" sz="3600" b="1" dirty="0">
              <a:ln w="3175" cmpd="sng">
                <a:noFill/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2075810" y="1503822"/>
            <a:ext cx="9318813" cy="47324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s-MX" sz="2400" b="1" dirty="0">
                <a:solidFill>
                  <a:schemeClr val="accent1">
                    <a:lumMod val="50000"/>
                  </a:schemeClr>
                </a:solidFill>
              </a:rPr>
              <a:t>VER</a:t>
            </a:r>
          </a:p>
          <a:p>
            <a:pPr marL="285750" indent="-285750" algn="just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s-MX" sz="2400" b="1" dirty="0">
                <a:solidFill>
                  <a:schemeClr val="bg2">
                    <a:lumMod val="25000"/>
                  </a:schemeClr>
                </a:solidFill>
              </a:rPr>
              <a:t>Finalidad: Captar la realidad matrimonial y familiar de las personas DVC.</a:t>
            </a:r>
          </a:p>
          <a:p>
            <a:pPr marL="285750" indent="-285750" algn="just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s-MX" sz="2400" b="1" dirty="0">
                <a:solidFill>
                  <a:schemeClr val="bg2">
                    <a:lumMod val="25000"/>
                  </a:schemeClr>
                </a:solidFill>
              </a:rPr>
              <a:t>Estrategia: Observamos una imagen y respondemos algunas preguntas.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s-MX" sz="2400" b="1" dirty="0">
                <a:solidFill>
                  <a:schemeClr val="accent1">
                    <a:lumMod val="50000"/>
                  </a:schemeClr>
                </a:solidFill>
              </a:rPr>
              <a:t>ILUMINAR</a:t>
            </a:r>
          </a:p>
          <a:p>
            <a:pPr marL="285750" indent="-285750" algn="just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s-MX" sz="2400" b="1" dirty="0">
                <a:solidFill>
                  <a:schemeClr val="bg2">
                    <a:lumMod val="25000"/>
                  </a:schemeClr>
                </a:solidFill>
              </a:rPr>
              <a:t>Finalidad: Entender el mensaje del tema.</a:t>
            </a:r>
          </a:p>
          <a:p>
            <a:pPr marL="285750" indent="-285750" algn="just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s-MX" sz="2400" b="1" dirty="0">
                <a:solidFill>
                  <a:schemeClr val="bg2">
                    <a:lumMod val="25000"/>
                  </a:schemeClr>
                </a:solidFill>
              </a:rPr>
              <a:t>Estrategia: Reflexión inicial sobre una cita bíblica; asimilación del contenido mediantes párrafos numerados; comprensión del mensaje a través de un cuestionario; actividades para aplicar el contenido a la realidad de los participantes.</a:t>
            </a:r>
          </a:p>
          <a:p>
            <a:pPr algn="just">
              <a:spcBef>
                <a:spcPts val="0"/>
              </a:spcBef>
            </a:pPr>
            <a:endParaRPr lang="es-MX" sz="1800" dirty="0">
              <a:solidFill>
                <a:schemeClr val="bg2">
                  <a:lumMod val="25000"/>
                </a:schemeClr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76854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Marcador de número de diapositiva"/>
          <p:cNvSpPr txBox="1">
            <a:spLocks/>
          </p:cNvSpPr>
          <p:nvPr/>
        </p:nvSpPr>
        <p:spPr>
          <a:xfrm>
            <a:off x="11529094" y="6548023"/>
            <a:ext cx="545909" cy="4413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6AFD31F5-CDA0-4999-A54B-F9C3887B6CC4}" type="slidenum">
              <a:rPr lang="es-ES" sz="1400" smtClean="0">
                <a:solidFill>
                  <a:prstClr val="white"/>
                </a:solidFill>
                <a:latin typeface="Arial" charset="0"/>
              </a:rPr>
              <a:pPr>
                <a:defRPr/>
              </a:pPr>
              <a:t>13</a:t>
            </a:fld>
            <a:endParaRPr lang="es-ES" sz="1400" dirty="0">
              <a:solidFill>
                <a:prstClr val="white"/>
              </a:solidFill>
              <a:latin typeface="Arial" charset="0"/>
            </a:endParaRPr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1855694" y="317270"/>
            <a:ext cx="9545593" cy="2071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s-MX" sz="2000" b="1" dirty="0">
              <a:solidFill>
                <a:schemeClr val="accent2">
                  <a:lumMod val="50000"/>
                </a:schemeClr>
              </a:solidFill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s-MX" sz="2400" b="1" dirty="0">
                <a:solidFill>
                  <a:schemeClr val="bg2">
                    <a:lumMod val="25000"/>
                  </a:schemeClr>
                </a:solidFill>
              </a:rPr>
              <a:t>ACTUAR</a:t>
            </a:r>
          </a:p>
          <a:p>
            <a:pPr marL="285750" indent="-285750" algn="just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s-MX" sz="2400" b="1" dirty="0">
                <a:solidFill>
                  <a:schemeClr val="bg2">
                    <a:lumMod val="25000"/>
                  </a:schemeClr>
                </a:solidFill>
              </a:rPr>
              <a:t>Finalidad: Orientar el aprendizaje del tema a una vivencia práctica.</a:t>
            </a:r>
          </a:p>
          <a:p>
            <a:pPr marL="285750" indent="-285750" algn="just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s-MX" sz="2400" b="1" dirty="0">
                <a:solidFill>
                  <a:schemeClr val="bg2">
                    <a:lumMod val="25000"/>
                  </a:schemeClr>
                </a:solidFill>
              </a:rPr>
              <a:t>Estrategia: Formulación de un </a:t>
            </a:r>
            <a:r>
              <a:rPr lang="es-MX" sz="2400" b="1" dirty="0" smtClean="0">
                <a:solidFill>
                  <a:schemeClr val="bg2">
                    <a:lumMod val="25000"/>
                  </a:schemeClr>
                </a:solidFill>
              </a:rPr>
              <a:t>compromiso.</a:t>
            </a:r>
            <a:endParaRPr lang="es-MX" sz="2400" b="1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spcBef>
                <a:spcPts val="0"/>
              </a:spcBef>
            </a:pPr>
            <a:endParaRPr lang="es-MX" sz="1800" dirty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3415552" y="2035453"/>
            <a:ext cx="775534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s-MX" sz="2400" b="1" dirty="0">
                <a:solidFill>
                  <a:schemeClr val="bg2">
                    <a:lumMod val="25000"/>
                  </a:schemeClr>
                </a:solidFill>
              </a:rPr>
              <a:t>EVALUAR</a:t>
            </a:r>
          </a:p>
          <a:p>
            <a:pPr marL="285750" indent="-285750" algn="just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s-MX" sz="2400" b="1" dirty="0">
                <a:solidFill>
                  <a:schemeClr val="bg2">
                    <a:lumMod val="25000"/>
                  </a:schemeClr>
                </a:solidFill>
              </a:rPr>
              <a:t>Finalidad: Revisar lo que el tema aportó a la vida personal, matrimonial y familiar.</a:t>
            </a:r>
          </a:p>
          <a:p>
            <a:pPr marL="285750" indent="-285750" algn="just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s-MX" sz="2400" b="1" dirty="0">
                <a:solidFill>
                  <a:schemeClr val="bg2">
                    <a:lumMod val="25000"/>
                  </a:schemeClr>
                </a:solidFill>
              </a:rPr>
              <a:t>Estrategia: Preguntas o frases incompletas.</a:t>
            </a:r>
          </a:p>
          <a:p>
            <a:pPr algn="just">
              <a:spcBef>
                <a:spcPts val="0"/>
              </a:spcBef>
            </a:pPr>
            <a:endParaRPr lang="es-MX" sz="2400" b="1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s-MX" sz="2400" b="1" dirty="0">
                <a:solidFill>
                  <a:schemeClr val="bg2">
                    <a:lumMod val="25000"/>
                  </a:schemeClr>
                </a:solidFill>
              </a:rPr>
              <a:t>CELEBRAR</a:t>
            </a:r>
          </a:p>
          <a:p>
            <a:pPr marL="285750" indent="-285750" algn="just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s-MX" sz="2400" b="1" dirty="0">
                <a:solidFill>
                  <a:schemeClr val="bg2">
                    <a:lumMod val="25000"/>
                  </a:schemeClr>
                </a:solidFill>
              </a:rPr>
              <a:t>Finalidad: Entablar un diálogo con Dios que permita la profundización espiritual del tema.</a:t>
            </a:r>
          </a:p>
          <a:p>
            <a:pPr marL="285750" indent="-285750" algn="just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s-MX" sz="2400" b="1" dirty="0">
                <a:solidFill>
                  <a:schemeClr val="bg2">
                    <a:lumMod val="25000"/>
                  </a:schemeClr>
                </a:solidFill>
              </a:rPr>
              <a:t>Estrategia: Textos oracionales, preces, ejercicio prácticos, gestos simbólicos.</a:t>
            </a:r>
          </a:p>
        </p:txBody>
      </p:sp>
    </p:spTree>
    <p:extLst>
      <p:ext uri="{BB962C8B-B14F-4D97-AF65-F5344CB8AC3E}">
        <p14:creationId xmlns:p14="http://schemas.microsoft.com/office/powerpoint/2010/main" val="54676854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362291E-9268-4845-8E89-61586E55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169894"/>
          </a:xfrm>
        </p:spPr>
        <p:txBody>
          <a:bodyPr/>
          <a:lstStyle/>
          <a:p>
            <a:r>
              <a:rPr lang="es-MX" b="1" dirty="0">
                <a:solidFill>
                  <a:schemeClr val="bg2">
                    <a:lumMod val="25000"/>
                  </a:schemeClr>
                </a:solidFill>
              </a:rPr>
              <a:t>¿Quiénes son matrimonios DVC?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48B79293-8E5B-489C-AADB-EEDAF858C7BE}"/>
              </a:ext>
            </a:extLst>
          </p:cNvPr>
          <p:cNvSpPr txBox="1"/>
          <p:nvPr/>
        </p:nvSpPr>
        <p:spPr>
          <a:xfrm>
            <a:off x="2729752" y="1681843"/>
            <a:ext cx="87732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Los matrimonios compuestos por un hombre y una mujer, en donde alguno de los dos (o ambos), estuvieron casados por la Iglesia y se encuentren separados civilmente (divorciados) de su cónyuge original.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CEC20225-7115-4FEF-A82D-7C190ED0D34E}"/>
              </a:ext>
            </a:extLst>
          </p:cNvPr>
          <p:cNvSpPr txBox="1">
            <a:spLocks/>
          </p:cNvSpPr>
          <p:nvPr/>
        </p:nvSpPr>
        <p:spPr>
          <a:xfrm>
            <a:off x="1086392" y="3707188"/>
            <a:ext cx="10058400" cy="9375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1" kern="1200" spc="-50" baseline="0">
                <a:solidFill>
                  <a:schemeClr val="accent3">
                    <a:lumMod val="50000"/>
                  </a:schemeClr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¿A quiénes va dirigido el servicio?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="" xmlns:a16="http://schemas.microsoft.com/office/drawing/2014/main" id="{5F55E723-3D37-4EAC-916F-33F41AAE11A4}"/>
              </a:ext>
            </a:extLst>
          </p:cNvPr>
          <p:cNvSpPr txBox="1"/>
          <p:nvPr/>
        </p:nvSpPr>
        <p:spPr>
          <a:xfrm>
            <a:off x="1186541" y="4512144"/>
            <a:ext cx="9791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A los matrimonios DVC y a quienes, en el mismo contexto, no tienen impedimento para casarse por el civil.</a:t>
            </a:r>
          </a:p>
        </p:txBody>
      </p:sp>
    </p:spTree>
    <p:extLst>
      <p:ext uri="{BB962C8B-B14F-4D97-AF65-F5344CB8AC3E}">
        <p14:creationId xmlns:p14="http://schemas.microsoft.com/office/powerpoint/2010/main" val="50910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wendi\Desktop\carta monseñor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5000"/>
                    </a14:imgEffect>
                  </a14:imgLayer>
                </a14:imgProps>
              </a:ext>
            </a:extLst>
          </a:blip>
          <a:srcRect l="5556" t="3050" r="7576"/>
          <a:stretch/>
        </p:blipFill>
        <p:spPr bwMode="auto">
          <a:xfrm>
            <a:off x="6672431" y="848298"/>
            <a:ext cx="4197338" cy="5903905"/>
          </a:xfrm>
          <a:prstGeom prst="rect">
            <a:avLst/>
          </a:prstGeom>
          <a:noFill/>
          <a:effectLst>
            <a:outerShdw blurRad="76200" dist="38100" sx="102000" sy="102000" algn="l" rotWithShape="0">
              <a:prstClr val="black">
                <a:alpha val="30000"/>
              </a:prstClr>
            </a:outerShdw>
          </a:effectLst>
        </p:spPr>
      </p:pic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A362291E-9268-4845-8E89-61586E55D764}"/>
              </a:ext>
            </a:extLst>
          </p:cNvPr>
          <p:cNvSpPr txBox="1">
            <a:spLocks/>
          </p:cNvSpPr>
          <p:nvPr/>
        </p:nvSpPr>
        <p:spPr>
          <a:xfrm>
            <a:off x="1223683" y="3097742"/>
            <a:ext cx="3926540" cy="1850776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MX" sz="3600" b="1" dirty="0" smtClean="0">
                <a:solidFill>
                  <a:schemeClr val="bg2">
                    <a:lumMod val="25000"/>
                  </a:schemeClr>
                </a:solidFill>
              </a:rPr>
              <a:t>Aprobado por la </a:t>
            </a:r>
          </a:p>
          <a:p>
            <a:pPr algn="l"/>
            <a:r>
              <a:rPr lang="es-MX" sz="3600" b="1" dirty="0" smtClean="0">
                <a:solidFill>
                  <a:schemeClr val="bg2">
                    <a:lumMod val="25000"/>
                  </a:schemeClr>
                </a:solidFill>
              </a:rPr>
              <a:t>Dimensión Familia de la CEM</a:t>
            </a:r>
            <a:endParaRPr lang="es-MX" sz="36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Marcador de número de diapositiva"/>
          <p:cNvSpPr txBox="1">
            <a:spLocks/>
          </p:cNvSpPr>
          <p:nvPr/>
        </p:nvSpPr>
        <p:spPr>
          <a:xfrm>
            <a:off x="11529094" y="6548023"/>
            <a:ext cx="545909" cy="4413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6AFD31F5-CDA0-4999-A54B-F9C3887B6CC4}" type="slidenum">
              <a:rPr lang="es-ES" sz="1400" smtClean="0">
                <a:solidFill>
                  <a:prstClr val="white"/>
                </a:solidFill>
                <a:latin typeface="Arial" charset="0"/>
              </a:rPr>
              <a:pPr>
                <a:defRPr/>
              </a:pPr>
              <a:t>4</a:t>
            </a:fld>
            <a:endParaRPr lang="es-ES" sz="1400" dirty="0">
              <a:solidFill>
                <a:prstClr val="white"/>
              </a:solidFill>
              <a:latin typeface="Arial" charset="0"/>
            </a:endParaRPr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5456137" y="2072032"/>
            <a:ext cx="6094717" cy="36990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800" b="1" spc="-50" dirty="0">
                <a:solidFill>
                  <a:schemeClr val="bg2">
                    <a:lumMod val="25000"/>
                  </a:schemeClr>
                </a:solidFill>
                <a:latin typeface="Trebuchet MS" panose="020B0603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Organizado en tres bloques:</a:t>
            </a:r>
          </a:p>
          <a:p>
            <a:endParaRPr lang="es-MX" sz="2800" dirty="0"/>
          </a:p>
          <a:p>
            <a:pPr marL="457200" indent="-457200" algn="just">
              <a:spcBef>
                <a:spcPts val="0"/>
              </a:spcBef>
              <a:spcAft>
                <a:spcPts val="1200"/>
              </a:spcAft>
            </a:pPr>
            <a:r>
              <a:rPr lang="es-MX" sz="2400" b="1" spc="-50" dirty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Bloque 1. Nuestra relación con </a:t>
            </a:r>
            <a:r>
              <a:rPr lang="es-MX" sz="2400" b="1" spc="-5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Jesús.</a:t>
            </a:r>
            <a:endParaRPr lang="es-MX" sz="2400" b="1" spc="-50" dirty="0">
              <a:solidFill>
                <a:schemeClr val="accent1">
                  <a:lumMod val="50000"/>
                </a:schemeClr>
              </a:solidFill>
              <a:latin typeface="Trebuchet MS" panose="020B060302020202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 algn="just">
              <a:spcBef>
                <a:spcPts val="0"/>
              </a:spcBef>
              <a:spcAft>
                <a:spcPts val="1200"/>
              </a:spcAft>
            </a:pPr>
            <a:r>
              <a:rPr lang="es-MX" sz="2400" b="1" spc="-50" dirty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marL="457200" indent="-457200" algn="just">
              <a:spcBef>
                <a:spcPts val="0"/>
              </a:spcBef>
              <a:spcAft>
                <a:spcPts val="1200"/>
              </a:spcAft>
            </a:pPr>
            <a:r>
              <a:rPr lang="es-MX" sz="2400" b="1" spc="-50" dirty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Bloque 2. El matrimonio y el </a:t>
            </a:r>
            <a:r>
              <a:rPr lang="es-MX" sz="2400" b="1" spc="-5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divorcio.</a:t>
            </a:r>
            <a:endParaRPr lang="es-MX" sz="2400" b="1" spc="-50" dirty="0">
              <a:solidFill>
                <a:schemeClr val="accent1">
                  <a:lumMod val="50000"/>
                </a:schemeClr>
              </a:solidFill>
              <a:latin typeface="Trebuchet MS" panose="020B060302020202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 algn="just">
              <a:spcBef>
                <a:spcPts val="0"/>
              </a:spcBef>
              <a:spcAft>
                <a:spcPts val="1200"/>
              </a:spcAft>
            </a:pPr>
            <a:endParaRPr lang="es-MX" sz="2400" b="1" spc="-50" dirty="0">
              <a:solidFill>
                <a:schemeClr val="accent1">
                  <a:lumMod val="50000"/>
                </a:schemeClr>
              </a:solidFill>
              <a:latin typeface="Trebuchet MS" panose="020B060302020202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 algn="just">
              <a:spcBef>
                <a:spcPts val="0"/>
              </a:spcBef>
              <a:spcAft>
                <a:spcPts val="1200"/>
              </a:spcAft>
            </a:pPr>
            <a:r>
              <a:rPr lang="es-MX" sz="2400" b="1" spc="-50" dirty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Bloque 3. Sanamos las heridas del </a:t>
            </a:r>
            <a:r>
              <a:rPr lang="es-MX" sz="2400" b="1" spc="-50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divorcio. </a:t>
            </a:r>
            <a:endParaRPr lang="es-MX" sz="2400" b="1" spc="-50" dirty="0">
              <a:solidFill>
                <a:schemeClr val="accent1">
                  <a:lumMod val="50000"/>
                </a:schemeClr>
              </a:solidFill>
              <a:latin typeface="Trebuchet MS" panose="020B060302020202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5434377" y="983393"/>
            <a:ext cx="609471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spc="-50" dirty="0" smtClean="0">
                <a:solidFill>
                  <a:schemeClr val="bg2">
                    <a:lumMod val="25000"/>
                  </a:schemeClr>
                </a:solidFill>
                <a:latin typeface="Trebuchet MS" panose="020B0603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CONTENIDO DEL LIBRO 1</a:t>
            </a:r>
            <a:endParaRPr lang="es-MX" sz="2800" b="1" spc="-50" dirty="0">
              <a:solidFill>
                <a:schemeClr val="bg2">
                  <a:lumMod val="25000"/>
                </a:schemeClr>
              </a:solidFill>
              <a:latin typeface="Trebuchet MS" panose="020B060302020202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s-MX" sz="2400" b="1" spc="-50" dirty="0">
                <a:solidFill>
                  <a:schemeClr val="accent1">
                    <a:lumMod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CONFIAMOS EN LA MISERICORDIA </a:t>
            </a:r>
            <a:r>
              <a:rPr lang="es-MX" sz="2400" b="1" spc="-50" dirty="0" smtClean="0">
                <a:solidFill>
                  <a:schemeClr val="accent1">
                    <a:lumMod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DIVINA</a:t>
            </a:r>
          </a:p>
        </p:txBody>
      </p:sp>
      <p:pic>
        <p:nvPicPr>
          <p:cNvPr id="6" name="Picture 2" descr="C:\Users\wendi\Desktop\portada de libr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2433" y="983393"/>
            <a:ext cx="3518012" cy="48671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609668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79177" y="1440228"/>
            <a:ext cx="5983941" cy="449748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sz="2800" b="1" dirty="0" smtClean="0">
                <a:solidFill>
                  <a:schemeClr val="bg2">
                    <a:lumMod val="25000"/>
                  </a:schemeClr>
                </a:solidFill>
              </a:rPr>
              <a:t>Retiro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es-MX" sz="2800" b="1" dirty="0">
                <a:solidFill>
                  <a:schemeClr val="accent1">
                    <a:lumMod val="50000"/>
                  </a:schemeClr>
                </a:solidFill>
              </a:rPr>
              <a:t>Experimentamos el perdón </a:t>
            </a:r>
          </a:p>
          <a:p>
            <a:pPr marL="0" indent="0">
              <a:buNone/>
            </a:pPr>
            <a:r>
              <a:rPr lang="es-MX" b="1" dirty="0">
                <a:solidFill>
                  <a:schemeClr val="bg2">
                    <a:lumMod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rPr>
              <a:t>1.El amor cotidiano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bg2">
                    <a:lumMod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rPr>
              <a:t>2. La misericordia divina</a:t>
            </a:r>
          </a:p>
          <a:p>
            <a:pPr marL="0" indent="0">
              <a:buNone/>
            </a:pPr>
            <a:r>
              <a:rPr lang="es-MX" b="1" dirty="0">
                <a:solidFill>
                  <a:schemeClr val="bg2">
                    <a:lumMod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rPr>
              <a:t>3. Acercándonos a Dios</a:t>
            </a:r>
          </a:p>
          <a:p>
            <a:pPr marL="0" indent="0">
              <a:buNone/>
            </a:pPr>
            <a:r>
              <a:rPr lang="es-MX" b="1" dirty="0">
                <a:solidFill>
                  <a:schemeClr val="bg2">
                    <a:lumMod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rPr>
              <a:t>4. La Iglesia es nuestra casa</a:t>
            </a:r>
          </a:p>
          <a:p>
            <a:pPr marL="0" indent="0">
              <a:buNone/>
            </a:pPr>
            <a:r>
              <a:rPr lang="es-MX" b="1" dirty="0">
                <a:solidFill>
                  <a:schemeClr val="bg2">
                    <a:lumMod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rPr>
              <a:t>5. El magisterio de la Iglesia</a:t>
            </a:r>
          </a:p>
        </p:txBody>
      </p:sp>
      <p:sp>
        <p:nvSpPr>
          <p:cNvPr id="2" name="Rectángulo 1"/>
          <p:cNvSpPr/>
          <p:nvPr/>
        </p:nvSpPr>
        <p:spPr>
          <a:xfrm>
            <a:off x="453273" y="845610"/>
            <a:ext cx="81653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200" b="1" dirty="0">
                <a:solidFill>
                  <a:schemeClr val="bg2">
                    <a:lumMod val="25000"/>
                  </a:schemeClr>
                </a:solidFill>
              </a:rPr>
              <a:t>Bloque 1. Nuestra relación </a:t>
            </a:r>
            <a:r>
              <a:rPr lang="es-MX" sz="3200" b="1" dirty="0" smtClean="0">
                <a:solidFill>
                  <a:schemeClr val="bg2">
                    <a:lumMod val="25000"/>
                  </a:schemeClr>
                </a:solidFill>
              </a:rPr>
              <a:t>con Jesús</a:t>
            </a:r>
            <a:r>
              <a:rPr lang="es-MX" sz="3200" b="1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</p:txBody>
      </p:sp>
      <p:pic>
        <p:nvPicPr>
          <p:cNvPr id="5" name="Picture 2" descr="C:\Users\wendi\Desktop\bloque 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16905" y="860799"/>
            <a:ext cx="4257603" cy="53588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21403" y="1743521"/>
            <a:ext cx="6522586" cy="4505767"/>
          </a:xfrm>
        </p:spPr>
        <p:txBody>
          <a:bodyPr>
            <a:normAutofit fontScale="92500" lnSpcReduction="10000"/>
          </a:bodyPr>
          <a:lstStyle/>
          <a:p>
            <a:pPr marL="361950" indent="-361950">
              <a:buNone/>
            </a:pPr>
            <a:r>
              <a:rPr lang="es-MX" sz="3900" b="1" dirty="0" smtClean="0">
                <a:solidFill>
                  <a:schemeClr val="bg2">
                    <a:lumMod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rPr>
              <a:t>6</a:t>
            </a:r>
            <a:r>
              <a:rPr lang="es-MX" sz="2800" b="1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es-MX" b="1" dirty="0" smtClean="0">
                <a:solidFill>
                  <a:schemeClr val="bg2">
                    <a:lumMod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rPr>
              <a:t>¿Qué </a:t>
            </a:r>
            <a:r>
              <a:rPr lang="es-MX" b="1" dirty="0">
                <a:solidFill>
                  <a:schemeClr val="bg2">
                    <a:lumMod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rPr>
              <a:t>es un matrimonio? </a:t>
            </a:r>
          </a:p>
          <a:p>
            <a:pPr marL="361950" indent="-361950">
              <a:buNone/>
            </a:pPr>
            <a:r>
              <a:rPr lang="es-MX" b="1" dirty="0">
                <a:solidFill>
                  <a:schemeClr val="bg2">
                    <a:lumMod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rPr>
              <a:t>7</a:t>
            </a:r>
            <a:r>
              <a:rPr lang="es-MX" b="1" dirty="0" smtClean="0">
                <a:solidFill>
                  <a:schemeClr val="bg2">
                    <a:lumMod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rPr>
              <a:t>.¿</a:t>
            </a:r>
            <a:r>
              <a:rPr lang="es-MX" b="1" dirty="0">
                <a:solidFill>
                  <a:schemeClr val="bg2">
                    <a:lumMod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rPr>
              <a:t>Por qué se debilita una relación matrimonial? </a:t>
            </a:r>
          </a:p>
          <a:p>
            <a:pPr marL="361950" indent="-361950">
              <a:buNone/>
            </a:pPr>
            <a:r>
              <a:rPr lang="es-MX" b="1" dirty="0" smtClean="0">
                <a:solidFill>
                  <a:schemeClr val="bg2">
                    <a:lumMod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rPr>
              <a:t>8.Las </a:t>
            </a:r>
            <a:r>
              <a:rPr lang="es-MX" b="1" dirty="0">
                <a:solidFill>
                  <a:schemeClr val="bg2">
                    <a:lumMod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rPr>
              <a:t>causas de un </a:t>
            </a:r>
            <a:r>
              <a:rPr lang="es-MX" b="1" dirty="0" smtClean="0">
                <a:solidFill>
                  <a:schemeClr val="bg2">
                    <a:lumMod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rPr>
              <a:t>divorcio.</a:t>
            </a:r>
            <a:endParaRPr lang="es-MX" b="1" dirty="0">
              <a:solidFill>
                <a:schemeClr val="bg2">
                  <a:lumMod val="25000"/>
                </a:schemeClr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pPr marL="361950" indent="-361950">
              <a:buNone/>
            </a:pPr>
            <a:r>
              <a:rPr lang="es-MX" b="1" dirty="0" smtClean="0">
                <a:solidFill>
                  <a:schemeClr val="bg2">
                    <a:lumMod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rPr>
              <a:t>9.Los </a:t>
            </a:r>
            <a:r>
              <a:rPr lang="es-MX" b="1" dirty="0">
                <a:solidFill>
                  <a:schemeClr val="bg2">
                    <a:lumMod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rPr>
              <a:t>efectos del divorcio en </a:t>
            </a:r>
            <a:r>
              <a:rPr lang="es-MX" b="1" dirty="0" smtClean="0">
                <a:solidFill>
                  <a:schemeClr val="bg2">
                    <a:lumMod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rPr>
              <a:t>los cónyuges.</a:t>
            </a:r>
            <a:endParaRPr lang="es-MX" b="1" dirty="0">
              <a:solidFill>
                <a:schemeClr val="bg2">
                  <a:lumMod val="25000"/>
                </a:schemeClr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pPr marL="361950" indent="-361950">
              <a:buNone/>
            </a:pPr>
            <a:r>
              <a:rPr lang="es-MX" b="1" dirty="0" smtClean="0">
                <a:solidFill>
                  <a:schemeClr val="bg2">
                    <a:lumMod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rPr>
              <a:t>10.Los </a:t>
            </a:r>
            <a:r>
              <a:rPr lang="es-MX" b="1" dirty="0">
                <a:solidFill>
                  <a:schemeClr val="bg2">
                    <a:lumMod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rPr>
              <a:t>efectos del divorcio en los </a:t>
            </a:r>
            <a:r>
              <a:rPr lang="es-MX" b="1" dirty="0" smtClean="0">
                <a:solidFill>
                  <a:schemeClr val="bg2">
                    <a:lumMod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rPr>
              <a:t>hijos.</a:t>
            </a:r>
            <a:endParaRPr lang="es-MX" b="1" dirty="0">
              <a:solidFill>
                <a:schemeClr val="bg2">
                  <a:lumMod val="25000"/>
                </a:schemeClr>
              </a:solidFill>
              <a:latin typeface="Trebuchet MS" charset="0"/>
              <a:ea typeface="Trebuchet MS" charset="0"/>
              <a:cs typeface="Trebuchet MS" charset="0"/>
            </a:endParaRPr>
          </a:p>
        </p:txBody>
      </p:sp>
      <p:pic>
        <p:nvPicPr>
          <p:cNvPr id="6147" name="Picture 3" descr="C:\Users\wendi\Desktop\bloque 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5028" y="832731"/>
            <a:ext cx="4499315" cy="5521035"/>
          </a:xfrm>
          <a:prstGeom prst="rect">
            <a:avLst/>
          </a:prstGeom>
          <a:noFill/>
        </p:spPr>
      </p:pic>
      <p:sp>
        <p:nvSpPr>
          <p:cNvPr id="4" name="Rectángulo 3"/>
          <p:cNvSpPr/>
          <p:nvPr/>
        </p:nvSpPr>
        <p:spPr>
          <a:xfrm>
            <a:off x="79782" y="832731"/>
            <a:ext cx="81653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200" b="1" dirty="0">
                <a:solidFill>
                  <a:schemeClr val="bg2">
                    <a:lumMod val="25000"/>
                  </a:schemeClr>
                </a:solidFill>
              </a:rPr>
              <a:t>Bloque </a:t>
            </a:r>
            <a:r>
              <a:rPr lang="es-MX" sz="3200" b="1" dirty="0" smtClean="0">
                <a:solidFill>
                  <a:schemeClr val="bg2">
                    <a:lumMod val="25000"/>
                  </a:schemeClr>
                </a:solidFill>
              </a:rPr>
              <a:t>2. </a:t>
            </a:r>
            <a:r>
              <a:rPr lang="es-MX" sz="3200" b="1" dirty="0">
                <a:solidFill>
                  <a:schemeClr val="bg2">
                    <a:lumMod val="25000"/>
                  </a:schemeClr>
                </a:solidFill>
              </a:rPr>
              <a:t>El matrimonio y el </a:t>
            </a:r>
            <a:r>
              <a:rPr lang="es-MX" sz="3200" b="1" dirty="0" smtClean="0">
                <a:solidFill>
                  <a:schemeClr val="bg2">
                    <a:lumMod val="25000"/>
                  </a:schemeClr>
                </a:solidFill>
              </a:rPr>
              <a:t>divorcio.</a:t>
            </a:r>
            <a:endParaRPr lang="es-MX" sz="32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48441" y="1533818"/>
            <a:ext cx="6699334" cy="4743399"/>
          </a:xfrm>
        </p:spPr>
        <p:txBody>
          <a:bodyPr>
            <a:normAutofit fontScale="92500" lnSpcReduction="20000"/>
          </a:bodyPr>
          <a:lstStyle/>
          <a:p>
            <a:pPr marL="360363" indent="-360363">
              <a:buNone/>
            </a:pPr>
            <a:r>
              <a:rPr lang="es-MX" b="1" dirty="0" smtClean="0">
                <a:solidFill>
                  <a:schemeClr val="bg2">
                    <a:lumMod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rPr>
              <a:t>11.Descubrimos </a:t>
            </a:r>
            <a:r>
              <a:rPr lang="es-MX" b="1" dirty="0">
                <a:solidFill>
                  <a:schemeClr val="bg2">
                    <a:lumMod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rPr>
              <a:t>a la persona </a:t>
            </a:r>
            <a:r>
              <a:rPr lang="es-MX" b="1" dirty="0" smtClean="0">
                <a:solidFill>
                  <a:schemeClr val="bg2">
                    <a:lumMod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rPr>
              <a:t>detrás </a:t>
            </a:r>
            <a:r>
              <a:rPr lang="es-MX" b="1" dirty="0">
                <a:solidFill>
                  <a:schemeClr val="bg2">
                    <a:lumMod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rPr>
              <a:t>del personaje</a:t>
            </a:r>
          </a:p>
          <a:p>
            <a:pPr marL="361950" indent="-361950">
              <a:buNone/>
            </a:pPr>
            <a:r>
              <a:rPr lang="es-MX" b="1" dirty="0" smtClean="0">
                <a:solidFill>
                  <a:schemeClr val="bg2">
                    <a:lumMod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rPr>
              <a:t>12.Sanamos </a:t>
            </a:r>
            <a:r>
              <a:rPr lang="es-MX" b="1" dirty="0">
                <a:solidFill>
                  <a:schemeClr val="bg2">
                    <a:lumMod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rPr>
              <a:t>nuestras heridas para construir una nueva relación conyugal</a:t>
            </a:r>
          </a:p>
          <a:p>
            <a:pPr marL="361950" indent="-361950">
              <a:buNone/>
            </a:pPr>
            <a:r>
              <a:rPr lang="es-MX" b="1" dirty="0" smtClean="0">
                <a:solidFill>
                  <a:schemeClr val="bg2">
                    <a:lumMod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rPr>
              <a:t>13.Ayudamos </a:t>
            </a:r>
            <a:r>
              <a:rPr lang="es-MX" b="1" dirty="0">
                <a:solidFill>
                  <a:schemeClr val="bg2">
                    <a:lumMod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rPr>
              <a:t>a nuestros hijos a enfrentar la situación</a:t>
            </a:r>
          </a:p>
          <a:p>
            <a:pPr marL="361950" indent="-361950">
              <a:buNone/>
            </a:pPr>
            <a:r>
              <a:rPr lang="es-MX" b="1" dirty="0" smtClean="0">
                <a:solidFill>
                  <a:schemeClr val="bg2">
                    <a:lumMod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rPr>
              <a:t>14.Creamos </a:t>
            </a:r>
            <a:r>
              <a:rPr lang="es-MX" b="1" dirty="0">
                <a:solidFill>
                  <a:schemeClr val="bg2">
                    <a:lumMod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rPr>
              <a:t>un nuevo vínculo con nuestros ex cónyuges</a:t>
            </a:r>
          </a:p>
        </p:txBody>
      </p:sp>
      <p:pic>
        <p:nvPicPr>
          <p:cNvPr id="7170" name="Picture 2" descr="C:\Users\wendi\Desktop\bloque 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00052" y="872039"/>
            <a:ext cx="4500283" cy="5363224"/>
          </a:xfrm>
          <a:prstGeom prst="rect">
            <a:avLst/>
          </a:prstGeom>
          <a:noFill/>
        </p:spPr>
      </p:pic>
      <p:sp>
        <p:nvSpPr>
          <p:cNvPr id="4" name="Rectángulo 3"/>
          <p:cNvSpPr/>
          <p:nvPr/>
        </p:nvSpPr>
        <p:spPr>
          <a:xfrm>
            <a:off x="169949" y="885066"/>
            <a:ext cx="81653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200" b="1" dirty="0">
                <a:solidFill>
                  <a:schemeClr val="bg2">
                    <a:lumMod val="25000"/>
                  </a:schemeClr>
                </a:solidFill>
              </a:rPr>
              <a:t>Bloque 3</a:t>
            </a:r>
            <a:r>
              <a:rPr lang="es-MX" sz="3200" b="1" dirty="0" smtClean="0">
                <a:solidFill>
                  <a:schemeClr val="bg2">
                    <a:lumMod val="25000"/>
                  </a:schemeClr>
                </a:solidFill>
              </a:rPr>
              <a:t>. Sanamos las heridas del divorcio.</a:t>
            </a:r>
            <a:endParaRPr lang="es-MX" sz="32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8CFD909B-EFF3-40D6-83AC-708C66A41450}"/>
              </a:ext>
            </a:extLst>
          </p:cNvPr>
          <p:cNvSpPr txBox="1"/>
          <p:nvPr/>
        </p:nvSpPr>
        <p:spPr>
          <a:xfrm>
            <a:off x="976170" y="1276574"/>
            <a:ext cx="9787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>
                <a:solidFill>
                  <a:schemeClr val="bg2">
                    <a:lumMod val="25000"/>
                  </a:schemeClr>
                </a:solidFill>
              </a:rPr>
              <a:t>Requisitos para ser </a:t>
            </a:r>
            <a:r>
              <a:rPr lang="es-MX" sz="3600" b="1" dirty="0" smtClean="0">
                <a:solidFill>
                  <a:schemeClr val="bg2">
                    <a:lumMod val="25000"/>
                  </a:schemeClr>
                </a:solidFill>
              </a:rPr>
              <a:t>facilitadores </a:t>
            </a:r>
            <a:r>
              <a:rPr lang="es-MX" sz="3600" b="1" dirty="0">
                <a:solidFill>
                  <a:schemeClr val="bg2">
                    <a:lumMod val="25000"/>
                  </a:schemeClr>
                </a:solidFill>
              </a:rPr>
              <a:t>de </a:t>
            </a:r>
            <a:r>
              <a:rPr lang="es-MX" sz="3600" b="1" dirty="0" smtClean="0">
                <a:solidFill>
                  <a:schemeClr val="bg2">
                    <a:lumMod val="25000"/>
                  </a:schemeClr>
                </a:solidFill>
              </a:rPr>
              <a:t>este </a:t>
            </a:r>
            <a:r>
              <a:rPr lang="es-MX" sz="3600" b="1" dirty="0">
                <a:solidFill>
                  <a:schemeClr val="bg2">
                    <a:lumMod val="25000"/>
                  </a:schemeClr>
                </a:solidFill>
              </a:rPr>
              <a:t>servicio: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="" xmlns:a16="http://schemas.microsoft.com/office/drawing/2014/main" id="{45BEF846-F0FF-42CE-B421-D549CD6406B5}"/>
              </a:ext>
            </a:extLst>
          </p:cNvPr>
          <p:cNvSpPr txBox="1"/>
          <p:nvPr/>
        </p:nvSpPr>
        <p:spPr>
          <a:xfrm>
            <a:off x="1541449" y="2272552"/>
            <a:ext cx="9498586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s-MX" sz="3200" b="1" dirty="0">
                <a:solidFill>
                  <a:schemeClr val="bg2">
                    <a:lumMod val="25000"/>
                  </a:schemeClr>
                </a:solidFill>
              </a:rPr>
              <a:t>Ser o haber sido un matrimonio DVC.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s-MX" sz="3200" b="1" dirty="0">
                <a:solidFill>
                  <a:schemeClr val="bg2">
                    <a:lumMod val="25000"/>
                  </a:schemeClr>
                </a:solidFill>
              </a:rPr>
              <a:t>Tener al menos, tres años de casados (por lo civil).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s-MX" sz="3200" b="1" dirty="0">
                <a:solidFill>
                  <a:schemeClr val="bg2">
                    <a:lumMod val="25000"/>
                  </a:schemeClr>
                </a:solidFill>
              </a:rPr>
              <a:t>Ser un testimonio claro de conversión, fe y unidad con la Iglesia.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s-MX" sz="3200" b="1" dirty="0">
                <a:solidFill>
                  <a:schemeClr val="bg2">
                    <a:lumMod val="25000"/>
                  </a:schemeClr>
                </a:solidFill>
              </a:rPr>
              <a:t>Apegarse a los criterios definidos para el </a:t>
            </a:r>
            <a:r>
              <a:rPr lang="es-MX" sz="3200" b="1" dirty="0" smtClean="0">
                <a:solidFill>
                  <a:schemeClr val="bg2">
                    <a:lumMod val="25000"/>
                  </a:schemeClr>
                </a:solidFill>
              </a:rPr>
              <a:t>servicio.</a:t>
            </a:r>
            <a:endParaRPr lang="es-MX" sz="3200" b="1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395248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544C598-8D79-4A2A-9885-ADB6860FC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21223"/>
            <a:ext cx="10058400" cy="937518"/>
          </a:xfrm>
        </p:spPr>
        <p:txBody>
          <a:bodyPr>
            <a:normAutofit/>
          </a:bodyPr>
          <a:lstStyle/>
          <a:p>
            <a:r>
              <a:rPr lang="es-MX" sz="3600" b="1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rPr>
              <a:t>Criterios del servicio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="" xmlns:a16="http://schemas.microsoft.com/office/drawing/2014/main" id="{F2A62A92-9E21-408B-8E14-C9E9FA993D66}"/>
              </a:ext>
            </a:extLst>
          </p:cNvPr>
          <p:cNvSpPr txBox="1"/>
          <p:nvPr/>
        </p:nvSpPr>
        <p:spPr>
          <a:xfrm>
            <a:off x="532327" y="1237496"/>
            <a:ext cx="1112734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spcAft>
                <a:spcPts val="1200"/>
              </a:spcAft>
              <a:buFont typeface="+mj-lt"/>
              <a:buAutoNum type="arabicPeriod"/>
            </a:pPr>
            <a:r>
              <a:rPr lang="es-MX" sz="2800" b="1" dirty="0">
                <a:solidFill>
                  <a:schemeClr val="bg2">
                    <a:lumMod val="25000"/>
                  </a:schemeClr>
                </a:solidFill>
              </a:rPr>
              <a:t>El servicio se inicia cuando se logra integrar un equipo, independientemente del calendario.</a:t>
            </a:r>
          </a:p>
          <a:p>
            <a:pPr marL="514350" indent="-514350" algn="just">
              <a:spcAft>
                <a:spcPts val="1200"/>
              </a:spcAft>
              <a:buFont typeface="+mj-lt"/>
              <a:buAutoNum type="arabicPeriod"/>
            </a:pPr>
            <a:r>
              <a:rPr lang="es-MX" sz="2800" b="1" dirty="0">
                <a:solidFill>
                  <a:schemeClr val="bg2">
                    <a:lumMod val="25000"/>
                  </a:schemeClr>
                </a:solidFill>
              </a:rPr>
              <a:t>El equipo se integrará con un mínimo de tres y máximo de seis matrimonios, más el matrimonio </a:t>
            </a:r>
            <a:r>
              <a:rPr lang="es-MX" sz="2800" b="1" dirty="0" smtClean="0">
                <a:solidFill>
                  <a:schemeClr val="bg2">
                    <a:lumMod val="25000"/>
                  </a:schemeClr>
                </a:solidFill>
              </a:rPr>
              <a:t>facilitador.</a:t>
            </a:r>
            <a:endParaRPr lang="es-MX" sz="2800" b="1" dirty="0">
              <a:solidFill>
                <a:schemeClr val="bg2">
                  <a:lumMod val="25000"/>
                </a:schemeClr>
              </a:solidFill>
            </a:endParaRPr>
          </a:p>
          <a:p>
            <a:pPr marL="514350" indent="-514350" algn="just">
              <a:spcAft>
                <a:spcPts val="1200"/>
              </a:spcAft>
              <a:buFont typeface="+mj-lt"/>
              <a:buAutoNum type="arabicPeriod"/>
            </a:pPr>
            <a:r>
              <a:rPr lang="es-MX" sz="2800" b="1" dirty="0">
                <a:solidFill>
                  <a:schemeClr val="bg2">
                    <a:lumMod val="25000"/>
                  </a:schemeClr>
                </a:solidFill>
              </a:rPr>
              <a:t>Las reuniones se realizarán cada quince días en las casas de los integrantes, con una duración máxima de dos horas y media.</a:t>
            </a:r>
          </a:p>
          <a:p>
            <a:pPr marL="514350" indent="-514350" algn="just">
              <a:spcAft>
                <a:spcPts val="1200"/>
              </a:spcAft>
              <a:buFont typeface="+mj-lt"/>
              <a:buAutoNum type="arabicPeriod"/>
            </a:pPr>
            <a:r>
              <a:rPr lang="es-MX" sz="2800" b="1" dirty="0">
                <a:solidFill>
                  <a:schemeClr val="bg2">
                    <a:lumMod val="25000"/>
                  </a:schemeClr>
                </a:solidFill>
              </a:rPr>
              <a:t>Si un tema no se agota en una sesión, se podrá continuar en la siguiente, sin rebasar dos reuniones para un mismo tema.</a:t>
            </a:r>
          </a:p>
          <a:p>
            <a:pPr marL="514350" indent="-514350" algn="just">
              <a:spcAft>
                <a:spcPts val="1200"/>
              </a:spcAft>
              <a:buFont typeface="+mj-lt"/>
              <a:buAutoNum type="arabicPeriod"/>
            </a:pPr>
            <a:r>
              <a:rPr lang="es-MX" sz="2800" b="1" dirty="0">
                <a:solidFill>
                  <a:schemeClr val="bg2">
                    <a:lumMod val="25000"/>
                  </a:schemeClr>
                </a:solidFill>
              </a:rPr>
              <a:t>En el caso de que un tema se extienda dos reuniones, es posible, realizar reuniones semanales</a:t>
            </a:r>
            <a:r>
              <a:rPr lang="es-MX" sz="2800" b="1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MX" sz="28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2956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Tema2</Template>
  <TotalTime>2302</TotalTime>
  <Words>732</Words>
  <Application>Microsoft Office PowerPoint</Application>
  <PresentationFormat>Personalizado</PresentationFormat>
  <Paragraphs>80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Tema2</vt:lpstr>
      <vt:lpstr>SOMOS FAMILIA  DE  DIOS  Servicio de acompañamiento pastoral para cristianos divorciados vueltos a casar.</vt:lpstr>
      <vt:lpstr>¿Quiénes son matrimonios DVC?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Criterios del servicio</vt:lpstr>
      <vt:lpstr>Criterios del servicio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Visita a  Mons. Alonso Garza</dc:title>
  <dc:creator>Jesús Manuel Ramos Álvarez</dc:creator>
  <cp:lastModifiedBy>Aarón Valenzuela Corral</cp:lastModifiedBy>
  <cp:revision>123</cp:revision>
  <dcterms:created xsi:type="dcterms:W3CDTF">2016-06-30T15:54:40Z</dcterms:created>
  <dcterms:modified xsi:type="dcterms:W3CDTF">2019-10-10T02:13:31Z</dcterms:modified>
</cp:coreProperties>
</file>