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4" r:id="rId3"/>
    <p:sldId id="284" r:id="rId4"/>
    <p:sldId id="293" r:id="rId5"/>
    <p:sldId id="287" r:id="rId6"/>
    <p:sldId id="286" r:id="rId7"/>
    <p:sldId id="288" r:id="rId8"/>
    <p:sldId id="289" r:id="rId9"/>
    <p:sldId id="290" r:id="rId10"/>
    <p:sldId id="291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70" d="100"/>
          <a:sy n="70" d="100"/>
        </p:scale>
        <p:origin x="-438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2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1A09-846E-4D5F-8A37-4117249C1825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0452-813E-45C2-8C08-6482D25A6B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07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547F-CD75-4253-88AF-17964F1E8059}" type="datetimeFigureOut">
              <a:rPr lang="es-MX" smtClean="0"/>
              <a:pPr/>
              <a:t>09/10/2019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372-19D2-46AA-ABC8-27BAD448F3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741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1" y="274638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547F-CD75-4253-88AF-17964F1E8059}" type="datetimeFigureOut">
              <a:rPr lang="es-MX" smtClean="0"/>
              <a:pPr/>
              <a:t>09/10/2019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372-19D2-46AA-ABC8-27BAD448F3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400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1A09-846E-4D5F-8A37-4117249C1825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0452-813E-45C2-8C08-6482D25A6B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769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5" y="4406900"/>
            <a:ext cx="103632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5" y="2906714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547F-CD75-4253-88AF-17964F1E8059}" type="datetimeFigureOut">
              <a:rPr lang="es-MX" smtClean="0"/>
              <a:pPr/>
              <a:t>09/10/2019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372-19D2-46AA-ABC8-27BAD448F3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308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4800" cy="452596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547F-CD75-4253-88AF-17964F1E8059}" type="datetimeFigureOut">
              <a:rPr lang="es-MX" smtClean="0"/>
              <a:pPr/>
              <a:t>09/10/2019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372-19D2-46AA-ABC8-27BAD448F3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630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7" y="2174876"/>
            <a:ext cx="5389033" cy="395128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547F-CD75-4253-88AF-17964F1E8059}" type="datetimeFigureOut">
              <a:rPr lang="es-MX" smtClean="0"/>
              <a:pPr/>
              <a:t>09/10/2019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372-19D2-46AA-ABC8-27BAD448F3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505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547F-CD75-4253-88AF-17964F1E8059}" type="datetimeFigureOut">
              <a:rPr lang="es-MX" smtClean="0"/>
              <a:pPr/>
              <a:t>09/10/2019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372-19D2-46AA-ABC8-27BAD448F3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367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1A09-846E-4D5F-8A37-4117249C1825}" type="datetimeFigureOut">
              <a:rPr lang="es-MX" smtClean="0"/>
              <a:t>09/10/2019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0452-813E-45C2-8C08-6482D25A6B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13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4" y="273051"/>
            <a:ext cx="6815666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084" cy="4691063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547F-CD75-4253-88AF-17964F1E8059}" type="datetimeFigureOut">
              <a:rPr lang="es-MX" smtClean="0"/>
              <a:pPr/>
              <a:t>09/10/2019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372-19D2-46AA-ABC8-27BAD448F3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574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r>
              <a:rPr lang="es-ES" smtClean="0"/>
              <a:t>Haga clic en el icono para agregar una imagen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547F-CD75-4253-88AF-17964F1E8059}" type="datetimeFigureOut">
              <a:rPr lang="es-MX" smtClean="0"/>
              <a:pPr/>
              <a:t>09/10/2019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8372-19D2-46AA-ABC8-27BAD448F3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056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1" y="1600201"/>
            <a:ext cx="10972800" cy="4525963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1" y="6356350"/>
            <a:ext cx="2844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C547F-CD75-4253-88AF-17964F1E8059}" type="datetimeFigureOut">
              <a:rPr lang="es-MX" smtClean="0"/>
              <a:pPr/>
              <a:t>09/10/2019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1" y="6356350"/>
            <a:ext cx="3860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1" y="6356350"/>
            <a:ext cx="2844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D8372-19D2-46AA-ABC8-27BAD448F3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46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Teor&#237;a%20o%20Ideolog&#237;a%20de%20g&#233;nero..mp4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36950" y="1929536"/>
            <a:ext cx="4597400" cy="2395576"/>
          </a:xfrm>
        </p:spPr>
        <p:txBody>
          <a:bodyPr/>
          <a:lstStyle/>
          <a:p>
            <a:pPr algn="ctr"/>
            <a:r>
              <a:rPr lang="es-MX" dirty="0" smtClean="0"/>
              <a:t>FORMACION  PARA PADRES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40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588542"/>
            <a:ext cx="10972800" cy="1143000"/>
          </a:xfrm>
        </p:spPr>
        <p:txBody>
          <a:bodyPr/>
          <a:lstStyle/>
          <a:p>
            <a:r>
              <a:rPr lang="es-MX" dirty="0" smtClean="0"/>
              <a:t>APOYEMOS</a:t>
            </a:r>
            <a:endParaRPr lang="es-MX" dirty="0"/>
          </a:p>
        </p:txBody>
      </p:sp>
      <p:pic>
        <p:nvPicPr>
          <p:cNvPr id="1026" name="Picture 2" descr="https://i.ytimg.com/vi/kCQKBbq_OIE/hqdefau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2449" y="1601930"/>
            <a:ext cx="8270542" cy="43031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976" y="1004002"/>
            <a:ext cx="3985148" cy="5296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943390"/>
            <a:ext cx="10972800" cy="1143000"/>
          </a:xfrm>
        </p:spPr>
        <p:txBody>
          <a:bodyPr/>
          <a:lstStyle/>
          <a:p>
            <a:r>
              <a:rPr lang="es-MX" dirty="0" smtClean="0"/>
              <a:t>OBJETIVO :</a:t>
            </a:r>
            <a:endParaRPr lang="es-MX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609601" y="2337194"/>
            <a:ext cx="10972800" cy="3613244"/>
          </a:xfrm>
        </p:spPr>
        <p:txBody>
          <a:bodyPr>
            <a:normAutofit/>
          </a:bodyPr>
          <a:lstStyle/>
          <a:p>
            <a:pPr marL="0">
              <a:lnSpc>
                <a:spcPct val="85000"/>
              </a:lnSpc>
              <a:spcBef>
                <a:spcPct val="0"/>
              </a:spcBef>
              <a:buNone/>
            </a:pPr>
            <a:r>
              <a:rPr lang="es-MX" sz="3600" spc="-50" dirty="0" smtClean="0">
                <a:solidFill>
                  <a:schemeClr val="accent3">
                    <a:lumMod val="5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</a:rPr>
              <a:t>Fomentar </a:t>
            </a:r>
            <a:r>
              <a:rPr lang="es-ES_tradnl" sz="3600" spc="-50" dirty="0" smtClean="0">
                <a:solidFill>
                  <a:schemeClr val="accent3">
                    <a:lumMod val="5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</a:rPr>
              <a:t>la conciencia del importante papel que tienen los padres en la formación de la personalidad equilibrada de sus </a:t>
            </a:r>
            <a:r>
              <a:rPr lang="es-ES_tradnl" sz="3600" spc="-50" dirty="0" smtClean="0">
                <a:solidFill>
                  <a:schemeClr val="accent3">
                    <a:lumMod val="5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</a:rPr>
              <a:t>hijos; para que adquieran pautas de educación claras que optimicen el ejercicio del rol parental que favorezcan la salud emocional, mental y espiritual de sus hijos, formándolos en los valores humanos y cristianos </a:t>
            </a:r>
            <a:endParaRPr lang="en-US" sz="3600" spc="-50" dirty="0" smtClean="0">
              <a:solidFill>
                <a:schemeClr val="accent3">
                  <a:lumMod val="50000"/>
                </a:schemeClr>
              </a:solidFill>
              <a:latin typeface="Trebuchet MS" panose="020B0603020202020204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06212" y="900757"/>
            <a:ext cx="10058400" cy="5500047"/>
          </a:xfrm>
        </p:spPr>
        <p:txBody>
          <a:bodyPr>
            <a:normAutofit fontScale="70000" lnSpcReduction="20000"/>
          </a:bodyPr>
          <a:lstStyle/>
          <a:p>
            <a:pPr marL="0" indent="-457200">
              <a:lnSpc>
                <a:spcPct val="105000"/>
              </a:lnSpc>
              <a:spcBef>
                <a:spcPct val="0"/>
              </a:spcBef>
              <a:buNone/>
            </a:pPr>
            <a:r>
              <a:rPr lang="es-MX" sz="5100" spc="-50" dirty="0" smtClean="0">
                <a:solidFill>
                  <a:schemeClr val="accent3">
                    <a:lumMod val="5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</a:rPr>
              <a:t>PROGRAMA DEL CURSO</a:t>
            </a:r>
          </a:p>
          <a:p>
            <a:pPr marL="457200" indent="-457200" algn="just"/>
            <a:endParaRPr lang="es-MX" dirty="0" smtClean="0"/>
          </a:p>
          <a:p>
            <a:pPr marL="457200" indent="-457200" algn="just">
              <a:buFont typeface="+mj-lt"/>
              <a:buAutoNum type="arabicParenR"/>
            </a:pPr>
            <a:r>
              <a:rPr lang="es-ES_tradnl" sz="4500" dirty="0" smtClean="0"/>
              <a:t>ENTENDIENDO EL COMPORTAMIENTO DE LOS HIJOS.</a:t>
            </a:r>
            <a:endParaRPr lang="es-MX" sz="4500" dirty="0" smtClean="0"/>
          </a:p>
          <a:p>
            <a:pPr marL="457200" indent="-457200" algn="just">
              <a:buFont typeface="+mj-lt"/>
              <a:buAutoNum type="arabicParenR"/>
            </a:pPr>
            <a:r>
              <a:rPr lang="es-ES_tradnl" sz="4500" dirty="0" smtClean="0"/>
              <a:t>FACTORES DE INFLUENCIA EN EL COMPORTAMIENTO DE LOS HIJOS.</a:t>
            </a:r>
            <a:endParaRPr lang="es-MX" sz="4500" dirty="0" smtClean="0"/>
          </a:p>
          <a:p>
            <a:pPr marL="457200" indent="-457200">
              <a:buFont typeface="+mj-lt"/>
              <a:buAutoNum type="arabicParenR"/>
            </a:pPr>
            <a:r>
              <a:rPr lang="es-ES_tradnl" sz="4500" dirty="0" smtClean="0"/>
              <a:t>CÓMO CONSTRUIR UN SENTIMIENTO DE AUTO VALÍA EN LOS HIJOS.</a:t>
            </a:r>
            <a:endParaRPr lang="es-MX" sz="4500" dirty="0" smtClean="0"/>
          </a:p>
          <a:p>
            <a:pPr marL="457200" indent="-457200" algn="just">
              <a:buFont typeface="+mj-lt"/>
              <a:buAutoNum type="arabicParenR"/>
            </a:pPr>
            <a:r>
              <a:rPr lang="es-ES_tradnl" sz="4500" dirty="0" smtClean="0"/>
              <a:t>CÓMO ESCUCHAR </a:t>
            </a:r>
            <a:r>
              <a:rPr lang="es-ES_tradnl" sz="4500" dirty="0" smtClean="0"/>
              <a:t>A NUESTRO HIJO </a:t>
            </a:r>
            <a:r>
              <a:rPr lang="es-ES_tradnl" sz="4500" dirty="0" smtClean="0"/>
              <a:t>(1ª. parte).</a:t>
            </a:r>
            <a:endParaRPr lang="es-MX" sz="4500" dirty="0" smtClean="0"/>
          </a:p>
          <a:p>
            <a:pPr marL="457200" indent="-457200" algn="just">
              <a:buFont typeface="+mj-lt"/>
              <a:buAutoNum type="arabicParenR"/>
            </a:pPr>
            <a:r>
              <a:rPr lang="es-ES_tradnl" sz="4500" dirty="0" smtClean="0"/>
              <a:t>CLARIDAD EN LA SOLUCIÓN DE CONFLICTOS (2da. parte).</a:t>
            </a:r>
            <a:endParaRPr lang="es-MX" sz="4500" dirty="0" smtClean="0"/>
          </a:p>
          <a:p>
            <a:pPr marL="457200" indent="-457200" algn="just">
              <a:buFont typeface="+mj-lt"/>
              <a:buAutoNum type="arabicParenR"/>
            </a:pPr>
            <a:r>
              <a:rPr lang="es-ES_tradnl" sz="4500" dirty="0" smtClean="0">
                <a:ea typeface="MS PGothic" pitchFamily="34" charset="-128"/>
              </a:rPr>
              <a:t>DESARROLLO DE LA RESPONSABILIDAD.</a:t>
            </a:r>
            <a:endParaRPr lang="es-MX" sz="4500" dirty="0" smtClean="0"/>
          </a:p>
          <a:p>
            <a:pPr marL="457200" indent="-457200" algn="just">
              <a:buFont typeface="+mj-lt"/>
              <a:buAutoNum type="arabicParenR"/>
            </a:pPr>
            <a:r>
              <a:rPr lang="es-MX" sz="4500" dirty="0" smtClean="0">
                <a:ea typeface="ＭＳ Ｐゴシック" pitchFamily="-110" charset="-128"/>
              </a:rPr>
              <a:t>CRECIMIENTO PERSONAL DE LOS PADRES.</a:t>
            </a:r>
            <a:endParaRPr lang="es-MX" sz="4500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656775"/>
            <a:ext cx="109728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METODOLOGIA :</a:t>
            </a:r>
          </a:p>
        </p:txBody>
      </p:sp>
      <p:sp>
        <p:nvSpPr>
          <p:cNvPr id="4" name="10 CuadroTexto"/>
          <p:cNvSpPr txBox="1">
            <a:spLocks noGrp="1" noChangeArrowheads="1"/>
          </p:cNvSpPr>
          <p:nvPr>
            <p:ph idx="1"/>
          </p:nvPr>
        </p:nvSpPr>
        <p:spPr bwMode="auto">
          <a:xfrm>
            <a:off x="1097280" y="1596788"/>
            <a:ext cx="10058400" cy="331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0000" indent="-360000">
              <a:buFont typeface="Wingdings" pitchFamily="2" charset="2"/>
              <a:buChar char="Ø"/>
            </a:pPr>
            <a:r>
              <a:rPr lang="es-MX" dirty="0" smtClean="0"/>
              <a:t>Curso-Taller de </a:t>
            </a:r>
            <a:r>
              <a:rPr lang="es-MX" dirty="0"/>
              <a:t>7 sesiones </a:t>
            </a:r>
            <a:r>
              <a:rPr lang="es-MX" dirty="0" smtClean="0"/>
              <a:t>semanales.</a:t>
            </a:r>
            <a:endParaRPr lang="es-MX" dirty="0"/>
          </a:p>
          <a:p>
            <a:pPr marL="360000" indent="-360000">
              <a:buFont typeface="Wingdings" pitchFamily="2" charset="2"/>
              <a:buChar char="Ø"/>
            </a:pPr>
            <a:r>
              <a:rPr lang="es-MX" dirty="0" smtClean="0"/>
              <a:t>Sesiones </a:t>
            </a:r>
            <a:r>
              <a:rPr lang="es-MX" dirty="0"/>
              <a:t>de 2 </a:t>
            </a:r>
            <a:r>
              <a:rPr lang="es-MX" dirty="0" smtClean="0"/>
              <a:t> 1/2  hrs. cada una.</a:t>
            </a:r>
            <a:endParaRPr lang="es-MX" dirty="0"/>
          </a:p>
          <a:p>
            <a:pPr marL="360000" indent="-360000">
              <a:buFont typeface="Wingdings" pitchFamily="2" charset="2"/>
              <a:buChar char="Ø"/>
            </a:pPr>
            <a:r>
              <a:rPr lang="es-MX" dirty="0" smtClean="0"/>
              <a:t>Lugar </a:t>
            </a:r>
            <a:r>
              <a:rPr lang="es-MX" dirty="0"/>
              <a:t>y horario lo define el </a:t>
            </a:r>
            <a:r>
              <a:rPr lang="es-MX" dirty="0" smtClean="0"/>
              <a:t>grupo.</a:t>
            </a:r>
            <a:endParaRPr lang="es-MX" dirty="0"/>
          </a:p>
          <a:p>
            <a:pPr marL="360000" indent="-360000">
              <a:buFont typeface="Wingdings" pitchFamily="2" charset="2"/>
              <a:buChar char="Ø"/>
            </a:pPr>
            <a:r>
              <a:rPr lang="es-MX" dirty="0" smtClean="0"/>
              <a:t>Libro </a:t>
            </a:r>
            <a:r>
              <a:rPr lang="es-MX" dirty="0"/>
              <a:t>para padres </a:t>
            </a:r>
            <a:r>
              <a:rPr lang="es-MX" dirty="0" smtClean="0"/>
              <a:t>participantes.</a:t>
            </a:r>
            <a:endParaRPr lang="es-MX" dirty="0"/>
          </a:p>
          <a:p>
            <a:pPr marL="360000" indent="-360000">
              <a:buFont typeface="Wingdings" pitchFamily="2" charset="2"/>
              <a:buChar char="Ø"/>
            </a:pPr>
            <a:r>
              <a:rPr lang="es-MX" dirty="0" smtClean="0"/>
              <a:t>Sesiones con dinámicas y ejercicios vivenciales.</a:t>
            </a:r>
            <a:endParaRPr lang="es-MX" dirty="0"/>
          </a:p>
          <a:p>
            <a:pPr marL="360000" indent="-360000">
              <a:buFont typeface="Wingdings" pitchFamily="2" charset="2"/>
              <a:buChar char="Ø"/>
            </a:pPr>
            <a:r>
              <a:rPr lang="es-MX" dirty="0" smtClean="0"/>
              <a:t>Tareas para aplicar en casa lo aprendido.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SIGNOS DE LOS TIEMPOS</a:t>
            </a:r>
            <a:endParaRPr lang="es-MX" dirty="0"/>
          </a:p>
        </p:txBody>
      </p:sp>
      <p:pic>
        <p:nvPicPr>
          <p:cNvPr id="4" name="Imagen 7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7" y="3002507"/>
            <a:ext cx="2481322" cy="2481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66800" y="1180257"/>
            <a:ext cx="10058400" cy="4497486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Ante este escenario, muchos se preguntan: ¿Cómo se va a manifestar el Movimiento Familiar Cristiano? ¿Qué está haciendo el MFC? </a:t>
            </a:r>
            <a:br>
              <a:rPr lang="es-MX" dirty="0" smtClean="0"/>
            </a:br>
            <a:r>
              <a:rPr lang="es-MX" dirty="0" smtClean="0"/>
              <a:t>Nuestro querido movimiento está trabajando con las familias, y en la comunidad en general, brindando una formación integral, promoviendo los valores humanos y cristianos para ser verdaderas comunidades de personas defensoras de la vida y promotoras del bien común.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750627" y="1692322"/>
            <a:ext cx="10495128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>
                <a:solidFill>
                  <a:schemeClr val="accent2">
                    <a:lumMod val="50000"/>
                  </a:schemeClr>
                </a:solidFill>
              </a:rPr>
              <a:t>Los convocamos a redoblar esfuerzos y trabajar en unidad y servicio, para que los adolescentes, jóvenes y matrimonios formados en valores y educados en la Fe, se comprometan activamente en el desarrollo integral de la comunidad y, como fermento de vida cristiana, transformen para bien, la realidad del País. Que, con misericordia y valentía, reviertan todo aquello opuesto a la vida, a la familia y al plan de Dios.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900752"/>
            <a:ext cx="10058400" cy="4497486"/>
          </a:xfrm>
        </p:spPr>
        <p:txBody>
          <a:bodyPr>
            <a:normAutofit fontScale="77500" lnSpcReduction="20000"/>
          </a:bodyPr>
          <a:lstStyle/>
          <a:p>
            <a:r>
              <a:rPr lang="es-MX" dirty="0" smtClean="0"/>
              <a:t>También les invitamos, desde su posición como laicos y ciudadanos responsables, a hacer patente su apoyo a las iniciativas ciudadanas organizadas que han surgido en defensa de la vida y la familia (como el Frente Nacional por la Familia y la Unión Nacional de Padres de Familia), sumándose a las campañas nacionales que se convoquen y participando de manera respetuosa, misericordiosa pero decidida, en las diferentes actividades a las que dichas agrupaciones estarán invitando.</a:t>
            </a:r>
          </a:p>
          <a:p>
            <a:r>
              <a:rPr lang="es-MX" dirty="0" smtClean="0"/>
              <a:t>Que el Espíritu Santo ilumine a nuestras familias, fortalezca nuestros corazones y aliente nuestro caminar.</a:t>
            </a:r>
          </a:p>
          <a:p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3327528" y="5564454"/>
            <a:ext cx="4881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https://www.facebook.com/MexicoMFC/?fref=ts#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349</TotalTime>
  <Words>383</Words>
  <Application>Microsoft Office PowerPoint</Application>
  <PresentationFormat>Personalizado</PresentationFormat>
  <Paragraphs>26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Tema2</vt:lpstr>
      <vt:lpstr>FORMACION  PARA PADRES</vt:lpstr>
      <vt:lpstr>Presentación de PowerPoint</vt:lpstr>
      <vt:lpstr>OBJETIVO :</vt:lpstr>
      <vt:lpstr>Presentación de PowerPoint</vt:lpstr>
      <vt:lpstr>METODOLOGIA :</vt:lpstr>
      <vt:lpstr>SIGNOS DE LOS TIEMPOS</vt:lpstr>
      <vt:lpstr>Presentación de PowerPoint</vt:lpstr>
      <vt:lpstr>Presentación de PowerPoint</vt:lpstr>
      <vt:lpstr>Presentación de PowerPoint</vt:lpstr>
      <vt:lpstr>APOYEMOS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Visita a  Mons. Alonso Garza</dc:title>
  <dc:creator>Jesús Manuel Ramos Álvarez</dc:creator>
  <cp:lastModifiedBy>Aarón Valenzuela Corral</cp:lastModifiedBy>
  <cp:revision>46</cp:revision>
  <dcterms:created xsi:type="dcterms:W3CDTF">2016-06-30T15:54:40Z</dcterms:created>
  <dcterms:modified xsi:type="dcterms:W3CDTF">2019-10-10T01:57:39Z</dcterms:modified>
</cp:coreProperties>
</file>