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8" r:id="rId1"/>
  </p:sldMasterIdLst>
  <p:notesMasterIdLst>
    <p:notesMasterId r:id="rId7"/>
  </p:notesMasterIdLst>
  <p:sldIdLst>
    <p:sldId id="256" r:id="rId2"/>
    <p:sldId id="351" r:id="rId3"/>
    <p:sldId id="352" r:id="rId4"/>
    <p:sldId id="353" r:id="rId5"/>
    <p:sldId id="310" r:id="rId6"/>
  </p:sldIdLst>
  <p:sldSz cx="12192000" cy="6858000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ly Santisbon" initials="CS" lastIdx="0" clrIdx="0">
    <p:extLst>
      <p:ext uri="{19B8F6BF-5375-455C-9EA6-DF929625EA0E}">
        <p15:presenceInfo xmlns="" xmlns:p15="http://schemas.microsoft.com/office/powerpoint/2012/main" userId="Chely Santisb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6600"/>
    <a:srgbClr val="ACF985"/>
    <a:srgbClr val="AA5640"/>
    <a:srgbClr val="865640"/>
    <a:srgbClr val="990033"/>
    <a:srgbClr val="500000"/>
    <a:srgbClr val="FA9106"/>
    <a:srgbClr val="00594C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1" autoAdjust="0"/>
    <p:restoredTop sz="98814" autoAdjust="0"/>
  </p:normalViewPr>
  <p:slideViewPr>
    <p:cSldViewPr snapToGrid="0">
      <p:cViewPr varScale="1">
        <p:scale>
          <a:sx n="73" d="100"/>
          <a:sy n="73" d="100"/>
        </p:scale>
        <p:origin x="-318" y="-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-128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76A5EC9D-7E16-4A1B-BB5A-8A9ED6332C03}" type="datetimeFigureOut">
              <a:rPr lang="es-MX"/>
              <a:pPr>
                <a:defRPr/>
              </a:pPr>
              <a:t>08/10/2019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MX" noProof="0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79102B84-F21D-4A00-AC0D-FECF2E4F7B6F}" type="slidenum">
              <a:rPr lang="es-MX"/>
              <a:pPr>
                <a:defRPr/>
              </a:pPr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345658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MX" dirty="0"/>
          </a:p>
        </p:txBody>
      </p:sp>
      <p:sp>
        <p:nvSpPr>
          <p:cNvPr id="9216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7ACEB62-FD66-49C3-93CA-76B3A28BCFAC}" type="slidenum">
              <a:rPr lang="es-MX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57200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102B84-F21D-4A00-AC0D-FECF2E4F7B6F}" type="slidenum">
              <a:rPr lang="es-MX" smtClean="0"/>
              <a:pPr>
                <a:defRPr/>
              </a:pPr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29413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1" y="2130425"/>
            <a:ext cx="10363200" cy="147002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681D3-6904-4A21-BFBF-0E5297F1C6DD}" type="datetimeFigureOut">
              <a:rPr lang="es-MX" smtClean="0"/>
              <a:t>08/10/2019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1CDF-F7A0-4653-9142-EC0FDA5254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993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256110-5D3B-424D-9828-DC11167942F9}" type="datetime1">
              <a:rPr lang="es-ES" smtClean="0"/>
              <a:pPr>
                <a:defRPr/>
              </a:pPr>
              <a:t>08/10/2019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E23C41-3A3F-4E00-87E9-AD4CEC2B26A4}" type="slidenum">
              <a:rPr lang="es-ES" smtClean="0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8329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1" y="274638"/>
            <a:ext cx="80264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AF0C0B-1B1C-4F9A-B56C-282CF3D1F5BD}" type="datetime1">
              <a:rPr lang="es-ES" smtClean="0"/>
              <a:pPr>
                <a:defRPr/>
              </a:pPr>
              <a:t>08/10/2019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2D2265-2568-4CC5-A7A4-04A1CB34E655}" type="slidenum">
              <a:rPr lang="es-ES" smtClean="0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521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5253" y="149353"/>
            <a:ext cx="9912626" cy="606022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3200" b="1">
                <a:solidFill>
                  <a:schemeClr val="accent3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/>
          <a:lstStyle/>
          <a:p>
            <a:fld id="{89A02D52-A761-42AB-A840-4B4E87BD2C14}" type="datetimeFigureOut">
              <a:rPr lang="es-MX" smtClean="0"/>
              <a:pPr/>
              <a:t>08/10/2019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DC119CA-2BA0-4A5B-88C6-E073166F7544}" type="slidenum">
              <a:rPr lang="es-ES" smtClean="0"/>
              <a:pPr>
                <a:defRPr/>
              </a:pPr>
              <a:t>‹Nº›</a:t>
            </a:fld>
            <a:endParaRPr lang="es-ES" dirty="0"/>
          </a:p>
        </p:txBody>
      </p:sp>
      <p:sp>
        <p:nvSpPr>
          <p:cNvPr id="10" name="Rectangle 15"/>
          <p:cNvSpPr/>
          <p:nvPr userDrawn="1"/>
        </p:nvSpPr>
        <p:spPr>
          <a:xfrm>
            <a:off x="-1" y="0"/>
            <a:ext cx="1800000" cy="6858000"/>
          </a:xfrm>
          <a:prstGeom prst="rect">
            <a:avLst/>
          </a:prstGeom>
          <a:solidFill>
            <a:srgbClr val="AA564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sp>
        <p:nvSpPr>
          <p:cNvPr id="11" name="CuadroTexto 10"/>
          <p:cNvSpPr txBox="1"/>
          <p:nvPr userDrawn="1"/>
        </p:nvSpPr>
        <p:spPr>
          <a:xfrm>
            <a:off x="1874291" y="6457311"/>
            <a:ext cx="10317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800" b="1" i="1" dirty="0">
                <a:solidFill>
                  <a:schemeClr val="bg1"/>
                </a:solidFill>
                <a:latin typeface="Palatino Linotype" panose="02040502050505030304" pitchFamily="18" charset="0"/>
              </a:rPr>
              <a:t>“Familias iluminadas por el Espíritu Santo: testimonio de fe, esperanza y misericordia”</a:t>
            </a:r>
          </a:p>
        </p:txBody>
      </p:sp>
    </p:spTree>
    <p:extLst>
      <p:ext uri="{BB962C8B-B14F-4D97-AF65-F5344CB8AC3E}">
        <p14:creationId xmlns:p14="http://schemas.microsoft.com/office/powerpoint/2010/main" val="425691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 userDrawn="1"/>
        </p:nvGrpSpPr>
        <p:grpSpPr>
          <a:xfrm>
            <a:off x="2729" y="5287"/>
            <a:ext cx="12207795" cy="612000"/>
            <a:chOff x="2731" y="190349"/>
            <a:chExt cx="11300921" cy="612000"/>
          </a:xfrm>
        </p:grpSpPr>
        <p:sp>
          <p:nvSpPr>
            <p:cNvPr id="7" name="Rectángulo 6"/>
            <p:cNvSpPr/>
            <p:nvPr userDrawn="1"/>
          </p:nvSpPr>
          <p:spPr>
            <a:xfrm rot="10800000">
              <a:off x="7512648" y="190349"/>
              <a:ext cx="3791004" cy="6120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2000">
                  <a:srgbClr val="CF4E1B"/>
                </a:gs>
              </a:gsLst>
              <a:lin ang="15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8" name="Rectángulo 7"/>
            <p:cNvSpPr/>
            <p:nvPr userDrawn="1"/>
          </p:nvSpPr>
          <p:spPr>
            <a:xfrm>
              <a:off x="2731" y="190349"/>
              <a:ext cx="3146869" cy="6120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2000">
                  <a:srgbClr val="CF4E1B"/>
                </a:gs>
              </a:gsLst>
              <a:lin ang="4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pic>
          <p:nvPicPr>
            <p:cNvPr id="9" name="Imagen 8"/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7200"/>
                      </a14:imgEffect>
                      <a14:imgEffect>
                        <a14:saturation sat="110000"/>
                      </a14:imgEffect>
                      <a14:imgEffect>
                        <a14:brightnessContrast bright="-5000" contrast="1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l="3333" t="3757" r="5208" b="84396"/>
            <a:stretch/>
          </p:blipFill>
          <p:spPr>
            <a:xfrm>
              <a:off x="2062599" y="190349"/>
              <a:ext cx="7193478" cy="612000"/>
            </a:xfrm>
            <a:prstGeom prst="rect">
              <a:avLst/>
            </a:prstGeom>
          </p:spPr>
        </p:pic>
      </p:grpSp>
      <p:sp>
        <p:nvSpPr>
          <p:cNvPr id="10" name="Rectangle 4"/>
          <p:cNvSpPr/>
          <p:nvPr userDrawn="1"/>
        </p:nvSpPr>
        <p:spPr>
          <a:xfrm>
            <a:off x="3177" y="6498251"/>
            <a:ext cx="12188825" cy="360000"/>
          </a:xfrm>
          <a:prstGeom prst="rect">
            <a:avLst/>
          </a:prstGeom>
          <a:solidFill>
            <a:srgbClr val="FFB5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5"/>
          <p:cNvSpPr/>
          <p:nvPr userDrawn="1"/>
        </p:nvSpPr>
        <p:spPr>
          <a:xfrm>
            <a:off x="11991" y="6431192"/>
            <a:ext cx="12168000" cy="64008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Conector recto 11"/>
          <p:cNvCxnSpPr/>
          <p:nvPr userDrawn="1"/>
        </p:nvCxnSpPr>
        <p:spPr>
          <a:xfrm>
            <a:off x="11991" y="6495086"/>
            <a:ext cx="12168000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 userDrawn="1"/>
        </p:nvSpPr>
        <p:spPr>
          <a:xfrm>
            <a:off x="77491" y="6500588"/>
            <a:ext cx="120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800" b="1" i="1" dirty="0">
                <a:solidFill>
                  <a:srgbClr val="392B1B"/>
                </a:solidFill>
                <a:latin typeface="Palatino Linotype" panose="02040502050505030304" pitchFamily="18" charset="0"/>
              </a:rPr>
              <a:t>“Familias iluminadas por el Espíritu Santo: testimonio de fe, esperanza y misericordia”</a:t>
            </a:r>
          </a:p>
        </p:txBody>
      </p:sp>
      <p:sp>
        <p:nvSpPr>
          <p:cNvPr id="14" name="Rectangle 7"/>
          <p:cNvSpPr/>
          <p:nvPr userDrawn="1"/>
        </p:nvSpPr>
        <p:spPr>
          <a:xfrm>
            <a:off x="0" y="648000"/>
            <a:ext cx="1440000" cy="5760000"/>
          </a:xfrm>
          <a:prstGeom prst="rect">
            <a:avLst/>
          </a:prstGeom>
          <a:solidFill>
            <a:srgbClr val="D74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8"/>
          <p:cNvSpPr/>
          <p:nvPr userDrawn="1"/>
        </p:nvSpPr>
        <p:spPr>
          <a:xfrm flipH="1">
            <a:off x="684150" y="648218"/>
            <a:ext cx="72000" cy="5760000"/>
          </a:xfrm>
          <a:prstGeom prst="rect">
            <a:avLst/>
          </a:prstGeom>
          <a:solidFill>
            <a:srgbClr val="FA91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521542" y="3247034"/>
            <a:ext cx="5738067" cy="540000"/>
          </a:xfrm>
        </p:spPr>
        <p:txBody>
          <a:bodyPr>
            <a:normAutofit/>
          </a:bodyPr>
          <a:lstStyle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39572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 rot="16200000">
            <a:off x="-2549295" y="2568612"/>
            <a:ext cx="5808277" cy="709688"/>
          </a:xfrm>
        </p:spPr>
        <p:txBody>
          <a:bodyPr anchor="t">
            <a:normAutofit/>
          </a:bodyPr>
          <a:lstStyle>
            <a:lvl1pPr>
              <a:defRPr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s-MX" dirty="0"/>
              <a:t>Haga clic para modificar el estilo de título del patrón</a:t>
            </a:r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10"/>
          </p:nvPr>
        </p:nvSpPr>
        <p:spPr>
          <a:xfrm>
            <a:off x="5181600" y="6356353"/>
            <a:ext cx="1219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4E71FC1-C408-4F5F-8C5A-B59C85B9CF10}" type="datetime1">
              <a:rPr lang="es-ES" smtClean="0"/>
              <a:pPr>
                <a:defRPr/>
              </a:pPr>
              <a:t>08/10/2019</a:t>
            </a:fld>
            <a:endParaRPr lang="es-ES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7653" y="6356353"/>
            <a:ext cx="3975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69601" y="6356353"/>
            <a:ext cx="609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694C625-7573-4C9E-9BFD-0E6BFDD88D85}" type="slidenum">
              <a:rPr lang="es-ES" smtClean="0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2612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681D3-6904-4A21-BFBF-0E5297F1C6DD}" type="datetimeFigureOut">
              <a:rPr lang="es-MX" smtClean="0"/>
              <a:t>08/10/2019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1CDF-F7A0-4653-9142-EC0FDA5254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61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5" y="4406901"/>
            <a:ext cx="103632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5" y="2906713"/>
            <a:ext cx="103632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681D3-6904-4A21-BFBF-0E5297F1C6DD}" type="datetimeFigureOut">
              <a:rPr lang="es-MX" smtClean="0"/>
              <a:t>08/10/2019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1CDF-F7A0-4653-9142-EC0FDA5254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245397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1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681D3-6904-4A21-BFBF-0E5297F1C6DD}" type="datetimeFigureOut">
              <a:rPr lang="es-MX" smtClean="0"/>
              <a:t>08/10/2019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1CDF-F7A0-4653-9142-EC0FDA5254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933313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00" b="1"/>
            </a:lvl4pPr>
            <a:lvl5pPr marL="2438339" indent="0">
              <a:buNone/>
              <a:defRPr sz="2100" b="1"/>
            </a:lvl5pPr>
            <a:lvl6pPr marL="3047924" indent="0">
              <a:buNone/>
              <a:defRPr sz="2100" b="1"/>
            </a:lvl6pPr>
            <a:lvl7pPr marL="3657509" indent="0">
              <a:buNone/>
              <a:defRPr sz="2100" b="1"/>
            </a:lvl7pPr>
            <a:lvl8pPr marL="4267093" indent="0">
              <a:buNone/>
              <a:defRPr sz="2100" b="1"/>
            </a:lvl8pPr>
            <a:lvl9pPr marL="4876678" indent="0">
              <a:buNone/>
              <a:defRPr sz="21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4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00" b="1"/>
            </a:lvl4pPr>
            <a:lvl5pPr marL="2438339" indent="0">
              <a:buNone/>
              <a:defRPr sz="2100" b="1"/>
            </a:lvl5pPr>
            <a:lvl6pPr marL="3047924" indent="0">
              <a:buNone/>
              <a:defRPr sz="2100" b="1"/>
            </a:lvl6pPr>
            <a:lvl7pPr marL="3657509" indent="0">
              <a:buNone/>
              <a:defRPr sz="2100" b="1"/>
            </a:lvl7pPr>
            <a:lvl8pPr marL="4267093" indent="0">
              <a:buNone/>
              <a:defRPr sz="2100" b="1"/>
            </a:lvl8pPr>
            <a:lvl9pPr marL="4876678" indent="0">
              <a:buNone/>
              <a:defRPr sz="21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681D3-6904-4A21-BFBF-0E5297F1C6DD}" type="datetimeFigureOut">
              <a:rPr lang="es-MX" smtClean="0"/>
              <a:t>08/10/2019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1CDF-F7A0-4653-9142-EC0FDA5254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470033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681D3-6904-4A21-BFBF-0E5297F1C6DD}" type="datetimeFigureOut">
              <a:rPr lang="es-MX" smtClean="0"/>
              <a:t>08/10/2019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1CDF-F7A0-4653-9142-EC0FDA5254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891584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681D3-6904-4A21-BFBF-0E5297F1C6DD}" type="datetimeFigureOut">
              <a:rPr lang="es-MX" smtClean="0"/>
              <a:t>08/10/2019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1CDF-F7A0-4653-9142-EC0FDA5254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9495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4" y="273051"/>
            <a:ext cx="6815666" cy="5853114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7DF3F7-E4EE-44BD-99BA-3FA4EEBA3B37}" type="datetime1">
              <a:rPr lang="es-ES" smtClean="0"/>
              <a:pPr>
                <a:defRPr/>
              </a:pPr>
              <a:t>08/10/2019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DDAC3C-9C32-4EB6-8EE9-777C886A032B}" type="slidenum">
              <a:rPr lang="es-ES" smtClean="0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7822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585" indent="0">
              <a:buNone/>
              <a:defRPr sz="3700"/>
            </a:lvl2pPr>
            <a:lvl3pPr marL="1219170" indent="0">
              <a:buNone/>
              <a:defRPr sz="3200"/>
            </a:lvl3pPr>
            <a:lvl4pPr marL="1828754" indent="0">
              <a:buNone/>
              <a:defRPr sz="2700"/>
            </a:lvl4pPr>
            <a:lvl5pPr marL="2438339" indent="0">
              <a:buNone/>
              <a:defRPr sz="2700"/>
            </a:lvl5pPr>
            <a:lvl6pPr marL="3047924" indent="0">
              <a:buNone/>
              <a:defRPr sz="2700"/>
            </a:lvl6pPr>
            <a:lvl7pPr marL="3657509" indent="0">
              <a:buNone/>
              <a:defRPr sz="2700"/>
            </a:lvl7pPr>
            <a:lvl8pPr marL="4267093" indent="0">
              <a:buNone/>
              <a:defRPr sz="2700"/>
            </a:lvl8pPr>
            <a:lvl9pPr marL="4876678" indent="0">
              <a:buNone/>
              <a:defRPr sz="2700"/>
            </a:lvl9pPr>
          </a:lstStyle>
          <a:p>
            <a:r>
              <a:rPr lang="es-ES" smtClean="0"/>
              <a:t>Haga clic en el icono para agregar una imagen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681D3-6904-4A21-BFBF-0E5297F1C6DD}" type="datetimeFigureOut">
              <a:rPr lang="es-MX" smtClean="0"/>
              <a:t>08/10/2019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1CDF-F7A0-4653-9142-EC0FDA5254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421783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1" y="274639"/>
            <a:ext cx="10972800" cy="1143000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1" y="1600202"/>
            <a:ext cx="10972800" cy="4525963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1" y="6356350"/>
            <a:ext cx="28448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681D3-6904-4A21-BFBF-0E5297F1C6DD}" type="datetimeFigureOut">
              <a:rPr lang="es-MX" smtClean="0"/>
              <a:t>08/10/2019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1" y="6356350"/>
            <a:ext cx="38608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1" y="6356350"/>
            <a:ext cx="28448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B1CDF-F7A0-4653-9142-EC0FDA5254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6092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677" r:id="rId12"/>
    <p:sldLayoutId id="2147483680" r:id="rId13"/>
    <p:sldLayoutId id="2147483687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121917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923502" y="4707027"/>
            <a:ext cx="3846229" cy="798828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chemeClr val="tx2"/>
                </a:solidFill>
              </a:rPr>
              <a:t>1a. REUNIÓN DE BLOQUE</a:t>
            </a:r>
          </a:p>
        </p:txBody>
      </p:sp>
      <p:sp>
        <p:nvSpPr>
          <p:cNvPr id="14" name="1 Título"/>
          <p:cNvSpPr txBox="1">
            <a:spLocks/>
          </p:cNvSpPr>
          <p:nvPr/>
        </p:nvSpPr>
        <p:spPr>
          <a:xfrm>
            <a:off x="3384121" y="2283916"/>
            <a:ext cx="4924992" cy="18447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s-MX" sz="3600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38100" dist="38100" dir="18900000">
                    <a:schemeClr val="tx2"/>
                  </a:innerShdw>
                </a:effectLst>
                <a:latin typeface="Cambria" pitchFamily="18" charset="0"/>
              </a:rPr>
              <a:t>TIPOS DE REUNIONES</a:t>
            </a:r>
            <a:endParaRPr lang="es-MX" sz="3600" b="1" dirty="0">
              <a:ln w="1905"/>
              <a:solidFill>
                <a:schemeClr val="accent2">
                  <a:lumMod val="50000"/>
                </a:schemeClr>
              </a:solidFill>
              <a:effectLst>
                <a:innerShdw blurRad="38100" dist="38100" dir="18900000">
                  <a:schemeClr val="tx2"/>
                </a:innerShdw>
              </a:effectLst>
              <a:latin typeface="Cambria" pitchFamily="18" charset="0"/>
            </a:endParaRPr>
          </a:p>
          <a:p>
            <a:pPr algn="ctr">
              <a:defRPr/>
            </a:pPr>
            <a:r>
              <a:rPr lang="es-MX" sz="3600" b="1" dirty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38100" dist="38100" dir="18900000">
                    <a:schemeClr val="tx2"/>
                  </a:innerShdw>
                </a:effectLst>
                <a:latin typeface="Cambria" pitchFamily="18" charset="0"/>
              </a:rPr>
              <a:t>AREA II</a:t>
            </a:r>
          </a:p>
          <a:p>
            <a:pPr algn="ctr">
              <a:defRPr/>
            </a:pPr>
            <a:r>
              <a:rPr lang="es-MX" sz="3600" b="1" dirty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38100" dist="38100" dir="18900000">
                    <a:schemeClr val="tx2"/>
                  </a:innerShdw>
                </a:effectLst>
                <a:latin typeface="Cambria" pitchFamily="18" charset="0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209006" y="907802"/>
            <a:ext cx="11834947" cy="937518"/>
          </a:xfrm>
        </p:spPr>
        <p:txBody>
          <a:bodyPr>
            <a:normAutofit fontScale="90000"/>
          </a:bodyPr>
          <a:lstStyle/>
          <a:p>
            <a:pPr algn="ctr"/>
            <a:r>
              <a:rPr lang="es-MX" sz="4000" dirty="0" smtClean="0">
                <a:solidFill>
                  <a:srgbClr val="990033"/>
                </a:solidFill>
                <a:latin typeface="+mn-lt"/>
              </a:rPr>
              <a:t>TIPOS DE REUNIONES</a:t>
            </a:r>
            <a:br>
              <a:rPr lang="es-MX" sz="4000" dirty="0" smtClean="0">
                <a:solidFill>
                  <a:srgbClr val="990033"/>
                </a:solidFill>
                <a:latin typeface="+mn-lt"/>
              </a:rPr>
            </a:br>
            <a:r>
              <a:rPr lang="es-MX" sz="4900" dirty="0" smtClean="0">
                <a:solidFill>
                  <a:srgbClr val="990033"/>
                </a:solidFill>
                <a:latin typeface="+mn-lt"/>
              </a:rPr>
              <a:t>El Área II Diocesana debe asistir a éstas reuniones</a:t>
            </a:r>
            <a:endParaRPr lang="es-MX" dirty="0">
              <a:solidFill>
                <a:srgbClr val="990033"/>
              </a:solidFill>
              <a:latin typeface="+mn-lt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50976" y="2031996"/>
            <a:ext cx="9777984" cy="4637903"/>
          </a:xfrm>
        </p:spPr>
        <p:txBody>
          <a:bodyPr>
            <a:normAutofit lnSpcReduction="10000"/>
          </a:bodyPr>
          <a:lstStyle/>
          <a:p>
            <a:pPr marL="342900" lvl="0" indent="-342900">
              <a:lnSpc>
                <a:spcPct val="107000"/>
              </a:lnSpc>
              <a:spcAft>
                <a:spcPts val="400"/>
              </a:spcAft>
              <a:buFont typeface="+mj-lt"/>
              <a:buAutoNum type="arabicPeriod"/>
            </a:pPr>
            <a:r>
              <a:rPr lang="es-MX" sz="28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Encuentro Diocesano:</a:t>
            </a:r>
          </a:p>
          <a:p>
            <a:pPr marL="342900" indent="-342900">
              <a:lnSpc>
                <a:spcPct val="107000"/>
              </a:lnSpc>
              <a:spcAft>
                <a:spcPts val="400"/>
              </a:spcAft>
            </a:pPr>
            <a:r>
              <a:rPr lang="es-MX" sz="28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Objetivo: Promover el estudio y convivencia entre los miembros de la diócesis, en un espacio que invite a la reflexión y la unidad.</a:t>
            </a:r>
          </a:p>
          <a:p>
            <a:pPr marL="342900" indent="-342900">
              <a:lnSpc>
                <a:spcPct val="107000"/>
              </a:lnSpc>
              <a:spcAft>
                <a:spcPts val="400"/>
              </a:spcAft>
            </a:pPr>
            <a:r>
              <a:rPr lang="es-MX" sz="28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Frecuencia: 1 por año, preferentemente en los meses de mayo </a:t>
            </a:r>
            <a:r>
              <a:rPr lang="es-MX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s-MX" sz="28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junio o cuando se lleve a cabo los cambios de los ECD.</a:t>
            </a:r>
          </a:p>
          <a:p>
            <a:pPr marL="342900" indent="-342900">
              <a:lnSpc>
                <a:spcPct val="107000"/>
              </a:lnSpc>
              <a:spcAft>
                <a:spcPts val="400"/>
              </a:spcAft>
            </a:pPr>
            <a:r>
              <a:rPr lang="es-MX" sz="28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Asistentes: La membresía de la diócesis, ECD pleno, SNR o algún miembro de su equipo o hasta donde fuera posible, el Obispo de la Diócesis. </a:t>
            </a:r>
            <a:endParaRPr lang="es-MX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34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231392" y="816361"/>
            <a:ext cx="8631936" cy="937518"/>
          </a:xfrm>
        </p:spPr>
        <p:txBody>
          <a:bodyPr>
            <a:noAutofit/>
          </a:bodyPr>
          <a:lstStyle/>
          <a:p>
            <a:pPr algn="ctr"/>
            <a:r>
              <a:rPr lang="es-MX" sz="1800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TIPOS DE REUNIONES</a:t>
            </a:r>
            <a:br>
              <a:rPr lang="es-MX" sz="1800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es-MX" sz="3200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El Área II Diocesana debe asistir a éstas reuniones</a:t>
            </a:r>
            <a:endParaRPr lang="es-MX" sz="32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5611" y="1878226"/>
            <a:ext cx="9703348" cy="4412845"/>
          </a:xfrm>
        </p:spPr>
        <p:txBody>
          <a:bodyPr>
            <a:normAutofit/>
          </a:bodyPr>
          <a:lstStyle/>
          <a:p>
            <a:pPr marL="514350" lvl="0" indent="-514350">
              <a:lnSpc>
                <a:spcPct val="107000"/>
              </a:lnSpc>
              <a:spcAft>
                <a:spcPts val="400"/>
              </a:spcAft>
              <a:buNone/>
            </a:pPr>
            <a:r>
              <a:rPr lang="es-MX" sz="2800" dirty="0" smtClean="0">
                <a:solidFill>
                  <a:schemeClr val="accent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s-MX" sz="28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Reuniones de Provincia con Áreas:</a:t>
            </a:r>
          </a:p>
          <a:p>
            <a:pPr marL="342900" indent="-342900">
              <a:lnSpc>
                <a:spcPct val="107000"/>
              </a:lnSpc>
              <a:spcAft>
                <a:spcPts val="400"/>
              </a:spcAft>
            </a:pPr>
            <a:r>
              <a:rPr lang="es-MX" sz="28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Objetivo: Capacitar a los ECD de la Región, a través de cursos, intercambio de experiencias y en el fortalecimiento de la unidad en la región.</a:t>
            </a:r>
          </a:p>
          <a:p>
            <a:pPr marL="342900" indent="-342900">
              <a:lnSpc>
                <a:spcPct val="107000"/>
              </a:lnSpc>
              <a:spcAft>
                <a:spcPts val="400"/>
              </a:spcAft>
            </a:pPr>
            <a:r>
              <a:rPr lang="es-MX" sz="28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Frecuencia: 1 por año.</a:t>
            </a:r>
          </a:p>
          <a:p>
            <a:pPr marL="342900" indent="-342900">
              <a:lnSpc>
                <a:spcPct val="107000"/>
              </a:lnSpc>
              <a:spcAft>
                <a:spcPts val="400"/>
              </a:spcAft>
            </a:pPr>
            <a:r>
              <a:rPr lang="es-MX" sz="28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Asistentes: SNR,  Equipos Coordinadores Diocesanos sede de la región y Asistente eclesial de la Diócesis anfitriona.</a:t>
            </a:r>
            <a:endParaRPr lang="es-MX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34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231392" y="816361"/>
            <a:ext cx="8631936" cy="937518"/>
          </a:xfrm>
        </p:spPr>
        <p:txBody>
          <a:bodyPr>
            <a:noAutofit/>
          </a:bodyPr>
          <a:lstStyle/>
          <a:p>
            <a:pPr algn="ctr"/>
            <a:r>
              <a:rPr lang="es-MX" sz="1800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TIPOS DE REUNIONES</a:t>
            </a:r>
            <a:br>
              <a:rPr lang="es-MX" sz="1800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es-MX" sz="3200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El Área II Diocesana debe asistir a éstas reuniones</a:t>
            </a:r>
            <a:endParaRPr lang="es-MX" sz="32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5611" y="1878226"/>
            <a:ext cx="9703348" cy="4412845"/>
          </a:xfrm>
        </p:spPr>
        <p:txBody>
          <a:bodyPr>
            <a:normAutofit/>
          </a:bodyPr>
          <a:lstStyle/>
          <a:p>
            <a:pPr marL="514350" lvl="0" indent="-514350">
              <a:lnSpc>
                <a:spcPct val="107000"/>
              </a:lnSpc>
              <a:spcAft>
                <a:spcPts val="400"/>
              </a:spcAft>
              <a:buNone/>
            </a:pPr>
            <a:r>
              <a:rPr lang="es-MX" sz="2800" dirty="0" smtClean="0">
                <a:solidFill>
                  <a:schemeClr val="accent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s-MX" sz="28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Reunión de Bloque Pleno:</a:t>
            </a:r>
          </a:p>
          <a:p>
            <a:pPr marL="342900" indent="-342900">
              <a:lnSpc>
                <a:spcPct val="107000"/>
              </a:lnSpc>
              <a:spcAft>
                <a:spcPts val="400"/>
              </a:spcAft>
            </a:pPr>
            <a:r>
              <a:rPr lang="es-MX" sz="28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Objetivo: Capacitar los ECD y evaluar su trabajo, a través de sus diferentes Áreas, obteniendo información oportuna y reciente, en un espacio de estudio, reflexión y convivencia.</a:t>
            </a:r>
          </a:p>
          <a:p>
            <a:pPr marL="342900" indent="-342900">
              <a:lnSpc>
                <a:spcPct val="107000"/>
              </a:lnSpc>
              <a:spcAft>
                <a:spcPts val="400"/>
              </a:spcAft>
            </a:pPr>
            <a:r>
              <a:rPr lang="es-MX" sz="28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Frecuencia: 2 por trienio.</a:t>
            </a:r>
          </a:p>
          <a:p>
            <a:pPr marL="342900" indent="-342900">
              <a:lnSpc>
                <a:spcPct val="107000"/>
              </a:lnSpc>
              <a:spcAft>
                <a:spcPts val="400"/>
              </a:spcAft>
            </a:pPr>
            <a:r>
              <a:rPr lang="es-MX" sz="28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Asistentes: ECN sede, SNR del bloque correspondiente, ECD del bloque, Asistente Eclesial Nacional y Asistentes Eclesiales de las Diócesis.</a:t>
            </a:r>
            <a:endParaRPr lang="es-MX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34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Image result for el que no vive para servir no sirve para vivi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1030" name="AutoShape 6" descr="Image result for el que no vive para servir no sirve para vivi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1032" name="AutoShape 8" descr="Image result for el que no vive para servir no sirve para vivi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pic>
        <p:nvPicPr>
          <p:cNvPr id="2" name="Picture 2" descr="http://quefrases.de/images/quotes/madre-teresa-de-calcuta-el-que-no-vive-para-servi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96731" y="1266265"/>
            <a:ext cx="7456188" cy="3914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427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Tema2</Template>
  <TotalTime>15682</TotalTime>
  <Words>239</Words>
  <Application>Microsoft Office PowerPoint</Application>
  <PresentationFormat>Personalizado</PresentationFormat>
  <Paragraphs>21</Paragraphs>
  <Slides>5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Tema3</vt:lpstr>
      <vt:lpstr>Presentación de PowerPoint</vt:lpstr>
      <vt:lpstr>TIPOS DE REUNIONES El Área II Diocesana debe asistir a éstas reuniones</vt:lpstr>
      <vt:lpstr>TIPOS DE REUNIONES El Área II Diocesana debe asistir a éstas reuniones</vt:lpstr>
      <vt:lpstr>TIPOS DE REUNIONES El Área II Diocesana debe asistir a éstas reuniones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Página de Internet MFC primera revisión</dc:title>
  <dc:creator>BLANCA</dc:creator>
  <cp:lastModifiedBy>Aarón Valenzuela Corral</cp:lastModifiedBy>
  <cp:revision>1600</cp:revision>
  <dcterms:created xsi:type="dcterms:W3CDTF">2010-05-24T03:52:32Z</dcterms:created>
  <dcterms:modified xsi:type="dcterms:W3CDTF">2019-10-08T15:21:38Z</dcterms:modified>
</cp:coreProperties>
</file>