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3" r:id="rId4"/>
    <p:sldId id="306" r:id="rId5"/>
    <p:sldId id="305" r:id="rId6"/>
    <p:sldId id="307" r:id="rId7"/>
    <p:sldId id="308" r:id="rId8"/>
    <p:sldId id="309" r:id="rId9"/>
    <p:sldId id="278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70" d="100"/>
          <a:sy n="70" d="100"/>
        </p:scale>
        <p:origin x="-70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FD9BA-A6D3-4EC5-AAA2-79359465F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8BB0D5-EBA3-452A-A64F-E358078A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4E969-93DB-422B-9FCD-EE952C02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2CEE38-D645-44EE-800E-BFBB7307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628D01-280D-4602-822E-A0EEB835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76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9BE56-5C10-4036-9C19-911C2D1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EF35A1-5DC1-4C43-8367-546D31226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4F57A5-4837-4462-AD7E-D3E8F08D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66F367-B765-414F-884E-43655363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D8F76A-05C2-4E78-9FBB-579D9024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90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95DC1DB-1147-4152-A9D0-B312BE50F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B43289-6ADF-4A21-87BE-4204A20B3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219910-D2D0-4CA5-888C-99E10570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6E2D15-368E-4218-8734-38D155EB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DC8664-DC5E-43C3-9648-310357E9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94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D17CA-A7F7-417E-AE73-44CD48A6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395E0C-1E9B-48CC-9AA3-C82C31A1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F6D54-69A9-4642-A233-571745CA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2FE208-CBAC-4AF1-B285-222DCC87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2BE851-3760-456A-9744-80D27C4B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86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D1D3A-1DDD-4DEE-BE96-1B601204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4779E7-8080-4CAB-B1AD-71E4DCE34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51C3A1-CC25-4194-A464-8856B531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F1E839-E2E7-4110-97C6-101030BD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A71453-42BC-4D7D-A032-EC3B6E09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88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AF5F88-1477-467C-ABCC-2AE39D52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EBD64B-85BA-420A-8870-1BEC78053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ADF5A2-9A19-4DFD-98F3-51B545F0C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014CFC-5AFE-44D9-9938-57AFB175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99B304-E78B-4A31-A34A-0BA4120F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41DB5F-74CF-4005-801D-3EB35850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606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4FB12-C2E3-40BF-A593-D76FB07B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A3B921-D661-4C16-97A4-603D71747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F71644-F2C8-4F41-AE59-E3CC4F6AF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CA9F11-E3A3-492F-9B87-2DB1A3E92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B4A291F-CA9C-4B48-B727-BD8D17777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CD7D45-122F-4199-85C4-793B5924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DAEDE53-C6D5-47E9-8BF6-D20585B6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6061B5-32E5-4864-85C3-E68B3794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14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CD772-9573-4865-BFB3-544EB1C5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EA2F5F7-09CB-47F0-BD49-371A30B4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236F062-4941-45C2-9BE4-E6CF0475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44506B-28F3-4B5F-BCBF-5A04D3A5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998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8E1BB76-CF5B-4ECB-BA20-CD2B9190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638116-11F8-4E3A-8CD5-A51BD2FF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9FE952-DC53-4F95-A2E4-BB21EB76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56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EF7A3-E7A2-47D3-ABB7-D372CEC4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E7EB32-12FC-4428-AC00-460F22BA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ABCDC0-BF88-4339-8A67-E7B8EFF9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D6D776-73BA-412E-B76D-4B932679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B16569-93BE-4B23-9415-F85A24C9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DEBC23-5854-4377-9CE0-372341B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28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D670A7-4C17-4059-9792-F061E6A2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63F697-81E0-4122-9A93-6817C0043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FD60AE-5B5E-4EE1-BF92-1E69C6214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8C8250-FDAE-4D2B-9A96-808E1BB9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E7AA68-1156-4ECB-A020-BCD25AF7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32A55A-0E6F-4053-B8CC-61A9AFB3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35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574FB00-17ED-45EF-A194-C1A54D50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523DC6-394A-4BE0-A484-89E9A85A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1F7770-2F7D-46A8-B514-F37A8820C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00F3-35A4-44F4-A7A1-84DECECC171F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3313F0-582D-411A-BB92-FE77F7C70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2B4EF4-8D32-4BFC-99F0-BDE48AB81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96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16121A-B549-47AF-AE27-363707B55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 descr="LOGO EQUIPO ENTRANTE  2019.png">
            <a:extLst>
              <a:ext uri="{FF2B5EF4-FFF2-40B4-BE49-F238E27FC236}">
                <a16:creationId xmlns:a16="http://schemas.microsoft.com/office/drawing/2014/main" xmlns="" id="{36FB24F3-A80C-46E3-805C-FE8EA256B9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"/>
          <a:stretch/>
        </p:blipFill>
        <p:spPr>
          <a:xfrm>
            <a:off x="8610145" y="2169276"/>
            <a:ext cx="2584433" cy="2666382"/>
          </a:xfrm>
          <a:prstGeom prst="rect">
            <a:avLst/>
          </a:prstGeom>
        </p:spPr>
      </p:pic>
      <p:pic>
        <p:nvPicPr>
          <p:cNvPr id="14" name="Picture 13" descr="1logomfc.png">
            <a:extLst>
              <a:ext uri="{FF2B5EF4-FFF2-40B4-BE49-F238E27FC236}">
                <a16:creationId xmlns:a16="http://schemas.microsoft.com/office/drawing/2014/main" xmlns="" id="{0201F5CF-5630-47D8-9D17-57E7CE7545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58" y="1848762"/>
            <a:ext cx="1903922" cy="3332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216FE0-38E1-4593-B005-7983EC84EA70}"/>
              </a:ext>
            </a:extLst>
          </p:cNvPr>
          <p:cNvSpPr txBox="1"/>
          <p:nvPr/>
        </p:nvSpPr>
        <p:spPr>
          <a:xfrm>
            <a:off x="874427" y="6418872"/>
            <a:ext cx="1037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</a:t>
            </a:r>
            <a:r>
              <a:rPr lang="es-ES_tradnl" i="1" spc="3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Dios</a:t>
            </a:r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, testimonio vivo de santidad"</a:t>
            </a:r>
            <a:endParaRPr lang="en-US" i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AED8FB6-5445-4986-9557-CC327502AA90}"/>
              </a:ext>
            </a:extLst>
          </p:cNvPr>
          <p:cNvSpPr txBox="1"/>
          <p:nvPr/>
        </p:nvSpPr>
        <p:spPr>
          <a:xfrm>
            <a:off x="8270543" y="116876"/>
            <a:ext cx="369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600" i="1" dirty="0">
                <a:solidFill>
                  <a:schemeClr val="bg1"/>
                </a:solidFill>
                <a:latin typeface="Century Gothic"/>
                <a:cs typeface="Century Gothic"/>
              </a:rPr>
              <a:t>Equipo Coordinador </a:t>
            </a:r>
            <a:r>
              <a:rPr lang="es-ES_tradnl" sz="1600" i="1" dirty="0" smtClean="0">
                <a:solidFill>
                  <a:schemeClr val="bg1"/>
                </a:solidFill>
                <a:latin typeface="Century Gothic"/>
                <a:cs typeface="Century Gothic"/>
              </a:rPr>
              <a:t>Nacional</a:t>
            </a:r>
          </a:p>
          <a:p>
            <a:pPr algn="r"/>
            <a:r>
              <a:rPr lang="es-ES_tradnl" sz="1600" i="1" dirty="0" smtClean="0">
                <a:solidFill>
                  <a:schemeClr val="bg1"/>
                </a:solidFill>
                <a:latin typeface="Century Gothic"/>
                <a:cs typeface="Century Gothic"/>
              </a:rPr>
              <a:t>2019-2022</a:t>
            </a:r>
            <a:endParaRPr lang="en-US" sz="1600" i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7EE3DF-8D25-42E5-89C7-2483BDB144FA}"/>
              </a:ext>
            </a:extLst>
          </p:cNvPr>
          <p:cNvSpPr txBox="1"/>
          <p:nvPr/>
        </p:nvSpPr>
        <p:spPr>
          <a:xfrm>
            <a:off x="116426" y="320884"/>
            <a:ext cx="3152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Movimiento</a:t>
            </a:r>
            <a:r>
              <a:rPr lang="es-ES_tradnl" sz="1600" b="1" dirty="0">
                <a:solidFill>
                  <a:schemeClr val="bg1"/>
                </a:solidFill>
                <a:latin typeface="Century Gothic"/>
                <a:cs typeface="Century Gothic"/>
              </a:rPr>
              <a:t> Familiar Cristiano</a:t>
            </a:r>
            <a:endParaRPr lang="en-US" sz="16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56184" y="1982342"/>
            <a:ext cx="9144000" cy="2387600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</a:rPr>
              <a:t>GUIA PARA EL LLENADO</a:t>
            </a:r>
            <a:br>
              <a:rPr lang="es-MX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</a:rPr>
            </a:br>
            <a:r>
              <a:rPr lang="es-MX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</a:rPr>
              <a:t>DE TABLERO </a:t>
            </a:r>
            <a:br>
              <a:rPr lang="es-MX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</a:rPr>
            </a:br>
            <a:r>
              <a:rPr lang="es-MX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</a:rPr>
              <a:t>DE INDICADORES</a:t>
            </a:r>
            <a:br>
              <a:rPr lang="es-MX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</a:rPr>
            </a:br>
            <a:r>
              <a:rPr lang="es-MX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</a:rPr>
              <a:t>Á</a:t>
            </a:r>
            <a:r>
              <a:rPr lang="es-MX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</a:rPr>
              <a:t>REA IV DIOCESANA</a:t>
            </a:r>
            <a:endParaRPr lang="es-MX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460" y="3209960"/>
            <a:ext cx="6602540" cy="3066554"/>
          </a:xfrm>
          <a:prstGeom prst="rect">
            <a:avLst/>
          </a:prstGeom>
        </p:spPr>
      </p:pic>
      <p:sp>
        <p:nvSpPr>
          <p:cNvPr id="5" name="42 Llamada de flecha hacia abajo"/>
          <p:cNvSpPr/>
          <p:nvPr/>
        </p:nvSpPr>
        <p:spPr>
          <a:xfrm>
            <a:off x="4193058" y="1636786"/>
            <a:ext cx="2265817" cy="1621422"/>
          </a:xfrm>
          <a:prstGeom prst="downArrowCallout">
            <a:avLst>
              <a:gd name="adj1" fmla="val 25000"/>
              <a:gd name="adj2" fmla="val 21532"/>
              <a:gd name="adj3" fmla="val 17372"/>
              <a:gd name="adj4" fmla="val 73992"/>
            </a:avLst>
          </a:prstGeom>
          <a:solidFill>
            <a:sysClr val="window" lastClr="FFFFFF"/>
          </a:solidFill>
          <a:ln w="15875" cap="flat" cmpd="sng" algn="ctr">
            <a:solidFill>
              <a:srgbClr val="94A08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Nombre del sector (preferentemente con números romanos, tal como se definen en la BDD)</a:t>
            </a:r>
            <a:endParaRPr kumimoji="0" lang="es-MX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16 Llamada de flecha hacia abajo"/>
          <p:cNvSpPr/>
          <p:nvPr/>
        </p:nvSpPr>
        <p:spPr>
          <a:xfrm>
            <a:off x="6598579" y="1626930"/>
            <a:ext cx="3359919" cy="1573174"/>
          </a:xfrm>
          <a:prstGeom prst="downArrowCallout">
            <a:avLst>
              <a:gd name="adj1" fmla="val 26480"/>
              <a:gd name="adj2" fmla="val 25000"/>
              <a:gd name="adj3" fmla="val 16600"/>
              <a:gd name="adj4" fmla="val 72832"/>
            </a:avLst>
          </a:prstGeom>
          <a:solidFill>
            <a:sysClr val="window" lastClr="FFFFFF"/>
          </a:solidFill>
          <a:ln w="12700" cap="flat" cmpd="sng" algn="ctr">
            <a:solidFill>
              <a:srgbClr val="9D9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 las columnas de capacitación colocar «1» en caso de haber tomado la capacitación indicada, en caso contrario colocar un «0».</a:t>
            </a:r>
          </a:p>
        </p:txBody>
      </p:sp>
      <p:pic>
        <p:nvPicPr>
          <p:cNvPr id="7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202" y="1553622"/>
            <a:ext cx="1903802" cy="1568266"/>
          </a:xfrm>
          <a:prstGeom prst="rect">
            <a:avLst/>
          </a:prstGeom>
        </p:spPr>
      </p:pic>
      <p:sp>
        <p:nvSpPr>
          <p:cNvPr id="8" name="18 Rectángulo"/>
          <p:cNvSpPr/>
          <p:nvPr/>
        </p:nvSpPr>
        <p:spPr>
          <a:xfrm>
            <a:off x="392261" y="4136043"/>
            <a:ext cx="3871358" cy="2031325"/>
          </a:xfrm>
          <a:prstGeom prst="rect">
            <a:avLst/>
          </a:prstGeom>
          <a:gradFill rotWithShape="1">
            <a:gsLst>
              <a:gs pos="0">
                <a:srgbClr val="BD582C">
                  <a:shade val="85000"/>
                  <a:satMod val="130000"/>
                </a:srgbClr>
              </a:gs>
              <a:gs pos="34000">
                <a:srgbClr val="BD582C">
                  <a:shade val="87000"/>
                  <a:satMod val="125000"/>
                </a:srgbClr>
              </a:gs>
              <a:gs pos="70000">
                <a:srgbClr val="BD582C">
                  <a:tint val="100000"/>
                  <a:shade val="90000"/>
                  <a:satMod val="130000"/>
                </a:srgbClr>
              </a:gs>
              <a:gs pos="100000">
                <a:srgbClr val="BD582C">
                  <a:tint val="100000"/>
                  <a:shade val="100000"/>
                  <a:satMod val="11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BD582C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wrap="square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Capacitación Integral Progresiva I y II</a:t>
            </a:r>
            <a:r>
              <a:rPr kumimoji="0" 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Metodología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 </a:t>
            </a:r>
            <a:r>
              <a:rPr kumimoji="0" lang="es-MX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Hacer del </a:t>
            </a:r>
            <a:r>
              <a:rPr kumimoji="0" 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Manual </a:t>
            </a:r>
            <a:r>
              <a:rPr kumimoji="0" lang="es-MX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Organización </a:t>
            </a:r>
            <a:endParaRPr kumimoji="0" lang="es-MX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Profundización para Dirigentes</a:t>
            </a: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13 Rectángulo redondeado"/>
          <p:cNvSpPr/>
          <p:nvPr/>
        </p:nvSpPr>
        <p:spPr>
          <a:xfrm>
            <a:off x="161204" y="667207"/>
            <a:ext cx="6696000" cy="7920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Primer Indicador: </a:t>
            </a:r>
            <a:r>
              <a:rPr kumimoji="0" lang="es-MX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Porcentaje de capacitación de matrimonios Responsables de Área </a:t>
            </a: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IV 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</a:t>
            </a: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Sector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46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56" y="3072714"/>
            <a:ext cx="5950748" cy="331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8570"/>
            <a:ext cx="4621757" cy="865365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689" y="1576925"/>
            <a:ext cx="1594826" cy="165178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96" y="5304617"/>
            <a:ext cx="1635563" cy="1090375"/>
          </a:xfrm>
          <a:prstGeom prst="rect">
            <a:avLst/>
          </a:prstGeom>
        </p:spPr>
      </p:pic>
      <p:sp>
        <p:nvSpPr>
          <p:cNvPr id="9" name="10 Llamada de flecha hacia abajo"/>
          <p:cNvSpPr/>
          <p:nvPr/>
        </p:nvSpPr>
        <p:spPr>
          <a:xfrm>
            <a:off x="6344998" y="1576925"/>
            <a:ext cx="1390332" cy="1651784"/>
          </a:xfrm>
          <a:prstGeom prst="downArrowCallout">
            <a:avLst>
              <a:gd name="adj1" fmla="val 25548"/>
              <a:gd name="adj2" fmla="val 21144"/>
              <a:gd name="adj3" fmla="val 14278"/>
              <a:gd name="adj4" fmla="val 80456"/>
            </a:avLst>
          </a:prstGeom>
          <a:solidFill>
            <a:sysClr val="window" lastClr="FFFFFF"/>
          </a:solidFill>
          <a:ln w="12700" cap="flat" cmpd="sng" algn="ctr">
            <a:solidFill>
              <a:srgbClr val="9D9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Número de promotores (de equipo y zonal), con los que cuenta cada Sector. 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528" y="1576925"/>
            <a:ext cx="1453749" cy="16214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5475" y="1748820"/>
            <a:ext cx="1580464" cy="1479889"/>
          </a:xfrm>
          <a:prstGeom prst="rect">
            <a:avLst/>
          </a:prstGeom>
        </p:spPr>
      </p:pic>
      <p:sp>
        <p:nvSpPr>
          <p:cNvPr id="12" name="8 Rectángulo redondeado"/>
          <p:cNvSpPr/>
          <p:nvPr/>
        </p:nvSpPr>
        <p:spPr>
          <a:xfrm>
            <a:off x="120578" y="735498"/>
            <a:ext cx="6696000" cy="7920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Segundo Indicador</a:t>
            </a:r>
            <a:r>
              <a:rPr kumimoji="0" lang="es-MX" sz="2400" b="1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</a:t>
            </a:r>
            <a:r>
              <a:rPr kumimoji="0" lang="es-MX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Porcentaje de sectores </a:t>
            </a: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 Equipos de Capacitación (Alcance).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53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21 Rectángulo redondeado"/>
          <p:cNvSpPr/>
          <p:nvPr/>
        </p:nvSpPr>
        <p:spPr>
          <a:xfrm>
            <a:off x="128816" y="716098"/>
            <a:ext cx="6696000" cy="7920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Tercer Indicador</a:t>
            </a:r>
            <a:r>
              <a:rPr kumimoji="0" lang="es-MX" sz="2400" b="1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</a:t>
            </a:r>
            <a:r>
              <a:rPr kumimoji="0" lang="es-MX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Porcentaje de capacitación de </a:t>
            </a: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Equipos de Capacitación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6 Rectángulo"/>
          <p:cNvSpPr/>
          <p:nvPr/>
        </p:nvSpPr>
        <p:spPr>
          <a:xfrm>
            <a:off x="186929" y="3174152"/>
            <a:ext cx="3289887" cy="1815882"/>
          </a:xfrm>
          <a:prstGeom prst="rect">
            <a:avLst/>
          </a:prstGeom>
          <a:gradFill rotWithShape="1">
            <a:gsLst>
              <a:gs pos="0">
                <a:srgbClr val="BD582C">
                  <a:shade val="85000"/>
                  <a:satMod val="130000"/>
                </a:srgbClr>
              </a:gs>
              <a:gs pos="34000">
                <a:srgbClr val="BD582C">
                  <a:shade val="87000"/>
                  <a:satMod val="125000"/>
                </a:srgbClr>
              </a:gs>
              <a:gs pos="70000">
                <a:srgbClr val="BD582C">
                  <a:tint val="100000"/>
                  <a:shade val="90000"/>
                  <a:satMod val="130000"/>
                </a:srgbClr>
              </a:gs>
              <a:gs pos="100000">
                <a:srgbClr val="BD582C">
                  <a:tint val="100000"/>
                  <a:shade val="100000"/>
                  <a:satMod val="110000"/>
                </a:srgbClr>
              </a:gs>
            </a:gsLst>
            <a:path path="circle">
              <a:fillToRect l="100000" t="100000" r="100000" b="100000"/>
            </a:path>
          </a:gradFill>
          <a:ln w="12700" cap="flat" cmpd="sng" algn="ctr">
            <a:solidFill>
              <a:srgbClr val="BD582C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wrap="square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Capacitación Integral Progresiva I y II</a:t>
            </a:r>
            <a:r>
              <a:rPr kumimoji="0" 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Metodología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 </a:t>
            </a:r>
            <a:r>
              <a:rPr kumimoji="0" lang="es-MX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Hacer del </a:t>
            </a:r>
            <a:r>
              <a:rPr kumimoji="0" 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ECZ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Manual </a:t>
            </a:r>
            <a:r>
              <a:rPr kumimoji="0" lang="es-MX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Organización </a:t>
            </a:r>
            <a:endParaRPr kumimoji="0" lang="es-MX" sz="16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Capacitación </a:t>
            </a:r>
            <a:r>
              <a:rPr kumimoji="0" lang="es-MX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capacitadores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916" y="3388336"/>
            <a:ext cx="8175333" cy="272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7 Rectángulo"/>
          <p:cNvSpPr/>
          <p:nvPr/>
        </p:nvSpPr>
        <p:spPr>
          <a:xfrm>
            <a:off x="749643" y="5486116"/>
            <a:ext cx="2798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MX" sz="1400" b="1" dirty="0" smtClean="0">
                <a:solidFill>
                  <a:prstClr val="black"/>
                </a:solidFill>
                <a:latin typeface="Verdana"/>
                <a:cs typeface="+mn-cs"/>
              </a:rPr>
              <a:t>Nota</a:t>
            </a:r>
            <a:r>
              <a:rPr lang="es-MX" sz="1400" dirty="0" smtClean="0">
                <a:solidFill>
                  <a:prstClr val="black"/>
                </a:solidFill>
                <a:latin typeface="Verdana"/>
                <a:cs typeface="+mn-cs"/>
              </a:rPr>
              <a:t>: No se incluyen Sectores con ausencia de Equipos de Capacitación.</a:t>
            </a:r>
            <a:endParaRPr lang="es-MX" sz="1400" dirty="0">
              <a:solidFill>
                <a:prstClr val="black"/>
              </a:solidFill>
              <a:latin typeface="Verdana"/>
              <a:cs typeface="+mn-cs"/>
            </a:endParaRPr>
          </a:p>
        </p:txBody>
      </p:sp>
      <p:sp>
        <p:nvSpPr>
          <p:cNvPr id="8" name="19 Llamada de flecha hacia abajo"/>
          <p:cNvSpPr/>
          <p:nvPr/>
        </p:nvSpPr>
        <p:spPr>
          <a:xfrm>
            <a:off x="3402228" y="1604383"/>
            <a:ext cx="1498486" cy="1707227"/>
          </a:xfrm>
          <a:prstGeom prst="downArrowCallout">
            <a:avLst>
              <a:gd name="adj1" fmla="val 24068"/>
              <a:gd name="adj2" fmla="val 20134"/>
              <a:gd name="adj3" fmla="val 14110"/>
              <a:gd name="adj4" fmla="val 80050"/>
            </a:avLst>
          </a:prstGeom>
          <a:solidFill>
            <a:sysClr val="window" lastClr="FFFFFF"/>
          </a:solidFill>
          <a:ln w="12700" cap="flat" cmpd="sng" algn="ctr">
            <a:solidFill>
              <a:srgbClr val="9D9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Nombre del sector (preferentemente con números romanos, tal como se definen en la BDD)</a:t>
            </a:r>
          </a:p>
        </p:txBody>
      </p:sp>
      <p:sp>
        <p:nvSpPr>
          <p:cNvPr id="9" name="20 Llamada de flecha hacia abajo"/>
          <p:cNvSpPr/>
          <p:nvPr/>
        </p:nvSpPr>
        <p:spPr>
          <a:xfrm>
            <a:off x="5004369" y="1604384"/>
            <a:ext cx="1421145" cy="1707226"/>
          </a:xfrm>
          <a:prstGeom prst="downArrowCallout">
            <a:avLst>
              <a:gd name="adj1" fmla="val 25548"/>
              <a:gd name="adj2" fmla="val 21144"/>
              <a:gd name="adj3" fmla="val 14278"/>
              <a:gd name="adj4" fmla="val 80456"/>
            </a:avLst>
          </a:prstGeom>
          <a:solidFill>
            <a:sysClr val="window" lastClr="FFFFFF"/>
          </a:solidFill>
          <a:ln w="12700" cap="flat" cmpd="sng" algn="ctr">
            <a:solidFill>
              <a:srgbClr val="9D9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Número de integrantes de los equipos de capacitación existentes </a:t>
            </a:r>
            <a:r>
              <a:rPr kumimoji="0" lang="es-MX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 </a:t>
            </a:r>
          </a:p>
        </p:txBody>
      </p:sp>
      <p:sp>
        <p:nvSpPr>
          <p:cNvPr id="10" name="24 Llamada de flecha hacia abajo"/>
          <p:cNvSpPr/>
          <p:nvPr/>
        </p:nvSpPr>
        <p:spPr>
          <a:xfrm>
            <a:off x="7216347" y="1624023"/>
            <a:ext cx="1778206" cy="1687587"/>
          </a:xfrm>
          <a:prstGeom prst="downArrowCallout">
            <a:avLst>
              <a:gd name="adj1" fmla="val 25548"/>
              <a:gd name="adj2" fmla="val 21144"/>
              <a:gd name="adj3" fmla="val 14278"/>
              <a:gd name="adj4" fmla="val 80456"/>
            </a:avLst>
          </a:prstGeom>
          <a:solidFill>
            <a:sysClr val="window" lastClr="FFFFFF"/>
          </a:solidFill>
          <a:ln w="12700" cap="flat" cmpd="sng" algn="ctr">
            <a:solidFill>
              <a:srgbClr val="9D9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Suma de cursos de los integrantes de equipos de capacitación de Sector o Diocesano.</a:t>
            </a:r>
          </a:p>
        </p:txBody>
      </p:sp>
      <p:sp>
        <p:nvSpPr>
          <p:cNvPr id="11" name="26 Llamada de flecha hacia abajo"/>
          <p:cNvSpPr/>
          <p:nvPr/>
        </p:nvSpPr>
        <p:spPr>
          <a:xfrm>
            <a:off x="10297298" y="1738185"/>
            <a:ext cx="1728530" cy="1573426"/>
          </a:xfrm>
          <a:prstGeom prst="downArrowCallout">
            <a:avLst>
              <a:gd name="adj1" fmla="val 25000"/>
              <a:gd name="adj2" fmla="val 25000"/>
              <a:gd name="adj3" fmla="val 22003"/>
              <a:gd name="adj4" fmla="val 68973"/>
            </a:avLst>
          </a:prstGeom>
          <a:solidFill>
            <a:sysClr val="window" lastClr="FFFFFF"/>
          </a:solidFill>
          <a:ln w="12700" cap="flat" cmpd="sng" algn="ctr">
            <a:solidFill>
              <a:srgbClr val="9D9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NO</a:t>
            </a:r>
            <a:r>
              <a:rPr kumimoji="0" 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modificar las formulas en las celdas con algún color.</a:t>
            </a:r>
          </a:p>
        </p:txBody>
      </p:sp>
    </p:spTree>
    <p:extLst>
      <p:ext uri="{BB962C8B-B14F-4D97-AF65-F5344CB8AC3E}">
        <p14:creationId xmlns:p14="http://schemas.microsoft.com/office/powerpoint/2010/main" val="187158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13" name="15 Rectángulo redondeado"/>
          <p:cNvSpPr/>
          <p:nvPr/>
        </p:nvSpPr>
        <p:spPr>
          <a:xfrm>
            <a:off x="211194" y="740812"/>
            <a:ext cx="6696000" cy="7920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Cuarto Indicador</a:t>
            </a:r>
            <a:r>
              <a:rPr kumimoji="0" lang="es-MX" sz="2400" b="1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</a:t>
            </a:r>
            <a:r>
              <a:rPr kumimoji="0" lang="es-MX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Capacitación de promotores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(zonales y de equipo básico)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98" y="4208542"/>
            <a:ext cx="3401863" cy="1999661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342" y="3336243"/>
            <a:ext cx="7822787" cy="287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6 Llamada de flecha hacia abajo"/>
          <p:cNvSpPr/>
          <p:nvPr/>
        </p:nvSpPr>
        <p:spPr>
          <a:xfrm>
            <a:off x="3682761" y="1634370"/>
            <a:ext cx="1598140" cy="1620779"/>
          </a:xfrm>
          <a:prstGeom prst="downArrowCallout">
            <a:avLst>
              <a:gd name="adj1" fmla="val 24068"/>
              <a:gd name="adj2" fmla="val 20134"/>
              <a:gd name="adj3" fmla="val 14110"/>
              <a:gd name="adj4" fmla="val 80050"/>
            </a:avLst>
          </a:prstGeom>
          <a:solidFill>
            <a:sysClr val="window" lastClr="FFFFFF"/>
          </a:solidFill>
          <a:ln w="12700" cap="flat" cmpd="sng" algn="ctr">
            <a:solidFill>
              <a:srgbClr val="9D9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Nombre del sector (preferentemente con números romanos, tal como se definen en la BDD)</a:t>
            </a:r>
          </a:p>
        </p:txBody>
      </p:sp>
      <p:sp>
        <p:nvSpPr>
          <p:cNvPr id="17" name="17 Llamada de flecha hacia abajo"/>
          <p:cNvSpPr/>
          <p:nvPr/>
        </p:nvSpPr>
        <p:spPr>
          <a:xfrm>
            <a:off x="5383309" y="1649643"/>
            <a:ext cx="1585901" cy="1569768"/>
          </a:xfrm>
          <a:prstGeom prst="downArrowCallout">
            <a:avLst>
              <a:gd name="adj1" fmla="val 25548"/>
              <a:gd name="adj2" fmla="val 21144"/>
              <a:gd name="adj3" fmla="val 14278"/>
              <a:gd name="adj4" fmla="val 80456"/>
            </a:avLst>
          </a:prstGeom>
          <a:solidFill>
            <a:sysClr val="window" lastClr="FFFFFF"/>
          </a:solidFill>
          <a:ln w="12700" cap="flat" cmpd="sng" algn="ctr">
            <a:solidFill>
              <a:srgbClr val="9D9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Número de promotores de equipo básico  y zonal con los que cuenta el sector. </a:t>
            </a:r>
          </a:p>
        </p:txBody>
      </p:sp>
      <p:sp>
        <p:nvSpPr>
          <p:cNvPr id="18" name="18 Llamada de flecha hacia abajo"/>
          <p:cNvSpPr/>
          <p:nvPr/>
        </p:nvSpPr>
        <p:spPr>
          <a:xfrm>
            <a:off x="7677665" y="1661160"/>
            <a:ext cx="1902087" cy="1605505"/>
          </a:xfrm>
          <a:prstGeom prst="downArrowCallout">
            <a:avLst>
              <a:gd name="adj1" fmla="val 25548"/>
              <a:gd name="adj2" fmla="val 21144"/>
              <a:gd name="adj3" fmla="val 14278"/>
              <a:gd name="adj4" fmla="val 73463"/>
            </a:avLst>
          </a:prstGeom>
          <a:solidFill>
            <a:sysClr val="window" lastClr="FFFFFF"/>
          </a:solidFill>
          <a:ln w="12700" cap="flat" cmpd="sng" algn="ctr">
            <a:solidFill>
              <a:srgbClr val="9D9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Suma de cursos de los promotores de cada Sector.</a:t>
            </a:r>
          </a:p>
        </p:txBody>
      </p:sp>
      <p:sp>
        <p:nvSpPr>
          <p:cNvPr id="19" name="19 Llamada de flecha hacia abajo"/>
          <p:cNvSpPr/>
          <p:nvPr/>
        </p:nvSpPr>
        <p:spPr>
          <a:xfrm>
            <a:off x="10245501" y="1590585"/>
            <a:ext cx="1731015" cy="1655274"/>
          </a:xfrm>
          <a:prstGeom prst="downArrowCallout">
            <a:avLst>
              <a:gd name="adj1" fmla="val 25000"/>
              <a:gd name="adj2" fmla="val 25000"/>
              <a:gd name="adj3" fmla="val 22003"/>
              <a:gd name="adj4" fmla="val 68973"/>
            </a:avLst>
          </a:prstGeom>
          <a:solidFill>
            <a:sysClr val="window" lastClr="FFFFFF"/>
          </a:solidFill>
          <a:ln w="12700" cap="flat" cmpd="sng" algn="ctr">
            <a:solidFill>
              <a:srgbClr val="9D9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NO</a:t>
            </a:r>
            <a:r>
              <a:rPr kumimoji="0" 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modificar las formulas en las celdas con algún color.</a:t>
            </a:r>
          </a:p>
        </p:txBody>
      </p:sp>
    </p:spTree>
    <p:extLst>
      <p:ext uri="{BB962C8B-B14F-4D97-AF65-F5344CB8AC3E}">
        <p14:creationId xmlns:p14="http://schemas.microsoft.com/office/powerpoint/2010/main" val="368234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15 Rectángulo redondeado"/>
          <p:cNvSpPr/>
          <p:nvPr/>
        </p:nvSpPr>
        <p:spPr>
          <a:xfrm>
            <a:off x="137054" y="773763"/>
            <a:ext cx="6696000" cy="7920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Quinto Indicador</a:t>
            </a:r>
            <a:r>
              <a:rPr kumimoji="0" lang="es-MX" sz="2400" b="1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</a:t>
            </a:r>
            <a:r>
              <a:rPr kumimoji="0" lang="es-MX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Actas enviadas puntualmente al ECN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05" y="1672856"/>
            <a:ext cx="5709036" cy="460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Rectángulo"/>
          <p:cNvSpPr/>
          <p:nvPr/>
        </p:nvSpPr>
        <p:spPr>
          <a:xfrm>
            <a:off x="137054" y="2520780"/>
            <a:ext cx="4679092" cy="2682786"/>
          </a:xfrm>
          <a:prstGeom prst="rect">
            <a:avLst/>
          </a:prstGeom>
          <a:gradFill rotWithShape="1">
            <a:gsLst>
              <a:gs pos="0">
                <a:srgbClr val="BD582C">
                  <a:shade val="85000"/>
                  <a:satMod val="130000"/>
                </a:srgbClr>
              </a:gs>
              <a:gs pos="34000">
                <a:srgbClr val="BD582C">
                  <a:shade val="87000"/>
                  <a:satMod val="125000"/>
                </a:srgbClr>
              </a:gs>
              <a:gs pos="70000">
                <a:srgbClr val="BD582C">
                  <a:tint val="100000"/>
                  <a:shade val="90000"/>
                  <a:satMod val="130000"/>
                </a:srgbClr>
              </a:gs>
              <a:gs pos="100000">
                <a:srgbClr val="BD582C">
                  <a:tint val="100000"/>
                  <a:shade val="100000"/>
                  <a:satMod val="110000"/>
                </a:srgb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p:spPr>
        <p:txBody>
          <a:bodyPr wrap="square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Segunda </a:t>
            </a:r>
            <a:r>
              <a: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columna: se escribe el número de reuniones realizadas por el ECD  durante el mes. </a:t>
            </a:r>
            <a:r>
              <a:rPr kumimoji="0" 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171450" marR="0" lvl="0" indent="-17145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Tercera columna: se escribe el número de actas enviadas a sus Presidentes Diocesanos</a:t>
            </a:r>
            <a:r>
              <a:rPr kumimoji="0" 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</a:t>
            </a:r>
          </a:p>
          <a:p>
            <a:pPr marL="171450" marR="0" lvl="0" indent="-17145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Cuarta columna: se escribe el número de actas enviadas puntualmente al matrimonio Secretario Nacional de </a:t>
            </a:r>
            <a:r>
              <a:rPr kumimoji="0" 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Región.</a:t>
            </a:r>
            <a:endParaRPr kumimoji="0" lang="es-MX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096" y="3201840"/>
            <a:ext cx="1572904" cy="132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5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15 Rectángulo redondeado"/>
          <p:cNvSpPr/>
          <p:nvPr/>
        </p:nvSpPr>
        <p:spPr>
          <a:xfrm>
            <a:off x="137053" y="716099"/>
            <a:ext cx="6696000" cy="7920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Sexto Indicador</a:t>
            </a:r>
            <a:r>
              <a:rPr kumimoji="0" lang="es-MX" sz="2400" b="1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</a:t>
            </a:r>
            <a:r>
              <a:rPr kumimoji="0" lang="es-MX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Actualización del Directorio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(Ciclo actual)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462" y="1585178"/>
            <a:ext cx="5430700" cy="393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3 Rectángulo"/>
          <p:cNvSpPr/>
          <p:nvPr/>
        </p:nvSpPr>
        <p:spPr>
          <a:xfrm>
            <a:off x="1119396" y="1835039"/>
            <a:ext cx="2916194" cy="2246769"/>
          </a:xfrm>
          <a:prstGeom prst="rect">
            <a:avLst/>
          </a:prstGeom>
          <a:solidFill>
            <a:srgbClr val="BD582C"/>
          </a:solidFill>
          <a:ln w="15875" cap="flat" cmpd="sng" algn="ctr">
            <a:solidFill>
              <a:srgbClr val="BD582C">
                <a:shade val="50000"/>
              </a:srgbClr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En la segunda columna se </a:t>
            </a:r>
            <a:r>
              <a: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escribe el número de  matrimonios registrados en la BDD. </a:t>
            </a:r>
            <a:r>
              <a:rPr kumimoji="0" 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Es </a:t>
            </a:r>
            <a:r>
              <a: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el total acumulado al mes correspondiente. </a:t>
            </a:r>
          </a:p>
        </p:txBody>
      </p:sp>
      <p:sp>
        <p:nvSpPr>
          <p:cNvPr id="7" name="4 Flecha derecha"/>
          <p:cNvSpPr/>
          <p:nvPr/>
        </p:nvSpPr>
        <p:spPr>
          <a:xfrm>
            <a:off x="4537084" y="2514086"/>
            <a:ext cx="1552575" cy="638175"/>
          </a:xfrm>
          <a:prstGeom prst="rightArrow">
            <a:avLst/>
          </a:prstGeom>
          <a:solidFill>
            <a:srgbClr val="297FD5">
              <a:alpha val="40000"/>
            </a:srgbClr>
          </a:solidFill>
          <a:ln w="15875" cap="flat" cmpd="sng" algn="ctr">
            <a:solidFill>
              <a:srgbClr val="BD582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4035590" y="5835479"/>
            <a:ext cx="7619999" cy="523220"/>
          </a:xfrm>
          <a:prstGeom prst="rect">
            <a:avLst/>
          </a:prstGeom>
          <a:solidFill>
            <a:srgbClr val="BD582C"/>
          </a:solidFill>
          <a:ln w="15875" cap="flat" cmpd="sng" algn="ctr">
            <a:solidFill>
              <a:srgbClr val="BD582C">
                <a:shade val="50000"/>
              </a:srgbClr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En la parte inferior del tablero se anota el total de membresía de la diócesis. Al principio es un valor estimado, después de firmar el convenio, es un número fijo.  </a:t>
            </a:r>
          </a:p>
        </p:txBody>
      </p:sp>
      <p:sp>
        <p:nvSpPr>
          <p:cNvPr id="9" name="10 Flecha derecha"/>
          <p:cNvSpPr/>
          <p:nvPr/>
        </p:nvSpPr>
        <p:spPr>
          <a:xfrm rot="16200000">
            <a:off x="7623545" y="5393887"/>
            <a:ext cx="295808" cy="546735"/>
          </a:xfrm>
          <a:prstGeom prst="rightArrow">
            <a:avLst>
              <a:gd name="adj1" fmla="val 50000"/>
              <a:gd name="adj2" fmla="val 54571"/>
            </a:avLst>
          </a:prstGeom>
          <a:solidFill>
            <a:srgbClr val="297FD5"/>
          </a:solidFill>
          <a:ln w="15875" cap="flat" cmpd="sng" algn="ctr">
            <a:solidFill>
              <a:srgbClr val="BD582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9 Llamada de flecha hacia abajo"/>
          <p:cNvSpPr/>
          <p:nvPr/>
        </p:nvSpPr>
        <p:spPr>
          <a:xfrm rot="5400000">
            <a:off x="10391732" y="2893069"/>
            <a:ext cx="1276558" cy="1794943"/>
          </a:xfrm>
          <a:prstGeom prst="downArrowCallout">
            <a:avLst>
              <a:gd name="adj1" fmla="val 19796"/>
              <a:gd name="adj2" fmla="val 19796"/>
              <a:gd name="adj3" fmla="val 25000"/>
              <a:gd name="adj4" fmla="val 77497"/>
            </a:avLst>
          </a:prstGeom>
          <a:solidFill>
            <a:sysClr val="window" lastClr="FFFFFF"/>
          </a:solidFill>
          <a:ln w="12700" cap="flat" cmpd="sng" algn="ctr">
            <a:solidFill>
              <a:srgbClr val="9D90A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NO</a:t>
            </a:r>
            <a:r>
              <a:rPr kumimoji="0" 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modificar las celdas con algún color</a:t>
            </a:r>
            <a:r>
              <a:rPr kumimoji="0" lang="es-MX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155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3698543" y="2095353"/>
            <a:ext cx="4367284" cy="1507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5" name="4 CuadroTexto"/>
          <p:cNvSpPr txBox="1"/>
          <p:nvPr/>
        </p:nvSpPr>
        <p:spPr>
          <a:xfrm>
            <a:off x="4012442" y="2280019"/>
            <a:ext cx="387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solidFill>
                  <a:schemeClr val="bg1"/>
                </a:solidFill>
              </a:rPr>
              <a:t>EJEMPLO   TABLERO INDICADORES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5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466453" y="2967335"/>
            <a:ext cx="32590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MUCHAS</a:t>
            </a:r>
          </a:p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GRACIAS!</a:t>
            </a:r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379139"/>
            <a:ext cx="85725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09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525</Words>
  <Application>Microsoft Office PowerPoint</Application>
  <PresentationFormat>Personalizado</PresentationFormat>
  <Paragraphs>57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Office Theme</vt:lpstr>
      <vt:lpstr>GUIA PARA EL LLENADO DE TABLERO  DE INDICADORES ÁREA IV DIOCESANA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Alejandro Ramos</dc:creator>
  <cp:lastModifiedBy>USER</cp:lastModifiedBy>
  <cp:revision>29</cp:revision>
  <dcterms:created xsi:type="dcterms:W3CDTF">2019-09-07T16:34:56Z</dcterms:created>
  <dcterms:modified xsi:type="dcterms:W3CDTF">2020-03-13T05:16:12Z</dcterms:modified>
</cp:coreProperties>
</file>