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5" r:id="rId2"/>
    <p:sldId id="263" r:id="rId3"/>
    <p:sldId id="256" r:id="rId4"/>
    <p:sldId id="257" r:id="rId5"/>
    <p:sldId id="259" r:id="rId6"/>
    <p:sldId id="268" r:id="rId7"/>
    <p:sldId id="258" r:id="rId8"/>
    <p:sldId id="260" r:id="rId9"/>
    <p:sldId id="261" r:id="rId10"/>
    <p:sldId id="271" r:id="rId11"/>
    <p:sldId id="262" r:id="rId12"/>
    <p:sldId id="274" r:id="rId13"/>
    <p:sldId id="273" r:id="rId14"/>
    <p:sldId id="264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" initials="M" lastIdx="1" clrIdx="0">
    <p:extLst>
      <p:ext uri="{19B8F6BF-5375-455C-9EA6-DF929625EA0E}">
        <p15:presenceInfo xmlns:p15="http://schemas.microsoft.com/office/powerpoint/2012/main" userId="S-1-5-21-448539723-725345543-1417001333-8428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A6DDD-14C2-4CBC-9D26-9987225A62E6}" type="datetimeFigureOut">
              <a:rPr lang="pt-BR" smtClean="0"/>
              <a:t>07/12/2018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BC2E-55E4-46AE-8199-95FCE935E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4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966B523-E3FD-48E5-9F12-9C8E9FCEA7D1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36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C2F-1377-4A11-BE1C-8C51657EDAAD}" type="datetime1">
              <a:rPr lang="pt-BR" smtClean="0"/>
              <a:t>07/12/2018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960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C2F-1377-4A11-BE1C-8C51657EDAAD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0249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C2F-1377-4A11-BE1C-8C51657EDAAD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31436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C2F-1377-4A11-BE1C-8C51657EDAAD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706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C2F-1377-4A11-BE1C-8C51657EDAAD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29744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C2F-1377-4A11-BE1C-8C51657EDAAD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2753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796D-0B22-4413-9E53-7FE07811E5C6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2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53B6-AE70-47CC-8B94-CDE748251121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0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D077-4BF9-43A5-9DA5-F3F673CD36EE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2545-8A32-441C-AA95-883CCF7CAEC1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4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DE15-E9D6-4D31-8CDF-1C6A6E420A62}" type="datetime1">
              <a:rPr lang="pt-BR" smtClean="0"/>
              <a:t>07/12/2018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4050-A855-4E9D-8AFD-47CE3E90B178}" type="datetime1">
              <a:rPr lang="pt-BR" smtClean="0"/>
              <a:t>07/12/2018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7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5B19-A523-4847-BF75-7FEED7176CB0}" type="datetime1">
              <a:rPr lang="pt-BR" smtClean="0"/>
              <a:t>07/12/2018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6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D02-2F43-4619-8B53-281E2D4FF164}" type="datetime1">
              <a:rPr lang="pt-BR" smtClean="0"/>
              <a:t>07/12/2018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EDAB-F9B8-43E1-B8DA-30BBA849A51C}" type="datetime1">
              <a:rPr lang="pt-BR" smtClean="0"/>
              <a:t>07/12/2018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5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459E-39C0-4DE0-8376-3ED4982F20A3}" type="datetime1">
              <a:rPr lang="pt-BR" smtClean="0"/>
              <a:t>07/12/2018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5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CF3C2F-1377-4A11-BE1C-8C51657EDAAD}" type="datetime1">
              <a:rPr lang="pt-BR" smtClean="0"/>
              <a:t>07/12/2018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4D5999-BD1D-4337-999A-65FEAF182A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50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6600" dirty="0" smtClean="0"/>
              <a:t>Curso de Python</a:t>
            </a:r>
            <a:br>
              <a:rPr lang="pt-BR" sz="6600" dirty="0" smtClean="0"/>
            </a:br>
            <a:r>
              <a:rPr lang="pt-BR" sz="6600" dirty="0" smtClean="0"/>
              <a:t>Dia II</a:t>
            </a:r>
            <a:endParaRPr lang="pt-BR" sz="66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962399" y="4734074"/>
            <a:ext cx="7197726" cy="1405467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Trabalhando com bibliotecas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62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DLL e Objeto 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PISDK</a:t>
            </a:r>
          </a:p>
          <a:p>
            <a:r>
              <a:rPr lang="pt-BR" sz="3600" dirty="0" smtClean="0"/>
              <a:t>EXCEL</a:t>
            </a:r>
            <a:endParaRPr lang="pt-BR" sz="3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6" name="Texto Explicativo em Elipse 5"/>
          <p:cNvSpPr/>
          <p:nvPr/>
        </p:nvSpPr>
        <p:spPr>
          <a:xfrm>
            <a:off x="7569857" y="843480"/>
            <a:ext cx="3993744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Abrir pi_test.py e load_dll.py</a:t>
            </a:r>
          </a:p>
        </p:txBody>
      </p:sp>
    </p:spTree>
    <p:extLst>
      <p:ext uri="{BB962C8B-B14F-4D97-AF65-F5344CB8AC3E}">
        <p14:creationId xmlns:p14="http://schemas.microsoft.com/office/powerpoint/2010/main" val="27717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en-US" dirty="0" err="1"/>
              <a:t>IoT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Comunicação, interação, monitoração e controle </a:t>
            </a:r>
            <a:r>
              <a:rPr lang="en-US" sz="2800" dirty="0" smtClean="0"/>
              <a:t>de </a:t>
            </a:r>
            <a:r>
              <a:rPr lang="en-US" sz="2800" dirty="0" err="1" smtClean="0"/>
              <a:t>dispositivos</a:t>
            </a:r>
            <a:r>
              <a:rPr lang="en-US" sz="2800" dirty="0" smtClean="0"/>
              <a:t> pela internet</a:t>
            </a:r>
          </a:p>
          <a:p>
            <a:r>
              <a:rPr lang="en-US" sz="2800" dirty="0" smtClean="0"/>
              <a:t>HTTP</a:t>
            </a:r>
            <a:endParaRPr lang="en-US" sz="2800" u="sng" dirty="0" smtClean="0"/>
          </a:p>
          <a:p>
            <a:pPr lvl="1"/>
            <a:r>
              <a:rPr lang="en-US" sz="2400" dirty="0" smtClean="0"/>
              <a:t>Flask, requests</a:t>
            </a:r>
          </a:p>
          <a:p>
            <a:r>
              <a:rPr lang="en-US" sz="2800" dirty="0" smtClean="0"/>
              <a:t>MQTT</a:t>
            </a:r>
          </a:p>
          <a:p>
            <a:pPr lvl="1"/>
            <a:r>
              <a:rPr lang="en-US" sz="2400" dirty="0" err="1" smtClean="0"/>
              <a:t>paho-mqtt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https://pandas.pydata.org/pandas-docs/stable/comparison_with_r.html</a:t>
            </a:r>
            <a:endParaRPr lang="pt-BR"/>
          </a:p>
        </p:txBody>
      </p:sp>
      <p:sp>
        <p:nvSpPr>
          <p:cNvPr id="5" name="Texto Explicativo em Elipse 4"/>
          <p:cNvSpPr/>
          <p:nvPr/>
        </p:nvSpPr>
        <p:spPr>
          <a:xfrm>
            <a:off x="7352142" y="327781"/>
            <a:ext cx="4114143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Abrir simple_flask.dll e requests_exemplo.py</a:t>
            </a:r>
          </a:p>
        </p:txBody>
      </p:sp>
    </p:spTree>
    <p:extLst>
      <p:ext uri="{BB962C8B-B14F-4D97-AF65-F5344CB8AC3E}">
        <p14:creationId xmlns:p14="http://schemas.microsoft.com/office/powerpoint/2010/main" val="23250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</a:t>
            </a:r>
            <a:endParaRPr lang="pt-BR" dirty="0"/>
          </a:p>
        </p:txBody>
      </p:sp>
      <p:pic>
        <p:nvPicPr>
          <p:cNvPr id="4098" name="Picture 2" descr="Image result for matlab view nntoo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6475" r="2250" b="16780"/>
          <a:stretch/>
        </p:blipFill>
        <p:spPr bwMode="auto">
          <a:xfrm>
            <a:off x="838200" y="4181972"/>
            <a:ext cx="10208622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458391" y="6369413"/>
            <a:ext cx="5275217" cy="365125"/>
          </a:xfrm>
        </p:spPr>
        <p:txBody>
          <a:bodyPr/>
          <a:lstStyle/>
          <a:p>
            <a:r>
              <a:rPr lang="pt-BR" sz="1800" dirty="0"/>
              <a:t>http://www.asimovinstitute.org/neural-network-zoo/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51" y="678292"/>
            <a:ext cx="7579044" cy="31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Tensorflow</a:t>
            </a:r>
            <a:r>
              <a:rPr lang="pt-BR" dirty="0" smtClean="0"/>
              <a:t> e </a:t>
            </a:r>
            <a:r>
              <a:rPr lang="pt-BR" dirty="0" err="1" smtClean="0"/>
              <a:t>Keras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62743" y="176761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err="1"/>
              <a:t>TensorFlow</a:t>
            </a:r>
            <a:endParaRPr lang="pt-BR" sz="2800" dirty="0"/>
          </a:p>
          <a:p>
            <a:pPr lvl="1"/>
            <a:r>
              <a:rPr lang="pt-BR" sz="2800" dirty="0"/>
              <a:t>Google Open-</a:t>
            </a:r>
            <a:r>
              <a:rPr lang="pt-BR" sz="2800" dirty="0" err="1"/>
              <a:t>source</a:t>
            </a:r>
            <a:r>
              <a:rPr lang="pt-BR" sz="2800" dirty="0"/>
              <a:t> </a:t>
            </a:r>
            <a:r>
              <a:rPr lang="pt-BR" sz="2800" dirty="0" err="1"/>
              <a:t>library</a:t>
            </a:r>
            <a:endParaRPr lang="pt-BR" sz="2800" dirty="0"/>
          </a:p>
          <a:p>
            <a:pPr lvl="1"/>
            <a:r>
              <a:rPr lang="pt-BR" sz="2800" dirty="0" err="1"/>
              <a:t>Dataflow</a:t>
            </a:r>
            <a:r>
              <a:rPr lang="pt-BR" sz="2800" dirty="0"/>
              <a:t> </a:t>
            </a:r>
            <a:r>
              <a:rPr lang="pt-BR" sz="2800" dirty="0" err="1"/>
              <a:t>programming</a:t>
            </a:r>
            <a:endParaRPr lang="pt-BR" sz="2800" dirty="0"/>
          </a:p>
          <a:p>
            <a:pPr lvl="1"/>
            <a:r>
              <a:rPr lang="pt-BR" sz="2800" dirty="0" smtClean="0"/>
              <a:t>Baixo nível de abstração</a:t>
            </a:r>
          </a:p>
          <a:p>
            <a:pPr lvl="1"/>
            <a:r>
              <a:rPr lang="pt-BR" sz="2800" dirty="0" smtClean="0"/>
              <a:t>Pode rodar em </a:t>
            </a:r>
            <a:r>
              <a:rPr lang="pt-BR" sz="2800" dirty="0" err="1" smtClean="0"/>
              <a:t>gpu</a:t>
            </a:r>
            <a:endParaRPr lang="pt-BR" sz="2800" dirty="0"/>
          </a:p>
          <a:p>
            <a:r>
              <a:rPr lang="pt-BR" sz="2800" dirty="0" err="1" smtClean="0"/>
              <a:t>Keras</a:t>
            </a:r>
            <a:endParaRPr lang="pt-BR" sz="2800" dirty="0" smtClean="0"/>
          </a:p>
          <a:p>
            <a:r>
              <a:rPr lang="pt-BR" sz="2800" dirty="0"/>
              <a:t>	</a:t>
            </a:r>
            <a:r>
              <a:rPr lang="pt-BR" sz="2800" dirty="0" smtClean="0"/>
              <a:t>Python Open-</a:t>
            </a:r>
            <a:r>
              <a:rPr lang="pt-BR" sz="2800" dirty="0" err="1" smtClean="0"/>
              <a:t>source</a:t>
            </a:r>
            <a:r>
              <a:rPr lang="pt-BR" sz="2800" dirty="0"/>
              <a:t> neural </a:t>
            </a:r>
            <a:r>
              <a:rPr lang="pt-BR" sz="2800" dirty="0" smtClean="0"/>
              <a:t>network</a:t>
            </a:r>
          </a:p>
          <a:p>
            <a:r>
              <a:rPr lang="pt-BR" sz="2800" dirty="0" smtClean="0"/>
              <a:t>	</a:t>
            </a:r>
            <a:r>
              <a:rPr lang="pt-BR" sz="2800" dirty="0" err="1" smtClean="0"/>
              <a:t>TensorFlow</a:t>
            </a:r>
            <a:r>
              <a:rPr lang="pt-BR" sz="2800" dirty="0"/>
              <a:t>, Microsoft </a:t>
            </a:r>
            <a:r>
              <a:rPr lang="pt-BR" sz="2800" dirty="0" err="1"/>
              <a:t>Cognitive</a:t>
            </a:r>
            <a:r>
              <a:rPr lang="pt-BR" sz="2800" dirty="0"/>
              <a:t> Toolkit</a:t>
            </a:r>
            <a:r>
              <a:rPr lang="pt-BR" sz="2800" dirty="0" smtClean="0"/>
              <a:t>, </a:t>
            </a:r>
            <a:r>
              <a:rPr lang="pt-BR" sz="2800" dirty="0" err="1" smtClean="0"/>
              <a:t>Theano</a:t>
            </a:r>
            <a:r>
              <a:rPr lang="pt-BR" sz="2800" dirty="0" smtClean="0"/>
              <a:t>.</a:t>
            </a:r>
          </a:p>
          <a:p>
            <a:r>
              <a:rPr lang="pt-BR" sz="2800" dirty="0"/>
              <a:t>	</a:t>
            </a:r>
            <a:r>
              <a:rPr lang="pt-BR" sz="2800" dirty="0" err="1" smtClean="0"/>
              <a:t>user-friendly</a:t>
            </a:r>
            <a:r>
              <a:rPr lang="pt-BR" sz="2800" dirty="0"/>
              <a:t>, modular,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extensible</a:t>
            </a:r>
            <a:endParaRPr lang="pt-BR" sz="2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85" y="338869"/>
            <a:ext cx="2857500" cy="28575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592" y="3677785"/>
            <a:ext cx="3389086" cy="28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1286" y="261257"/>
            <a:ext cx="10131425" cy="1456267"/>
          </a:xfrm>
        </p:spPr>
        <p:txBody>
          <a:bodyPr/>
          <a:lstStyle/>
          <a:p>
            <a:r>
              <a:rPr lang="pt-BR" dirty="0" err="1" smtClean="0"/>
              <a:t>Deeplearning</a:t>
            </a:r>
            <a:r>
              <a:rPr lang="pt-BR" dirty="0" smtClean="0"/>
              <a:t>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658" y="2496458"/>
            <a:ext cx="10780485" cy="4038826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Databases</a:t>
            </a:r>
            <a:r>
              <a:rPr lang="pt-BR" sz="2000" dirty="0" smtClean="0"/>
              <a:t>:</a:t>
            </a:r>
          </a:p>
          <a:p>
            <a:pPr lvl="1"/>
            <a:r>
              <a:rPr lang="pt-BR" sz="1800" dirty="0" smtClean="0"/>
              <a:t>Supervisionado x não supervisionado</a:t>
            </a:r>
          </a:p>
          <a:p>
            <a:pPr lvl="1"/>
            <a:r>
              <a:rPr lang="pt-BR" sz="1800" dirty="0" err="1" smtClean="0"/>
              <a:t>mnist</a:t>
            </a:r>
            <a:r>
              <a:rPr lang="pt-BR" sz="1800" dirty="0" smtClean="0"/>
              <a:t>, </a:t>
            </a:r>
            <a:r>
              <a:rPr lang="pt-BR" sz="1800" dirty="0" err="1" smtClean="0"/>
              <a:t>fashion_mnist</a:t>
            </a:r>
            <a:r>
              <a:rPr lang="pt-BR" sz="1800" dirty="0" smtClean="0"/>
              <a:t>, </a:t>
            </a:r>
            <a:r>
              <a:rPr lang="pt-BR" sz="1800" dirty="0" err="1"/>
              <a:t>b</a:t>
            </a:r>
            <a:r>
              <a:rPr lang="pt-BR" sz="1800" dirty="0" err="1" smtClean="0"/>
              <a:t>oston_housing</a:t>
            </a:r>
            <a:r>
              <a:rPr lang="pt-BR" sz="1800" dirty="0" smtClean="0"/>
              <a:t>, </a:t>
            </a:r>
            <a:r>
              <a:rPr lang="pt-BR" sz="1800" dirty="0" err="1" smtClean="0"/>
              <a:t>imdb</a:t>
            </a:r>
            <a:endParaRPr lang="pt-BR" sz="1800" dirty="0"/>
          </a:p>
          <a:p>
            <a:pPr lvl="1"/>
            <a:r>
              <a:rPr lang="pt-BR" sz="1800" dirty="0" err="1" smtClean="0"/>
              <a:t>train,validation,test</a:t>
            </a:r>
            <a:endParaRPr lang="pt-BR" sz="1800" dirty="0"/>
          </a:p>
          <a:p>
            <a:r>
              <a:rPr lang="pt-BR" sz="2000" dirty="0" err="1" smtClean="0"/>
              <a:t>Architecture</a:t>
            </a:r>
            <a:endParaRPr lang="pt-BR" sz="2000" dirty="0"/>
          </a:p>
          <a:p>
            <a:pPr lvl="1"/>
            <a:r>
              <a:rPr lang="pt-BR" sz="1800" dirty="0" err="1" smtClean="0"/>
              <a:t>Layers</a:t>
            </a:r>
            <a:r>
              <a:rPr lang="pt-BR" sz="1800" dirty="0" smtClean="0"/>
              <a:t>: </a:t>
            </a:r>
            <a:r>
              <a:rPr lang="pt-BR" sz="1800" dirty="0" err="1"/>
              <a:t>Dense</a:t>
            </a:r>
            <a:r>
              <a:rPr lang="pt-BR" sz="1800" dirty="0"/>
              <a:t> </a:t>
            </a:r>
            <a:r>
              <a:rPr lang="pt-BR" sz="1800" dirty="0" smtClean="0"/>
              <a:t>, </a:t>
            </a:r>
            <a:r>
              <a:rPr lang="pt-BR" sz="1800" dirty="0" err="1" smtClean="0"/>
              <a:t>Flatten</a:t>
            </a:r>
            <a:r>
              <a:rPr lang="pt-BR" sz="1800" dirty="0" smtClean="0"/>
              <a:t>, </a:t>
            </a:r>
            <a:r>
              <a:rPr lang="pt-BR" sz="1800" dirty="0" err="1" smtClean="0"/>
              <a:t>Dropout</a:t>
            </a:r>
            <a:r>
              <a:rPr lang="pt-BR" sz="1800" dirty="0" smtClean="0"/>
              <a:t>, </a:t>
            </a:r>
            <a:r>
              <a:rPr lang="pt-BR" sz="1800" dirty="0" err="1" smtClean="0"/>
              <a:t>Convolutional</a:t>
            </a:r>
            <a:r>
              <a:rPr lang="pt-BR" sz="1800" dirty="0" smtClean="0"/>
              <a:t>, </a:t>
            </a:r>
            <a:r>
              <a:rPr lang="pt-BR" sz="1800" dirty="0" err="1" smtClean="0"/>
              <a:t>Embedding</a:t>
            </a:r>
            <a:r>
              <a:rPr lang="pt-BR" sz="1800" dirty="0" smtClean="0"/>
              <a:t>, </a:t>
            </a:r>
            <a:r>
              <a:rPr lang="pt-BR" sz="1800" dirty="0" err="1" smtClean="0"/>
              <a:t>Pooling</a:t>
            </a:r>
            <a:endParaRPr lang="pt-BR" sz="1800" dirty="0" smtClean="0"/>
          </a:p>
          <a:p>
            <a:pPr lvl="1"/>
            <a:r>
              <a:rPr lang="pt-BR" sz="1800" dirty="0" err="1" smtClean="0"/>
              <a:t>Activation</a:t>
            </a:r>
            <a:r>
              <a:rPr lang="pt-BR" sz="1800" dirty="0" smtClean="0"/>
              <a:t>: </a:t>
            </a:r>
            <a:r>
              <a:rPr lang="pt-BR" sz="1800" dirty="0" err="1" smtClean="0"/>
              <a:t>sig</a:t>
            </a:r>
            <a:r>
              <a:rPr lang="pt-BR" sz="1800" dirty="0" smtClean="0"/>
              <a:t>, </a:t>
            </a:r>
            <a:r>
              <a:rPr lang="pt-BR" sz="1800" dirty="0" err="1" smtClean="0"/>
              <a:t>tansig</a:t>
            </a:r>
            <a:r>
              <a:rPr lang="pt-BR" sz="1800" dirty="0" smtClean="0"/>
              <a:t>, </a:t>
            </a:r>
            <a:r>
              <a:rPr lang="pt-BR" sz="1800" dirty="0" err="1" smtClean="0"/>
              <a:t>relu</a:t>
            </a:r>
            <a:r>
              <a:rPr lang="pt-BR" sz="1800" dirty="0" smtClean="0"/>
              <a:t>, </a:t>
            </a:r>
            <a:r>
              <a:rPr lang="pt-BR" sz="1800" dirty="0" err="1" smtClean="0"/>
              <a:t>softmax</a:t>
            </a:r>
            <a:endParaRPr lang="pt-BR" sz="1800" dirty="0" smtClean="0"/>
          </a:p>
          <a:p>
            <a:r>
              <a:rPr lang="pt-BR" sz="2000" dirty="0" err="1" smtClean="0"/>
              <a:t>Optimization</a:t>
            </a:r>
            <a:endParaRPr lang="pt-BR" sz="2000" dirty="0" smtClean="0"/>
          </a:p>
          <a:p>
            <a:pPr lvl="1"/>
            <a:r>
              <a:rPr lang="pt-BR" sz="1800" dirty="0" smtClean="0"/>
              <a:t>Batch </a:t>
            </a:r>
            <a:r>
              <a:rPr lang="pt-BR" sz="1800" dirty="0" err="1" smtClean="0"/>
              <a:t>size</a:t>
            </a:r>
            <a:r>
              <a:rPr lang="pt-BR" sz="1800" dirty="0" smtClean="0"/>
              <a:t>, </a:t>
            </a:r>
            <a:r>
              <a:rPr lang="pt-BR" sz="1800" dirty="0" err="1" smtClean="0"/>
              <a:t>Epoch</a:t>
            </a:r>
            <a:r>
              <a:rPr lang="pt-BR" sz="1800" dirty="0"/>
              <a:t> </a:t>
            </a:r>
            <a:r>
              <a:rPr lang="pt-BR" sz="1800" dirty="0" err="1" smtClean="0"/>
              <a:t>number</a:t>
            </a:r>
            <a:endParaRPr lang="pt-BR" sz="1800" dirty="0" smtClean="0"/>
          </a:p>
          <a:p>
            <a:pPr lvl="1"/>
            <a:r>
              <a:rPr lang="pt-BR" sz="1800" dirty="0" err="1" smtClean="0"/>
              <a:t>Optimizer</a:t>
            </a:r>
            <a:r>
              <a:rPr lang="pt-BR" sz="1800" dirty="0" smtClean="0"/>
              <a:t>: SGD, Adam</a:t>
            </a:r>
          </a:p>
          <a:p>
            <a:pPr lvl="1"/>
            <a:r>
              <a:rPr lang="pt-BR" sz="1800" dirty="0" err="1" smtClean="0"/>
              <a:t>Loss</a:t>
            </a:r>
            <a:r>
              <a:rPr lang="pt-BR" sz="1800" dirty="0" smtClean="0"/>
              <a:t>: MSE, MAE, </a:t>
            </a:r>
            <a:r>
              <a:rPr lang="pt-BR" sz="1800" dirty="0" err="1" smtClean="0"/>
              <a:t>Crossentropy</a:t>
            </a:r>
            <a:endParaRPr lang="pt-BR" sz="1800" dirty="0" smtClean="0"/>
          </a:p>
          <a:p>
            <a:pPr lvl="1"/>
            <a:r>
              <a:rPr lang="pt-BR" sz="1800" dirty="0" err="1" smtClean="0"/>
              <a:t>Callback</a:t>
            </a:r>
            <a:r>
              <a:rPr lang="pt-BR" sz="1800" dirty="0" smtClean="0"/>
              <a:t>: </a:t>
            </a:r>
            <a:r>
              <a:rPr lang="pt-BR" sz="1800" dirty="0" err="1" smtClean="0"/>
              <a:t>EarlyStop</a:t>
            </a:r>
            <a:r>
              <a:rPr lang="pt-BR" sz="1800" dirty="0" smtClean="0"/>
              <a:t>, Print</a:t>
            </a:r>
          </a:p>
          <a:p>
            <a:pPr marL="457200" lvl="1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017070" y="6346371"/>
            <a:ext cx="7827659" cy="377825"/>
          </a:xfrm>
        </p:spPr>
        <p:txBody>
          <a:bodyPr/>
          <a:lstStyle/>
          <a:p>
            <a:pPr algn="ctr"/>
            <a:r>
              <a:rPr lang="pt-BR" sz="1800" dirty="0" smtClean="0"/>
              <a:t>cs231n.github.io/</a:t>
            </a:r>
            <a:r>
              <a:rPr lang="pt-BR" sz="1800" dirty="0" err="1" smtClean="0"/>
              <a:t>convolutional</a:t>
            </a:r>
            <a:r>
              <a:rPr lang="pt-BR" sz="1800" dirty="0" smtClean="0"/>
              <a:t>-networks</a:t>
            </a:r>
            <a:r>
              <a:rPr lang="pt-BR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058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22218"/>
            <a:ext cx="10131425" cy="1456267"/>
          </a:xfrm>
        </p:spPr>
        <p:txBody>
          <a:bodyPr/>
          <a:lstStyle/>
          <a:p>
            <a:r>
              <a:rPr lang="pt-BR" dirty="0" err="1" smtClean="0"/>
              <a:t>Activations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000" dirty="0" smtClean="0"/>
              <a:t>keras.io/</a:t>
            </a:r>
            <a:r>
              <a:rPr lang="pt-BR" sz="2000" dirty="0" err="1" smtClean="0"/>
              <a:t>activations</a:t>
            </a:r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59" y="1392868"/>
            <a:ext cx="10501341" cy="2702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74441" y="4537816"/>
                <a:ext cx="3359459" cy="1376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pt-BR" sz="4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pt-B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4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pt-BR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4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4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pt-BR" sz="4800" dirty="0" smtClean="0"/>
                  <a:t> </a:t>
                </a:r>
                <a:endParaRPr lang="pt-BR" sz="48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41" y="4537816"/>
                <a:ext cx="3359459" cy="1376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533900" y="5368971"/>
                <a:ext cx="7639051" cy="629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0.0, 0.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, 0.0, 0.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, 0.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pt-BR" sz="4000" dirty="0" smtClean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5368971"/>
                <a:ext cx="7639051" cy="629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831952" y="4595958"/>
                <a:ext cx="7360048" cy="629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4000" dirty="0"/>
                  <a:t>x</a:t>
                </a:r>
                <a14:m>
                  <m:oMath xmlns:m="http://schemas.openxmlformats.org/officeDocument/2006/math">
                    <m:r>
                      <a:rPr lang="pl-PL" sz="400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pl-PL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4000" i="1">
                            <a:latin typeface="Cambria Math" panose="02040503050406030204" pitchFamily="18" charset="0"/>
                          </a:rPr>
                          <m:t>1.0, 2.0, 3.0, 4.0, 1.0, 2.0, 3.0</m:t>
                        </m:r>
                      </m:e>
                    </m:d>
                  </m:oMath>
                </a14:m>
                <a:endParaRPr lang="pt-BR" sz="4000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52" y="4595958"/>
                <a:ext cx="7360048" cy="629867"/>
              </a:xfrm>
              <a:prstGeom prst="rect">
                <a:avLst/>
              </a:prstGeom>
              <a:blipFill>
                <a:blip r:embed="rId5"/>
                <a:stretch>
                  <a:fillRect l="-4225" t="-25243" b="-456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4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11137"/>
            <a:ext cx="10131425" cy="1456267"/>
          </a:xfrm>
        </p:spPr>
        <p:txBody>
          <a:bodyPr/>
          <a:lstStyle/>
          <a:p>
            <a:r>
              <a:rPr lang="pt-BR" dirty="0" err="1" smtClean="0"/>
              <a:t>Optimizers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838753"/>
            <a:ext cx="10131425" cy="3649133"/>
          </a:xfrm>
        </p:spPr>
        <p:txBody>
          <a:bodyPr>
            <a:noAutofit/>
          </a:bodyPr>
          <a:lstStyle/>
          <a:p>
            <a:r>
              <a:rPr lang="pt-BR" sz="2400" dirty="0" smtClean="0"/>
              <a:t>SGD (</a:t>
            </a:r>
            <a:r>
              <a:rPr lang="pt-BR" sz="2400" dirty="0" err="1" smtClean="0"/>
              <a:t>Stocastic</a:t>
            </a:r>
            <a:r>
              <a:rPr lang="pt-BR" sz="2400" dirty="0" smtClean="0"/>
              <a:t> Gradiente </a:t>
            </a:r>
            <a:r>
              <a:rPr lang="pt-BR" sz="2400" dirty="0" err="1" smtClean="0"/>
              <a:t>Descendent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Padrão</a:t>
            </a:r>
          </a:p>
          <a:p>
            <a:pPr lvl="2"/>
            <a:r>
              <a:rPr lang="pt-BR" sz="1800" dirty="0"/>
              <a:t>x += - </a:t>
            </a:r>
            <a:r>
              <a:rPr lang="pt-BR" sz="1800" dirty="0" err="1"/>
              <a:t>learning_rate</a:t>
            </a:r>
            <a:r>
              <a:rPr lang="pt-BR" sz="1800" dirty="0"/>
              <a:t> * </a:t>
            </a:r>
            <a:r>
              <a:rPr lang="pt-BR" sz="1800" dirty="0" err="1" smtClean="0"/>
              <a:t>dx</a:t>
            </a:r>
            <a:endParaRPr lang="pt-BR" sz="1800" dirty="0"/>
          </a:p>
          <a:p>
            <a:pPr lvl="1"/>
            <a:r>
              <a:rPr lang="pt-BR" sz="2000" dirty="0" smtClean="0"/>
              <a:t>Momentum</a:t>
            </a:r>
          </a:p>
          <a:p>
            <a:pPr lvl="2"/>
            <a:r>
              <a:rPr lang="en-US" sz="1800" dirty="0"/>
              <a:t>v = mu * v - </a:t>
            </a:r>
            <a:r>
              <a:rPr lang="en-US" sz="1800" dirty="0" err="1"/>
              <a:t>learning_rate</a:t>
            </a:r>
            <a:r>
              <a:rPr lang="en-US" sz="1800" dirty="0"/>
              <a:t> * </a:t>
            </a:r>
            <a:r>
              <a:rPr lang="en-US" sz="1800" dirty="0" smtClean="0"/>
              <a:t>dx</a:t>
            </a:r>
            <a:endParaRPr lang="en-US" sz="1800" dirty="0"/>
          </a:p>
          <a:p>
            <a:pPr lvl="2"/>
            <a:r>
              <a:rPr lang="en-US" sz="1800" dirty="0"/>
              <a:t>x </a:t>
            </a:r>
            <a:r>
              <a:rPr lang="en-US" sz="1800" dirty="0" smtClean="0"/>
              <a:t>+= v</a:t>
            </a:r>
          </a:p>
          <a:p>
            <a:pPr lvl="1"/>
            <a:r>
              <a:rPr lang="pt-BR" sz="2000" dirty="0" err="1" smtClean="0"/>
              <a:t>Nesterov</a:t>
            </a:r>
            <a:endParaRPr lang="pt-BR" sz="2000" dirty="0"/>
          </a:p>
          <a:p>
            <a:pPr lvl="2"/>
            <a:r>
              <a:rPr lang="en-US" sz="1800" dirty="0" err="1" smtClean="0"/>
              <a:t>x_ahead</a:t>
            </a:r>
            <a:r>
              <a:rPr lang="en-US" sz="1800" dirty="0" smtClean="0"/>
              <a:t> </a:t>
            </a:r>
            <a:r>
              <a:rPr lang="en-US" sz="1800" dirty="0"/>
              <a:t>= x + mu * v</a:t>
            </a:r>
          </a:p>
          <a:p>
            <a:pPr lvl="2"/>
            <a:r>
              <a:rPr lang="en-US" sz="1800" dirty="0" smtClean="0"/>
              <a:t>v </a:t>
            </a:r>
            <a:r>
              <a:rPr lang="en-US" sz="1800" dirty="0"/>
              <a:t>= mu * v - </a:t>
            </a:r>
            <a:r>
              <a:rPr lang="en-US" sz="1800" dirty="0" err="1"/>
              <a:t>learning_rate</a:t>
            </a:r>
            <a:r>
              <a:rPr lang="en-US" sz="1800" dirty="0"/>
              <a:t> * </a:t>
            </a:r>
            <a:r>
              <a:rPr lang="en-US" sz="1800" dirty="0" err="1"/>
              <a:t>dx_ahead</a:t>
            </a:r>
            <a:endParaRPr lang="en-US" sz="1800" dirty="0"/>
          </a:p>
          <a:p>
            <a:pPr lvl="2"/>
            <a:r>
              <a:rPr lang="en-US" sz="1800" dirty="0"/>
              <a:t>x += </a:t>
            </a:r>
            <a:r>
              <a:rPr lang="en-US" sz="1800" dirty="0" smtClean="0"/>
              <a:t>v</a:t>
            </a:r>
          </a:p>
          <a:p>
            <a:r>
              <a:rPr lang="en-US" sz="2400" dirty="0" smtClean="0"/>
              <a:t>Outros: </a:t>
            </a:r>
            <a:r>
              <a:rPr lang="pt-BR" sz="2400" dirty="0" err="1" smtClean="0"/>
              <a:t>RMSprop</a:t>
            </a:r>
            <a:r>
              <a:rPr lang="pt-BR" sz="2400" dirty="0" smtClean="0"/>
              <a:t>,</a:t>
            </a:r>
            <a:r>
              <a:rPr lang="pt-BR" sz="2400" dirty="0"/>
              <a:t> </a:t>
            </a:r>
            <a:r>
              <a:rPr lang="pt-BR" sz="2400" dirty="0" err="1" smtClean="0"/>
              <a:t>Adagrad</a:t>
            </a:r>
            <a:r>
              <a:rPr lang="pt-BR" sz="2400" dirty="0" smtClean="0"/>
              <a:t>, </a:t>
            </a:r>
            <a:r>
              <a:rPr lang="pt-BR" sz="2400" dirty="0" err="1" smtClean="0"/>
              <a:t>Adadelta</a:t>
            </a:r>
            <a:r>
              <a:rPr lang="pt-BR" sz="2400" dirty="0" smtClean="0"/>
              <a:t>, </a:t>
            </a:r>
            <a:r>
              <a:rPr lang="pt-BR" sz="2400" dirty="0"/>
              <a:t>Adam</a:t>
            </a:r>
          </a:p>
          <a:p>
            <a:pPr marL="0" indent="0">
              <a:buNone/>
            </a:pPr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837682" y="6110061"/>
            <a:ext cx="7827659" cy="377825"/>
          </a:xfrm>
        </p:spPr>
        <p:txBody>
          <a:bodyPr/>
          <a:lstStyle/>
          <a:p>
            <a:pPr algn="ctr"/>
            <a:r>
              <a:rPr lang="pt-BR" sz="1800" dirty="0" smtClean="0"/>
              <a:t>keras.io/</a:t>
            </a:r>
            <a:r>
              <a:rPr lang="pt-BR" sz="1800" dirty="0" err="1" smtClean="0"/>
              <a:t>optimizers</a:t>
            </a:r>
            <a:endParaRPr lang="pt-BR" sz="1800" dirty="0"/>
          </a:p>
        </p:txBody>
      </p:sp>
      <p:pic>
        <p:nvPicPr>
          <p:cNvPr id="2054" name="Picture 6" descr="Image result for gradient desc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1825625"/>
            <a:ext cx="4838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Loss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 err="1" smtClean="0"/>
              <a:t>mean_squared_error</a:t>
            </a:r>
            <a:r>
              <a:rPr lang="pt-BR" sz="2800" b="1" dirty="0" smtClean="0"/>
              <a:t> (MSE)</a:t>
            </a:r>
          </a:p>
          <a:p>
            <a:pPr lvl="1"/>
            <a:r>
              <a:rPr lang="pt-BR" sz="2400" b="1" dirty="0" smtClean="0"/>
              <a:t>(t-y)^2</a:t>
            </a:r>
            <a:endParaRPr lang="pt-BR" sz="2400" b="1" dirty="0"/>
          </a:p>
          <a:p>
            <a:r>
              <a:rPr lang="pt-BR" sz="2800" b="1" dirty="0" err="1" smtClean="0"/>
              <a:t>mean_absolute_error</a:t>
            </a:r>
            <a:r>
              <a:rPr lang="pt-BR" sz="2800" b="1" dirty="0" smtClean="0"/>
              <a:t> (MAE)</a:t>
            </a:r>
          </a:p>
          <a:p>
            <a:pPr lvl="1"/>
            <a:r>
              <a:rPr lang="pt-BR" sz="2400" b="1" dirty="0" err="1" smtClean="0"/>
              <a:t>abs</a:t>
            </a:r>
            <a:r>
              <a:rPr lang="pt-BR" sz="2400" b="1" dirty="0" smtClean="0"/>
              <a:t>(t-y)</a:t>
            </a:r>
            <a:endParaRPr lang="pt-BR" sz="2400" b="1" dirty="0"/>
          </a:p>
          <a:p>
            <a:r>
              <a:rPr lang="pt-BR" sz="2800" b="1" dirty="0" err="1" smtClean="0"/>
              <a:t>categorical_crossentropy</a:t>
            </a:r>
            <a:endParaRPr lang="pt-BR" sz="2800" b="1" dirty="0" smtClean="0"/>
          </a:p>
          <a:p>
            <a:pPr lvl="1"/>
            <a:r>
              <a:rPr lang="pt-BR" sz="2400" dirty="0"/>
              <a:t>−</a:t>
            </a:r>
            <a:r>
              <a:rPr lang="pt-BR" sz="2400" dirty="0" smtClean="0"/>
              <a:t>(t*log(y)+(</a:t>
            </a:r>
            <a:r>
              <a:rPr lang="pt-BR" sz="2400" dirty="0"/>
              <a:t>1</a:t>
            </a:r>
            <a:r>
              <a:rPr lang="pt-BR" sz="2400" dirty="0" smtClean="0"/>
              <a:t>−t)*log(1−y))</a:t>
            </a:r>
            <a:endParaRPr lang="pt-BR" sz="24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648494" y="6038850"/>
            <a:ext cx="6895011" cy="365125"/>
          </a:xfrm>
        </p:spPr>
        <p:txBody>
          <a:bodyPr/>
          <a:lstStyle/>
          <a:p>
            <a:r>
              <a:rPr lang="pt-BR" sz="1800" dirty="0" smtClean="0"/>
              <a:t>keras.io/</a:t>
            </a:r>
            <a:r>
              <a:rPr lang="pt-BR" sz="1800" dirty="0" err="1" smtClean="0"/>
              <a:t>losses</a:t>
            </a:r>
            <a:endParaRPr lang="pt-BR" sz="1800" dirty="0" smtClean="0"/>
          </a:p>
          <a:p>
            <a:r>
              <a:rPr lang="pt-BR" sz="1800" dirty="0" smtClean="0"/>
              <a:t>ml-cheatsheet.readthedocs.io/</a:t>
            </a:r>
            <a:r>
              <a:rPr lang="pt-BR" sz="1800" dirty="0" err="1" smtClean="0"/>
              <a:t>en</a:t>
            </a:r>
            <a:r>
              <a:rPr lang="pt-BR" sz="1800" dirty="0" smtClean="0"/>
              <a:t>/</a:t>
            </a:r>
            <a:r>
              <a:rPr lang="pt-BR" sz="1800" dirty="0" err="1" smtClean="0"/>
              <a:t>latest</a:t>
            </a:r>
            <a:r>
              <a:rPr lang="pt-BR" sz="1800" dirty="0" smtClean="0"/>
              <a:t>/loss_functions.html</a:t>
            </a:r>
            <a:endParaRPr lang="pt-BR"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77" y="1870075"/>
            <a:ext cx="5295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01837"/>
            <a:ext cx="10515600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Programação de propósito geral</a:t>
            </a:r>
          </a:p>
          <a:p>
            <a:pPr lvl="1"/>
            <a:r>
              <a:rPr lang="pt-BR" sz="2600" dirty="0" err="1" smtClean="0"/>
              <a:t>Algebra</a:t>
            </a:r>
            <a:r>
              <a:rPr lang="pt-BR" sz="2600" dirty="0" smtClean="0"/>
              <a:t> Linear, Banco de dados, Sites, Jogos, </a:t>
            </a:r>
            <a:r>
              <a:rPr lang="pt-BR" sz="2600" dirty="0" err="1" smtClean="0"/>
              <a:t>Deeplearning</a:t>
            </a:r>
            <a:endParaRPr lang="pt-BR" sz="2600" dirty="0"/>
          </a:p>
          <a:p>
            <a:r>
              <a:rPr lang="pt-BR" sz="2800" dirty="0" smtClean="0"/>
              <a:t>Foco em legibilidade</a:t>
            </a:r>
          </a:p>
          <a:p>
            <a:r>
              <a:rPr lang="pt-BR" sz="2800" dirty="0" smtClean="0"/>
              <a:t>Gratuita e com grande comunidade de desenvolvedores</a:t>
            </a:r>
          </a:p>
          <a:p>
            <a:r>
              <a:rPr lang="pt-BR" sz="2800" dirty="0" smtClean="0"/>
              <a:t>Conceitos: </a:t>
            </a:r>
            <a:r>
              <a:rPr lang="pt-BR" sz="2800" dirty="0" err="1" smtClean="0"/>
              <a:t>List</a:t>
            </a:r>
            <a:r>
              <a:rPr lang="pt-BR" sz="2800" dirty="0" smtClean="0"/>
              <a:t>, </a:t>
            </a:r>
            <a:r>
              <a:rPr lang="pt-BR" sz="2800" dirty="0" err="1" smtClean="0"/>
              <a:t>Dictionary</a:t>
            </a:r>
            <a:r>
              <a:rPr lang="pt-BR" sz="2800" dirty="0" smtClean="0"/>
              <a:t>, for, Classes, </a:t>
            </a:r>
            <a:r>
              <a:rPr lang="pt-BR" sz="2800" dirty="0" err="1" smtClean="0"/>
              <a:t>Decorator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182170" y="5975350"/>
            <a:ext cx="7827659" cy="377825"/>
          </a:xfrm>
        </p:spPr>
        <p:txBody>
          <a:bodyPr/>
          <a:lstStyle/>
          <a:p>
            <a:pPr algn="ctr"/>
            <a:r>
              <a:rPr lang="pt-BR" sz="1800" dirty="0" smtClean="0"/>
              <a:t>octoverse.github.com/</a:t>
            </a:r>
            <a:r>
              <a:rPr lang="pt-BR" sz="1800" dirty="0" err="1" smtClean="0"/>
              <a:t>projects#languages</a:t>
            </a:r>
            <a:endParaRPr lang="pt-BR" sz="1800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8766628" y="754743"/>
            <a:ext cx="2873829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Baixar arquivos do projeto e abrir introdução.py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02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Gerenciamento </a:t>
            </a:r>
            <a:r>
              <a:rPr lang="pt-BR" dirty="0"/>
              <a:t>de </a:t>
            </a:r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76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dirty="0" smtClean="0"/>
              <a:t>Junto com o Anaconda são distribuídos o </a:t>
            </a:r>
            <a:r>
              <a:rPr lang="pt-BR" sz="2000" dirty="0" err="1" smtClean="0"/>
              <a:t>pip</a:t>
            </a:r>
            <a:r>
              <a:rPr lang="pt-BR" sz="2000" dirty="0" smtClean="0"/>
              <a:t> e o conda, com uso similar:</a:t>
            </a:r>
          </a:p>
          <a:p>
            <a:r>
              <a:rPr lang="pt-BR" sz="2000" dirty="0" err="1" smtClean="0"/>
              <a:t>pip</a:t>
            </a:r>
            <a:r>
              <a:rPr lang="pt-BR" sz="2000" dirty="0" smtClean="0"/>
              <a:t> --help</a:t>
            </a:r>
            <a:endParaRPr lang="pt-BR" sz="2000" dirty="0"/>
          </a:p>
          <a:p>
            <a:r>
              <a:rPr lang="pt-BR" sz="2000" dirty="0" err="1" smtClean="0"/>
              <a:t>pip</a:t>
            </a:r>
            <a:r>
              <a:rPr lang="pt-BR" sz="2000" dirty="0" smtClean="0"/>
              <a:t> </a:t>
            </a:r>
            <a:r>
              <a:rPr lang="pt-BR" sz="2000" dirty="0" err="1" smtClean="0"/>
              <a:t>install</a:t>
            </a:r>
            <a:r>
              <a:rPr lang="pt-BR" sz="2000" dirty="0" smtClean="0"/>
              <a:t> </a:t>
            </a:r>
            <a:r>
              <a:rPr lang="pt-BR" sz="2000" dirty="0" err="1" smtClean="0"/>
              <a:t>tensorflow</a:t>
            </a:r>
            <a:endParaRPr lang="pt-BR" sz="2000" dirty="0" smtClean="0"/>
          </a:p>
          <a:p>
            <a:r>
              <a:rPr lang="pt-BR" sz="2000" dirty="0" err="1" smtClean="0"/>
              <a:t>pip</a:t>
            </a:r>
            <a:r>
              <a:rPr lang="pt-BR" sz="2000" dirty="0" smtClean="0"/>
              <a:t> </a:t>
            </a:r>
            <a:r>
              <a:rPr lang="pt-BR" sz="2000" dirty="0" err="1" smtClean="0"/>
              <a:t>list</a:t>
            </a:r>
            <a:endParaRPr lang="pt-BR" sz="2000" dirty="0" smtClean="0"/>
          </a:p>
          <a:p>
            <a:r>
              <a:rPr lang="pt-BR" sz="2000" dirty="0" err="1" smtClean="0"/>
              <a:t>pip</a:t>
            </a:r>
            <a:r>
              <a:rPr lang="pt-BR" sz="2000" dirty="0" smtClean="0"/>
              <a:t> </a:t>
            </a:r>
            <a:r>
              <a:rPr lang="pt-BR" sz="2000" dirty="0" err="1" smtClean="0"/>
              <a:t>install</a:t>
            </a:r>
            <a:r>
              <a:rPr lang="pt-BR" sz="2000" dirty="0" smtClean="0"/>
              <a:t> --upgrade </a:t>
            </a:r>
            <a:r>
              <a:rPr lang="pt-BR" sz="2000" dirty="0" err="1" smtClean="0"/>
              <a:t>tensorflow</a:t>
            </a:r>
            <a:endParaRPr lang="pt-BR" sz="2000" dirty="0" smtClean="0"/>
          </a:p>
          <a:p>
            <a:r>
              <a:rPr lang="pt-BR" sz="2000" dirty="0" err="1" smtClean="0"/>
              <a:t>pip</a:t>
            </a:r>
            <a:r>
              <a:rPr lang="pt-BR" sz="2000" dirty="0" smtClean="0"/>
              <a:t> </a:t>
            </a:r>
            <a:r>
              <a:rPr lang="pt-BR" sz="2000" dirty="0" err="1" smtClean="0"/>
              <a:t>uninstall</a:t>
            </a:r>
            <a:r>
              <a:rPr lang="pt-BR" sz="2000" dirty="0" smtClean="0"/>
              <a:t> </a:t>
            </a:r>
            <a:r>
              <a:rPr lang="pt-BR" sz="2000" dirty="0" err="1" smtClean="0"/>
              <a:t>tensorflow</a:t>
            </a:r>
            <a:endParaRPr lang="pt-BR" sz="2000" dirty="0" smtClean="0"/>
          </a:p>
          <a:p>
            <a:r>
              <a:rPr lang="pt-BR" sz="2000" dirty="0" err="1" smtClean="0"/>
              <a:t>pip</a:t>
            </a:r>
            <a:r>
              <a:rPr lang="pt-BR" sz="2000" dirty="0" smtClean="0"/>
              <a:t> </a:t>
            </a:r>
            <a:r>
              <a:rPr lang="pt-BR" sz="2000" dirty="0"/>
              <a:t>--proxy </a:t>
            </a:r>
            <a:r>
              <a:rPr lang="pt-BR" sz="2000" dirty="0" smtClean="0"/>
              <a:t>DOMÍNIO\USUÁRIO:SENHA@PROXY_SERVER:PORTA </a:t>
            </a:r>
            <a:r>
              <a:rPr lang="pt-BR" sz="2000" dirty="0" err="1"/>
              <a:t>install</a:t>
            </a:r>
            <a:r>
              <a:rPr lang="pt-BR" sz="2000" dirty="0"/>
              <a:t> </a:t>
            </a:r>
            <a:r>
              <a:rPr lang="pt-BR" sz="2000" dirty="0" err="1" smtClean="0"/>
              <a:t>tensorflow</a:t>
            </a:r>
            <a:endParaRPr lang="pt-BR" sz="2000" dirty="0" smtClean="0"/>
          </a:p>
          <a:p>
            <a:r>
              <a:rPr lang="en-US" sz="2000" dirty="0" smtClean="0"/>
              <a:t>pip freeze &gt; requirements.txt</a:t>
            </a:r>
          </a:p>
          <a:p>
            <a:r>
              <a:rPr lang="en-US" sz="2000" dirty="0" smtClean="0"/>
              <a:t>pip install -r requirements.txt</a:t>
            </a:r>
            <a:endParaRPr lang="pt-BR" sz="2000" dirty="0" smtClean="0"/>
          </a:p>
          <a:p>
            <a:r>
              <a:rPr lang="sv-SE" sz="2000" dirty="0" smtClean="0"/>
              <a:t>python -m pip install --upgrade pip</a:t>
            </a:r>
          </a:p>
          <a:p>
            <a:r>
              <a:rPr lang="sv-SE" sz="2000" dirty="0"/>
              <a:t>python -m </a:t>
            </a:r>
            <a:r>
              <a:rPr lang="sv-SE" sz="2000" dirty="0" smtClean="0"/>
              <a:t>venv ENV (activate.bat &amp; deactivate.bat)</a:t>
            </a:r>
          </a:p>
          <a:p>
            <a:endParaRPr lang="sv-SE" sz="2000" dirty="0" smtClean="0"/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11"/>
          </p:nvPr>
        </p:nvSpPr>
        <p:spPr>
          <a:xfrm>
            <a:off x="1837683" y="6083300"/>
            <a:ext cx="7827659" cy="377825"/>
          </a:xfrm>
        </p:spPr>
        <p:txBody>
          <a:bodyPr/>
          <a:lstStyle/>
          <a:p>
            <a:pPr algn="ctr"/>
            <a:r>
              <a:rPr lang="pt-BR" sz="1600" dirty="0" smtClean="0"/>
              <a:t>pypi.org</a:t>
            </a:r>
            <a:endParaRPr lang="pt-BR" sz="1600" dirty="0"/>
          </a:p>
        </p:txBody>
      </p:sp>
      <p:sp>
        <p:nvSpPr>
          <p:cNvPr id="6" name="Texto Explicativo em Elipse 5"/>
          <p:cNvSpPr/>
          <p:nvPr/>
        </p:nvSpPr>
        <p:spPr>
          <a:xfrm>
            <a:off x="8766627" y="754743"/>
            <a:ext cx="3091543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Instalar requiriments.txt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072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Python </a:t>
            </a:r>
            <a:r>
              <a:rPr lang="pt-BR" dirty="0"/>
              <a:t>para usuários de </a:t>
            </a:r>
            <a:r>
              <a:rPr lang="pt-BR" dirty="0" err="1"/>
              <a:t>Matlab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85801" y="2379285"/>
            <a:ext cx="10131425" cy="3649133"/>
          </a:xfrm>
        </p:spPr>
        <p:txBody>
          <a:bodyPr>
            <a:noAutofit/>
          </a:bodyPr>
          <a:lstStyle/>
          <a:p>
            <a:r>
              <a:rPr lang="pt-BR" sz="2400" dirty="0" smtClean="0"/>
              <a:t>Python tem propósito geral, o </a:t>
            </a:r>
            <a:r>
              <a:rPr lang="pt-BR" sz="2400" dirty="0" err="1" smtClean="0"/>
              <a:t>Matlab</a:t>
            </a:r>
            <a:r>
              <a:rPr lang="pt-BR" sz="2400" dirty="0" smtClean="0"/>
              <a:t>, </a:t>
            </a:r>
            <a:r>
              <a:rPr lang="pt-BR" sz="2400" dirty="0" err="1" smtClean="0"/>
              <a:t>Algebra</a:t>
            </a:r>
            <a:r>
              <a:rPr lang="pt-BR" sz="2400" dirty="0" smtClean="0"/>
              <a:t> Linear.</a:t>
            </a:r>
          </a:p>
          <a:p>
            <a:r>
              <a:rPr lang="pt-BR" sz="2400" dirty="0" smtClean="0"/>
              <a:t>São necessárias bibliotecas:</a:t>
            </a:r>
          </a:p>
          <a:p>
            <a:pPr lvl="1"/>
            <a:r>
              <a:rPr lang="pt-BR" sz="2000" dirty="0" err="1" smtClean="0"/>
              <a:t>Numpy</a:t>
            </a:r>
            <a:endParaRPr lang="pt-BR" sz="2000" dirty="0" smtClean="0"/>
          </a:p>
          <a:p>
            <a:pPr lvl="2"/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rray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pinv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solve,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lstsq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svd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cholesky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eig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endParaRPr lang="pt-B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t-BR" sz="2000" dirty="0" err="1" smtClean="0"/>
              <a:t>Scipy</a:t>
            </a:r>
            <a:endParaRPr lang="pt-BR" sz="2000" dirty="0" smtClean="0"/>
          </a:p>
          <a:p>
            <a:pPr lvl="2"/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integrate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optimize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interpolate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signal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</a:t>
            </a:r>
            <a:endParaRPr lang="pt-B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t-BR" sz="2000" dirty="0" err="1" smtClean="0"/>
              <a:t>Matplotlib</a:t>
            </a:r>
            <a:endParaRPr lang="pt-BR" sz="2000" dirty="0" smtClean="0"/>
          </a:p>
          <a:p>
            <a:pPr lvl="2"/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bars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markers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contours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subplots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pie,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animation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3d, </a:t>
            </a: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interactive</a:t>
            </a:r>
            <a:endParaRPr lang="pt-B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40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977242" y="6341836"/>
            <a:ext cx="7052129" cy="365125"/>
          </a:xfrm>
        </p:spPr>
        <p:txBody>
          <a:bodyPr/>
          <a:lstStyle/>
          <a:p>
            <a:r>
              <a:rPr lang="pt-BR" sz="1800" dirty="0" smtClean="0"/>
              <a:t>docs.scipy.org/</a:t>
            </a:r>
            <a:r>
              <a:rPr lang="pt-BR" sz="1800" dirty="0" err="1" smtClean="0"/>
              <a:t>doc</a:t>
            </a:r>
            <a:r>
              <a:rPr lang="pt-BR" sz="1800" dirty="0" smtClean="0"/>
              <a:t>/numpy-1.15.0/</a:t>
            </a:r>
            <a:r>
              <a:rPr lang="pt-BR" sz="1800" dirty="0" err="1" smtClean="0"/>
              <a:t>user</a:t>
            </a:r>
            <a:r>
              <a:rPr lang="pt-BR" sz="1800" dirty="0" smtClean="0"/>
              <a:t>/numpy-for-matlab-users.html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81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 Tabela de </a:t>
            </a:r>
            <a:r>
              <a:rPr lang="pt-BR" dirty="0" err="1" smtClean="0"/>
              <a:t>correspondencias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769961"/>
              </p:ext>
            </p:extLst>
          </p:nvPr>
        </p:nvGraphicFramePr>
        <p:xfrm>
          <a:off x="2425700" y="1849279"/>
          <a:ext cx="66548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1810984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828598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Numpy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5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effectLst/>
                        </a:rPr>
                        <a:t>Dimensões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lang="pt-BR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</a:t>
                      </a:r>
                      <a:r>
                        <a:rPr lang="pt-BR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lang="pt-BR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pt-BR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a.shape</a:t>
                      </a:r>
                      <a:endParaRPr lang="pt-BR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97414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Criação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array([[1.,2.,3.], [4.,5.,6.]])</a:t>
                      </a:r>
                      <a:endParaRPr lang="pt-BR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6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a[1,4],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7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Slice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a[0:5] or a[:5] or a[0:5,:]</a:t>
                      </a:r>
                      <a:endParaRPr lang="pt-BR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2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Transposição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a.transpose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pt-B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a.T</a:t>
                      </a:r>
                      <a:endParaRPr lang="pt-BR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9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@ b,</a:t>
                      </a:r>
                      <a:r>
                        <a:rPr lang="pt-BR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* b, a**2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1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Cópia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</a:t>
                      </a:r>
                      <a:r>
                        <a:rPr lang="pt-BR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x.copy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Construtores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ones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((3,4)),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zeros((3,4,5))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0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Concatenação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vstack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a,b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)),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hstack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a,b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))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concatenate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a,b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),</a:t>
                      </a:r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dim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pt-BR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07039"/>
                  </a:ext>
                </a:extLst>
              </a:tr>
            </a:tbl>
          </a:graphicData>
        </a:graphic>
      </p:graphicFrame>
      <p:sp>
        <p:nvSpPr>
          <p:cNvPr id="6" name="Texto Explicativo em Elipse 5"/>
          <p:cNvSpPr/>
          <p:nvPr/>
        </p:nvSpPr>
        <p:spPr>
          <a:xfrm>
            <a:off x="8955313" y="251581"/>
            <a:ext cx="3091543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Abrir matlab.py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822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arquivos</a:t>
            </a:r>
            <a:endParaRPr lang="pt-BR" dirty="0"/>
          </a:p>
        </p:txBody>
      </p:sp>
      <p:sp>
        <p:nvSpPr>
          <p:cNvPr id="6" name="Texto Explicativo em Elipse 5"/>
          <p:cNvSpPr/>
          <p:nvPr/>
        </p:nvSpPr>
        <p:spPr>
          <a:xfrm>
            <a:off x="7503884" y="1006324"/>
            <a:ext cx="3091543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Abrir arquivos.py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86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Pandas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781300" y="6356350"/>
            <a:ext cx="6718300" cy="365125"/>
          </a:xfrm>
        </p:spPr>
        <p:txBody>
          <a:bodyPr/>
          <a:lstStyle/>
          <a:p>
            <a:r>
              <a:rPr lang="pt-BR" sz="1600" dirty="0" smtClean="0"/>
              <a:t>https://pandas.pydata.org/pandas-docs/stable/comparison_with_r.html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57" y="1908369"/>
            <a:ext cx="3035300" cy="379034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93261" y="2486542"/>
            <a:ext cx="80607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Fornecer as funcionalidades de </a:t>
            </a:r>
            <a:r>
              <a:rPr lang="pt-BR" sz="3200" dirty="0" smtClean="0"/>
              <a:t>manipulação</a:t>
            </a:r>
          </a:p>
          <a:p>
            <a:r>
              <a:rPr lang="pt-BR" sz="3200" dirty="0" smtClean="0"/>
              <a:t>e </a:t>
            </a:r>
            <a:r>
              <a:rPr lang="pt-BR" sz="3200" dirty="0"/>
              <a:t>análise de dados do 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Manipulação de arquivos e big-data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Agrupar, mesclar, filtrar, sumarizar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8" name="Texto Explicativo em Elipse 7"/>
          <p:cNvSpPr/>
          <p:nvPr/>
        </p:nvSpPr>
        <p:spPr>
          <a:xfrm>
            <a:off x="5005113" y="264136"/>
            <a:ext cx="3993744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Abrir pandas_exemplos.py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1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Manipulação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9686" y="2495085"/>
            <a:ext cx="10131425" cy="3649133"/>
          </a:xfrm>
        </p:spPr>
        <p:txBody>
          <a:bodyPr>
            <a:noAutofit/>
          </a:bodyPr>
          <a:lstStyle/>
          <a:p>
            <a:r>
              <a:rPr lang="pt-BR" sz="2800" dirty="0" err="1" smtClean="0"/>
              <a:t>Json</a:t>
            </a:r>
            <a:r>
              <a:rPr lang="pt-BR" sz="2800" dirty="0" smtClean="0"/>
              <a:t> (</a:t>
            </a:r>
            <a:r>
              <a:rPr lang="pt-BR" sz="2800" dirty="0" err="1"/>
              <a:t>JavaScript</a:t>
            </a:r>
            <a:r>
              <a:rPr lang="pt-BR" sz="2800" dirty="0"/>
              <a:t> </a:t>
            </a:r>
            <a:r>
              <a:rPr lang="pt-BR" sz="2800" dirty="0" err="1"/>
              <a:t>Object</a:t>
            </a:r>
            <a:r>
              <a:rPr lang="pt-BR" sz="2800" dirty="0"/>
              <a:t> </a:t>
            </a:r>
            <a:r>
              <a:rPr lang="pt-BR" sz="2800" dirty="0" err="1"/>
              <a:t>Notation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Formato de transferência de dados leve</a:t>
            </a:r>
          </a:p>
          <a:p>
            <a:r>
              <a:rPr lang="en-US" sz="2800" dirty="0" smtClean="0"/>
              <a:t>Para </a:t>
            </a:r>
            <a:r>
              <a:rPr lang="en-US" sz="2800" dirty="0" err="1" smtClean="0"/>
              <a:t>humanos</a:t>
            </a:r>
            <a:r>
              <a:rPr lang="en-US" sz="2800" dirty="0" smtClean="0"/>
              <a:t> </a:t>
            </a:r>
            <a:r>
              <a:rPr lang="en-US" sz="2800" dirty="0" err="1" smtClean="0"/>
              <a:t>lerem</a:t>
            </a:r>
            <a:r>
              <a:rPr lang="en-US" sz="2800" dirty="0" smtClean="0"/>
              <a:t> e </a:t>
            </a:r>
            <a:r>
              <a:rPr lang="en-US" sz="2800" dirty="0" err="1" smtClean="0"/>
              <a:t>escreverem</a:t>
            </a:r>
            <a:endParaRPr lang="en-US" sz="2800" dirty="0" smtClean="0"/>
          </a:p>
          <a:p>
            <a:r>
              <a:rPr lang="en-US" sz="2800" dirty="0" err="1" smtClean="0"/>
              <a:t>Estrutura</a:t>
            </a:r>
            <a:r>
              <a:rPr lang="en-US" sz="2800" dirty="0" smtClean="0"/>
              <a:t> simples:</a:t>
            </a:r>
          </a:p>
          <a:p>
            <a:pPr lvl="1"/>
            <a:r>
              <a:rPr lang="en-US" sz="2400" dirty="0" err="1" smtClean="0"/>
              <a:t>Tipos</a:t>
            </a:r>
            <a:r>
              <a:rPr lang="en-US" sz="2400" dirty="0" smtClean="0"/>
              <a:t> </a:t>
            </a:r>
            <a:r>
              <a:rPr lang="en-US" sz="2400" dirty="0" err="1" smtClean="0"/>
              <a:t>básicos</a:t>
            </a:r>
            <a:r>
              <a:rPr lang="en-US" sz="2400" dirty="0" smtClean="0"/>
              <a:t>: string, </a:t>
            </a:r>
            <a:r>
              <a:rPr lang="en-US" sz="2400" dirty="0" err="1" smtClean="0"/>
              <a:t>bollean</a:t>
            </a:r>
            <a:r>
              <a:rPr lang="en-US" sz="2400" dirty="0" smtClean="0"/>
              <a:t>, number</a:t>
            </a:r>
          </a:p>
          <a:p>
            <a:pPr lvl="1"/>
            <a:r>
              <a:rPr lang="en-US" sz="2400" dirty="0" smtClean="0"/>
              <a:t>list: [“</a:t>
            </a:r>
            <a:r>
              <a:rPr lang="en-US" sz="2400" dirty="0" err="1" smtClean="0"/>
              <a:t>nome</a:t>
            </a:r>
            <a:r>
              <a:rPr lang="en-US" sz="2400" dirty="0" smtClean="0"/>
              <a:t>”, true, 3.14]</a:t>
            </a:r>
          </a:p>
          <a:p>
            <a:pPr lvl="1"/>
            <a:r>
              <a:rPr lang="en-US" sz="2400" dirty="0" err="1" smtClean="0"/>
              <a:t>dict</a:t>
            </a:r>
            <a:r>
              <a:rPr lang="en-US" sz="2400" dirty="0" smtClean="0"/>
              <a:t>: {“</a:t>
            </a:r>
            <a:r>
              <a:rPr lang="en-US" sz="2400" dirty="0" err="1" smtClean="0"/>
              <a:t>nome</a:t>
            </a:r>
            <a:r>
              <a:rPr lang="en-US" sz="2400" dirty="0" smtClean="0"/>
              <a:t>”:”Enzo”, “idade”:”2”}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smtClean="0"/>
              <a:t>https://www.json.org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6997700" y="429161"/>
            <a:ext cx="6096000" cy="58374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streetAddress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 2nd Street"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"NY"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"10021-3100"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"mobile"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"123 456-7890"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spouse</a:t>
            </a:r>
            <a:r>
              <a:rPr lang="pt-BR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o Explicativo em Elipse 5"/>
          <p:cNvSpPr/>
          <p:nvPr/>
        </p:nvSpPr>
        <p:spPr>
          <a:xfrm>
            <a:off x="8048828" y="3412508"/>
            <a:ext cx="3993744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Abrir json_exemplo.py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41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SQL</a:t>
            </a:r>
          </a:p>
          <a:p>
            <a:r>
              <a:rPr lang="pt-BR" sz="2800" dirty="0" smtClean="0"/>
              <a:t>Mongo (mongodb.com)</a:t>
            </a:r>
          </a:p>
          <a:p>
            <a:pPr lvl="1"/>
            <a:r>
              <a:rPr lang="en-US" sz="2400" dirty="0" smtClean="0"/>
              <a:t>Banco de dados NoSQL open-source</a:t>
            </a:r>
          </a:p>
          <a:p>
            <a:pPr lvl="1"/>
            <a:r>
              <a:rPr lang="en-US" sz="2400" dirty="0" err="1" smtClean="0"/>
              <a:t>Orientado</a:t>
            </a:r>
            <a:r>
              <a:rPr lang="en-US" sz="2400" dirty="0" smtClean="0"/>
              <a:t> a </a:t>
            </a:r>
            <a:r>
              <a:rPr lang="en-US" sz="2400" dirty="0" err="1" smtClean="0"/>
              <a:t>documentos</a:t>
            </a:r>
            <a:r>
              <a:rPr lang="en-US" sz="2400" dirty="0" smtClean="0"/>
              <a:t> JSON-like</a:t>
            </a:r>
          </a:p>
          <a:p>
            <a:pPr lvl="1"/>
            <a:r>
              <a:rPr lang="en-US" sz="2400" dirty="0" err="1" smtClean="0"/>
              <a:t>pymongo</a:t>
            </a:r>
            <a:r>
              <a:rPr lang="en-US" sz="2400" dirty="0" smtClean="0"/>
              <a:t> (api.mongodb.com/python/current/tutorial.html) </a:t>
            </a:r>
            <a:endParaRPr lang="pt-BR" sz="2400" dirty="0" smtClean="0"/>
          </a:p>
          <a:p>
            <a:r>
              <a:rPr lang="pt-BR" sz="2800" dirty="0" err="1" smtClean="0"/>
              <a:t>Influx</a:t>
            </a:r>
            <a:r>
              <a:rPr lang="pt-BR" sz="2800" dirty="0" smtClean="0"/>
              <a:t> (influxdata.com)</a:t>
            </a:r>
          </a:p>
          <a:p>
            <a:pPr lvl="1"/>
            <a:r>
              <a:rPr lang="pt-BR" sz="2400" dirty="0" smtClean="0"/>
              <a:t>Banco de dados temporal open-</a:t>
            </a:r>
            <a:r>
              <a:rPr lang="pt-BR" sz="2400" dirty="0" err="1" smtClean="0"/>
              <a:t>source</a:t>
            </a:r>
            <a:endParaRPr lang="pt-BR" sz="2400" dirty="0"/>
          </a:p>
          <a:p>
            <a:pPr lvl="1"/>
            <a:r>
              <a:rPr lang="en-US" sz="2400" dirty="0" err="1" smtClean="0"/>
              <a:t>Otimizado</a:t>
            </a:r>
            <a:r>
              <a:rPr lang="en-US" sz="2400" dirty="0" smtClean="0"/>
              <a:t> para </a:t>
            </a:r>
            <a:r>
              <a:rPr lang="en-US" sz="2400" dirty="0" err="1" smtClean="0"/>
              <a:t>IoT</a:t>
            </a:r>
            <a:r>
              <a:rPr lang="en-US" sz="2400" dirty="0" smtClean="0"/>
              <a:t> e </a:t>
            </a:r>
            <a:r>
              <a:rPr lang="en-US" sz="2400" dirty="0" err="1" smtClean="0"/>
              <a:t>análises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tempo real</a:t>
            </a:r>
          </a:p>
          <a:p>
            <a:pPr lvl="1"/>
            <a:r>
              <a:rPr lang="pt-BR" sz="2400" dirty="0" smtClean="0"/>
              <a:t>Influxdb.py (github.com/</a:t>
            </a:r>
            <a:r>
              <a:rPr lang="pt-BR" sz="2400" dirty="0" err="1" smtClean="0"/>
              <a:t>influxdata</a:t>
            </a:r>
            <a:r>
              <a:rPr lang="pt-BR" sz="2400" dirty="0" smtClean="0"/>
              <a:t>/</a:t>
            </a:r>
            <a:r>
              <a:rPr lang="pt-BR" sz="2400" dirty="0" err="1" smtClean="0"/>
              <a:t>influxdb-python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7569857" y="843480"/>
            <a:ext cx="3993744" cy="181428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Abrir mongo_test.py</a:t>
            </a:r>
          </a:p>
          <a:p>
            <a:pPr algn="ctr"/>
            <a:r>
              <a:rPr lang="pt-BR" sz="2400" dirty="0"/>
              <a:t>e</a:t>
            </a:r>
            <a:r>
              <a:rPr lang="pt-BR" sz="2400" dirty="0" smtClean="0"/>
              <a:t> influx_test.py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442654" y="6384612"/>
            <a:ext cx="7276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https://docs.mongodb.com/manual/tutorial/install-mongodb-on-ubuntu/</a:t>
            </a:r>
          </a:p>
        </p:txBody>
      </p:sp>
    </p:spTree>
    <p:extLst>
      <p:ext uri="{BB962C8B-B14F-4D97-AF65-F5344CB8AC3E}">
        <p14:creationId xmlns:p14="http://schemas.microsoft.com/office/powerpoint/2010/main" val="32760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1425</TotalTime>
  <Words>825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Celestial</vt:lpstr>
      <vt:lpstr>Curso de Python Dia II</vt:lpstr>
      <vt:lpstr>Geral</vt:lpstr>
      <vt:lpstr>1. Gerenciamento de pacotes</vt:lpstr>
      <vt:lpstr>2. Python para usuários de Matlab</vt:lpstr>
      <vt:lpstr>2.1 Tabela de correspondencias</vt:lpstr>
      <vt:lpstr>Leitura de arquivos</vt:lpstr>
      <vt:lpstr>3. Pandas</vt:lpstr>
      <vt:lpstr>4. Manipulação de arquivos</vt:lpstr>
      <vt:lpstr>4. Banco de dados</vt:lpstr>
      <vt:lpstr>DLL e Objeto COM</vt:lpstr>
      <vt:lpstr>5. IoT</vt:lpstr>
      <vt:lpstr>MLP</vt:lpstr>
      <vt:lpstr>Tensorflow e Keras</vt:lpstr>
      <vt:lpstr>Deeplearning - Conceitos</vt:lpstr>
      <vt:lpstr>Activations functions</vt:lpstr>
      <vt:lpstr>Optimizers</vt:lpstr>
      <vt:lpstr>Loss functions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pacotes</dc:title>
  <dc:creator>Mario</dc:creator>
  <cp:lastModifiedBy>Mario </cp:lastModifiedBy>
  <cp:revision>54</cp:revision>
  <dcterms:created xsi:type="dcterms:W3CDTF">2018-11-28T19:00:28Z</dcterms:created>
  <dcterms:modified xsi:type="dcterms:W3CDTF">2018-12-07T04:21:49Z</dcterms:modified>
</cp:coreProperties>
</file>