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3/03/17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3/03/17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3/03/17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3/03/17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3/03/17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3/03/17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3/03/17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3/03/17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3/03/17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 smtClean="0"/>
              <a:t>INTRODUCCION A BPMN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CO" dirty="0" smtClean="0"/>
              <a:t>INGENIERIA DE SOFTWARE I</a:t>
            </a:r>
          </a:p>
          <a:p>
            <a:pPr algn="r"/>
            <a:r>
              <a:rPr lang="es-CO" dirty="0" smtClean="0"/>
              <a:t>JORGE MARIO GUAQUETA RESTREPO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9245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ARTEFACTOS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OBJETO DE DATOS</a:t>
            </a:r>
          </a:p>
          <a:p>
            <a:endParaRPr lang="es-CO" dirty="0"/>
          </a:p>
          <a:p>
            <a:r>
              <a:rPr lang="es-CO" dirty="0" smtClean="0"/>
              <a:t>GRUPO</a:t>
            </a:r>
          </a:p>
          <a:p>
            <a:endParaRPr lang="es-CO" dirty="0"/>
          </a:p>
          <a:p>
            <a:r>
              <a:rPr lang="es-CO" dirty="0" smtClean="0"/>
              <a:t>ANOTACION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70" y="2698812"/>
            <a:ext cx="7239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600" y="3222921"/>
            <a:ext cx="1308100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98" y="4213521"/>
            <a:ext cx="1727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9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USOS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TRANSMITIR GRAN CANTIDAD DE INFORMACION</a:t>
            </a:r>
          </a:p>
          <a:p>
            <a:r>
              <a:rPr lang="es-CO" dirty="0" smtClean="0"/>
              <a:t>PROCESOS B2B</a:t>
            </a:r>
          </a:p>
          <a:p>
            <a:r>
              <a:rPr lang="es-CO" dirty="0" smtClean="0"/>
              <a:t>PROCESO DE NEGOCIO INTERNO</a:t>
            </a:r>
          </a:p>
          <a:p>
            <a:pPr marL="4572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121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EJEMPLOS DE ALTO NIVEL</a:t>
            </a:r>
            <a:endParaRPr lang="es-C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8013" b="-8013"/>
          <a:stretch>
            <a:fillRect/>
          </a:stretch>
        </p:blipFill>
        <p:spPr>
          <a:xfrm>
            <a:off x="1" y="2770188"/>
            <a:ext cx="9143999" cy="3538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257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SUBPROCESO</a:t>
            </a:r>
            <a:endParaRPr lang="es-C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020" r="-190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097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CONCLUSIONES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DESAISLAMIENTO</a:t>
            </a:r>
          </a:p>
          <a:p>
            <a:r>
              <a:rPr lang="es-CO" dirty="0" smtClean="0"/>
              <a:t>PUENTE ENTRE PROCESOS ORIENTADOS AL NEGOCIO Y LENGUAJES DE TI</a:t>
            </a:r>
          </a:p>
          <a:p>
            <a:r>
              <a:rPr lang="es-CO" dirty="0" smtClean="0"/>
              <a:t>ESTANDARIZ</a:t>
            </a:r>
            <a:r>
              <a:rPr lang="es-CO" dirty="0" smtClean="0"/>
              <a:t>Ó EL MODELADO DE PROCESOS DE NEGOCIO</a:t>
            </a:r>
          </a:p>
          <a:p>
            <a:r>
              <a:rPr lang="es-CO" dirty="0" smtClean="0"/>
              <a:t>COMPATIBLE PARA VARIOS TIPOS DE AREAS</a:t>
            </a:r>
          </a:p>
          <a:p>
            <a:r>
              <a:rPr lang="es-CO" smtClean="0"/>
              <a:t>DEFINICIO EL DIAGRAMA DE PROCESO DE NEGOCIO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938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QUE 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BPMI</a:t>
            </a:r>
          </a:p>
          <a:p>
            <a:r>
              <a:rPr lang="es-CO" dirty="0" smtClean="0"/>
              <a:t>OBJETIVO PRINCIPAL</a:t>
            </a:r>
          </a:p>
          <a:p>
            <a:pPr lvl="1">
              <a:buFont typeface="Wingdings" charset="2"/>
              <a:buChar char="q"/>
            </a:pPr>
            <a:r>
              <a:rPr lang="es-CO" dirty="0"/>
              <a:t> </a:t>
            </a:r>
            <a:r>
              <a:rPr lang="es-CO" dirty="0" smtClean="0"/>
              <a:t>NOTACION COMPRENCIBLE</a:t>
            </a:r>
          </a:p>
          <a:p>
            <a:r>
              <a:rPr lang="es-CO" dirty="0" smtClean="0"/>
              <a:t>PUENTE ENTRE DISEÑO DEL PROCESO EMPRESARIAL Y IMPLEMENTACION DEL PROCESO</a:t>
            </a:r>
          </a:p>
          <a:p>
            <a:r>
              <a:rPr lang="es-CO" dirty="0" smtClean="0"/>
              <a:t>DEFINE DIAGRAMA DE PROCESO DE NEGOCIO BPD</a:t>
            </a:r>
          </a:p>
          <a:p>
            <a:pPr marL="4572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37879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CONCEPTOS BASICOS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OBJETOS DE FLUJO</a:t>
            </a:r>
          </a:p>
          <a:p>
            <a:r>
              <a:rPr lang="es-CO" dirty="0" smtClean="0"/>
              <a:t>CONECTORES DE OBJETOS</a:t>
            </a:r>
          </a:p>
          <a:p>
            <a:r>
              <a:rPr lang="es-CO" dirty="0" smtClean="0"/>
              <a:t>SWIMLANES – CUENCAS</a:t>
            </a:r>
          </a:p>
          <a:p>
            <a:r>
              <a:rPr lang="es-CO" dirty="0" smtClean="0"/>
              <a:t>ARTEFACTOS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531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OBJETOS DE FLUJO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EVENTO</a:t>
            </a:r>
          </a:p>
          <a:p>
            <a:endParaRPr lang="es-CO" dirty="0"/>
          </a:p>
          <a:p>
            <a:r>
              <a:rPr lang="es-CO" dirty="0" smtClean="0"/>
              <a:t>ACTIVIDAD</a:t>
            </a:r>
          </a:p>
          <a:p>
            <a:endParaRPr lang="es-CO" dirty="0"/>
          </a:p>
          <a:p>
            <a:r>
              <a:rPr lang="es-CO" dirty="0" smtClean="0"/>
              <a:t>COMPUERTA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769833"/>
            <a:ext cx="1003300" cy="35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0" y="3125433"/>
            <a:ext cx="1270000" cy="97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4103333"/>
            <a:ext cx="9144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9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OBJETOS DE CONEXION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SENCUENCIA DE FLUJO</a:t>
            </a:r>
          </a:p>
          <a:p>
            <a:endParaRPr lang="es-CO" dirty="0"/>
          </a:p>
          <a:p>
            <a:r>
              <a:rPr lang="es-CO" dirty="0" smtClean="0"/>
              <a:t>FLUJO DE MENSAJES</a:t>
            </a:r>
          </a:p>
          <a:p>
            <a:endParaRPr lang="es-CO" dirty="0"/>
          </a:p>
          <a:p>
            <a:r>
              <a:rPr lang="es-CO" dirty="0" smtClean="0"/>
              <a:t>ASOCIACION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679" y="2698812"/>
            <a:ext cx="1397000" cy="57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679" y="3514896"/>
            <a:ext cx="1384300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979" y="4130812"/>
            <a:ext cx="1409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1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 smtClean="0"/>
              <a:t>MODELADOS DE BAJO NIVEL</a:t>
            </a:r>
            <a:endParaRPr lang="es-C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651" b="-36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503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SWIMLANES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PISCINA - POOL</a:t>
            </a:r>
          </a:p>
          <a:p>
            <a:pPr marL="45720" indent="0">
              <a:buNone/>
            </a:pP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CARRIL - LANES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58" y="2601547"/>
            <a:ext cx="33274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458" y="3554047"/>
            <a:ext cx="33401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9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POOL</a:t>
            </a:r>
            <a:endParaRPr lang="es-C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91" r="-2591"/>
          <a:stretch>
            <a:fillRect/>
          </a:stretch>
        </p:blipFill>
        <p:spPr>
          <a:xfrm>
            <a:off x="914400" y="2770188"/>
            <a:ext cx="7315200" cy="3868737"/>
          </a:xfrm>
        </p:spPr>
      </p:pic>
    </p:spTree>
    <p:extLst>
      <p:ext uri="{BB962C8B-B14F-4D97-AF65-F5344CB8AC3E}">
        <p14:creationId xmlns:p14="http://schemas.microsoft.com/office/powerpoint/2010/main" val="303952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LANES</a:t>
            </a:r>
            <a:endParaRPr lang="es-C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9734" r="-297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5849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592</TotalTime>
  <Words>132</Words>
  <Application>Microsoft Macintosh PowerPoint</Application>
  <PresentationFormat>On-screen Show 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INTRODUCCION A BPMN</vt:lpstr>
      <vt:lpstr>QUE ES</vt:lpstr>
      <vt:lpstr>CONCEPTOS BASICOS</vt:lpstr>
      <vt:lpstr>OBJETOS DE FLUJO</vt:lpstr>
      <vt:lpstr>OBJETOS DE CONEXION</vt:lpstr>
      <vt:lpstr>MODELADOS DE BAJO NIVEL</vt:lpstr>
      <vt:lpstr>SWIMLANES</vt:lpstr>
      <vt:lpstr>POOL</vt:lpstr>
      <vt:lpstr>LANES</vt:lpstr>
      <vt:lpstr>ARTEFACTOS</vt:lpstr>
      <vt:lpstr>USOS</vt:lpstr>
      <vt:lpstr>EJEMPLOS DE ALTO NIVEL</vt:lpstr>
      <vt:lpstr>SUBPROCESO</vt:lpstr>
      <vt:lpstr>CONCLUSIONES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BPMN</dc:title>
  <dc:creator>Mario Guaqueta</dc:creator>
  <cp:lastModifiedBy>Mario Guaqueta</cp:lastModifiedBy>
  <cp:revision>4</cp:revision>
  <dcterms:created xsi:type="dcterms:W3CDTF">2017-03-04T02:46:14Z</dcterms:created>
  <dcterms:modified xsi:type="dcterms:W3CDTF">2017-03-04T12:39:10Z</dcterms:modified>
</cp:coreProperties>
</file>