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746687"/>
            <a:ext cx="6858000" cy="1470025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Rapid application development (RAD)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Jorge Mario Guaqueta Restrepo</a:t>
            </a:r>
          </a:p>
          <a:p>
            <a:r>
              <a:rPr lang="es-CO" dirty="0" smtClean="0"/>
              <a:t>Ingenieria De </a:t>
            </a:r>
            <a:r>
              <a:rPr lang="es-CO" dirty="0" smtClean="0"/>
              <a:t>Software 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522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COMPONENTES DE RAD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Conjunto de diseño de aplicaciones (JAD)</a:t>
            </a:r>
          </a:p>
          <a:p>
            <a:pPr marL="342900" lvl="1" indent="0">
              <a:buNone/>
            </a:pPr>
            <a:r>
              <a:rPr lang="es-CO" dirty="0" smtClean="0"/>
              <a:t>RAD parece estar caracterizado por pequeños equipos de desarrollo que tipicamente estan compuestos de 4-8 personas. </a:t>
            </a:r>
          </a:p>
          <a:p>
            <a:pPr marL="342900" lvl="1" indent="0">
              <a:buNone/>
            </a:pPr>
            <a:r>
              <a:rPr lang="es-CO" dirty="0" smtClean="0"/>
              <a:t>Estos equipos estan formados por desarroladores y usuarios que se capacitan para tomar desiciones para el proyecto.</a:t>
            </a:r>
          </a:p>
          <a:p>
            <a:r>
              <a:rPr lang="es-CO" dirty="0" smtClean="0"/>
              <a:t>Rapidez de desarrollo</a:t>
            </a:r>
          </a:p>
          <a:p>
            <a:pPr marL="342900" lvl="1" indent="0">
              <a:buNone/>
            </a:pPr>
            <a:r>
              <a:rPr lang="es-CO" dirty="0" smtClean="0"/>
              <a:t>Los proyectos de RAD parecen ser tipicamente de pequeña escala y poca duracion. </a:t>
            </a:r>
          </a:p>
          <a:p>
            <a:pPr marL="342900" lvl="1" indent="0">
              <a:buNone/>
            </a:pPr>
            <a:r>
              <a:rPr lang="es-CO" dirty="0" smtClean="0"/>
              <a:t>Una duracion tipica de estos proyectos esta entre dos y seis meses</a:t>
            </a:r>
          </a:p>
        </p:txBody>
      </p:sp>
    </p:spTree>
    <p:extLst>
      <p:ext uri="{BB962C8B-B14F-4D97-AF65-F5344CB8AC3E}">
        <p14:creationId xmlns:p14="http://schemas.microsoft.com/office/powerpoint/2010/main" val="4644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COMPONENTES DE RAD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Cuartos limpios (Clean Rooms)</a:t>
            </a:r>
          </a:p>
          <a:p>
            <a:pPr marL="342900" lvl="1" indent="0">
              <a:buNone/>
            </a:pPr>
            <a:r>
              <a:rPr lang="es-CO" dirty="0" smtClean="0"/>
              <a:t>Grupos de trabajo de JAD normalmente toman un sitio de trabajo para usuarios y desarrolladores en cuartos limpios.</a:t>
            </a:r>
          </a:p>
          <a:p>
            <a:pPr marL="342900" lvl="1" indent="0">
              <a:buNone/>
            </a:pPr>
            <a:r>
              <a:rPr lang="es-CO" dirty="0" smtClean="0"/>
              <a:t>Estos cuartos estan libres de interrupciones y llenos de requisitos de facilidades para el desarrollo del trabajo.</a:t>
            </a:r>
          </a:p>
          <a:p>
            <a:r>
              <a:rPr lang="es-CO" dirty="0" smtClean="0"/>
              <a:t>Cajas de tiempo </a:t>
            </a:r>
          </a:p>
          <a:p>
            <a:pPr marL="342900" lvl="1" indent="0">
              <a:buNone/>
            </a:pPr>
            <a:r>
              <a:rPr lang="es-CO" dirty="0" smtClean="0"/>
              <a:t>El control del proyecto en RAD se lleva a cabo priorizando desarrollos y lineas finales donde se requiere la culminacion de estos desarrollos. </a:t>
            </a:r>
          </a:p>
        </p:txBody>
      </p:sp>
    </p:spTree>
    <p:extLst>
      <p:ext uri="{BB962C8B-B14F-4D97-AF65-F5344CB8AC3E}">
        <p14:creationId xmlns:p14="http://schemas.microsoft.com/office/powerpoint/2010/main" val="220294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COMPONENTES DE RAD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Prototipado incremental</a:t>
            </a:r>
          </a:p>
          <a:p>
            <a:pPr marL="342900" lvl="1" indent="0">
              <a:buNone/>
            </a:pPr>
            <a:r>
              <a:rPr lang="es-CO" dirty="0" smtClean="0"/>
              <a:t>Frecuentemente se habla de prototipo incremental y fases de diseño.</a:t>
            </a:r>
          </a:p>
          <a:p>
            <a:pPr marL="342900" lvl="1" indent="0">
              <a:buNone/>
            </a:pPr>
            <a:r>
              <a:rPr lang="es-CO" dirty="0" smtClean="0"/>
              <a:t>Prototipado consiste en contruir un sistema de una forma iterativa.</a:t>
            </a:r>
          </a:p>
          <a:p>
            <a:pPr marL="342900" lvl="1" indent="0">
              <a:buNone/>
            </a:pPr>
            <a:r>
              <a:rPr lang="es-CO" dirty="0" smtClean="0"/>
              <a:t>Los desarrolladores despues de tener la investigacion inicial genrean un modelo de trabajo y este es mostrado a los usuarios para su discusion y aprovacion.</a:t>
            </a:r>
          </a:p>
          <a:p>
            <a:pPr marL="342900" lvl="1" indent="0">
              <a:buNone/>
            </a:pPr>
            <a:r>
              <a:rPr lang="es-CO" dirty="0" smtClean="0"/>
              <a:t>En algunas ocaciones este ciclo se repite 3 veces.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948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COMPONENTES DE RAD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Herramientas de rapido desarrollo</a:t>
            </a:r>
          </a:p>
          <a:p>
            <a:pPr marL="342900" lvl="1" indent="0">
              <a:buNone/>
            </a:pPr>
            <a:r>
              <a:rPr lang="es-CO" dirty="0" smtClean="0"/>
              <a:t>Esto significa que se genera una combinacion de varios lenguajes de 4 generaciones, herramientas de interfaz grafica de usuario (GUI), herramientas de sistemas de manejo de bases de datos (DBMS) y herramientas de ingenieria de software asistido por computador (CASE).</a:t>
            </a:r>
          </a:p>
          <a:p>
            <a:r>
              <a:rPr lang="es-CO" dirty="0" smtClean="0"/>
              <a:t>Altamente interactivo y baja complegidad de proyectos  </a:t>
            </a:r>
          </a:p>
          <a:p>
            <a:pPr marL="342900" lvl="1" indent="0">
              <a:buNone/>
            </a:pPr>
            <a:r>
              <a:rPr lang="es-CO" dirty="0" smtClean="0"/>
              <a:t>Los proyectos de RAD son desarrollados altamente interactivos, tienen los usuarios definidos y no tienen mucha complejidad.</a:t>
            </a:r>
          </a:p>
          <a:p>
            <a:pPr marL="342900" lvl="1" indent="0">
              <a:buNone/>
            </a:pPr>
            <a:r>
              <a:rPr lang="es-CO" dirty="0" smtClean="0"/>
              <a:t>Estos modelos de sistemas pueden aplicarse a otros modelos de sistemas</a:t>
            </a:r>
          </a:p>
        </p:txBody>
      </p:sp>
    </p:spTree>
    <p:extLst>
      <p:ext uri="{BB962C8B-B14F-4D97-AF65-F5344CB8AC3E}">
        <p14:creationId xmlns:p14="http://schemas.microsoft.com/office/powerpoint/2010/main" val="40948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COMPONENTES DE RAD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Tipos de proyectos</a:t>
            </a:r>
          </a:p>
          <a:p>
            <a:pPr marL="342900" lvl="1" indent="0">
              <a:buNone/>
            </a:pPr>
            <a:r>
              <a:rPr lang="es-CO" dirty="0" smtClean="0"/>
              <a:t>Generalmente existen dos tipos de proyectos: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Intensivo: Consiste en un equipo de desarrolladores y suuarios se condensan en un cuarto limpio por algunas semanas en las cuales el proyecto se estima debe finalizar.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Faseado: Consiste en una variedad de meses. Usualmente se inician en JAD o JRP (Joint Requirements Plaining) para la definicion de grupos de trabajo.</a:t>
            </a:r>
          </a:p>
        </p:txBody>
      </p:sp>
    </p:spTree>
    <p:extLst>
      <p:ext uri="{BB962C8B-B14F-4D97-AF65-F5344CB8AC3E}">
        <p14:creationId xmlns:p14="http://schemas.microsoft.com/office/powerpoint/2010/main" val="194699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DSDM (Dynamic Systems Development Method)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un metodo no propio de RAD producido por consortium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223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PRINCIPIOS DE DSDM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participacion del usuario es imprescindible</a:t>
            </a:r>
          </a:p>
          <a:p>
            <a:pPr marL="342900" lvl="1" indent="0">
              <a:buNone/>
            </a:pPr>
            <a:r>
              <a:rPr lang="es-CO" dirty="0" smtClean="0"/>
              <a:t>DSDM tiene un enfoque hacia el usuario, es decir, se hace crucial su participacion en el desarrollo</a:t>
            </a:r>
          </a:p>
          <a:p>
            <a:r>
              <a:rPr lang="es-CO" dirty="0" smtClean="0"/>
              <a:t>DSDM debe permitir tomar desiciones</a:t>
            </a:r>
          </a:p>
          <a:p>
            <a:pPr marL="342900" lvl="1" indent="0">
              <a:buNone/>
            </a:pPr>
            <a:r>
              <a:rPr lang="es-CO" dirty="0" smtClean="0"/>
              <a:t>DSDM consisten en que los usuarios y los desarrolladores estan juntos y ambos deben tener poder de tomar decisiónes </a:t>
            </a:r>
          </a:p>
          <a:p>
            <a:r>
              <a:rPr lang="es-CO" dirty="0" smtClean="0"/>
              <a:t>El enfoque esta en la entrega de productos frecuentemente</a:t>
            </a:r>
          </a:p>
          <a:p>
            <a:pPr marL="342900" lvl="1" indent="0">
              <a:buNone/>
            </a:pPr>
            <a:r>
              <a:rPr lang="es-CO" dirty="0" smtClean="0"/>
              <a:t>Los proyectos de DSDM deben estar enfocados a ser entregados en periodos de tiempo concordantes</a:t>
            </a:r>
          </a:p>
        </p:txBody>
      </p:sp>
    </p:spTree>
    <p:extLst>
      <p:ext uri="{BB962C8B-B14F-4D97-AF65-F5344CB8AC3E}">
        <p14:creationId xmlns:p14="http://schemas.microsoft.com/office/powerpoint/2010/main" val="100655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PRINCIPIOS DE DSDM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Idoneidad de fines comerciales es un criterio crucial para la aceptacion de productos</a:t>
            </a:r>
          </a:p>
          <a:p>
            <a:pPr marL="342900" lvl="1" indent="0">
              <a:buNone/>
            </a:pPr>
            <a:r>
              <a:rPr lang="es-CO" dirty="0" smtClean="0"/>
              <a:t>El enfoque de un proyecto DSDM es entregar la funcionalidad de negocio en el tiempo requerido.</a:t>
            </a:r>
          </a:p>
          <a:p>
            <a:r>
              <a:rPr lang="es-CO" dirty="0" smtClean="0"/>
              <a:t>Para converger en la solucion de negocio es necesario el desarrollo incremental e etireativo</a:t>
            </a:r>
          </a:p>
          <a:p>
            <a:pPr marL="342900" lvl="1" indent="0">
              <a:buNone/>
            </a:pPr>
            <a:r>
              <a:rPr lang="es-CO" dirty="0" smtClean="0"/>
              <a:t>El enfasis clave de DSDM es envolver el sistema por pasos incrementales.</a:t>
            </a:r>
          </a:p>
          <a:p>
            <a:pPr marL="342900" lvl="1" indent="0">
              <a:buNone/>
            </a:pPr>
            <a:r>
              <a:rPr lang="es-CO" dirty="0" smtClean="0"/>
              <a:t>Soluciones parciales pueden ser entregadas según se llene la necesidad de negocio. </a:t>
            </a:r>
          </a:p>
          <a:p>
            <a:r>
              <a:rPr lang="es-CO" dirty="0" smtClean="0"/>
              <a:t>Todos los cambios son reversibles</a:t>
            </a:r>
          </a:p>
          <a:p>
            <a:pPr marL="342900" lvl="1" indent="0">
              <a:buNone/>
            </a:pPr>
            <a:r>
              <a:rPr lang="es-CO" dirty="0" smtClean="0"/>
              <a:t>Una caracteristica importante de DSDM es poder devolver a versiones anteriores del sistema</a:t>
            </a:r>
          </a:p>
        </p:txBody>
      </p:sp>
    </p:spTree>
    <p:extLst>
      <p:ext uri="{BB962C8B-B14F-4D97-AF65-F5344CB8AC3E}">
        <p14:creationId xmlns:p14="http://schemas.microsoft.com/office/powerpoint/2010/main" val="342582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PRINCIPIOS DE DSDM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Los requisitos se basan en un nivel alto</a:t>
            </a:r>
          </a:p>
          <a:p>
            <a:pPr marL="342900" lvl="1" indent="0">
              <a:buNone/>
            </a:pPr>
            <a:r>
              <a:rPr lang="es-CO" dirty="0" smtClean="0"/>
              <a:t>Los requisitos se congelan cuando hay requisitos de alto nivel por cumplir, para esto se requiere de una investigacion detallada</a:t>
            </a:r>
          </a:p>
          <a:p>
            <a:r>
              <a:rPr lang="es-CO" dirty="0" smtClean="0"/>
              <a:t>Prueba con el ciclo de vida</a:t>
            </a:r>
          </a:p>
          <a:p>
            <a:pPr marL="342900" lvl="1" indent="0">
              <a:buNone/>
            </a:pPr>
            <a:r>
              <a:rPr lang="es-CO" dirty="0" smtClean="0"/>
              <a:t>En DSDM el sistema se va desarrollando de forma incremental, entonces, se prueba el sistema cada vez que se tenga un incremento.</a:t>
            </a:r>
          </a:p>
          <a:p>
            <a:r>
              <a:rPr lang="es-CO" dirty="0" smtClean="0"/>
              <a:t>Es escencial el aprovechamiento cooperativo y colaborativo</a:t>
            </a:r>
          </a:p>
          <a:p>
            <a:pPr marL="342900" lvl="1" indent="0">
              <a:buNone/>
            </a:pPr>
            <a:r>
              <a:rPr lang="es-CO" dirty="0" smtClean="0"/>
              <a:t>La naturaleza de DSDM en el cual los requerimientos de bajo nivel no son arreglados, demanda continua colaboracion y coperacion de los clientes, los desarrolladores y los usuarios</a:t>
            </a:r>
          </a:p>
        </p:txBody>
      </p:sp>
    </p:spTree>
    <p:extLst>
      <p:ext uri="{BB962C8B-B14F-4D97-AF65-F5344CB8AC3E}">
        <p14:creationId xmlns:p14="http://schemas.microsoft.com/office/powerpoint/2010/main" val="147531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CICLO DE VIDA DE DSDM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Estudio de factibilidad</a:t>
            </a:r>
          </a:p>
          <a:p>
            <a:pPr marL="342900" lvl="1" indent="0">
              <a:buNone/>
            </a:pPr>
            <a:r>
              <a:rPr lang="es-CO" dirty="0" smtClean="0"/>
              <a:t>Consiste en hacer un estudio de factibilidad en terminos tecnicos y de negocio</a:t>
            </a:r>
          </a:p>
          <a:p>
            <a:r>
              <a:rPr lang="es-CO" dirty="0" smtClean="0"/>
              <a:t>Estudio de negocio</a:t>
            </a:r>
          </a:p>
          <a:p>
            <a:pPr marL="342900" lvl="1" indent="0">
              <a:buNone/>
            </a:pPr>
            <a:r>
              <a:rPr lang="es-CO" dirty="0" smtClean="0"/>
              <a:t>Define las funcionalidades de alto nivel y las entidades de negocio mayormente afectadas</a:t>
            </a:r>
          </a:p>
          <a:p>
            <a:r>
              <a:rPr lang="es-CO" dirty="0" smtClean="0"/>
              <a:t>Modelo funcional de iteracion</a:t>
            </a:r>
          </a:p>
          <a:p>
            <a:pPr marL="342900" lvl="1" indent="0">
              <a:buNone/>
            </a:pPr>
            <a:r>
              <a:rPr lang="es-CO" dirty="0" smtClean="0"/>
              <a:t>Esta fase es usada para construir y demostrar los requerimientos funconales usando un prototipo de trabajo</a:t>
            </a:r>
          </a:p>
        </p:txBody>
      </p:sp>
    </p:spTree>
    <p:extLst>
      <p:ext uri="{BB962C8B-B14F-4D97-AF65-F5344CB8AC3E}">
        <p14:creationId xmlns:p14="http://schemas.microsoft.com/office/powerpoint/2010/main" val="276311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QUE ES RAD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un enfoque de desarrollo de sistemas de informacion los cuales son muy discutidos en literaturas practicas.</a:t>
            </a:r>
          </a:p>
          <a:p>
            <a:r>
              <a:rPr lang="es-CO" dirty="0" smtClean="0"/>
              <a:t>Se convirtio en topico gracias a la publicacion de MARTIN en 1992.</a:t>
            </a:r>
          </a:p>
          <a:p>
            <a:r>
              <a:rPr lang="es-CO" dirty="0" smtClean="0"/>
              <a:t>MARTIN definio los objetivos clave de RAD como:</a:t>
            </a:r>
          </a:p>
          <a:p>
            <a:pPr lvl="1">
              <a:buFont typeface="Wingdings" charset="2"/>
              <a:buChar char="ü"/>
            </a:pPr>
            <a:r>
              <a:rPr lang="es-CO" dirty="0" smtClean="0"/>
              <a:t>Sistemas de alta calidad</a:t>
            </a:r>
          </a:p>
          <a:p>
            <a:pPr lvl="1">
              <a:buFont typeface="Wingdings" charset="2"/>
              <a:buChar char="ü"/>
            </a:pPr>
            <a:r>
              <a:rPr lang="es-CO" dirty="0" smtClean="0"/>
              <a:t>Desarrollo y entregas rapidas</a:t>
            </a:r>
          </a:p>
          <a:p>
            <a:pPr lvl="1">
              <a:buFont typeface="Wingdings" charset="2"/>
              <a:buChar char="ü"/>
            </a:pPr>
            <a:r>
              <a:rPr lang="es-CO" dirty="0" smtClean="0"/>
              <a:t>Bajos costos</a:t>
            </a:r>
          </a:p>
        </p:txBody>
      </p:sp>
    </p:spTree>
    <p:extLst>
      <p:ext uri="{BB962C8B-B14F-4D97-AF65-F5344CB8AC3E}">
        <p14:creationId xmlns:p14="http://schemas.microsoft.com/office/powerpoint/2010/main" val="49976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CICLO DE VIDA DE DSDM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Diseño de un sistema y contruccion de iteracion</a:t>
            </a:r>
          </a:p>
          <a:p>
            <a:pPr marL="342900" lvl="1" indent="0">
              <a:buNone/>
            </a:pPr>
            <a:r>
              <a:rPr lang="es-CO" dirty="0" smtClean="0"/>
              <a:t>Esta fase es utilizada para refinar el prototipo funcional, particularmente encontrando requerimientos no funcionales</a:t>
            </a:r>
          </a:p>
          <a:p>
            <a:r>
              <a:rPr lang="es-CO" dirty="0" smtClean="0"/>
              <a:t>Implementacion</a:t>
            </a:r>
          </a:p>
          <a:p>
            <a:pPr marL="342900" lvl="1" indent="0">
              <a:buNone/>
            </a:pPr>
            <a:r>
              <a:rPr lang="es-CO" dirty="0" smtClean="0"/>
              <a:t>Esta fase incluye entregar a los usuarios el proyecto seguido de una revision para la aprovacion y éxito del mismo</a:t>
            </a:r>
          </a:p>
        </p:txBody>
      </p:sp>
    </p:spTree>
    <p:extLst>
      <p:ext uri="{BB962C8B-B14F-4D97-AF65-F5344CB8AC3E}">
        <p14:creationId xmlns:p14="http://schemas.microsoft.com/office/powerpoint/2010/main" val="165440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CASOS DE ESTUDIO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 el documento se realizan 7 casos de estudio los cuales son :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SWALEC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BT/FACE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BARCLAYS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BT/RESEARCH 1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BT/RESEARCH 2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UGCS</a:t>
            </a:r>
          </a:p>
          <a:p>
            <a:pPr lvl="1" indent="-342900">
              <a:buFont typeface="Wingdings" charset="2"/>
              <a:buChar char="ü"/>
            </a:pPr>
            <a:r>
              <a:rPr lang="es-CO" dirty="0" smtClean="0"/>
              <a:t>UNIVERSIDA DE GLAMORGAN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67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SWALEC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Recoleccion de datos</a:t>
            </a:r>
          </a:p>
          <a:p>
            <a:pPr marL="342900" lvl="1" indent="0">
              <a:buNone/>
            </a:pPr>
            <a:r>
              <a:rPr lang="es-CO" dirty="0" smtClean="0"/>
              <a:t>La recoleccion de datos se realizo mediante encuentros en el proyecto, entrevistas con los usuarios clave y analisis de la documentacion</a:t>
            </a:r>
          </a:p>
          <a:p>
            <a:r>
              <a:rPr lang="es-CO" dirty="0" smtClean="0"/>
              <a:t>Contexto Organizacional</a:t>
            </a:r>
          </a:p>
          <a:p>
            <a:pPr marL="342900" lvl="1" indent="0">
              <a:buNone/>
            </a:pPr>
            <a:r>
              <a:rPr lang="es-CO" dirty="0" smtClean="0"/>
              <a:t>Es una empresa de servicios publicos la cual tiene su propio departamento de desarrollo de sistemas de informacion compuesto por 200 personas</a:t>
            </a:r>
          </a:p>
        </p:txBody>
      </p:sp>
    </p:spTree>
    <p:extLst>
      <p:ext uri="{BB962C8B-B14F-4D97-AF65-F5344CB8AC3E}">
        <p14:creationId xmlns:p14="http://schemas.microsoft.com/office/powerpoint/2010/main" val="179195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SWALEC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Contexto de desarrollo</a:t>
            </a:r>
          </a:p>
          <a:p>
            <a:pPr marL="342900" lvl="1" indent="0">
              <a:buNone/>
            </a:pPr>
            <a:r>
              <a:rPr lang="es-CO" dirty="0" smtClean="0"/>
              <a:t>Es normalmente emprendido usando desarrollo dentro de la empresa, basado en metodologia de cascada similar a SSADM</a:t>
            </a:r>
          </a:p>
          <a:p>
            <a:r>
              <a:rPr lang="es-CO" dirty="0" smtClean="0"/>
              <a:t>Descripcion del sistema</a:t>
            </a:r>
          </a:p>
          <a:p>
            <a:pPr marL="342900" lvl="1" indent="0">
              <a:buNone/>
            </a:pPr>
            <a:r>
              <a:rPr lang="es-CO" dirty="0" smtClean="0"/>
              <a:t>Fue planeado para reemplazar un sistema anterior escrito por usuarios sofisticados tecnologicamente</a:t>
            </a:r>
          </a:p>
          <a:p>
            <a:r>
              <a:rPr lang="es-CO" dirty="0" smtClean="0"/>
              <a:t>Proceso de desarrollo</a:t>
            </a:r>
            <a:endParaRPr lang="es-CO" dirty="0"/>
          </a:p>
          <a:p>
            <a:pPr marL="342900" lvl="1" indent="0">
              <a:buNone/>
            </a:pPr>
            <a:r>
              <a:rPr lang="es-CO" dirty="0" smtClean="0"/>
              <a:t>Al iniciar el proyecto se tuvo un encuentro con los representantes de los sitios remotos del proyecto de control de Royce</a:t>
            </a:r>
          </a:p>
          <a:p>
            <a:pPr marL="342900" lvl="1" indent="0">
              <a:buNone/>
            </a:pPr>
            <a:r>
              <a:rPr lang="es-CO" dirty="0" smtClean="0"/>
              <a:t>Luego un grupo de prototipado contruye un primer prototipo, porteriormente se hicieron 2 versiones mas del sistema</a:t>
            </a:r>
            <a:endParaRPr lang="es-CO" dirty="0"/>
          </a:p>
          <a:p>
            <a:pPr marL="342900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056622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SWALEC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Componentes de RAD usados</a:t>
            </a:r>
          </a:p>
          <a:p>
            <a:pPr marL="342900" lvl="1" indent="0">
              <a:buNone/>
            </a:pPr>
            <a:r>
              <a:rPr lang="es-CO" dirty="0" smtClean="0"/>
              <a:t>Se uso un hibrido entre JRP y JAD al iniciar el proyecto, se realizo de forma faseada en un periodo de 4 meses, el equipo de trabajo estaba compuesto de 4 personas</a:t>
            </a:r>
          </a:p>
        </p:txBody>
      </p:sp>
    </p:spTree>
    <p:extLst>
      <p:ext uri="{BB962C8B-B14F-4D97-AF65-F5344CB8AC3E}">
        <p14:creationId xmlns:p14="http://schemas.microsoft.com/office/powerpoint/2010/main" val="425113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BT/FACE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Recoleccion de datos</a:t>
            </a:r>
          </a:p>
          <a:p>
            <a:pPr marL="342900" lvl="1" indent="0">
              <a:buNone/>
            </a:pPr>
            <a:r>
              <a:rPr lang="es-CO" dirty="0" smtClean="0"/>
              <a:t>Los datos fueron recolectados bajo observacion continua durante la duracion del proyecto</a:t>
            </a:r>
          </a:p>
          <a:p>
            <a:r>
              <a:rPr lang="es-CO" dirty="0" smtClean="0"/>
              <a:t>Contexto Organizacional</a:t>
            </a:r>
          </a:p>
          <a:p>
            <a:pPr marL="342900" lvl="1" indent="0">
              <a:buNone/>
            </a:pPr>
            <a:r>
              <a:rPr lang="es-CO" dirty="0" smtClean="0"/>
              <a:t>Se orienta a una compañía de servicios privados en Reino Unido </a:t>
            </a:r>
          </a:p>
          <a:p>
            <a:pPr marL="342900" lvl="1" indent="0">
              <a:buNone/>
            </a:pPr>
            <a:r>
              <a:rPr lang="es-CO" dirty="0" smtClean="0"/>
              <a:t>Fue conducido por el departamento de relaciones publicas de este pais</a:t>
            </a:r>
          </a:p>
        </p:txBody>
      </p:sp>
    </p:spTree>
    <p:extLst>
      <p:ext uri="{BB962C8B-B14F-4D97-AF65-F5344CB8AC3E}">
        <p14:creationId xmlns:p14="http://schemas.microsoft.com/office/powerpoint/2010/main" val="367251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BT/FACE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Contexto de desarrollo</a:t>
            </a:r>
          </a:p>
          <a:p>
            <a:pPr marL="342900" lvl="1" indent="0">
              <a:buNone/>
            </a:pPr>
            <a:r>
              <a:rPr lang="es-CO" dirty="0" smtClean="0"/>
              <a:t>BT tiene ubna division  de sistemas de informacion que se distribuyen por toda la compañía</a:t>
            </a:r>
          </a:p>
          <a:p>
            <a:pPr marL="342900" lvl="1" indent="0">
              <a:buNone/>
            </a:pPr>
            <a:r>
              <a:rPr lang="es-CO" dirty="0" smtClean="0"/>
              <a:t>Se realizo mediante la metodologia dentro de la empresa de forma similar a SSADM</a:t>
            </a:r>
          </a:p>
          <a:p>
            <a:r>
              <a:rPr lang="es-CO" dirty="0" smtClean="0"/>
              <a:t>Descripcion del sistema</a:t>
            </a:r>
          </a:p>
          <a:p>
            <a:pPr marL="342900" lvl="1" indent="0">
              <a:buNone/>
            </a:pPr>
            <a:r>
              <a:rPr lang="es-CO" dirty="0" smtClean="0"/>
              <a:t>Se desarrolla mediante una segunda iteracion de un sistema para la comunicación interna de la organización</a:t>
            </a:r>
          </a:p>
          <a:p>
            <a:pPr marL="342900" lvl="1" indent="0">
              <a:buNone/>
            </a:pPr>
            <a:r>
              <a:rPr lang="es-CO" dirty="0" smtClean="0"/>
              <a:t>Este sistema consiste en un diario, un modulo de manejo de proyectos y un manula de manejo de proyectos</a:t>
            </a:r>
          </a:p>
          <a:p>
            <a:r>
              <a:rPr lang="es-CO" dirty="0" smtClean="0"/>
              <a:t>Proceso de desarrollo</a:t>
            </a:r>
            <a:endParaRPr lang="es-CO" dirty="0"/>
          </a:p>
          <a:p>
            <a:pPr marL="342900" lvl="1" indent="0">
              <a:buNone/>
            </a:pPr>
            <a:r>
              <a:rPr lang="es-CO" dirty="0" smtClean="0"/>
              <a:t>El equipo de desarrollo conta de 2 desarrolladores y 5 usuarios.</a:t>
            </a:r>
          </a:p>
          <a:p>
            <a:pPr marL="342900" lvl="1" indent="0">
              <a:buNone/>
            </a:pPr>
            <a:r>
              <a:rPr lang="es-CO" dirty="0" smtClean="0"/>
              <a:t>Se revisaba el avance diario que no se ha completado y que necesita priorizarse</a:t>
            </a:r>
          </a:p>
          <a:p>
            <a:pPr marL="342900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04141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BT/FACE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Componentes de RAD usados</a:t>
            </a:r>
          </a:p>
          <a:p>
            <a:pPr marL="342900" lvl="1" indent="0">
              <a:buNone/>
            </a:pPr>
            <a:r>
              <a:rPr lang="es-CO" dirty="0" smtClean="0"/>
              <a:t>Al iniciar el proyecto se tenia un hibrido de JRP</a:t>
            </a:r>
          </a:p>
          <a:p>
            <a:pPr marL="342900" lvl="1" indent="0">
              <a:buNone/>
            </a:pPr>
            <a:r>
              <a:rPr lang="es-CO" dirty="0" smtClean="0"/>
              <a:t>Tuvo un periodo de alta intensidad de 3 semanas, compuesto por un equipo de 6 personas</a:t>
            </a:r>
          </a:p>
        </p:txBody>
      </p:sp>
    </p:spTree>
    <p:extLst>
      <p:ext uri="{BB962C8B-B14F-4D97-AF65-F5344CB8AC3E}">
        <p14:creationId xmlns:p14="http://schemas.microsoft.com/office/powerpoint/2010/main" val="294166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BARCLAYS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Recoleccion de datos</a:t>
            </a:r>
          </a:p>
          <a:p>
            <a:pPr marL="342900" lvl="1" indent="0">
              <a:buNone/>
            </a:pPr>
            <a:r>
              <a:rPr lang="es-CO" dirty="0" smtClean="0"/>
              <a:t>Los datos fueron recolectados bajo encuentros de observacion del proyecto con entrevistas a los participantes clave y analisis de la documentacion</a:t>
            </a:r>
          </a:p>
          <a:p>
            <a:r>
              <a:rPr lang="es-CO" dirty="0" smtClean="0"/>
              <a:t>Contexto Organizacional</a:t>
            </a:r>
          </a:p>
          <a:p>
            <a:pPr marL="342900" lvl="1" indent="0">
              <a:buNone/>
            </a:pPr>
            <a:r>
              <a:rPr lang="es-CO" dirty="0" smtClean="0"/>
              <a:t>Es una entidad financiera la cual tiene un gran centro de desarrollo con 3000 personas</a:t>
            </a:r>
          </a:p>
          <a:p>
            <a:pPr marL="342900" lvl="1" indent="0">
              <a:buNone/>
            </a:pPr>
            <a:r>
              <a:rPr lang="es-CO" dirty="0" smtClean="0"/>
              <a:t>Algunos desarrollos de mediana y pequeña escala son conducidos fuera de la compañía para su desarrollo</a:t>
            </a:r>
          </a:p>
        </p:txBody>
      </p:sp>
    </p:spTree>
    <p:extLst>
      <p:ext uri="{BB962C8B-B14F-4D97-AF65-F5344CB8AC3E}">
        <p14:creationId xmlns:p14="http://schemas.microsoft.com/office/powerpoint/2010/main" val="2773057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BARCLAYS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 smtClean="0"/>
              <a:t>Contexto de desarrollo</a:t>
            </a:r>
          </a:p>
          <a:p>
            <a:pPr marL="342900" lvl="1" indent="0">
              <a:buNone/>
            </a:pPr>
            <a:r>
              <a:rPr lang="es-CO" dirty="0" smtClean="0"/>
              <a:t>Como en BT en Barclays el centro de desarrollo tiene un conjunto de procedimientos y documentos para desarrollo de sistemas de informacion.</a:t>
            </a:r>
          </a:p>
          <a:p>
            <a:r>
              <a:rPr lang="es-CO" dirty="0" smtClean="0"/>
              <a:t>Descripcion del sistema</a:t>
            </a:r>
          </a:p>
          <a:p>
            <a:pPr marL="342900" lvl="1" indent="0">
              <a:buNone/>
            </a:pPr>
            <a:r>
              <a:rPr lang="es-CO" dirty="0" smtClean="0"/>
              <a:t>El sistema seleccionado como producto principal se remplazara por un sistema basado en un viejo modelo</a:t>
            </a:r>
          </a:p>
          <a:p>
            <a:pPr marL="342900" lvl="1" indent="0">
              <a:buNone/>
            </a:pPr>
            <a:r>
              <a:rPr lang="es-CO" dirty="0" smtClean="0"/>
              <a:t>Escencialmente el equipo de desarrollo usa un proceso de analisis en linea OLAP para el desarrollo de un sistema de informacion  exclusivo</a:t>
            </a:r>
          </a:p>
          <a:p>
            <a:r>
              <a:rPr lang="es-CO" dirty="0" smtClean="0"/>
              <a:t>Proceso de desarrollo</a:t>
            </a:r>
            <a:endParaRPr lang="es-CO" dirty="0"/>
          </a:p>
          <a:p>
            <a:pPr marL="342900" lvl="1" indent="0">
              <a:buNone/>
            </a:pPr>
            <a:r>
              <a:rPr lang="es-CO" dirty="0" smtClean="0"/>
              <a:t>Interesantemente el proyecto inicio como un proyecto RAD</a:t>
            </a:r>
          </a:p>
          <a:p>
            <a:pPr marL="342900" lvl="1" indent="0">
              <a:buNone/>
            </a:pPr>
            <a:r>
              <a:rPr lang="es-CO" dirty="0" smtClean="0"/>
              <a:t>Durante la duracion este fua adaptado en varias formas como un proyecto DSDM</a:t>
            </a:r>
          </a:p>
          <a:p>
            <a:pPr marL="342900" lvl="1" indent="0">
              <a:buNone/>
            </a:pPr>
            <a:endParaRPr lang="es-CO" dirty="0" smtClean="0"/>
          </a:p>
          <a:p>
            <a:pPr marL="342900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7976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RAD COMO METODO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Existen varios metodos para RAD tales como:</a:t>
            </a:r>
          </a:p>
          <a:p>
            <a:pPr lvl="1">
              <a:buFont typeface="Wingdings" charset="2"/>
              <a:buChar char="ü"/>
            </a:pPr>
            <a:r>
              <a:rPr lang="es-CO" dirty="0" smtClean="0"/>
              <a:t>Metodo MARTIN</a:t>
            </a:r>
          </a:p>
          <a:p>
            <a:pPr lvl="1">
              <a:buFont typeface="Wingdings" charset="2"/>
              <a:buChar char="ü"/>
            </a:pPr>
            <a:r>
              <a:rPr lang="es-CO" dirty="0" smtClean="0"/>
              <a:t>Metodo DSDM (Dynamic Systems Development Method)</a:t>
            </a:r>
          </a:p>
          <a:p>
            <a:pPr marL="349250"/>
            <a:r>
              <a:rPr lang="es-CO" dirty="0" smtClean="0"/>
              <a:t>En 1995 consortium produjo un gran numero de versiones para el uso publico sobre RAD</a:t>
            </a:r>
          </a:p>
          <a:p>
            <a:pPr marL="349250"/>
            <a:r>
              <a:rPr lang="es-CO" dirty="0" smtClean="0"/>
              <a:t>Pareciera particularmente dirigido a la fusion de caracteristicas de desarrollo estandar tales como:</a:t>
            </a:r>
          </a:p>
          <a:p>
            <a:pPr marL="698500" lvl="1" indent="-342900">
              <a:buFont typeface="Wingdings" charset="2"/>
              <a:buChar char="ü"/>
            </a:pPr>
            <a:r>
              <a:rPr lang="es-CO" dirty="0" smtClean="0"/>
              <a:t>Gestion de proyectos</a:t>
            </a:r>
          </a:p>
          <a:p>
            <a:pPr marL="698500" lvl="1" indent="-342900">
              <a:buFont typeface="Wingdings" charset="2"/>
              <a:buChar char="ü"/>
            </a:pPr>
            <a:r>
              <a:rPr lang="es-CO" dirty="0" smtClean="0"/>
              <a:t>Garantia de calidad</a:t>
            </a:r>
          </a:p>
          <a:p>
            <a:pPr marL="698500" lvl="1" indent="-342900">
              <a:buFont typeface="Wingdings" charset="2"/>
              <a:buChar char="ü"/>
            </a:pPr>
            <a:r>
              <a:rPr lang="es-CO" dirty="0" smtClean="0"/>
              <a:t>Pruebas de software con exigencias</a:t>
            </a:r>
          </a:p>
          <a:p>
            <a:pPr marL="355600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83813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CASO BARCLAYS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Componentes de RAD usados</a:t>
            </a:r>
          </a:p>
          <a:p>
            <a:pPr marL="342900" lvl="1" indent="0">
              <a:buNone/>
            </a:pPr>
            <a:r>
              <a:rPr lang="es-CO" dirty="0" smtClean="0"/>
              <a:t>Hay poca evidencia de uso de JAD o JRP como grupos de trabajo</a:t>
            </a:r>
          </a:p>
          <a:p>
            <a:pPr marL="342900" lvl="1" indent="0">
              <a:buNone/>
            </a:pPr>
            <a:r>
              <a:rPr lang="es-CO" dirty="0" smtClean="0"/>
              <a:t>El proyecto fue por fases con duracion de un nueve meses y el equipo de desarrollo es de dos a siete personas</a:t>
            </a:r>
          </a:p>
          <a:p>
            <a:pPr marL="342900" lvl="1" indent="0">
              <a:buNone/>
            </a:pPr>
            <a:r>
              <a:rPr lang="es-CO" dirty="0" smtClean="0"/>
              <a:t>Se uso OLAP tools plus como herramienta de analisis</a:t>
            </a:r>
          </a:p>
        </p:txBody>
      </p:sp>
    </p:spTree>
    <p:extLst>
      <p:ext uri="{BB962C8B-B14F-4D97-AF65-F5344CB8AC3E}">
        <p14:creationId xmlns:p14="http://schemas.microsoft.com/office/powerpoint/2010/main" val="11650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DSDM COMO ISDM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DSDM puede ser caracterizado como un ISDM (Information System Development Methodologies) ya que este provee elementos en cada una de las cinco (5) areas para definir un ISDM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964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MODELO DEL PROCESO DE DESARROLLO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DSDM utiliza un modelo iterativo o incremental del proceso de desarrollo.</a:t>
            </a:r>
          </a:p>
          <a:p>
            <a:r>
              <a:rPr lang="es-CO" dirty="0" smtClean="0"/>
              <a:t>Este modelo define 4 fases clave y todas con iteracion tanto dentro de cada fase como entre fases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384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CONJUNTO DE TECNICAS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DSDM enfatiza algunas tecnicas nuevas de desarrollo tales como:</a:t>
            </a:r>
          </a:p>
          <a:p>
            <a:pPr lvl="1">
              <a:buFont typeface="Wingdings" charset="2"/>
              <a:buChar char="ü"/>
            </a:pPr>
            <a:r>
              <a:rPr lang="es-CO" dirty="0" smtClean="0"/>
              <a:t>Talleres de planificacion conjunta de requisitos</a:t>
            </a:r>
          </a:p>
          <a:p>
            <a:pPr lvl="1">
              <a:buFont typeface="Wingdings" charset="2"/>
              <a:buChar char="ü"/>
            </a:pPr>
            <a:r>
              <a:rPr lang="es-CO" dirty="0" smtClean="0"/>
              <a:t>Talleres de diseño de aplicación</a:t>
            </a:r>
          </a:p>
          <a:p>
            <a:pPr lvl="1">
              <a:buFont typeface="Wingdings" charset="2"/>
              <a:buChar char="ü"/>
            </a:pPr>
            <a:r>
              <a:rPr lang="es-CO" dirty="0" smtClean="0"/>
              <a:t>Cajas de tiempo</a:t>
            </a:r>
          </a:p>
          <a:p>
            <a:r>
              <a:rPr lang="es-CO" dirty="0" smtClean="0"/>
              <a:t>Generalmente adopta tecnicas tradicionales como diagramas Entidad-Relacion, entre otras de manera contingente</a:t>
            </a:r>
          </a:p>
          <a:p>
            <a:pPr lvl="1">
              <a:buFont typeface="Wingdings" charset="2"/>
              <a:buChar char="ü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998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METODO DE DOCUMENTACION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metodo expresa un conjunto de documentacion suelta.</a:t>
            </a:r>
          </a:p>
          <a:p>
            <a:r>
              <a:rPr lang="es-CO" dirty="0" smtClean="0"/>
              <a:t>Generalmente se espera que la documentacion se mantenga a la minima dentro de los proyectos de IS (Information Systems)</a:t>
            </a:r>
          </a:p>
        </p:txBody>
      </p:sp>
    </p:spTree>
    <p:extLst>
      <p:ext uri="{BB962C8B-B14F-4D97-AF65-F5344CB8AC3E}">
        <p14:creationId xmlns:p14="http://schemas.microsoft.com/office/powerpoint/2010/main" val="197339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AJUSTE ENTRE METODO DE DOCUMENTACION Y TECNICAS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Algunas indicaciones en el manual de DSDM de varias tecnicas y estandares de documentacion pueden ser contingentemente utilizadas en relacion al proyecto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528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FILOSOFIA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Utiliza un estandar de filosofia fundamentada en negocios racionales orientada a rendimiento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8694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74</TotalTime>
  <Words>1670</Words>
  <Application>Microsoft Macintosh PowerPoint</Application>
  <PresentationFormat>On-screen Show (4:3)</PresentationFormat>
  <Paragraphs>168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Pixel</vt:lpstr>
      <vt:lpstr>Rapid application development (RAD)</vt:lpstr>
      <vt:lpstr>QUE ES RAD</vt:lpstr>
      <vt:lpstr>RAD COMO METODO</vt:lpstr>
      <vt:lpstr>DSDM COMO ISDM</vt:lpstr>
      <vt:lpstr>MODELO DEL PROCESO DE DESARROLLO</vt:lpstr>
      <vt:lpstr>CONJUNTO DE TECNICAS</vt:lpstr>
      <vt:lpstr>METODO DE DOCUMENTACION</vt:lpstr>
      <vt:lpstr>AJUSTE ENTRE METODO DE DOCUMENTACION Y TECNICAS</vt:lpstr>
      <vt:lpstr>FILOSOFIA</vt:lpstr>
      <vt:lpstr>COMPONENTES DE RAD</vt:lpstr>
      <vt:lpstr>COMPONENTES DE RAD</vt:lpstr>
      <vt:lpstr>COMPONENTES DE RAD</vt:lpstr>
      <vt:lpstr>COMPONENTES DE RAD</vt:lpstr>
      <vt:lpstr>COMPONENTES DE RAD</vt:lpstr>
      <vt:lpstr>DSDM (Dynamic Systems Development Method)</vt:lpstr>
      <vt:lpstr>PRINCIPIOS DE DSDM</vt:lpstr>
      <vt:lpstr>PRINCIPIOS DE DSDM</vt:lpstr>
      <vt:lpstr>PRINCIPIOS DE DSDM</vt:lpstr>
      <vt:lpstr>CICLO DE VIDA DE DSDM</vt:lpstr>
      <vt:lpstr>CICLO DE VIDA DE DSDM</vt:lpstr>
      <vt:lpstr>CASOS DE ESTUDIO</vt:lpstr>
      <vt:lpstr>CASO SWALEC</vt:lpstr>
      <vt:lpstr>CASO SWALEC</vt:lpstr>
      <vt:lpstr>CASO SWALEC</vt:lpstr>
      <vt:lpstr>CASO BT/FACE</vt:lpstr>
      <vt:lpstr>CASO BT/FACE</vt:lpstr>
      <vt:lpstr>CASO BT/FACE</vt:lpstr>
      <vt:lpstr>CASO BARCLAYS</vt:lpstr>
      <vt:lpstr>CASO BARCLAYS</vt:lpstr>
      <vt:lpstr>CASO BARCLAYS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 (RAD)</dc:title>
  <dc:creator>Mario Guaqueta</dc:creator>
  <cp:lastModifiedBy>Mario Guaqueta</cp:lastModifiedBy>
  <cp:revision>9</cp:revision>
  <dcterms:created xsi:type="dcterms:W3CDTF">2017-02-18T13:48:30Z</dcterms:created>
  <dcterms:modified xsi:type="dcterms:W3CDTF">2017-02-18T15:04:45Z</dcterms:modified>
</cp:coreProperties>
</file>